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Roboto-bold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132aadd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132aadd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132aadd3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132aadd3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32aadd3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132aadd3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132aadd3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132aadd3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132aadd3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132aadd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132aadd3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132aadd3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132aadd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132aadd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132aadd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132aadd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132aadd3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132aadd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132aadd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132aadd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32aadd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32aadd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132aadd3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132aadd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132aadd3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132aadd3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132aadd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132aadd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132aadd3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132aadd3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drive.google.com/file/d/1w7c3dSV6T6qp5xg8nW4tDkW8_pG-zLoF/view" TargetMode="External"/><Relationship Id="rId4" Type="http://schemas.openxmlformats.org/officeDocument/2006/relationships/image" Target="../media/image1.jpg"/><Relationship Id="rId5" Type="http://schemas.openxmlformats.org/officeDocument/2006/relationships/hyperlink" Target="http://drive.google.com/file/d/1w7c3dSV6T6qp5xg8nW4tDkW8_pG-zLoF/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 y="72750"/>
            <a:ext cx="90891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ZAP Web App Security Vulnerability Scanning Report</a:t>
            </a:r>
            <a:endParaRPr/>
          </a:p>
        </p:txBody>
      </p:sp>
      <p:sp>
        <p:nvSpPr>
          <p:cNvPr id="60" name="Google Shape;60;p13"/>
          <p:cNvSpPr txBox="1"/>
          <p:nvPr>
            <p:ph idx="1" type="subTitle"/>
          </p:nvPr>
        </p:nvSpPr>
        <p:spPr>
          <a:xfrm>
            <a:off x="2214000" y="1802850"/>
            <a:ext cx="4716000" cy="8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Oswald"/>
                <a:ea typeface="Oswald"/>
                <a:cs typeface="Oswald"/>
                <a:sym typeface="Oswald"/>
              </a:rPr>
              <a:t>    </a:t>
            </a:r>
            <a:endParaRPr b="1">
              <a:solidFill>
                <a:schemeClr val="dk1"/>
              </a:solidFill>
              <a:latin typeface="Oswald"/>
              <a:ea typeface="Oswald"/>
              <a:cs typeface="Oswald"/>
              <a:sym typeface="Oswald"/>
            </a:endParaRPr>
          </a:p>
          <a:p>
            <a:pPr indent="0" lvl="0" marL="0" rtl="0" algn="l">
              <a:spcBef>
                <a:spcPts val="0"/>
              </a:spcBef>
              <a:spcAft>
                <a:spcPts val="0"/>
              </a:spcAft>
              <a:buNone/>
            </a:pPr>
            <a:r>
              <a:rPr b="1" lang="en">
                <a:solidFill>
                  <a:schemeClr val="dk1"/>
                </a:solidFill>
                <a:latin typeface="Oswald"/>
                <a:ea typeface="Oswald"/>
                <a:cs typeface="Oswald"/>
                <a:sym typeface="Oswald"/>
              </a:rPr>
              <a:t>    Website: </a:t>
            </a:r>
            <a:r>
              <a:rPr lang="en">
                <a:solidFill>
                  <a:schemeClr val="dk1"/>
                </a:solidFill>
                <a:latin typeface="Oswald"/>
                <a:ea typeface="Oswald"/>
                <a:cs typeface="Oswald"/>
                <a:sym typeface="Oswald"/>
              </a:rPr>
              <a:t>http://zero.webappsecurity.com</a:t>
            </a:r>
            <a:endParaRPr>
              <a:solidFill>
                <a:schemeClr val="dk1"/>
              </a:solidFill>
              <a:latin typeface="Oswald"/>
              <a:ea typeface="Oswald"/>
              <a:cs typeface="Oswald"/>
              <a:sym typeface="Oswald"/>
            </a:endParaRPr>
          </a:p>
        </p:txBody>
      </p:sp>
      <p:pic>
        <p:nvPicPr>
          <p:cNvPr id="61" name="Google Shape;61;p13"/>
          <p:cNvPicPr preferRelativeResize="0"/>
          <p:nvPr/>
        </p:nvPicPr>
        <p:blipFill>
          <a:blip r:embed="rId3">
            <a:alphaModFix/>
          </a:blip>
          <a:stretch>
            <a:fillRect/>
          </a:stretch>
        </p:blipFill>
        <p:spPr>
          <a:xfrm>
            <a:off x="237650" y="3191775"/>
            <a:ext cx="2100175" cy="1743075"/>
          </a:xfrm>
          <a:prstGeom prst="rect">
            <a:avLst/>
          </a:prstGeom>
          <a:noFill/>
          <a:ln>
            <a:noFill/>
          </a:ln>
        </p:spPr>
      </p:pic>
      <p:pic>
        <p:nvPicPr>
          <p:cNvPr id="62" name="Google Shape;62;p13"/>
          <p:cNvPicPr preferRelativeResize="0"/>
          <p:nvPr/>
        </p:nvPicPr>
        <p:blipFill>
          <a:blip r:embed="rId4">
            <a:alphaModFix/>
          </a:blip>
          <a:stretch>
            <a:fillRect/>
          </a:stretch>
        </p:blipFill>
        <p:spPr>
          <a:xfrm>
            <a:off x="6627650" y="3191775"/>
            <a:ext cx="2143125" cy="1743075"/>
          </a:xfrm>
          <a:prstGeom prst="rect">
            <a:avLst/>
          </a:prstGeom>
          <a:noFill/>
          <a:ln>
            <a:noFill/>
          </a:ln>
        </p:spPr>
      </p:pic>
      <p:sp>
        <p:nvSpPr>
          <p:cNvPr id="63" name="Google Shape;63;p13"/>
          <p:cNvSpPr txBox="1"/>
          <p:nvPr/>
        </p:nvSpPr>
        <p:spPr>
          <a:xfrm>
            <a:off x="2337825" y="3063450"/>
            <a:ext cx="485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				  </a:t>
            </a:r>
            <a:r>
              <a:rPr lang="en">
                <a:highlight>
                  <a:srgbClr val="3D85C6"/>
                </a:highlight>
                <a:latin typeface="Average"/>
                <a:ea typeface="Average"/>
                <a:cs typeface="Average"/>
                <a:sym typeface="Average"/>
              </a:rPr>
              <a:t>Task-2</a:t>
            </a:r>
            <a:r>
              <a:rPr lang="en">
                <a:latin typeface="Average"/>
                <a:ea typeface="Average"/>
                <a:cs typeface="Average"/>
                <a:sym typeface="Average"/>
              </a:rPr>
              <a:t>						                     </a:t>
            </a:r>
            <a:endParaRPr>
              <a:latin typeface="Average"/>
              <a:ea typeface="Average"/>
              <a:cs typeface="Average"/>
              <a:sym typeface="Average"/>
            </a:endParaRPr>
          </a:p>
        </p:txBody>
      </p:sp>
      <p:sp>
        <p:nvSpPr>
          <p:cNvPr id="64" name="Google Shape;64;p13"/>
          <p:cNvSpPr txBox="1"/>
          <p:nvPr/>
        </p:nvSpPr>
        <p:spPr>
          <a:xfrm>
            <a:off x="2451000" y="4534650"/>
            <a:ext cx="530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                                            By,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                              Sanket Sunil Admile</a:t>
            </a:r>
            <a:endParaRPr>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nvSpPr>
        <p:spPr>
          <a:xfrm>
            <a:off x="325700" y="158475"/>
            <a:ext cx="7243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chemeClr val="dk1"/>
                </a:solidFill>
                <a:latin typeface="Average"/>
                <a:ea typeface="Average"/>
                <a:cs typeface="Average"/>
                <a:sym typeface="Average"/>
              </a:rPr>
              <a:t>Video(OWASP ZAP Scanning):</a:t>
            </a:r>
            <a:endParaRPr sz="2400" u="sng">
              <a:solidFill>
                <a:schemeClr val="dk1"/>
              </a:solidFill>
              <a:latin typeface="Average"/>
              <a:ea typeface="Average"/>
              <a:cs typeface="Average"/>
              <a:sym typeface="Average"/>
            </a:endParaRPr>
          </a:p>
          <a:p>
            <a:pPr indent="0" lvl="0" marL="0" rtl="0" algn="l">
              <a:spcBef>
                <a:spcPts val="0"/>
              </a:spcBef>
              <a:spcAft>
                <a:spcPts val="0"/>
              </a:spcAft>
              <a:buNone/>
            </a:pPr>
            <a:r>
              <a:t/>
            </a:r>
            <a:endParaRPr sz="2400" u="sng">
              <a:solidFill>
                <a:schemeClr val="dk1"/>
              </a:solidFill>
              <a:latin typeface="Average"/>
              <a:ea typeface="Average"/>
              <a:cs typeface="Average"/>
              <a:sym typeface="Average"/>
            </a:endParaRPr>
          </a:p>
        </p:txBody>
      </p:sp>
      <p:pic>
        <p:nvPicPr>
          <p:cNvPr id="132" name="Google Shape;132;p25" title="ZeroWebappSecurityScanning Video1.avi">
            <a:hlinkClick r:id="rId3"/>
          </p:cNvPr>
          <p:cNvPicPr preferRelativeResize="0"/>
          <p:nvPr/>
        </p:nvPicPr>
        <p:blipFill>
          <a:blip r:embed="rId4">
            <a:alphaModFix/>
          </a:blip>
          <a:stretch>
            <a:fillRect/>
          </a:stretch>
        </p:blipFill>
        <p:spPr>
          <a:xfrm>
            <a:off x="0" y="693350"/>
            <a:ext cx="4572000" cy="4450149"/>
          </a:xfrm>
          <a:prstGeom prst="rect">
            <a:avLst/>
          </a:prstGeom>
          <a:noFill/>
          <a:ln>
            <a:noFill/>
          </a:ln>
        </p:spPr>
      </p:pic>
      <p:pic>
        <p:nvPicPr>
          <p:cNvPr id="133" name="Google Shape;133;p25" title="ZeroWebappSecurityScanning Video1.avi">
            <a:hlinkClick r:id="rId5"/>
          </p:cNvPr>
          <p:cNvPicPr preferRelativeResize="0"/>
          <p:nvPr/>
        </p:nvPicPr>
        <p:blipFill>
          <a:blip r:embed="rId4">
            <a:alphaModFix/>
          </a:blip>
          <a:stretch>
            <a:fillRect/>
          </a:stretch>
        </p:blipFill>
        <p:spPr>
          <a:xfrm>
            <a:off x="4724400" y="693350"/>
            <a:ext cx="4267201" cy="430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162225" y="284225"/>
            <a:ext cx="7809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500">
              <a:solidFill>
                <a:schemeClr val="dk1"/>
              </a:solidFill>
              <a:latin typeface="Roboto"/>
              <a:ea typeface="Roboto"/>
              <a:cs typeface="Roboto"/>
              <a:sym typeface="Roboto"/>
            </a:endParaRPr>
          </a:p>
        </p:txBody>
      </p:sp>
      <p:sp>
        <p:nvSpPr>
          <p:cNvPr id="139" name="Google Shape;139;p26"/>
          <p:cNvSpPr txBox="1"/>
          <p:nvPr/>
        </p:nvSpPr>
        <p:spPr>
          <a:xfrm>
            <a:off x="162225" y="372250"/>
            <a:ext cx="87654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600" u="sng">
                <a:solidFill>
                  <a:schemeClr val="dk1"/>
                </a:solidFill>
                <a:latin typeface="Average"/>
                <a:ea typeface="Average"/>
                <a:cs typeface="Average"/>
                <a:sym typeface="Average"/>
              </a:rPr>
              <a:t>Mitigation :</a:t>
            </a:r>
            <a:endParaRPr sz="2600" u="sng">
              <a:solidFill>
                <a:schemeClr val="dk1"/>
              </a:solidFill>
              <a:latin typeface="Average"/>
              <a:ea typeface="Average"/>
              <a:cs typeface="Average"/>
              <a:sym typeface="Average"/>
            </a:endParaRPr>
          </a:p>
          <a:p>
            <a:pPr indent="0" lvl="0" marL="0" rtl="0" algn="just">
              <a:spcBef>
                <a:spcPts val="0"/>
              </a:spcBef>
              <a:spcAft>
                <a:spcPts val="0"/>
              </a:spcAft>
              <a:buNone/>
            </a:pPr>
            <a:r>
              <a:t/>
            </a:r>
            <a:endParaRPr sz="2600" u="sng">
              <a:solidFill>
                <a:schemeClr val="dk1"/>
              </a:solidFill>
              <a:latin typeface="Average"/>
              <a:ea typeface="Average"/>
              <a:cs typeface="Average"/>
              <a:sym typeface="Average"/>
            </a:endParaRPr>
          </a:p>
          <a:p>
            <a:pPr indent="0" lvl="0" marL="0" rtl="0" algn="just">
              <a:spcBef>
                <a:spcPts val="0"/>
              </a:spcBef>
              <a:spcAft>
                <a:spcPts val="0"/>
              </a:spcAft>
              <a:buNone/>
            </a:pPr>
            <a:r>
              <a:rPr lang="en" sz="2000">
                <a:solidFill>
                  <a:schemeClr val="dk1"/>
                </a:solidFill>
                <a:latin typeface="Average"/>
                <a:ea typeface="Average"/>
                <a:cs typeface="Average"/>
                <a:sym typeface="Average"/>
              </a:rPr>
              <a:t>Implementing Anti-CSRF Tokens-</a:t>
            </a:r>
            <a:endParaRPr sz="2000">
              <a:solidFill>
                <a:schemeClr val="dk1"/>
              </a:solidFill>
              <a:latin typeface="Average"/>
              <a:ea typeface="Average"/>
              <a:cs typeface="Average"/>
              <a:sym typeface="Average"/>
            </a:endParaRPr>
          </a:p>
          <a:p>
            <a:pPr indent="0" lvl="0" marL="0" rtl="0" algn="just">
              <a:spcBef>
                <a:spcPts val="0"/>
              </a:spcBef>
              <a:spcAft>
                <a:spcPts val="0"/>
              </a:spcAft>
              <a:buNone/>
            </a:pPr>
            <a:r>
              <a:rPr lang="en" sz="2000">
                <a:solidFill>
                  <a:schemeClr val="dk1"/>
                </a:solidFill>
                <a:latin typeface="Average"/>
                <a:ea typeface="Average"/>
                <a:cs typeface="Average"/>
                <a:sym typeface="Average"/>
              </a:rPr>
              <a:t>- Best practices for integrating Anti-CSRF tokens into web applications</a:t>
            </a:r>
            <a:endParaRPr sz="2000">
              <a:solidFill>
                <a:schemeClr val="dk1"/>
              </a:solidFill>
              <a:latin typeface="Average"/>
              <a:ea typeface="Average"/>
              <a:cs typeface="Average"/>
              <a:sym typeface="Average"/>
            </a:endParaRPr>
          </a:p>
          <a:p>
            <a:pPr indent="0" lvl="0" marL="0" rtl="0" algn="just">
              <a:spcBef>
                <a:spcPts val="0"/>
              </a:spcBef>
              <a:spcAft>
                <a:spcPts val="0"/>
              </a:spcAft>
              <a:buNone/>
            </a:pPr>
            <a:r>
              <a:rPr lang="en" sz="2000">
                <a:solidFill>
                  <a:schemeClr val="dk1"/>
                </a:solidFill>
                <a:latin typeface="Average"/>
                <a:ea typeface="Average"/>
                <a:cs typeface="Average"/>
                <a:sym typeface="Average"/>
              </a:rPr>
              <a:t>- Consideration of frameworks and libraries with built-in CSRF defense mechanisms</a:t>
            </a:r>
            <a:endParaRPr sz="2000">
              <a:solidFill>
                <a:schemeClr val="dk1"/>
              </a:solidFill>
              <a:latin typeface="Average"/>
              <a:ea typeface="Average"/>
              <a:cs typeface="Average"/>
              <a:sym typeface="Average"/>
            </a:endParaRPr>
          </a:p>
          <a:p>
            <a:pPr indent="0" lvl="0" marL="0" rtl="0" algn="just">
              <a:spcBef>
                <a:spcPts val="0"/>
              </a:spcBef>
              <a:spcAft>
                <a:spcPts val="0"/>
              </a:spcAft>
              <a:buNone/>
            </a:pPr>
            <a:r>
              <a:t/>
            </a:r>
            <a:endParaRPr sz="2000">
              <a:solidFill>
                <a:schemeClr val="dk1"/>
              </a:solidFill>
              <a:latin typeface="Average"/>
              <a:ea typeface="Average"/>
              <a:cs typeface="Average"/>
              <a:sym typeface="Average"/>
            </a:endParaRPr>
          </a:p>
          <a:p>
            <a:pPr indent="0" lvl="0" marL="0" rtl="0" algn="just">
              <a:spcBef>
                <a:spcPts val="0"/>
              </a:spcBef>
              <a:spcAft>
                <a:spcPts val="0"/>
              </a:spcAft>
              <a:buNone/>
            </a:pPr>
            <a:r>
              <a:rPr lang="en" sz="2000">
                <a:solidFill>
                  <a:schemeClr val="dk1"/>
                </a:solidFill>
                <a:latin typeface="Average"/>
                <a:ea typeface="Average"/>
                <a:cs typeface="Average"/>
                <a:sym typeface="Average"/>
              </a:rPr>
              <a:t>Secure Token Generation and Handling-</a:t>
            </a:r>
            <a:endParaRPr sz="2000">
              <a:solidFill>
                <a:schemeClr val="dk1"/>
              </a:solidFill>
              <a:latin typeface="Average"/>
              <a:ea typeface="Average"/>
              <a:cs typeface="Average"/>
              <a:sym typeface="Average"/>
            </a:endParaRPr>
          </a:p>
          <a:p>
            <a:pPr indent="0" lvl="0" marL="0" rtl="0" algn="just">
              <a:spcBef>
                <a:spcPts val="0"/>
              </a:spcBef>
              <a:spcAft>
                <a:spcPts val="0"/>
              </a:spcAft>
              <a:buNone/>
            </a:pPr>
            <a:r>
              <a:rPr lang="en" sz="2000">
                <a:solidFill>
                  <a:schemeClr val="dk1"/>
                </a:solidFill>
                <a:latin typeface="Average"/>
                <a:ea typeface="Average"/>
                <a:cs typeface="Average"/>
                <a:sym typeface="Average"/>
              </a:rPr>
              <a:t>- Recommendations for secure generation and management of Anti-CSRF tokens</a:t>
            </a:r>
            <a:endParaRPr sz="2000">
              <a:solidFill>
                <a:schemeClr val="dk1"/>
              </a:solidFill>
              <a:latin typeface="Average"/>
              <a:ea typeface="Average"/>
              <a:cs typeface="Average"/>
              <a:sym typeface="Average"/>
            </a:endParaRPr>
          </a:p>
          <a:p>
            <a:pPr indent="0" lvl="0" marL="0" rtl="0" algn="just">
              <a:spcBef>
                <a:spcPts val="0"/>
              </a:spcBef>
              <a:spcAft>
                <a:spcPts val="0"/>
              </a:spcAft>
              <a:buNone/>
            </a:pPr>
            <a:r>
              <a:rPr lang="en" sz="2000">
                <a:solidFill>
                  <a:schemeClr val="dk1"/>
                </a:solidFill>
                <a:latin typeface="Average"/>
                <a:ea typeface="Average"/>
                <a:cs typeface="Average"/>
                <a:sym typeface="Average"/>
              </a:rPr>
              <a:t>- Guidelines for securely transmitting and storing Anti-CSRF tokens</a:t>
            </a:r>
            <a:endParaRPr sz="2000">
              <a:solidFill>
                <a:schemeClr val="dk1"/>
              </a:solidFill>
              <a:latin typeface="Average"/>
              <a:ea typeface="Average"/>
              <a:cs typeface="Average"/>
              <a:sym typeface="Average"/>
            </a:endParaRPr>
          </a:p>
          <a:p>
            <a:pPr indent="0" lvl="0" marL="0" rtl="0" algn="just">
              <a:spcBef>
                <a:spcPts val="0"/>
              </a:spcBef>
              <a:spcAft>
                <a:spcPts val="0"/>
              </a:spcAft>
              <a:buNone/>
            </a:pPr>
            <a:r>
              <a:t/>
            </a:r>
            <a:endParaRPr sz="2000">
              <a:solidFill>
                <a:schemeClr val="dk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363425" y="158475"/>
            <a:ext cx="8576700" cy="417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u="sng">
                <a:solidFill>
                  <a:schemeClr val="dk1"/>
                </a:solidFill>
                <a:latin typeface="Average"/>
                <a:ea typeface="Average"/>
                <a:cs typeface="Average"/>
                <a:sym typeface="Average"/>
              </a:rPr>
              <a:t>Conclusion:</a:t>
            </a:r>
            <a:endParaRPr sz="2500" u="sng">
              <a:solidFill>
                <a:schemeClr val="dk1"/>
              </a:solidFill>
              <a:latin typeface="Average"/>
              <a:ea typeface="Average"/>
              <a:cs typeface="Average"/>
              <a:sym typeface="Average"/>
            </a:endParaRPr>
          </a:p>
          <a:p>
            <a:pPr indent="0" lvl="0" marL="0" rtl="0" algn="l">
              <a:spcBef>
                <a:spcPts val="0"/>
              </a:spcBef>
              <a:spcAft>
                <a:spcPts val="0"/>
              </a:spcAft>
              <a:buNone/>
            </a:pPr>
            <a:r>
              <a:t/>
            </a:r>
            <a:endParaRPr sz="2500">
              <a:solidFill>
                <a:schemeClr val="dk1"/>
              </a:solidFill>
              <a:latin typeface="Average"/>
              <a:ea typeface="Average"/>
              <a:cs typeface="Average"/>
              <a:sym typeface="Average"/>
            </a:endParaRPr>
          </a:p>
          <a:p>
            <a:pPr indent="0" lvl="0" marL="0" rtl="0" algn="just">
              <a:spcBef>
                <a:spcPts val="0"/>
              </a:spcBef>
              <a:spcAft>
                <a:spcPts val="0"/>
              </a:spcAft>
              <a:buNone/>
            </a:pPr>
            <a:r>
              <a:rPr lang="en" sz="2300">
                <a:solidFill>
                  <a:schemeClr val="dk1"/>
                </a:solidFill>
                <a:latin typeface="Average"/>
                <a:ea typeface="Average"/>
                <a:cs typeface="Average"/>
                <a:sym typeface="Average"/>
              </a:rPr>
              <a:t>Recap of the key findings and insights.</a:t>
            </a:r>
            <a:endParaRPr sz="2300">
              <a:solidFill>
                <a:schemeClr val="dk1"/>
              </a:solidFill>
              <a:latin typeface="Average"/>
              <a:ea typeface="Average"/>
              <a:cs typeface="Average"/>
              <a:sym typeface="Average"/>
            </a:endParaRPr>
          </a:p>
          <a:p>
            <a:pPr indent="0" lvl="0" marL="0" rtl="0" algn="just">
              <a:spcBef>
                <a:spcPts val="0"/>
              </a:spcBef>
              <a:spcAft>
                <a:spcPts val="0"/>
              </a:spcAft>
              <a:buNone/>
            </a:pPr>
            <a:r>
              <a:rPr lang="en" sz="2300">
                <a:solidFill>
                  <a:schemeClr val="dk1"/>
                </a:solidFill>
                <a:latin typeface="Average"/>
                <a:ea typeface="Average"/>
                <a:cs typeface="Average"/>
                <a:sym typeface="Average"/>
              </a:rPr>
              <a:t>Emphasizing the importance of implementing Anti-CSRF tokens.</a:t>
            </a:r>
            <a:endParaRPr sz="2300">
              <a:solidFill>
                <a:schemeClr val="dk1"/>
              </a:solidFill>
              <a:latin typeface="Average"/>
              <a:ea typeface="Average"/>
              <a:cs typeface="Average"/>
              <a:sym typeface="Average"/>
            </a:endParaRPr>
          </a:p>
          <a:p>
            <a:pPr indent="0" lvl="0" marL="0" rtl="0" algn="just">
              <a:spcBef>
                <a:spcPts val="0"/>
              </a:spcBef>
              <a:spcAft>
                <a:spcPts val="0"/>
              </a:spcAft>
              <a:buNone/>
            </a:pPr>
            <a:r>
              <a:rPr lang="en" sz="2300">
                <a:solidFill>
                  <a:schemeClr val="dk1"/>
                </a:solidFill>
                <a:latin typeface="Average"/>
                <a:ea typeface="Average"/>
                <a:cs typeface="Average"/>
                <a:sym typeface="Average"/>
              </a:rPr>
              <a:t>Recommendations for mitigating the vulnerability and securing web applications.</a:t>
            </a:r>
            <a:endParaRPr sz="2300">
              <a:solidFill>
                <a:schemeClr val="dk1"/>
              </a:solidFill>
              <a:latin typeface="Average"/>
              <a:ea typeface="Average"/>
              <a:cs typeface="Average"/>
              <a:sym typeface="Average"/>
            </a:endParaRPr>
          </a:p>
          <a:p>
            <a:pPr indent="0" lvl="0" marL="0" rtl="0" algn="just">
              <a:spcBef>
                <a:spcPts val="0"/>
              </a:spcBef>
              <a:spcAft>
                <a:spcPts val="0"/>
              </a:spcAft>
              <a:buNone/>
            </a:pPr>
            <a:r>
              <a:rPr lang="en" sz="2300">
                <a:solidFill>
                  <a:schemeClr val="dk1"/>
                </a:solidFill>
                <a:latin typeface="Average"/>
                <a:ea typeface="Average"/>
                <a:cs typeface="Average"/>
                <a:sym typeface="Average"/>
              </a:rPr>
              <a:t>Overview of legal frameworks and regulations related to CSRF vulnerabilities.</a:t>
            </a:r>
            <a:endParaRPr sz="2300">
              <a:solidFill>
                <a:schemeClr val="dk1"/>
              </a:solidFill>
              <a:latin typeface="Average"/>
              <a:ea typeface="Average"/>
              <a:cs typeface="Average"/>
              <a:sym typeface="Average"/>
            </a:endParaRPr>
          </a:p>
          <a:p>
            <a:pPr indent="0" lvl="0" marL="0" rtl="0" algn="just">
              <a:spcBef>
                <a:spcPts val="0"/>
              </a:spcBef>
              <a:spcAft>
                <a:spcPts val="0"/>
              </a:spcAft>
              <a:buNone/>
            </a:pPr>
            <a:r>
              <a:rPr lang="en" sz="2300">
                <a:solidFill>
                  <a:schemeClr val="dk1"/>
                </a:solidFill>
                <a:latin typeface="Average"/>
                <a:ea typeface="Average"/>
                <a:cs typeface="Average"/>
                <a:sym typeface="Average"/>
              </a:rPr>
              <a:t>Discussion on the potential legal consequences and compliance considerations for organizations.</a:t>
            </a:r>
            <a:endParaRPr sz="2300">
              <a:solidFill>
                <a:schemeClr val="dk1"/>
              </a:solidFill>
              <a:latin typeface="Average"/>
              <a:ea typeface="Average"/>
              <a:cs typeface="Average"/>
              <a:sym typeface="Average"/>
            </a:endParaRPr>
          </a:p>
          <a:p>
            <a:pPr indent="0" lvl="0" marL="0" rtl="0" algn="l">
              <a:spcBef>
                <a:spcPts val="0"/>
              </a:spcBef>
              <a:spcAft>
                <a:spcPts val="0"/>
              </a:spcAft>
              <a:buNone/>
            </a:pPr>
            <a:r>
              <a:t/>
            </a:r>
            <a:endParaRPr sz="2500">
              <a:solidFill>
                <a:schemeClr val="dk1"/>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45300" y="1386450"/>
            <a:ext cx="90534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500">
                <a:latin typeface="Average"/>
                <a:ea typeface="Average"/>
                <a:cs typeface="Average"/>
                <a:sym typeface="Average"/>
              </a:rPr>
              <a:t>THANK YOU</a:t>
            </a:r>
            <a:endParaRPr sz="6500">
              <a:latin typeface="Average"/>
              <a:ea typeface="Average"/>
              <a:cs typeface="Average"/>
              <a:sym typeface="Average"/>
            </a:endParaRPr>
          </a:p>
        </p:txBody>
      </p:sp>
      <p:sp>
        <p:nvSpPr>
          <p:cNvPr id="150" name="Google Shape;150;p28"/>
          <p:cNvSpPr txBox="1"/>
          <p:nvPr/>
        </p:nvSpPr>
        <p:spPr>
          <a:xfrm>
            <a:off x="45300" y="4132425"/>
            <a:ext cx="72438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Average"/>
                <a:ea typeface="Average"/>
                <a:cs typeface="Average"/>
                <a:sym typeface="Average"/>
              </a:rPr>
              <a:t>Sincerely</a:t>
            </a:r>
            <a:r>
              <a:rPr lang="en" sz="1900">
                <a:latin typeface="Average"/>
                <a:ea typeface="Average"/>
                <a:cs typeface="Average"/>
                <a:sym typeface="Average"/>
              </a:rPr>
              <a:t>,</a:t>
            </a:r>
            <a:endParaRPr sz="1900">
              <a:latin typeface="Average"/>
              <a:ea typeface="Average"/>
              <a:cs typeface="Average"/>
              <a:sym typeface="Average"/>
            </a:endParaRPr>
          </a:p>
          <a:p>
            <a:pPr indent="0" lvl="0" marL="0" rtl="0" algn="l">
              <a:spcBef>
                <a:spcPts val="0"/>
              </a:spcBef>
              <a:spcAft>
                <a:spcPts val="0"/>
              </a:spcAft>
              <a:buNone/>
            </a:pPr>
            <a:r>
              <a:rPr lang="en" sz="1900">
                <a:latin typeface="Average"/>
                <a:ea typeface="Average"/>
                <a:cs typeface="Average"/>
                <a:sym typeface="Average"/>
              </a:rPr>
              <a:t>Sanket Sunil Admile</a:t>
            </a:r>
            <a:endParaRPr sz="1900">
              <a:latin typeface="Average"/>
              <a:ea typeface="Average"/>
              <a:cs typeface="Average"/>
              <a:sym typeface="Average"/>
            </a:endParaRPr>
          </a:p>
          <a:p>
            <a:pPr indent="0" lvl="0" marL="0" rtl="0" algn="l">
              <a:spcBef>
                <a:spcPts val="0"/>
              </a:spcBef>
              <a:spcAft>
                <a:spcPts val="0"/>
              </a:spcAft>
              <a:buNone/>
            </a:pPr>
            <a:r>
              <a:rPr lang="en" sz="1900">
                <a:latin typeface="Average"/>
                <a:ea typeface="Average"/>
                <a:cs typeface="Average"/>
                <a:sym typeface="Average"/>
              </a:rPr>
              <a:t>Internship Studio/OWASP ZAP Report.</a:t>
            </a:r>
            <a:endParaRPr sz="19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u="sng"/>
              <a:t>Summary</a:t>
            </a:r>
            <a:endParaRPr u="sng"/>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overview of the ZAP Web App Security Vulnerability Scanning Report Key findings and recommendations for securing the web application Introduction. Explanation of the purpose and scope of the vulnerability scanning using ZAP (Zed Attack Proxy ). Overview of the importance of web application security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Methodology</a:t>
            </a:r>
            <a:endParaRPr u="sng"/>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41639" lvl="0" marL="457200" rtl="0" algn="l">
              <a:spcBef>
                <a:spcPts val="0"/>
              </a:spcBef>
              <a:spcAft>
                <a:spcPts val="0"/>
              </a:spcAft>
              <a:buSzPct val="100000"/>
              <a:buChar char="●"/>
            </a:pPr>
            <a:r>
              <a:rPr b="1" lang="en" sz="7120"/>
              <a:t>Description of the scanning methodology employed with ZAP.</a:t>
            </a:r>
            <a:endParaRPr b="1" sz="7120"/>
          </a:p>
          <a:p>
            <a:pPr indent="0" lvl="0" marL="0" rtl="0" algn="l">
              <a:spcBef>
                <a:spcPts val="1200"/>
              </a:spcBef>
              <a:spcAft>
                <a:spcPts val="0"/>
              </a:spcAft>
              <a:buNone/>
            </a:pPr>
            <a:r>
              <a:t/>
            </a:r>
            <a:endParaRPr b="1" sz="7120"/>
          </a:p>
          <a:p>
            <a:pPr indent="-341639" lvl="0" marL="457200" rtl="0" algn="l">
              <a:spcBef>
                <a:spcPts val="1200"/>
              </a:spcBef>
              <a:spcAft>
                <a:spcPts val="0"/>
              </a:spcAft>
              <a:buSzPct val="100000"/>
              <a:buChar char="●"/>
            </a:pPr>
            <a:r>
              <a:rPr b="1" lang="en" sz="7120"/>
              <a:t>Explanation of the targeted areas and techniques used for vulnerability detection.</a:t>
            </a:r>
            <a:endParaRPr b="1" sz="7120"/>
          </a:p>
          <a:p>
            <a:pPr indent="0" lvl="0" marL="0" rtl="0" algn="l">
              <a:spcBef>
                <a:spcPts val="1200"/>
              </a:spcBef>
              <a:spcAft>
                <a:spcPts val="0"/>
              </a:spcAft>
              <a:buNone/>
            </a:pPr>
            <a:r>
              <a:t/>
            </a:r>
            <a:endParaRPr b="1" sz="7120"/>
          </a:p>
          <a:p>
            <a:pPr indent="-341639" lvl="0" marL="457200" rtl="0" algn="l">
              <a:spcBef>
                <a:spcPts val="1200"/>
              </a:spcBef>
              <a:spcAft>
                <a:spcPts val="0"/>
              </a:spcAft>
              <a:buSzPct val="100000"/>
              <a:buChar char="●"/>
            </a:pPr>
            <a:r>
              <a:rPr b="1" lang="en" sz="7120"/>
              <a:t>Vulnerability Assessment Results:</a:t>
            </a:r>
            <a:endParaRPr b="1" sz="7120"/>
          </a:p>
          <a:p>
            <a:pPr indent="0" lvl="0" marL="914400" rtl="0" algn="l">
              <a:spcBef>
                <a:spcPts val="1200"/>
              </a:spcBef>
              <a:spcAft>
                <a:spcPts val="0"/>
              </a:spcAft>
              <a:buNone/>
            </a:pPr>
            <a:r>
              <a:rPr b="1" lang="en" sz="7120"/>
              <a:t>High-Risk Vulnerabilities-</a:t>
            </a:r>
            <a:endParaRPr b="1" sz="7120"/>
          </a:p>
          <a:p>
            <a:pPr indent="0" lvl="0" marL="914400" rtl="0" algn="l">
              <a:spcBef>
                <a:spcPts val="1200"/>
              </a:spcBef>
              <a:spcAft>
                <a:spcPts val="0"/>
              </a:spcAft>
              <a:buNone/>
            </a:pPr>
            <a:r>
              <a:rPr b="1" lang="en" sz="7120"/>
              <a:t>- Detailed analysis of high-risk vulnerabilities identified by ZAP.</a:t>
            </a:r>
            <a:endParaRPr b="1" sz="7120"/>
          </a:p>
          <a:p>
            <a:pPr indent="0" lvl="0" marL="914400" rtl="0" algn="l">
              <a:spcBef>
                <a:spcPts val="1200"/>
              </a:spcBef>
              <a:spcAft>
                <a:spcPts val="0"/>
              </a:spcAft>
              <a:buNone/>
            </a:pPr>
            <a:r>
              <a:rPr b="1" lang="en" sz="7120"/>
              <a:t>- Description of the potential impact and exploitation scenarios.</a:t>
            </a:r>
            <a:endParaRPr b="1" sz="7120"/>
          </a:p>
          <a:p>
            <a:pPr indent="0" lvl="0" marL="91440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248825" y="208775"/>
            <a:ext cx="8741700" cy="4841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208"/>
              <a:t>Medium-Risk Vulnerabilities</a:t>
            </a:r>
            <a:endParaRPr sz="2208"/>
          </a:p>
          <a:p>
            <a:pPr indent="0" lvl="0" marL="0" rtl="0" algn="l">
              <a:spcBef>
                <a:spcPts val="1200"/>
              </a:spcBef>
              <a:spcAft>
                <a:spcPts val="0"/>
              </a:spcAft>
              <a:buNone/>
            </a:pPr>
            <a:r>
              <a:rPr lang="en" sz="2208"/>
              <a:t>- Overview of medium-risk vulnerabilities discovered during the scan.</a:t>
            </a:r>
            <a:endParaRPr sz="2208"/>
          </a:p>
          <a:p>
            <a:pPr indent="0" lvl="0" marL="0" rtl="0" algn="l">
              <a:spcBef>
                <a:spcPts val="1200"/>
              </a:spcBef>
              <a:spcAft>
                <a:spcPts val="0"/>
              </a:spcAft>
              <a:buNone/>
            </a:pPr>
            <a:r>
              <a:rPr lang="en" sz="2208"/>
              <a:t>- Discussion on their potential impact and recommended actions.</a:t>
            </a:r>
            <a:endParaRPr sz="2208"/>
          </a:p>
          <a:p>
            <a:pPr indent="0" lvl="0" marL="0" rtl="0" algn="l">
              <a:spcBef>
                <a:spcPts val="1200"/>
              </a:spcBef>
              <a:spcAft>
                <a:spcPts val="0"/>
              </a:spcAft>
              <a:buNone/>
            </a:pPr>
            <a:r>
              <a:t/>
            </a:r>
            <a:endParaRPr sz="2208"/>
          </a:p>
          <a:p>
            <a:pPr indent="0" lvl="0" marL="0" rtl="0" algn="l">
              <a:spcBef>
                <a:spcPts val="1200"/>
              </a:spcBef>
              <a:spcAft>
                <a:spcPts val="0"/>
              </a:spcAft>
              <a:buNone/>
            </a:pPr>
            <a:r>
              <a:rPr lang="en" sz="2208"/>
              <a:t> Low-Risk Vulnerabilities</a:t>
            </a:r>
            <a:endParaRPr sz="2208"/>
          </a:p>
          <a:p>
            <a:pPr indent="0" lvl="0" marL="0" rtl="0" algn="l">
              <a:spcBef>
                <a:spcPts val="1200"/>
              </a:spcBef>
              <a:spcAft>
                <a:spcPts val="0"/>
              </a:spcAft>
              <a:buNone/>
            </a:pPr>
            <a:r>
              <a:rPr lang="en" sz="2208"/>
              <a:t>- Summary of low-risk vulnerabilities identified by ZAP.</a:t>
            </a:r>
            <a:endParaRPr sz="2208"/>
          </a:p>
          <a:p>
            <a:pPr indent="0" lvl="0" marL="0" rtl="0" algn="l">
              <a:spcBef>
                <a:spcPts val="1200"/>
              </a:spcBef>
              <a:spcAft>
                <a:spcPts val="0"/>
              </a:spcAft>
              <a:buNone/>
            </a:pPr>
            <a:r>
              <a:rPr lang="en" sz="2208"/>
              <a:t>- Recommendations for addressing these vulnerabilities.</a:t>
            </a:r>
            <a:endParaRPr sz="2208"/>
          </a:p>
          <a:p>
            <a:pPr indent="0" lvl="0" marL="0" rtl="0" algn="l">
              <a:spcBef>
                <a:spcPts val="1200"/>
              </a:spcBef>
              <a:spcAft>
                <a:spcPts val="0"/>
              </a:spcAft>
              <a:buNone/>
            </a:pPr>
            <a:r>
              <a:t/>
            </a:r>
            <a:endParaRPr sz="2208"/>
          </a:p>
          <a:p>
            <a:pPr indent="0" lvl="0" marL="0" rtl="0" algn="l">
              <a:spcBef>
                <a:spcPts val="1200"/>
              </a:spcBef>
              <a:spcAft>
                <a:spcPts val="0"/>
              </a:spcAft>
              <a:buNone/>
            </a:pPr>
            <a:r>
              <a:rPr lang="en" sz="2208"/>
              <a:t>To Show this one of the vulnerability Explained  on next slide:</a:t>
            </a:r>
            <a:endParaRPr sz="220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89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The Vulnerability of Absence of Anti-CSRF Tokens: A Comprehensive Report</a:t>
            </a:r>
            <a:endParaRPr u="sng"/>
          </a:p>
        </p:txBody>
      </p:sp>
      <p:sp>
        <p:nvSpPr>
          <p:cNvPr id="87" name="Google Shape;87;p17"/>
          <p:cNvSpPr txBox="1"/>
          <p:nvPr>
            <p:ph idx="1" type="body"/>
          </p:nvPr>
        </p:nvSpPr>
        <p:spPr>
          <a:xfrm>
            <a:off x="311700" y="1491500"/>
            <a:ext cx="8520600" cy="335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r>
              <a:rPr b="1" lang="en" u="sng"/>
              <a:t>Summary</a:t>
            </a:r>
            <a:endParaRPr b="1" u="sng"/>
          </a:p>
          <a:p>
            <a:pPr indent="0" lvl="0" marL="0" rtl="0" algn="l">
              <a:spcBef>
                <a:spcPts val="1200"/>
              </a:spcBef>
              <a:spcAft>
                <a:spcPts val="0"/>
              </a:spcAft>
              <a:buNone/>
            </a:pPr>
            <a:r>
              <a:rPr lang="en">
                <a:solidFill>
                  <a:schemeClr val="dk1"/>
                </a:solidFill>
              </a:rPr>
              <a:t>Explanation of the vulnerability arising from the absence of Anti-CSRF tokens</a:t>
            </a:r>
            <a:endParaRPr>
              <a:solidFill>
                <a:schemeClr val="dk1"/>
              </a:solidFill>
            </a:endParaRPr>
          </a:p>
          <a:p>
            <a:pPr indent="0" lvl="0" marL="0" rtl="0" algn="l">
              <a:spcBef>
                <a:spcPts val="1200"/>
              </a:spcBef>
              <a:spcAft>
                <a:spcPts val="0"/>
              </a:spcAft>
              <a:buNone/>
            </a:pPr>
            <a:r>
              <a:rPr lang="en">
                <a:solidFill>
                  <a:schemeClr val="dk1"/>
                </a:solidFill>
              </a:rPr>
              <a:t>Importance of understanding and addressing this vulnerability in web applications</a:t>
            </a:r>
            <a:endParaRPr>
              <a:solidFill>
                <a:schemeClr val="dk1"/>
              </a:solidFill>
            </a:endParaRPr>
          </a:p>
          <a:p>
            <a:pPr indent="0" lvl="0" marL="0" rtl="0" algn="l">
              <a:spcBef>
                <a:spcPts val="1200"/>
              </a:spcBef>
              <a:spcAft>
                <a:spcPts val="0"/>
              </a:spcAft>
              <a:buNone/>
            </a:pPr>
            <a:r>
              <a:rPr lang="en">
                <a:solidFill>
                  <a:schemeClr val="dk1"/>
                </a:solidFill>
              </a:rPr>
              <a:t>Background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Definition of CSRF attacks and their potential impact</a:t>
            </a:r>
            <a:endParaRPr>
              <a:solidFill>
                <a:schemeClr val="dk1"/>
              </a:solidFill>
            </a:endParaRPr>
          </a:p>
          <a:p>
            <a:pPr indent="0" lvl="0" marL="0" rtl="0" algn="l">
              <a:spcBef>
                <a:spcPts val="1200"/>
              </a:spcBef>
              <a:spcAft>
                <a:spcPts val="0"/>
              </a:spcAft>
              <a:buNone/>
            </a:pPr>
            <a:r>
              <a:rPr lang="en">
                <a:solidFill>
                  <a:schemeClr val="dk1"/>
                </a:solidFill>
              </a:rPr>
              <a:t>Explanation of how CSRF attacks exploit trust in authenticated sessions</a:t>
            </a:r>
            <a:endParaRPr>
              <a:solidFill>
                <a:schemeClr val="dk1"/>
              </a:solidFill>
            </a:endParaRPr>
          </a:p>
          <a:p>
            <a:pPr indent="0" lvl="0" marL="0" rtl="0" algn="l">
              <a:spcBef>
                <a:spcPts val="1200"/>
              </a:spcBef>
              <a:spcAft>
                <a:spcPts val="1200"/>
              </a:spcAft>
              <a:buNone/>
            </a:pPr>
            <a:r>
              <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162225" y="208775"/>
            <a:ext cx="88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93" name="Google Shape;93;p18"/>
          <p:cNvSpPr txBox="1"/>
          <p:nvPr/>
        </p:nvSpPr>
        <p:spPr>
          <a:xfrm>
            <a:off x="151650" y="208775"/>
            <a:ext cx="8840700" cy="661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u="sng">
                <a:solidFill>
                  <a:schemeClr val="dk1"/>
                </a:solidFill>
                <a:latin typeface="Average"/>
                <a:ea typeface="Average"/>
                <a:cs typeface="Average"/>
                <a:sym typeface="Average"/>
              </a:rPr>
              <a:t>Understanding Anti-CSRF Tokens:</a:t>
            </a:r>
            <a:endParaRPr sz="1900" u="sng">
              <a:solidFill>
                <a:schemeClr val="dk1"/>
              </a:solidFill>
              <a:latin typeface="Average"/>
              <a:ea typeface="Average"/>
              <a:cs typeface="Average"/>
              <a:sym typeface="Average"/>
            </a:endParaRPr>
          </a:p>
          <a:p>
            <a:pPr indent="0" lvl="0" marL="0" rtl="0" algn="l">
              <a:spcBef>
                <a:spcPts val="0"/>
              </a:spcBef>
              <a:spcAft>
                <a:spcPts val="0"/>
              </a:spcAft>
              <a:buNone/>
            </a:pPr>
            <a:r>
              <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Role and Functionality-</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 Definition of Anti-CSRF tokens and their purpose</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 Overview of how Anti-CSRF tokens protect against CSRF attacks</a:t>
            </a:r>
            <a:endParaRPr sz="1900">
              <a:solidFill>
                <a:schemeClr val="dk1"/>
              </a:solidFill>
              <a:latin typeface="Average"/>
              <a:ea typeface="Average"/>
              <a:cs typeface="Average"/>
              <a:sym typeface="Average"/>
            </a:endParaRPr>
          </a:p>
          <a:p>
            <a:pPr indent="0" lvl="0" marL="0" rtl="0" algn="l">
              <a:spcBef>
                <a:spcPts val="0"/>
              </a:spcBef>
              <a:spcAft>
                <a:spcPts val="0"/>
              </a:spcAft>
              <a:buNone/>
            </a:pPr>
            <a:r>
              <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Token Generation and Validation-</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 Methods for generating secure Anti-CSRF tokens</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 Best practices for validating Anti-CSRF tokens on the server side</a:t>
            </a:r>
            <a:endParaRPr sz="1900">
              <a:solidFill>
                <a:schemeClr val="dk1"/>
              </a:solidFill>
              <a:latin typeface="Average"/>
              <a:ea typeface="Average"/>
              <a:cs typeface="Average"/>
              <a:sym typeface="Average"/>
            </a:endParaRPr>
          </a:p>
          <a:p>
            <a:pPr indent="0" lvl="0" marL="0" rtl="0" algn="l">
              <a:spcBef>
                <a:spcPts val="0"/>
              </a:spcBef>
              <a:spcAft>
                <a:spcPts val="0"/>
              </a:spcAft>
              <a:buNone/>
            </a:pPr>
            <a:r>
              <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u="sng">
                <a:solidFill>
                  <a:schemeClr val="dk1"/>
                </a:solidFill>
                <a:latin typeface="Average"/>
                <a:ea typeface="Average"/>
                <a:cs typeface="Average"/>
                <a:sym typeface="Average"/>
              </a:rPr>
              <a:t>Consequences of the Absence of Anti-CSRF Tokens:</a:t>
            </a:r>
            <a:endParaRPr sz="1900" u="sng">
              <a:solidFill>
                <a:schemeClr val="dk1"/>
              </a:solidFill>
              <a:latin typeface="Average"/>
              <a:ea typeface="Average"/>
              <a:cs typeface="Average"/>
              <a:sym typeface="Average"/>
            </a:endParaRPr>
          </a:p>
          <a:p>
            <a:pPr indent="0" lvl="0" marL="0" rtl="0" algn="l">
              <a:spcBef>
                <a:spcPts val="0"/>
              </a:spcBef>
              <a:spcAft>
                <a:spcPts val="0"/>
              </a:spcAft>
              <a:buNone/>
            </a:pPr>
            <a:r>
              <a:t/>
            </a:r>
            <a:endParaRPr sz="1900" u="sng">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Unauthorized Actions and Potential Damage-</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 Description of the unauthorized actions that can be performed through CSRF attacks</a:t>
            </a:r>
            <a:endParaRPr sz="1900">
              <a:solidFill>
                <a:schemeClr val="dk1"/>
              </a:solidFill>
              <a:latin typeface="Average"/>
              <a:ea typeface="Average"/>
              <a:cs typeface="Average"/>
              <a:sym typeface="Average"/>
            </a:endParaRPr>
          </a:p>
          <a:p>
            <a:pPr indent="0" lvl="0" marL="0" rtl="0" algn="l">
              <a:spcBef>
                <a:spcPts val="0"/>
              </a:spcBef>
              <a:spcAft>
                <a:spcPts val="0"/>
              </a:spcAft>
              <a:buNone/>
            </a:pPr>
            <a:r>
              <a:rPr lang="en" sz="1900">
                <a:solidFill>
                  <a:schemeClr val="dk1"/>
                </a:solidFill>
                <a:latin typeface="Average"/>
                <a:ea typeface="Average"/>
                <a:cs typeface="Average"/>
                <a:sym typeface="Average"/>
              </a:rPr>
              <a:t>- Discussion on the potential impact on users and organizations</a:t>
            </a:r>
            <a:endParaRPr sz="1900">
              <a:solidFill>
                <a:schemeClr val="dk1"/>
              </a:solidFill>
              <a:latin typeface="Average"/>
              <a:ea typeface="Average"/>
              <a:cs typeface="Average"/>
              <a:sym typeface="Average"/>
            </a:endParaRPr>
          </a:p>
          <a:p>
            <a:pPr indent="0" lvl="0" marL="0" rtl="0" algn="l">
              <a:spcBef>
                <a:spcPts val="0"/>
              </a:spcBef>
              <a:spcAft>
                <a:spcPts val="0"/>
              </a:spcAft>
              <a:buNone/>
            </a:pPr>
            <a:r>
              <a:t/>
            </a:r>
            <a:endParaRPr sz="1900" u="sng">
              <a:solidFill>
                <a:schemeClr val="dk1"/>
              </a:solidFill>
              <a:latin typeface="Average"/>
              <a:ea typeface="Average"/>
              <a:cs typeface="Average"/>
              <a:sym typeface="Average"/>
            </a:endParaRPr>
          </a:p>
          <a:p>
            <a:pPr indent="0" lvl="0" marL="0" rtl="0" algn="l">
              <a:spcBef>
                <a:spcPts val="0"/>
              </a:spcBef>
              <a:spcAft>
                <a:spcPts val="0"/>
              </a:spcAft>
              <a:buNone/>
            </a:pPr>
            <a:r>
              <a:t/>
            </a:r>
            <a:endParaRPr sz="1900" u="sng">
              <a:solidFill>
                <a:schemeClr val="dk1"/>
              </a:solidFill>
              <a:latin typeface="Average"/>
              <a:ea typeface="Average"/>
              <a:cs typeface="Average"/>
              <a:sym typeface="Average"/>
            </a:endParaRPr>
          </a:p>
          <a:p>
            <a:pPr indent="0" lvl="0" marL="0" rtl="0" algn="l">
              <a:spcBef>
                <a:spcPts val="0"/>
              </a:spcBef>
              <a:spcAft>
                <a:spcPts val="0"/>
              </a:spcAft>
              <a:buNone/>
            </a:pPr>
            <a:r>
              <a:t/>
            </a:r>
            <a:endParaRPr sz="1900" u="sng">
              <a:solidFill>
                <a:schemeClr val="dk1"/>
              </a:solidFill>
              <a:latin typeface="Average"/>
              <a:ea typeface="Average"/>
              <a:cs typeface="Average"/>
              <a:sym typeface="Average"/>
            </a:endParaRPr>
          </a:p>
          <a:p>
            <a:pPr indent="0" lvl="0" marL="0" rtl="0" algn="l">
              <a:spcBef>
                <a:spcPts val="0"/>
              </a:spcBef>
              <a:spcAft>
                <a:spcPts val="0"/>
              </a:spcAft>
              <a:buNone/>
            </a:pPr>
            <a:r>
              <a:t/>
            </a:r>
            <a:endParaRPr sz="1900" u="sng">
              <a:solidFill>
                <a:schemeClr val="dk1"/>
              </a:solidFill>
              <a:latin typeface="Average"/>
              <a:ea typeface="Average"/>
              <a:cs typeface="Average"/>
              <a:sym typeface="Average"/>
            </a:endParaRPr>
          </a:p>
          <a:p>
            <a:pPr indent="0" lvl="0" marL="0" rtl="0" algn="l">
              <a:spcBef>
                <a:spcPts val="0"/>
              </a:spcBef>
              <a:spcAft>
                <a:spcPts val="0"/>
              </a:spcAft>
              <a:buNone/>
            </a:pPr>
            <a:r>
              <a:t/>
            </a:r>
            <a:endParaRPr sz="1900" u="sng">
              <a:solidFill>
                <a:schemeClr val="dk1"/>
              </a:solidFill>
              <a:latin typeface="Average"/>
              <a:ea typeface="Average"/>
              <a:cs typeface="Average"/>
              <a:sym typeface="Average"/>
            </a:endParaRPr>
          </a:p>
          <a:p>
            <a:pPr indent="0" lvl="0" marL="0" rtl="0" algn="l">
              <a:spcBef>
                <a:spcPts val="0"/>
              </a:spcBef>
              <a:spcAft>
                <a:spcPts val="0"/>
              </a:spcAft>
              <a:buNone/>
            </a:pPr>
            <a:r>
              <a:t/>
            </a:r>
            <a:endParaRPr sz="19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275400" y="183625"/>
            <a:ext cx="86145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100">
                <a:solidFill>
                  <a:schemeClr val="dk1"/>
                </a:solidFill>
                <a:latin typeface="Average"/>
                <a:ea typeface="Average"/>
                <a:cs typeface="Average"/>
                <a:sym typeface="Average"/>
              </a:rPr>
              <a:t>Reputational and Financial Implications</a:t>
            </a:r>
            <a:endParaRPr sz="2100">
              <a:solidFill>
                <a:schemeClr val="dk1"/>
              </a:solidFill>
              <a:latin typeface="Average"/>
              <a:ea typeface="Average"/>
              <a:cs typeface="Average"/>
              <a:sym typeface="Average"/>
            </a:endParaRPr>
          </a:p>
          <a:p>
            <a:pPr indent="0" lvl="0" marL="0" rtl="0" algn="just">
              <a:spcBef>
                <a:spcPts val="0"/>
              </a:spcBef>
              <a:spcAft>
                <a:spcPts val="0"/>
              </a:spcAft>
              <a:buNone/>
            </a:pPr>
            <a:r>
              <a:rPr lang="en" sz="2100">
                <a:solidFill>
                  <a:schemeClr val="dk1"/>
                </a:solidFill>
                <a:latin typeface="Average"/>
                <a:ea typeface="Average"/>
                <a:cs typeface="Average"/>
                <a:sym typeface="Average"/>
              </a:rPr>
              <a:t>- Examination of the reputational damage caused by CSRF attacks</a:t>
            </a:r>
            <a:endParaRPr sz="2100">
              <a:solidFill>
                <a:schemeClr val="dk1"/>
              </a:solidFill>
              <a:latin typeface="Average"/>
              <a:ea typeface="Average"/>
              <a:cs typeface="Average"/>
              <a:sym typeface="Average"/>
            </a:endParaRPr>
          </a:p>
          <a:p>
            <a:pPr indent="0" lvl="0" marL="0" rtl="0" algn="just">
              <a:spcBef>
                <a:spcPts val="0"/>
              </a:spcBef>
              <a:spcAft>
                <a:spcPts val="0"/>
              </a:spcAft>
              <a:buNone/>
            </a:pPr>
            <a:r>
              <a:rPr lang="en" sz="2100">
                <a:solidFill>
                  <a:schemeClr val="dk1"/>
                </a:solidFill>
                <a:latin typeface="Average"/>
                <a:ea typeface="Average"/>
                <a:cs typeface="Average"/>
                <a:sym typeface="Average"/>
              </a:rPr>
              <a:t>- Analysis of the potential financial losses resulting from CSRF attacks</a:t>
            </a:r>
            <a:endParaRPr sz="2100">
              <a:solidFill>
                <a:schemeClr val="dk1"/>
              </a:solidFill>
              <a:latin typeface="Average"/>
              <a:ea typeface="Average"/>
              <a:cs typeface="Average"/>
              <a:sym typeface="Average"/>
            </a:endParaRPr>
          </a:p>
          <a:p>
            <a:pPr indent="0" lvl="0" marL="0" rtl="0" algn="just">
              <a:spcBef>
                <a:spcPts val="0"/>
              </a:spcBef>
              <a:spcAft>
                <a:spcPts val="0"/>
              </a:spcAft>
              <a:buNone/>
            </a:pPr>
            <a:r>
              <a:t/>
            </a:r>
            <a:endParaRPr sz="2100">
              <a:solidFill>
                <a:schemeClr val="dk1"/>
              </a:solidFill>
              <a:latin typeface="Average"/>
              <a:ea typeface="Average"/>
              <a:cs typeface="Average"/>
              <a:sym typeface="Average"/>
            </a:endParaRPr>
          </a:p>
          <a:p>
            <a:pPr indent="0" lvl="0" marL="0" rtl="0" algn="just">
              <a:spcBef>
                <a:spcPts val="0"/>
              </a:spcBef>
              <a:spcAft>
                <a:spcPts val="0"/>
              </a:spcAft>
              <a:buNone/>
            </a:pPr>
            <a:r>
              <a:t/>
            </a:r>
            <a:endParaRPr sz="2100">
              <a:solidFill>
                <a:schemeClr val="dk1"/>
              </a:solidFill>
              <a:latin typeface="Average"/>
              <a:ea typeface="Average"/>
              <a:cs typeface="Average"/>
              <a:sym typeface="Average"/>
            </a:endParaRPr>
          </a:p>
          <a:p>
            <a:pPr indent="0" lvl="0" marL="0" rtl="0" algn="just">
              <a:spcBef>
                <a:spcPts val="0"/>
              </a:spcBef>
              <a:spcAft>
                <a:spcPts val="0"/>
              </a:spcAft>
              <a:buNone/>
            </a:pPr>
            <a:r>
              <a:t/>
            </a:r>
            <a:endParaRPr sz="2100">
              <a:solidFill>
                <a:schemeClr val="dk1"/>
              </a:solidFill>
              <a:latin typeface="Average"/>
              <a:ea typeface="Average"/>
              <a:cs typeface="Average"/>
              <a:sym typeface="Average"/>
            </a:endParaRPr>
          </a:p>
          <a:p>
            <a:pPr indent="0" lvl="0" marL="0" rtl="0" algn="just">
              <a:spcBef>
                <a:spcPts val="0"/>
              </a:spcBef>
              <a:spcAft>
                <a:spcPts val="0"/>
              </a:spcAft>
              <a:buNone/>
            </a:pPr>
            <a:r>
              <a:rPr lang="en" sz="2100">
                <a:solidFill>
                  <a:schemeClr val="dk1"/>
                </a:solidFill>
                <a:latin typeface="Average"/>
                <a:ea typeface="Average"/>
                <a:cs typeface="Average"/>
                <a:sym typeface="Average"/>
              </a:rPr>
              <a:t>On next slide I </a:t>
            </a:r>
            <a:r>
              <a:rPr lang="en" sz="2100">
                <a:solidFill>
                  <a:schemeClr val="dk1"/>
                </a:solidFill>
                <a:latin typeface="Average"/>
                <a:ea typeface="Average"/>
                <a:cs typeface="Average"/>
                <a:sym typeface="Average"/>
              </a:rPr>
              <a:t>attached Screenshot of report generated by ,OWASP ZAP</a:t>
            </a:r>
            <a:endParaRPr sz="2100">
              <a:solidFill>
                <a:schemeClr val="dk1"/>
              </a:solidFill>
              <a:latin typeface="Average"/>
              <a:ea typeface="Average"/>
              <a:cs typeface="Average"/>
              <a:sym typeface="Average"/>
            </a:endParaRPr>
          </a:p>
          <a:p>
            <a:pPr indent="0" lvl="0" marL="0" rtl="0" algn="just">
              <a:spcBef>
                <a:spcPts val="0"/>
              </a:spcBef>
              <a:spcAft>
                <a:spcPts val="0"/>
              </a:spcAft>
              <a:buNone/>
            </a:pPr>
            <a:r>
              <a:rPr lang="en" sz="2100">
                <a:solidFill>
                  <a:schemeClr val="dk1"/>
                </a:solidFill>
                <a:latin typeface="Average"/>
                <a:ea typeface="Average"/>
                <a:cs typeface="Average"/>
                <a:sym typeface="Average"/>
              </a:rPr>
              <a:t>Please refer-</a:t>
            </a:r>
            <a:endParaRPr sz="2100">
              <a:solidFill>
                <a:schemeClr val="dk1"/>
              </a:solidFill>
              <a:latin typeface="Average"/>
              <a:ea typeface="Average"/>
              <a:cs typeface="Average"/>
              <a:sym typeface="Average"/>
            </a:endParaRPr>
          </a:p>
        </p:txBody>
      </p:sp>
      <p:sp>
        <p:nvSpPr>
          <p:cNvPr id="99" name="Google Shape;99;p19"/>
          <p:cNvSpPr txBox="1"/>
          <p:nvPr/>
        </p:nvSpPr>
        <p:spPr>
          <a:xfrm>
            <a:off x="2255550" y="2887400"/>
            <a:ext cx="46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602375" y="397400"/>
            <a:ext cx="72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5" name="Google Shape;105;p20"/>
          <p:cNvSpPr txBox="1"/>
          <p:nvPr/>
        </p:nvSpPr>
        <p:spPr>
          <a:xfrm>
            <a:off x="64350" y="74150"/>
            <a:ext cx="7822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dk1"/>
                </a:solidFill>
                <a:latin typeface="Average"/>
                <a:ea typeface="Average"/>
                <a:cs typeface="Average"/>
                <a:sym typeface="Average"/>
              </a:rPr>
              <a:t>Screenshots</a:t>
            </a:r>
            <a:r>
              <a:rPr lang="en" sz="2800">
                <a:solidFill>
                  <a:schemeClr val="dk1"/>
                </a:solidFill>
                <a:latin typeface="Average"/>
                <a:ea typeface="Average"/>
                <a:cs typeface="Average"/>
                <a:sym typeface="Average"/>
              </a:rPr>
              <a:t>:</a:t>
            </a:r>
            <a:endParaRPr sz="2800">
              <a:solidFill>
                <a:schemeClr val="dk1"/>
              </a:solidFill>
              <a:latin typeface="Average"/>
              <a:ea typeface="Average"/>
              <a:cs typeface="Average"/>
              <a:sym typeface="Average"/>
            </a:endParaRPr>
          </a:p>
          <a:p>
            <a:pPr indent="0" lvl="0" marL="0" rtl="0" algn="l">
              <a:spcBef>
                <a:spcPts val="0"/>
              </a:spcBef>
              <a:spcAft>
                <a:spcPts val="0"/>
              </a:spcAft>
              <a:buNone/>
            </a:pPr>
            <a:r>
              <a:t/>
            </a:r>
            <a:endParaRPr sz="2800">
              <a:solidFill>
                <a:schemeClr val="dk1"/>
              </a:solidFill>
              <a:latin typeface="Average"/>
              <a:ea typeface="Average"/>
              <a:cs typeface="Average"/>
              <a:sym typeface="Average"/>
            </a:endParaRPr>
          </a:p>
        </p:txBody>
      </p:sp>
      <p:pic>
        <p:nvPicPr>
          <p:cNvPr id="106" name="Google Shape;106;p20"/>
          <p:cNvPicPr preferRelativeResize="0"/>
          <p:nvPr/>
        </p:nvPicPr>
        <p:blipFill>
          <a:blip r:embed="rId3">
            <a:alphaModFix/>
          </a:blip>
          <a:stretch>
            <a:fillRect/>
          </a:stretch>
        </p:blipFill>
        <p:spPr>
          <a:xfrm>
            <a:off x="64350" y="797600"/>
            <a:ext cx="9026675" cy="4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