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0942f8dc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0942f8dc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0942f8dc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0942f8dc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0942f8d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0942f8d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0942f8dc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0942f8dc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702ecc6c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702ecc6c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702ecc6c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702ecc6c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702ecc6c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702ecc6c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0942f8dc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0942f8dc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0942f8dc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0942f8dc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0942f8d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0942f8d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0942f8d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0942f8d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0942f8d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0942f8d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vulnweb.com/" TargetMode="External"/><Relationship Id="rId5" Type="http://schemas.openxmlformats.org/officeDocument/2006/relationships/hyperlink" Target="http://testasp.vulnwe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Cs-zgdHdwVU_P_7z3O-kOF5zdemjyRrD/view"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3650" y="0"/>
            <a:ext cx="5017500" cy="199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dk1"/>
                </a:highlight>
                <a:latin typeface="Merriweather"/>
                <a:ea typeface="Merriweather"/>
                <a:cs typeface="Merriweather"/>
                <a:sym typeface="Merriweather"/>
              </a:rPr>
              <a:t>Cross-Site Scripting (XSS) Vulnerability Report</a:t>
            </a:r>
            <a:endParaRPr b="1">
              <a:highlight>
                <a:schemeClr val="dk1"/>
              </a:highlight>
              <a:latin typeface="Merriweather"/>
              <a:ea typeface="Merriweather"/>
              <a:cs typeface="Merriweather"/>
              <a:sym typeface="Merriweather"/>
            </a:endParaRPr>
          </a:p>
        </p:txBody>
      </p:sp>
      <p:sp>
        <p:nvSpPr>
          <p:cNvPr id="135" name="Google Shape;135;p13"/>
          <p:cNvSpPr txBox="1"/>
          <p:nvPr>
            <p:ph idx="1" type="subTitle"/>
          </p:nvPr>
        </p:nvSpPr>
        <p:spPr>
          <a:xfrm>
            <a:off x="120800" y="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rgbClr val="FFFF00"/>
                </a:highlight>
              </a:rPr>
              <a:t>Task-3</a:t>
            </a:r>
            <a:endParaRPr>
              <a:solidFill>
                <a:schemeClr val="dk1"/>
              </a:solidFill>
              <a:highlight>
                <a:srgbClr val="FFFF00"/>
              </a:highlight>
            </a:endParaRPr>
          </a:p>
        </p:txBody>
      </p:sp>
      <p:pic>
        <p:nvPicPr>
          <p:cNvPr id="136" name="Google Shape;136;p13"/>
          <p:cNvPicPr preferRelativeResize="0"/>
          <p:nvPr/>
        </p:nvPicPr>
        <p:blipFill>
          <a:blip r:embed="rId3">
            <a:alphaModFix/>
          </a:blip>
          <a:stretch>
            <a:fillRect/>
          </a:stretch>
        </p:blipFill>
        <p:spPr>
          <a:xfrm>
            <a:off x="6685625" y="3189050"/>
            <a:ext cx="1825525" cy="1721750"/>
          </a:xfrm>
          <a:prstGeom prst="rect">
            <a:avLst/>
          </a:prstGeom>
          <a:noFill/>
          <a:ln>
            <a:noFill/>
          </a:ln>
        </p:spPr>
      </p:pic>
      <p:sp>
        <p:nvSpPr>
          <p:cNvPr id="137" name="Google Shape;137;p13"/>
          <p:cNvSpPr txBox="1"/>
          <p:nvPr/>
        </p:nvSpPr>
        <p:spPr>
          <a:xfrm>
            <a:off x="3591500" y="2142350"/>
            <a:ext cx="497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Domain- </a:t>
            </a:r>
            <a:r>
              <a:rPr lang="en" u="sng">
                <a:solidFill>
                  <a:schemeClr val="hlink"/>
                </a:solidFill>
                <a:latin typeface="Lato"/>
                <a:ea typeface="Lato"/>
                <a:cs typeface="Lato"/>
                <a:sym typeface="Lato"/>
                <a:hlinkClick r:id="rId4"/>
              </a:rPr>
              <a:t>http://vulnweb.com/</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p:txBody>
      </p:sp>
      <p:sp>
        <p:nvSpPr>
          <p:cNvPr id="138" name="Google Shape;138;p13"/>
          <p:cNvSpPr txBox="1"/>
          <p:nvPr/>
        </p:nvSpPr>
        <p:spPr>
          <a:xfrm>
            <a:off x="3591500" y="2392675"/>
            <a:ext cx="52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Subdomain-   </a:t>
            </a:r>
            <a:r>
              <a:rPr lang="en" sz="1300"/>
              <a:t> </a:t>
            </a:r>
            <a:r>
              <a:rPr lang="en" sz="1300" u="sng">
                <a:solidFill>
                  <a:srgbClr val="1155CC"/>
                </a:solidFill>
                <a:hlinkClick r:id="rId5">
                  <a:extLst>
                    <a:ext uri="{A12FA001-AC4F-418D-AE19-62706E023703}">
                      <ahyp:hlinkClr val="tx"/>
                    </a:ext>
                  </a:extLst>
                </a:hlinkClick>
              </a:rPr>
              <a:t>http://testasp.vulnweb.com/</a:t>
            </a:r>
            <a:endParaRPr>
              <a:solidFill>
                <a:schemeClr val="lt1"/>
              </a:solidFill>
              <a:latin typeface="Lato"/>
              <a:ea typeface="Lato"/>
              <a:cs typeface="Lato"/>
              <a:sym typeface="Lato"/>
            </a:endParaRPr>
          </a:p>
        </p:txBody>
      </p:sp>
      <p:sp>
        <p:nvSpPr>
          <p:cNvPr id="139" name="Google Shape;139;p13"/>
          <p:cNvSpPr txBox="1"/>
          <p:nvPr/>
        </p:nvSpPr>
        <p:spPr>
          <a:xfrm>
            <a:off x="120800" y="4312725"/>
            <a:ext cx="626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3C78D8"/>
                </a:highlight>
                <a:latin typeface="Lato"/>
                <a:ea typeface="Lato"/>
                <a:cs typeface="Lato"/>
                <a:sym typeface="Lato"/>
              </a:rPr>
              <a:t>By,</a:t>
            </a:r>
            <a:endParaRPr>
              <a:highlight>
                <a:srgbClr val="3C78D8"/>
              </a:highlight>
              <a:latin typeface="Lato"/>
              <a:ea typeface="Lato"/>
              <a:cs typeface="Lato"/>
              <a:sym typeface="Lato"/>
            </a:endParaRPr>
          </a:p>
          <a:p>
            <a:pPr indent="0" lvl="0" marL="0" rtl="0" algn="l">
              <a:spcBef>
                <a:spcPts val="0"/>
              </a:spcBef>
              <a:spcAft>
                <a:spcPts val="0"/>
              </a:spcAft>
              <a:buNone/>
            </a:pPr>
            <a:r>
              <a:rPr lang="en">
                <a:highlight>
                  <a:srgbClr val="3C78D8"/>
                </a:highlight>
                <a:latin typeface="Lato"/>
                <a:ea typeface="Lato"/>
                <a:cs typeface="Lato"/>
                <a:sym typeface="Lato"/>
              </a:rPr>
              <a:t>Sanket Sunil Admile</a:t>
            </a:r>
            <a:r>
              <a:rPr lang="en">
                <a:latin typeface="Lato"/>
                <a:ea typeface="Lato"/>
                <a:cs typeface="Lato"/>
                <a:sym typeface="Lato"/>
              </a:rPr>
              <a:t>.</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51650" y="263275"/>
            <a:ext cx="7038900" cy="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u="sng"/>
              <a:t>Recommended Mitigation:</a:t>
            </a:r>
            <a:endParaRPr b="1" sz="2200" u="sng"/>
          </a:p>
        </p:txBody>
      </p:sp>
      <p:sp>
        <p:nvSpPr>
          <p:cNvPr id="194" name="Google Shape;194;p22"/>
          <p:cNvSpPr txBox="1"/>
          <p:nvPr>
            <p:ph idx="1" type="body"/>
          </p:nvPr>
        </p:nvSpPr>
        <p:spPr>
          <a:xfrm>
            <a:off x="851650" y="1239550"/>
            <a:ext cx="7563900" cy="38061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b="1" lang="en" sz="1700"/>
              <a:t>To address the XSS vulnerability and enhance the security of your web application, the following mitigation measures are recommended:-</a:t>
            </a:r>
            <a:endParaRPr b="1" sz="1700"/>
          </a:p>
          <a:p>
            <a:pPr indent="0" lvl="0" marL="457200" rtl="0" algn="l">
              <a:spcBef>
                <a:spcPts val="1200"/>
              </a:spcBef>
              <a:spcAft>
                <a:spcPts val="0"/>
              </a:spcAft>
              <a:buNone/>
            </a:pPr>
            <a:r>
              <a:t/>
            </a:r>
            <a:endParaRPr b="1" sz="1700"/>
          </a:p>
          <a:p>
            <a:pPr indent="-320357" lvl="0" marL="457200" rtl="0" algn="just">
              <a:spcBef>
                <a:spcPts val="1200"/>
              </a:spcBef>
              <a:spcAft>
                <a:spcPts val="0"/>
              </a:spcAft>
              <a:buSzPct val="100000"/>
              <a:buChar char="●"/>
            </a:pPr>
            <a:r>
              <a:rPr b="1" lang="en" sz="1700"/>
              <a:t>Input Validation:</a:t>
            </a:r>
            <a:r>
              <a:rPr lang="en" sz="1700"/>
              <a:t> Implement strict input validation routines to validate and sanitize all user-supplied data, including form fields, URL parameters, and cookie values. Use appropriate whitelisting or input filtering techniques to ensure only expected input is accepted.</a:t>
            </a:r>
            <a:endParaRPr sz="1700"/>
          </a:p>
          <a:p>
            <a:pPr indent="0" lvl="0" marL="0" rtl="0" algn="just">
              <a:spcBef>
                <a:spcPts val="1200"/>
              </a:spcBef>
              <a:spcAft>
                <a:spcPts val="0"/>
              </a:spcAft>
              <a:buNone/>
            </a:pPr>
            <a:r>
              <a:t/>
            </a:r>
            <a:endParaRPr sz="1700"/>
          </a:p>
          <a:p>
            <a:pPr indent="-320357" lvl="0" marL="457200" rtl="0" algn="just">
              <a:spcBef>
                <a:spcPts val="1200"/>
              </a:spcBef>
              <a:spcAft>
                <a:spcPts val="0"/>
              </a:spcAft>
              <a:buSzPct val="100000"/>
              <a:buChar char="●"/>
            </a:pPr>
            <a:r>
              <a:rPr b="1" lang="en" sz="1700"/>
              <a:t>Output Encoding:</a:t>
            </a:r>
            <a:r>
              <a:rPr lang="en" sz="1700"/>
              <a:t> Implement proper output encoding or HTML entity encoding when rendering user-supplied data on web pages to prevent script execution. Use frameworks or libraries that offer built-in protection against XSS vulnerabilities.</a:t>
            </a:r>
            <a:endParaRPr sz="17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nvSpPr>
        <p:spPr>
          <a:xfrm>
            <a:off x="673650" y="691025"/>
            <a:ext cx="7796700" cy="3978900"/>
          </a:xfrm>
          <a:prstGeom prst="rect">
            <a:avLst/>
          </a:prstGeom>
          <a:noFill/>
          <a:ln>
            <a:noFill/>
          </a:ln>
        </p:spPr>
        <p:txBody>
          <a:bodyPr anchorCtr="0" anchor="t" bIns="91425" lIns="91425" spcFirstLastPara="1" rIns="91425" wrap="square" tIns="91425">
            <a:spAutoFit/>
          </a:bodyPr>
          <a:lstStyle/>
          <a:p>
            <a:pPr indent="-320675" lvl="0" marL="457200" rtl="0" algn="just">
              <a:spcBef>
                <a:spcPts val="0"/>
              </a:spcBef>
              <a:spcAft>
                <a:spcPts val="0"/>
              </a:spcAft>
              <a:buClr>
                <a:schemeClr val="lt1"/>
              </a:buClr>
              <a:buSzPts val="1450"/>
              <a:buFont typeface="Lato"/>
              <a:buChar char="●"/>
            </a:pPr>
            <a:r>
              <a:rPr b="1" lang="en" sz="1450">
                <a:solidFill>
                  <a:schemeClr val="lt1"/>
                </a:solidFill>
                <a:latin typeface="Lato"/>
                <a:ea typeface="Lato"/>
                <a:cs typeface="Lato"/>
                <a:sym typeface="Lato"/>
              </a:rPr>
              <a:t>Content Security Policy (CSP): </a:t>
            </a:r>
            <a:r>
              <a:rPr lang="en" sz="1450">
                <a:solidFill>
                  <a:schemeClr val="lt1"/>
                </a:solidFill>
                <a:latin typeface="Lato"/>
                <a:ea typeface="Lato"/>
                <a:cs typeface="Lato"/>
                <a:sym typeface="Lato"/>
              </a:rPr>
              <a:t>Implement a robust CSP to restrict the execution of scripts and other resources to trusted sources only. This will prevent the exploitation of XSS vulnerabilities by blocking the execution of injected scripts.</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320675" lvl="0" marL="457200" rtl="0" algn="just">
              <a:spcBef>
                <a:spcPts val="0"/>
              </a:spcBef>
              <a:spcAft>
                <a:spcPts val="0"/>
              </a:spcAft>
              <a:buClr>
                <a:schemeClr val="lt1"/>
              </a:buClr>
              <a:buSzPts val="1450"/>
              <a:buFont typeface="Lato"/>
              <a:buChar char="●"/>
            </a:pPr>
            <a:r>
              <a:rPr b="1" lang="en" sz="1450">
                <a:solidFill>
                  <a:schemeClr val="lt1"/>
                </a:solidFill>
                <a:latin typeface="Lato"/>
                <a:ea typeface="Lato"/>
                <a:cs typeface="Lato"/>
                <a:sym typeface="Lato"/>
              </a:rPr>
              <a:t>Security Testing:</a:t>
            </a:r>
            <a:r>
              <a:rPr lang="en" sz="1450">
                <a:solidFill>
                  <a:schemeClr val="lt1"/>
                </a:solidFill>
                <a:latin typeface="Lato"/>
                <a:ea typeface="Lato"/>
                <a:cs typeface="Lato"/>
                <a:sym typeface="Lato"/>
              </a:rPr>
              <a:t> Conduct regular security assessments, including manual code reviews and automated vulnerability scanning, to detect and remediate any potential XSS vulnerabilities. Test for various attack vectors and edge cases to ensure comprehensive coverage.</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320675" lvl="0" marL="457200" rtl="0" algn="just">
              <a:spcBef>
                <a:spcPts val="0"/>
              </a:spcBef>
              <a:spcAft>
                <a:spcPts val="0"/>
              </a:spcAft>
              <a:buClr>
                <a:schemeClr val="lt1"/>
              </a:buClr>
              <a:buSzPts val="1450"/>
              <a:buFont typeface="Lato"/>
              <a:buChar char="●"/>
            </a:pPr>
            <a:r>
              <a:rPr b="1" lang="en" sz="1450">
                <a:solidFill>
                  <a:schemeClr val="lt1"/>
                </a:solidFill>
                <a:latin typeface="Lato"/>
                <a:ea typeface="Lato"/>
                <a:cs typeface="Lato"/>
                <a:sym typeface="Lato"/>
              </a:rPr>
              <a:t>Security Education and Awareness: </a:t>
            </a:r>
            <a:r>
              <a:rPr lang="en" sz="1450">
                <a:solidFill>
                  <a:schemeClr val="lt1"/>
                </a:solidFill>
                <a:latin typeface="Lato"/>
                <a:ea typeface="Lato"/>
                <a:cs typeface="Lato"/>
                <a:sym typeface="Lato"/>
              </a:rPr>
              <a:t>Train developers and stakeholders about secure coding practices, emphasizing the risks associated with XSS vulnerabilities and the importance of validating and sanitizing user input.</a:t>
            </a:r>
            <a:endParaRPr sz="1450">
              <a:solidFill>
                <a:schemeClr val="lt1"/>
              </a:solidFill>
              <a:latin typeface="Lato"/>
              <a:ea typeface="Lato"/>
              <a:cs typeface="Lato"/>
              <a:sym typeface="Lato"/>
            </a:endParaRPr>
          </a:p>
          <a:p>
            <a:pPr indent="0" lvl="0" marL="0" rtl="0" algn="just">
              <a:spcBef>
                <a:spcPts val="0"/>
              </a:spcBef>
              <a:spcAft>
                <a:spcPts val="0"/>
              </a:spcAft>
              <a:buNone/>
            </a:pPr>
            <a:r>
              <a:t/>
            </a:r>
            <a:endParaRPr sz="1450">
              <a:solidFill>
                <a:schemeClr val="lt1"/>
              </a:solidFill>
              <a:latin typeface="Lato"/>
              <a:ea typeface="Lato"/>
              <a:cs typeface="Lato"/>
              <a:sym typeface="Lato"/>
            </a:endParaRPr>
          </a:p>
          <a:p>
            <a:pPr indent="0" lvl="0" marL="0" rtl="0" algn="l">
              <a:spcBef>
                <a:spcPts val="0"/>
              </a:spcBef>
              <a:spcAft>
                <a:spcPts val="0"/>
              </a:spcAft>
              <a:buNone/>
            </a:pPr>
            <a:r>
              <a:t/>
            </a:r>
            <a:endParaRPr sz="145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62550" y="372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 </a:t>
            </a:r>
            <a:r>
              <a:rPr b="1" lang="en" sz="2200" u="sng"/>
              <a:t>Conclusion:</a:t>
            </a:r>
            <a:endParaRPr b="1" sz="2200" u="sng"/>
          </a:p>
        </p:txBody>
      </p:sp>
      <p:sp>
        <p:nvSpPr>
          <p:cNvPr id="205" name="Google Shape;205;p24"/>
          <p:cNvSpPr txBox="1"/>
          <p:nvPr>
            <p:ph idx="1" type="body"/>
          </p:nvPr>
        </p:nvSpPr>
        <p:spPr>
          <a:xfrm>
            <a:off x="1106925" y="1061325"/>
            <a:ext cx="7038900" cy="3928500"/>
          </a:xfrm>
          <a:prstGeom prst="rect">
            <a:avLst/>
          </a:prstGeom>
        </p:spPr>
        <p:txBody>
          <a:bodyPr anchorCtr="0" anchor="t" bIns="91425" lIns="91425" spcFirstLastPara="1" rIns="91425" wrap="square" tIns="91425">
            <a:normAutofit fontScale="55000"/>
          </a:bodyPr>
          <a:lstStyle/>
          <a:p>
            <a:pPr indent="0" lvl="0" marL="0" rtl="0" algn="just">
              <a:spcBef>
                <a:spcPts val="0"/>
              </a:spcBef>
              <a:spcAft>
                <a:spcPts val="0"/>
              </a:spcAft>
              <a:buNone/>
            </a:pPr>
            <a:r>
              <a:rPr lang="en" sz="3050"/>
              <a:t>Cross-Site Scripting (XSS) vulnerabilities pose a significant threat to the security of your web application and its users. It is crucial to address this vulnerability promptly by implementing the recommended mitigation measures. Regular security assessments, code reviews, and user education are vital to maintaining a robust and secure application.We strongly advise taking immediate action to remediate the XSS vulnerability and conducting a thorough security review of your entire application to identify and resolve any additional vulnerabilities.</a:t>
            </a:r>
            <a:endParaRPr sz="3050"/>
          </a:p>
          <a:p>
            <a:pPr indent="0" lvl="0" marL="0" rtl="0" algn="just">
              <a:spcBef>
                <a:spcPts val="1200"/>
              </a:spcBef>
              <a:spcAft>
                <a:spcPts val="0"/>
              </a:spcAft>
              <a:buNone/>
            </a:pPr>
            <a:r>
              <a:rPr lang="en" sz="3050"/>
              <a:t>  Should you require further assistance or have any questions regarding this report, please feel free to reach out to us.</a:t>
            </a:r>
            <a:endParaRPr sz="3050"/>
          </a:p>
          <a:p>
            <a:pPr indent="0" lvl="0" marL="0" rtl="0" algn="l">
              <a:spcBef>
                <a:spcPts val="1200"/>
              </a:spcBef>
              <a:spcAft>
                <a:spcPts val="0"/>
              </a:spcAft>
              <a:buNone/>
            </a:pPr>
            <a:r>
              <a:t/>
            </a:r>
            <a:endParaRPr sz="1450"/>
          </a:p>
          <a:p>
            <a:pPr indent="0" lvl="0" marL="0" rtl="0" algn="l">
              <a:spcBef>
                <a:spcPts val="1200"/>
              </a:spcBef>
              <a:spcAft>
                <a:spcPts val="1200"/>
              </a:spcAft>
              <a:buNone/>
            </a:pPr>
            <a:r>
              <a:t/>
            </a:r>
            <a:endParaRPr sz="14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 type="body"/>
          </p:nvPr>
        </p:nvSpPr>
        <p:spPr>
          <a:xfrm>
            <a:off x="812725" y="4305375"/>
            <a:ext cx="6936000" cy="7359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n" sz="7705"/>
              <a:t>Sincerely,</a:t>
            </a:r>
            <a:endParaRPr sz="7705"/>
          </a:p>
          <a:p>
            <a:pPr indent="0" lvl="0" marL="0" rtl="0" algn="l">
              <a:spcBef>
                <a:spcPts val="0"/>
              </a:spcBef>
              <a:spcAft>
                <a:spcPts val="0"/>
              </a:spcAft>
              <a:buNone/>
            </a:pPr>
            <a:r>
              <a:rPr lang="en" sz="7705"/>
              <a:t>Sanket Sunil Admile</a:t>
            </a:r>
            <a:endParaRPr sz="7705"/>
          </a:p>
          <a:p>
            <a:pPr indent="0" lvl="0" marL="0" rtl="0" algn="l">
              <a:spcBef>
                <a:spcPts val="0"/>
              </a:spcBef>
              <a:spcAft>
                <a:spcPts val="0"/>
              </a:spcAft>
              <a:buNone/>
            </a:pPr>
            <a:r>
              <a:rPr lang="en" sz="7705"/>
              <a:t>Internship Studio</a:t>
            </a:r>
            <a:endParaRPr sz="7705"/>
          </a:p>
          <a:p>
            <a:pPr indent="0" lvl="0" marL="0" rtl="0" algn="l">
              <a:spcBef>
                <a:spcPts val="0"/>
              </a:spcBef>
              <a:spcAft>
                <a:spcPts val="0"/>
              </a:spcAft>
              <a:buNone/>
            </a:pPr>
            <a:r>
              <a:t/>
            </a:r>
            <a:endParaRPr sz="3750"/>
          </a:p>
          <a:p>
            <a:pPr indent="0" lvl="0" marL="0" rtl="0" algn="l">
              <a:spcBef>
                <a:spcPts val="0"/>
              </a:spcBef>
              <a:spcAft>
                <a:spcPts val="0"/>
              </a:spcAft>
              <a:buNone/>
            </a:pPr>
            <a:r>
              <a:t/>
            </a:r>
            <a:endParaRPr/>
          </a:p>
        </p:txBody>
      </p:sp>
      <p:sp>
        <p:nvSpPr>
          <p:cNvPr id="211" name="Google Shape;211;p25"/>
          <p:cNvSpPr txBox="1"/>
          <p:nvPr/>
        </p:nvSpPr>
        <p:spPr>
          <a:xfrm>
            <a:off x="1249425" y="1583300"/>
            <a:ext cx="62634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200">
                <a:highlight>
                  <a:srgbClr val="3C78D8"/>
                </a:highlight>
                <a:latin typeface="Lato"/>
                <a:ea typeface="Lato"/>
                <a:cs typeface="Lato"/>
                <a:sym typeface="Lato"/>
              </a:rPr>
              <a:t>THANK YOU</a:t>
            </a:r>
            <a:endParaRPr sz="8200">
              <a:highlight>
                <a:srgbClr val="3C78D8"/>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052550" y="328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b="1" lang="en"/>
              <a:t>Summary</a:t>
            </a:r>
            <a:endParaRPr b="1"/>
          </a:p>
        </p:txBody>
      </p:sp>
      <p:sp>
        <p:nvSpPr>
          <p:cNvPr id="145" name="Google Shape;145;p14"/>
          <p:cNvSpPr txBox="1"/>
          <p:nvPr>
            <p:ph idx="1" type="body"/>
          </p:nvPr>
        </p:nvSpPr>
        <p:spPr>
          <a:xfrm>
            <a:off x="1145275" y="1154325"/>
            <a:ext cx="7125900" cy="360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675"/>
          </a:p>
          <a:p>
            <a:pPr indent="0" lvl="0" marL="0" rtl="0" algn="just">
              <a:lnSpc>
                <a:spcPct val="95000"/>
              </a:lnSpc>
              <a:spcBef>
                <a:spcPts val="1200"/>
              </a:spcBef>
              <a:spcAft>
                <a:spcPts val="0"/>
              </a:spcAft>
              <a:buNone/>
            </a:pPr>
            <a:r>
              <a:t/>
            </a:r>
            <a:endParaRPr sz="1675"/>
          </a:p>
          <a:p>
            <a:pPr indent="0" lvl="0" marL="0" rtl="0" algn="just">
              <a:lnSpc>
                <a:spcPct val="95000"/>
              </a:lnSpc>
              <a:spcBef>
                <a:spcPts val="1200"/>
              </a:spcBef>
              <a:spcAft>
                <a:spcPts val="0"/>
              </a:spcAft>
              <a:buNone/>
            </a:pPr>
            <a:r>
              <a:rPr lang="en" sz="1675"/>
              <a:t>This PPT report provides an overview of the Cross-Site Scripting (XSS) vulnerability discovered within your web application.XSS is a critical security issue that allows attackers to inject and execute malicious code in users' browsers. The exploitation of XSS can lead to various consequences, including unauthorized data access, session hijacking, and defacement of your website. It is crucial to address this vulnerability promptly to protect your users and maintain the integrity of your application.</a:t>
            </a:r>
            <a:endParaRPr sz="1675"/>
          </a:p>
          <a:p>
            <a:pPr indent="0" lvl="0" marL="0" rtl="0" algn="l">
              <a:lnSpc>
                <a:spcPct val="95000"/>
              </a:lnSpc>
              <a:spcBef>
                <a:spcPts val="1200"/>
              </a:spcBef>
              <a:spcAft>
                <a:spcPts val="0"/>
              </a:spcAft>
              <a:buSzPts val="935"/>
              <a:buNone/>
            </a:pPr>
            <a:r>
              <a:t/>
            </a:r>
            <a:endParaRPr sz="1775"/>
          </a:p>
          <a:p>
            <a:pPr indent="0" lvl="0" marL="0" rtl="0" algn="l">
              <a:lnSpc>
                <a:spcPct val="95000"/>
              </a:lnSpc>
              <a:spcBef>
                <a:spcPts val="1200"/>
              </a:spcBef>
              <a:spcAft>
                <a:spcPts val="1200"/>
              </a:spcAft>
              <a:buSzPts val="935"/>
              <a:buNone/>
            </a:pPr>
            <a:r>
              <a:t/>
            </a:r>
            <a:endParaRPr sz="177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51775" y="1609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200" u="sng"/>
              <a:t>Vulnerability Details</a:t>
            </a:r>
            <a:endParaRPr b="1" sz="2200" u="sng"/>
          </a:p>
        </p:txBody>
      </p:sp>
      <p:sp>
        <p:nvSpPr>
          <p:cNvPr id="151" name="Google Shape;151;p15"/>
          <p:cNvSpPr txBox="1"/>
          <p:nvPr/>
        </p:nvSpPr>
        <p:spPr>
          <a:xfrm>
            <a:off x="247500" y="1452825"/>
            <a:ext cx="6263400" cy="2739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Vulnerability Name:</a:t>
            </a:r>
            <a:r>
              <a:rPr lang="en" sz="1500">
                <a:solidFill>
                  <a:schemeClr val="lt1"/>
                </a:solidFill>
                <a:latin typeface="Lato"/>
                <a:ea typeface="Lato"/>
                <a:cs typeface="Lato"/>
                <a:sym typeface="Lato"/>
              </a:rPr>
              <a:t> </a:t>
            </a:r>
            <a:r>
              <a:rPr lang="en" sz="1500">
                <a:solidFill>
                  <a:srgbClr val="FF0000"/>
                </a:solidFill>
                <a:highlight>
                  <a:srgbClr val="FFFF00"/>
                </a:highlight>
                <a:latin typeface="Lato"/>
                <a:ea typeface="Lato"/>
                <a:cs typeface="Lato"/>
                <a:sym typeface="Lato"/>
              </a:rPr>
              <a:t>Cro</a:t>
            </a:r>
            <a:r>
              <a:rPr b="1" lang="en" sz="1500">
                <a:solidFill>
                  <a:srgbClr val="FF0000"/>
                </a:solidFill>
                <a:highlight>
                  <a:srgbClr val="FFFF00"/>
                </a:highlight>
                <a:latin typeface="Lato"/>
                <a:ea typeface="Lato"/>
                <a:cs typeface="Lato"/>
                <a:sym typeface="Lato"/>
              </a:rPr>
              <a:t>ss-Site Scripting (XSS)</a:t>
            </a:r>
            <a:endParaRPr b="1" sz="1500">
              <a:solidFill>
                <a:srgbClr val="FF0000"/>
              </a:solidFill>
              <a:highlight>
                <a:srgbClr val="FFFF00"/>
              </a:highlight>
              <a:latin typeface="Lato"/>
              <a:ea typeface="Lato"/>
              <a:cs typeface="Lato"/>
              <a:sym typeface="Lato"/>
            </a:endParaRPr>
          </a:p>
          <a:p>
            <a:pPr indent="0" lvl="0" marL="0" rtl="0" algn="just">
              <a:spcBef>
                <a:spcPts val="0"/>
              </a:spcBef>
              <a:spcAft>
                <a:spcPts val="0"/>
              </a:spcAft>
              <a:buNone/>
            </a:pPr>
            <a:r>
              <a:t/>
            </a:r>
            <a:endParaRPr b="1"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Affected Component:</a:t>
            </a:r>
            <a:r>
              <a:rPr lang="en" sz="1500">
                <a:solidFill>
                  <a:schemeClr val="lt1"/>
                </a:solidFill>
                <a:latin typeface="Lato"/>
                <a:ea typeface="Lato"/>
                <a:cs typeface="Lato"/>
                <a:sym typeface="Lato"/>
              </a:rPr>
              <a:t> </a:t>
            </a:r>
            <a:r>
              <a:rPr lang="en" sz="1500">
                <a:solidFill>
                  <a:schemeClr val="lt1"/>
                </a:solidFill>
                <a:highlight>
                  <a:srgbClr val="000000"/>
                </a:highlight>
                <a:latin typeface="Lato"/>
                <a:ea typeface="Lato"/>
                <a:cs typeface="Lato"/>
                <a:sym typeface="Lato"/>
              </a:rPr>
              <a:t>Input Field (Search Post)</a:t>
            </a:r>
            <a:endParaRPr sz="1500">
              <a:solidFill>
                <a:schemeClr val="lt1"/>
              </a:solidFill>
              <a:highlight>
                <a:srgbClr val="000000"/>
              </a:highlight>
              <a:latin typeface="Lato"/>
              <a:ea typeface="Lato"/>
              <a:cs typeface="Lato"/>
              <a:sym typeface="Lato"/>
            </a:endParaRPr>
          </a:p>
          <a:p>
            <a:pPr indent="0" lvl="0" marL="0" rtl="0" algn="just">
              <a:spcBef>
                <a:spcPts val="0"/>
              </a:spcBef>
              <a:spcAft>
                <a:spcPts val="0"/>
              </a:spcAft>
              <a:buNone/>
            </a:pPr>
            <a:r>
              <a:t/>
            </a:r>
            <a:endParaRPr sz="16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Impact:</a:t>
            </a:r>
            <a:r>
              <a:rPr lang="en" sz="1500">
                <a:solidFill>
                  <a:schemeClr val="lt1"/>
                </a:solidFill>
                <a:latin typeface="Lato"/>
                <a:ea typeface="Lato"/>
                <a:cs typeface="Lato"/>
                <a:sym typeface="Lato"/>
              </a:rPr>
              <a:t> The XSS vulnerability allows an attacker to inject and execute  arbitrary code in users' browsers, potentially compromising their sensitive information, session data, or performing unauthorized actions on their behalf.</a:t>
            </a:r>
            <a:endParaRPr sz="1500">
              <a:solidFill>
                <a:schemeClr val="lt1"/>
              </a:solidFill>
              <a:latin typeface="Lato"/>
              <a:ea typeface="Lato"/>
              <a:cs typeface="Lato"/>
              <a:sym typeface="Lato"/>
            </a:endParaRPr>
          </a:p>
          <a:p>
            <a:pPr indent="0" lvl="0" marL="457200" rtl="0" algn="just">
              <a:spcBef>
                <a:spcPts val="0"/>
              </a:spcBef>
              <a:spcAft>
                <a:spcPts val="0"/>
              </a:spcAft>
              <a:buNone/>
            </a:pPr>
            <a:r>
              <a:t/>
            </a:r>
            <a:endParaRPr sz="1500">
              <a:solidFill>
                <a:schemeClr val="lt1"/>
              </a:solidFill>
              <a:latin typeface="Lato"/>
              <a:ea typeface="Lato"/>
              <a:cs typeface="Lato"/>
              <a:sym typeface="Lato"/>
            </a:endParaRPr>
          </a:p>
          <a:p>
            <a:pPr indent="-323850" lvl="0" marL="457200" rtl="0" algn="just">
              <a:spcBef>
                <a:spcPts val="0"/>
              </a:spcBef>
              <a:spcAft>
                <a:spcPts val="0"/>
              </a:spcAft>
              <a:buClr>
                <a:schemeClr val="lt1"/>
              </a:buClr>
              <a:buSzPts val="1500"/>
              <a:buFont typeface="Lato"/>
              <a:buChar char="●"/>
            </a:pPr>
            <a:r>
              <a:rPr b="1" lang="en" sz="1500">
                <a:solidFill>
                  <a:schemeClr val="lt1"/>
                </a:solidFill>
                <a:latin typeface="Lato"/>
                <a:ea typeface="Lato"/>
                <a:cs typeface="Lato"/>
                <a:sym typeface="Lato"/>
              </a:rPr>
              <a:t>Severity: </a:t>
            </a:r>
            <a:r>
              <a:rPr lang="en" sz="1500">
                <a:solidFill>
                  <a:schemeClr val="lt1"/>
                </a:solidFill>
                <a:latin typeface="Lato"/>
                <a:ea typeface="Lato"/>
                <a:cs typeface="Lato"/>
                <a:sym typeface="Lato"/>
              </a:rPr>
              <a:t>Severity level based on the impact and likelihood of exploitation - </a:t>
            </a:r>
            <a:r>
              <a:rPr lang="en" sz="1500">
                <a:solidFill>
                  <a:srgbClr val="FF0000"/>
                </a:solidFill>
                <a:highlight>
                  <a:srgbClr val="FFFF00"/>
                </a:highlight>
                <a:latin typeface="Lato"/>
                <a:ea typeface="Lato"/>
                <a:cs typeface="Lato"/>
                <a:sym typeface="Lato"/>
              </a:rPr>
              <a:t>High  </a:t>
            </a:r>
            <a:r>
              <a:rPr lang="en" sz="1500">
                <a:solidFill>
                  <a:schemeClr val="lt1"/>
                </a:solidFill>
                <a:highlight>
                  <a:srgbClr val="FFFF00"/>
                </a:highlight>
                <a:latin typeface="Lato"/>
                <a:ea typeface="Lato"/>
                <a:cs typeface="Lato"/>
                <a:sym typeface="Lato"/>
              </a:rPr>
              <a:t>.</a:t>
            </a:r>
            <a:r>
              <a:rPr lang="en" sz="1500">
                <a:solidFill>
                  <a:schemeClr val="lt1"/>
                </a:solidFill>
                <a:latin typeface="Lato"/>
                <a:ea typeface="Lato"/>
                <a:cs typeface="Lato"/>
                <a:sym typeface="Lato"/>
              </a:rPr>
              <a:t>         </a:t>
            </a:r>
            <a:endParaRPr sz="15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204025" y="305975"/>
            <a:ext cx="4776000" cy="6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u="sng"/>
              <a:t>Technical Description</a:t>
            </a:r>
            <a:endParaRPr b="1" sz="2200" u="sng"/>
          </a:p>
        </p:txBody>
      </p:sp>
      <p:sp>
        <p:nvSpPr>
          <p:cNvPr id="157" name="Google Shape;157;p16"/>
          <p:cNvSpPr txBox="1"/>
          <p:nvPr>
            <p:ph idx="1" type="body"/>
          </p:nvPr>
        </p:nvSpPr>
        <p:spPr>
          <a:xfrm>
            <a:off x="204025" y="1055475"/>
            <a:ext cx="5307900" cy="3855300"/>
          </a:xfrm>
          <a:prstGeom prst="rect">
            <a:avLst/>
          </a:prstGeom>
        </p:spPr>
        <p:txBody>
          <a:bodyPr anchorCtr="0" anchor="t" bIns="91425" lIns="91425" spcFirstLastPara="1" rIns="91425" wrap="square" tIns="91425">
            <a:normAutofit fontScale="32500"/>
          </a:bodyPr>
          <a:lstStyle/>
          <a:p>
            <a:pPr indent="0" lvl="0" marL="0" rtl="0" algn="just">
              <a:spcBef>
                <a:spcPts val="0"/>
              </a:spcBef>
              <a:spcAft>
                <a:spcPts val="0"/>
              </a:spcAft>
              <a:buNone/>
            </a:pPr>
            <a:r>
              <a:rPr lang="en" sz="6400"/>
              <a:t>Cross-Site Scripting occurs when the application fails to properly validate or sanitize user-supplied input before including it in dynamically generated web pages. Attackers exploit this vulnerability by injecting malicious scripts or HTML code into the application, which is then executed by unsuspecting users' browsers.</a:t>
            </a:r>
            <a:endParaRPr sz="6400"/>
          </a:p>
          <a:p>
            <a:pPr indent="0" lvl="0" marL="0" rtl="0" algn="just">
              <a:spcBef>
                <a:spcPts val="1200"/>
              </a:spcBef>
              <a:spcAft>
                <a:spcPts val="0"/>
              </a:spcAft>
              <a:buNone/>
            </a:pPr>
            <a:r>
              <a:t/>
            </a:r>
            <a:endParaRPr sz="1600"/>
          </a:p>
          <a:p>
            <a:pPr indent="0" lvl="0" marL="0" rtl="0" algn="just">
              <a:spcBef>
                <a:spcPts val="1200"/>
              </a:spcBef>
              <a:spcAft>
                <a:spcPts val="1200"/>
              </a:spcAft>
              <a:buNone/>
            </a:pPr>
            <a:r>
              <a:rPr lang="en" sz="3753" u="sng"/>
              <a:t>continue-</a:t>
            </a:r>
            <a:endParaRPr sz="3753" u="sng"/>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nvSpPr>
        <p:spPr>
          <a:xfrm>
            <a:off x="151650" y="478350"/>
            <a:ext cx="8840700" cy="418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000" u="sng">
                <a:solidFill>
                  <a:schemeClr val="lt1"/>
                </a:solidFill>
                <a:latin typeface="Lato"/>
                <a:ea typeface="Lato"/>
                <a:cs typeface="Lato"/>
                <a:sym typeface="Lato"/>
              </a:rPr>
              <a:t>The specific technical details of the XSS vulnerability within your application are as follows:</a:t>
            </a:r>
            <a:endParaRPr b="1" sz="2000" u="sng">
              <a:solidFill>
                <a:schemeClr val="lt1"/>
              </a:solidFill>
              <a:latin typeface="Lato"/>
              <a:ea typeface="Lato"/>
              <a:cs typeface="Lato"/>
              <a:sym typeface="Lato"/>
            </a:endParaRPr>
          </a:p>
          <a:p>
            <a:pPr indent="0" lvl="0" marL="0" rtl="0" algn="l">
              <a:spcBef>
                <a:spcPts val="0"/>
              </a:spcBef>
              <a:spcAft>
                <a:spcPts val="0"/>
              </a:spcAft>
              <a:buNone/>
            </a:pPr>
            <a:r>
              <a:t/>
            </a:r>
            <a:endParaRPr sz="2000">
              <a:solidFill>
                <a:schemeClr val="lt1"/>
              </a:solidFill>
              <a:latin typeface="Lato"/>
              <a:ea typeface="Lato"/>
              <a:cs typeface="Lato"/>
              <a:sym typeface="Lato"/>
            </a:endParaRPr>
          </a:p>
          <a:p>
            <a:pPr indent="-355600" lvl="0" marL="457200" rtl="0" algn="just">
              <a:spcBef>
                <a:spcPts val="0"/>
              </a:spcBef>
              <a:spcAft>
                <a:spcPts val="0"/>
              </a:spcAft>
              <a:buClr>
                <a:schemeClr val="lt1"/>
              </a:buClr>
              <a:buSzPts val="2000"/>
              <a:buFont typeface="Lato"/>
              <a:buChar char="●"/>
            </a:pPr>
            <a:r>
              <a:rPr b="1" lang="en" sz="2000">
                <a:solidFill>
                  <a:schemeClr val="lt1"/>
                </a:solidFill>
                <a:latin typeface="Lato"/>
                <a:ea typeface="Lato"/>
                <a:cs typeface="Lato"/>
                <a:sym typeface="Lato"/>
              </a:rPr>
              <a:t>Input Validation:</a:t>
            </a:r>
            <a:r>
              <a:rPr lang="en" sz="2000">
                <a:solidFill>
                  <a:schemeClr val="lt1"/>
                </a:solidFill>
                <a:latin typeface="Lato"/>
                <a:ea typeface="Lato"/>
                <a:cs typeface="Lato"/>
                <a:sym typeface="Lato"/>
              </a:rPr>
              <a:t> The application lacks appropriate input</a:t>
            </a:r>
            <a:r>
              <a:rPr lang="en" sz="2000">
                <a:solidFill>
                  <a:schemeClr val="lt1"/>
                </a:solidFill>
                <a:latin typeface="Lato"/>
                <a:ea typeface="Lato"/>
                <a:cs typeface="Lato"/>
                <a:sym typeface="Lato"/>
              </a:rPr>
              <a:t> validation on </a:t>
            </a:r>
            <a:r>
              <a:rPr lang="en" sz="2000" u="sng">
                <a:solidFill>
                  <a:schemeClr val="lt1"/>
                </a:solidFill>
                <a:latin typeface="Lato"/>
                <a:ea typeface="Lato"/>
                <a:cs typeface="Lato"/>
                <a:sym typeface="Lato"/>
              </a:rPr>
              <a:t>Search Posts</a:t>
            </a:r>
            <a:r>
              <a:rPr lang="en" sz="2000">
                <a:solidFill>
                  <a:schemeClr val="lt1"/>
                </a:solidFill>
                <a:latin typeface="Lato"/>
                <a:ea typeface="Lato"/>
                <a:cs typeface="Lato"/>
                <a:sym typeface="Lato"/>
              </a:rPr>
              <a:t>. This allows attackers to inject script tags, event handlers, or other malicious code.</a:t>
            </a:r>
            <a:endParaRPr sz="2000">
              <a:solidFill>
                <a:schemeClr val="lt1"/>
              </a:solidFill>
              <a:latin typeface="Lato"/>
              <a:ea typeface="Lato"/>
              <a:cs typeface="Lato"/>
              <a:sym typeface="Lato"/>
            </a:endParaRPr>
          </a:p>
          <a:p>
            <a:pPr indent="0" lvl="0" marL="0" rtl="0" algn="just">
              <a:spcBef>
                <a:spcPts val="0"/>
              </a:spcBef>
              <a:spcAft>
                <a:spcPts val="0"/>
              </a:spcAft>
              <a:buNone/>
            </a:pPr>
            <a:r>
              <a:t/>
            </a:r>
            <a:endParaRPr sz="2000">
              <a:solidFill>
                <a:schemeClr val="lt1"/>
              </a:solidFill>
              <a:latin typeface="Lato"/>
              <a:ea typeface="Lato"/>
              <a:cs typeface="Lato"/>
              <a:sym typeface="Lato"/>
            </a:endParaRPr>
          </a:p>
          <a:p>
            <a:pPr indent="-355600" lvl="0" marL="457200" rtl="0" algn="just">
              <a:spcBef>
                <a:spcPts val="0"/>
              </a:spcBef>
              <a:spcAft>
                <a:spcPts val="0"/>
              </a:spcAft>
              <a:buClr>
                <a:schemeClr val="lt1"/>
              </a:buClr>
              <a:buSzPts val="2000"/>
              <a:buFont typeface="Lato"/>
              <a:buChar char="●"/>
            </a:pPr>
            <a:r>
              <a:rPr b="1" lang="en" sz="2000">
                <a:solidFill>
                  <a:schemeClr val="lt1"/>
                </a:solidFill>
                <a:latin typeface="Lato"/>
                <a:ea typeface="Lato"/>
                <a:cs typeface="Lato"/>
                <a:sym typeface="Lato"/>
              </a:rPr>
              <a:t>Output Encoding:</a:t>
            </a:r>
            <a:r>
              <a:rPr lang="en" sz="2000">
                <a:solidFill>
                  <a:schemeClr val="lt1"/>
                </a:solidFill>
                <a:latin typeface="Lato"/>
                <a:ea typeface="Lato"/>
                <a:cs typeface="Lato"/>
                <a:sym typeface="Lato"/>
              </a:rPr>
              <a:t> Insufficient output encoding or sanitization is present in the affected component. As a result, user-supplied data is rendered without proper escaping, enabling the execution of injected scripts.</a:t>
            </a:r>
            <a:endParaRPr sz="2000">
              <a:solidFill>
                <a:schemeClr val="lt1"/>
              </a:solidFill>
              <a:latin typeface="Lato"/>
              <a:ea typeface="Lato"/>
              <a:cs typeface="Lato"/>
              <a:sym typeface="Lato"/>
            </a:endParaRPr>
          </a:p>
          <a:p>
            <a:pPr indent="0" lvl="0" marL="0" rtl="0" algn="just">
              <a:spcBef>
                <a:spcPts val="0"/>
              </a:spcBef>
              <a:spcAft>
                <a:spcPts val="0"/>
              </a:spcAft>
              <a:buNone/>
            </a:pPr>
            <a:r>
              <a:t/>
            </a:r>
            <a:endParaRPr sz="2000">
              <a:solidFill>
                <a:schemeClr val="lt1"/>
              </a:solidFill>
              <a:latin typeface="Lato"/>
              <a:ea typeface="Lato"/>
              <a:cs typeface="Lato"/>
              <a:sym typeface="Lato"/>
            </a:endParaRPr>
          </a:p>
          <a:p>
            <a:pPr indent="-355600" lvl="0" marL="457200" rtl="0" algn="just">
              <a:spcBef>
                <a:spcPts val="0"/>
              </a:spcBef>
              <a:spcAft>
                <a:spcPts val="0"/>
              </a:spcAft>
              <a:buClr>
                <a:schemeClr val="lt1"/>
              </a:buClr>
              <a:buSzPts val="2000"/>
              <a:buFont typeface="Lato"/>
              <a:buChar char="●"/>
            </a:pPr>
            <a:r>
              <a:rPr b="1" lang="en" sz="2000">
                <a:solidFill>
                  <a:schemeClr val="lt1"/>
                </a:solidFill>
                <a:latin typeface="Lato"/>
                <a:ea typeface="Lato"/>
                <a:cs typeface="Lato"/>
                <a:sym typeface="Lato"/>
              </a:rPr>
              <a:t>Contextual Vulnerability:  </a:t>
            </a:r>
            <a:r>
              <a:rPr lang="en" sz="2000">
                <a:solidFill>
                  <a:schemeClr val="lt1"/>
                </a:solidFill>
                <a:latin typeface="Lato"/>
                <a:ea typeface="Lato"/>
                <a:cs typeface="Lato"/>
                <a:sym typeface="Lato"/>
              </a:rPr>
              <a:t>The vulnerability arises, such as reflected XSS</a:t>
            </a:r>
            <a:endParaRPr sz="2000">
              <a:solidFill>
                <a:schemeClr val="lt1"/>
              </a:solidFill>
              <a:latin typeface="Lato"/>
              <a:ea typeface="Lato"/>
              <a:cs typeface="Lato"/>
              <a:sym typeface="Lato"/>
            </a:endParaRPr>
          </a:p>
          <a:p>
            <a:pPr indent="0" lvl="0" marL="0" rtl="0" algn="just">
              <a:spcBef>
                <a:spcPts val="0"/>
              </a:spcBef>
              <a:spcAft>
                <a:spcPts val="0"/>
              </a:spcAft>
              <a:buNone/>
            </a:pPr>
            <a:r>
              <a:t/>
            </a:r>
            <a:endParaRPr sz="2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2200" u="sng"/>
              <a:t>Proof of Concept (PoC)</a:t>
            </a:r>
            <a:endParaRPr b="1" sz="2200" u="sng"/>
          </a:p>
        </p:txBody>
      </p:sp>
      <p:sp>
        <p:nvSpPr>
          <p:cNvPr id="168" name="Google Shape;168;p18"/>
          <p:cNvSpPr txBox="1"/>
          <p:nvPr>
            <p:ph idx="1" type="body"/>
          </p:nvPr>
        </p:nvSpPr>
        <p:spPr>
          <a:xfrm>
            <a:off x="1297500" y="1176075"/>
            <a:ext cx="7038900" cy="2911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2100"/>
              <a:t>To demonstrate the vulnerability, a Proof of Concept (PoC) has been prepared, showcasing the successful execution of a basic XSS attack within your website. This PoC is attached with thus PPT report  ensure responsible handling of the vulnerability. And they are as follow:</a:t>
            </a:r>
            <a:endParaRPr sz="2100"/>
          </a:p>
          <a:p>
            <a:pPr indent="0" lvl="0" marL="0" rtl="0" algn="just">
              <a:spcBef>
                <a:spcPts val="1200"/>
              </a:spcBef>
              <a:spcAft>
                <a:spcPts val="0"/>
              </a:spcAft>
              <a:buNone/>
            </a:pPr>
            <a:r>
              <a:t/>
            </a:r>
            <a:endParaRPr sz="2000"/>
          </a:p>
          <a:p>
            <a:pPr indent="0" lvl="0" marL="0" rtl="0" algn="just">
              <a:spcBef>
                <a:spcPts val="1200"/>
              </a:spcBef>
              <a:spcAft>
                <a:spcPts val="0"/>
              </a:spcAft>
              <a:buNone/>
            </a:pPr>
            <a:r>
              <a:t/>
            </a:r>
            <a:endParaRPr/>
          </a:p>
          <a:p>
            <a:pPr indent="0" lvl="0" marL="0" rtl="0" algn="just">
              <a:spcBef>
                <a:spcPts val="1200"/>
              </a:spcBef>
              <a:spcAft>
                <a:spcPts val="1200"/>
              </a:spcAft>
              <a:buNone/>
            </a:pPr>
            <a:r>
              <a:rPr lang="en" u="sng"/>
              <a:t>continue</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b="1" lang="en" u="sng"/>
              <a:t>Snapshots-</a:t>
            </a:r>
            <a:endParaRPr b="1" u="sng"/>
          </a:p>
        </p:txBody>
      </p:sp>
      <p:sp>
        <p:nvSpPr>
          <p:cNvPr id="174" name="Google Shape;174;p19"/>
          <p:cNvSpPr txBox="1"/>
          <p:nvPr>
            <p:ph idx="1" type="body"/>
          </p:nvPr>
        </p:nvSpPr>
        <p:spPr>
          <a:xfrm>
            <a:off x="6233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	a.</a:t>
            </a:r>
            <a:endParaRPr/>
          </a:p>
        </p:txBody>
      </p:sp>
      <p:pic>
        <p:nvPicPr>
          <p:cNvPr id="175" name="Google Shape;175;p19"/>
          <p:cNvPicPr preferRelativeResize="0"/>
          <p:nvPr/>
        </p:nvPicPr>
        <p:blipFill>
          <a:blip r:embed="rId3">
            <a:alphaModFix/>
          </a:blip>
          <a:stretch>
            <a:fillRect/>
          </a:stretch>
        </p:blipFill>
        <p:spPr>
          <a:xfrm>
            <a:off x="1782463" y="1464075"/>
            <a:ext cx="4448175"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45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b.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id="181" name="Google Shape;181;p20"/>
          <p:cNvPicPr preferRelativeResize="0"/>
          <p:nvPr/>
        </p:nvPicPr>
        <p:blipFill>
          <a:blip r:embed="rId3">
            <a:alphaModFix/>
          </a:blip>
          <a:stretch>
            <a:fillRect/>
          </a:stretch>
        </p:blipFill>
        <p:spPr>
          <a:xfrm>
            <a:off x="1934388" y="982750"/>
            <a:ext cx="5057775"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  </a:t>
            </a:r>
            <a:r>
              <a:rPr lang="en" sz="2200" u="sng"/>
              <a:t>video</a:t>
            </a:r>
            <a:r>
              <a:rPr lang="en" sz="2200"/>
              <a:t>-</a:t>
            </a:r>
            <a:endParaRPr sz="2200"/>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a:p>
            <a:pPr indent="0" lvl="0" marL="0" rtl="0" algn="l">
              <a:spcBef>
                <a:spcPts val="1200"/>
              </a:spcBef>
              <a:spcAft>
                <a:spcPts val="1200"/>
              </a:spcAft>
              <a:buNone/>
            </a:pPr>
            <a:r>
              <a:t/>
            </a:r>
            <a:endParaRPr/>
          </a:p>
        </p:txBody>
      </p:sp>
      <p:pic>
        <p:nvPicPr>
          <p:cNvPr id="188" name="Google Shape;188;p21" title="Website_vulnerabilities _video.avi">
            <a:hlinkClick r:id="rId3"/>
          </p:cNvPr>
          <p:cNvPicPr preferRelativeResize="0"/>
          <p:nvPr/>
        </p:nvPicPr>
        <p:blipFill>
          <a:blip r:embed="rId4">
            <a:alphaModFix/>
          </a:blip>
          <a:stretch>
            <a:fillRect/>
          </a:stretch>
        </p:blipFill>
        <p:spPr>
          <a:xfrm>
            <a:off x="1347225" y="1242575"/>
            <a:ext cx="5893801" cy="370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