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6" r:id="rId4"/>
    <p:sldMasterId id="2147484159" r:id="rId5"/>
  </p:sldMasterIdLst>
  <p:notesMasterIdLst>
    <p:notesMasterId r:id="rId61"/>
  </p:notesMasterIdLst>
  <p:sldIdLst>
    <p:sldId id="265" r:id="rId6"/>
    <p:sldId id="360" r:id="rId7"/>
    <p:sldId id="299" r:id="rId8"/>
    <p:sldId id="361" r:id="rId9"/>
    <p:sldId id="362" r:id="rId10"/>
    <p:sldId id="363" r:id="rId11"/>
    <p:sldId id="364" r:id="rId12"/>
    <p:sldId id="365" r:id="rId13"/>
    <p:sldId id="321" r:id="rId14"/>
    <p:sldId id="368" r:id="rId15"/>
    <p:sldId id="344" r:id="rId16"/>
    <p:sldId id="346" r:id="rId17"/>
    <p:sldId id="347" r:id="rId18"/>
    <p:sldId id="348" r:id="rId19"/>
    <p:sldId id="315" r:id="rId20"/>
    <p:sldId id="369" r:id="rId21"/>
    <p:sldId id="303" r:id="rId22"/>
    <p:sldId id="296" r:id="rId23"/>
    <p:sldId id="304" r:id="rId24"/>
    <p:sldId id="305" r:id="rId25"/>
    <p:sldId id="306" r:id="rId26"/>
    <p:sldId id="307" r:id="rId27"/>
    <p:sldId id="308" r:id="rId28"/>
    <p:sldId id="309" r:id="rId29"/>
    <p:sldId id="310" r:id="rId30"/>
    <p:sldId id="311" r:id="rId31"/>
    <p:sldId id="312" r:id="rId32"/>
    <p:sldId id="381" r:id="rId33"/>
    <p:sldId id="366" r:id="rId34"/>
    <p:sldId id="370" r:id="rId35"/>
    <p:sldId id="367" r:id="rId36"/>
    <p:sldId id="371" r:id="rId37"/>
    <p:sldId id="358" r:id="rId38"/>
    <p:sldId id="372" r:id="rId39"/>
    <p:sldId id="373" r:id="rId40"/>
    <p:sldId id="375" r:id="rId41"/>
    <p:sldId id="376" r:id="rId42"/>
    <p:sldId id="343" r:id="rId43"/>
    <p:sldId id="331" r:id="rId44"/>
    <p:sldId id="339" r:id="rId45"/>
    <p:sldId id="327" r:id="rId46"/>
    <p:sldId id="336" r:id="rId47"/>
    <p:sldId id="332" r:id="rId48"/>
    <p:sldId id="326" r:id="rId49"/>
    <p:sldId id="325" r:id="rId50"/>
    <p:sldId id="338" r:id="rId51"/>
    <p:sldId id="328" r:id="rId52"/>
    <p:sldId id="335" r:id="rId53"/>
    <p:sldId id="340" r:id="rId54"/>
    <p:sldId id="341" r:id="rId55"/>
    <p:sldId id="334" r:id="rId56"/>
    <p:sldId id="337" r:id="rId57"/>
    <p:sldId id="378" r:id="rId58"/>
    <p:sldId id="379" r:id="rId59"/>
    <p:sldId id="380" r:id="rId6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7D3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D87310-5BB5-B5AF-F68E-FB87F9787A63}" v="55" dt="2022-11-22T15:34:24.955"/>
    <p1510:client id="{11200450-3917-A92B-4F5B-675C6B0BCF1C}" v="265" dt="2022-06-29T13:49:56.032"/>
    <p1510:client id="{166ACD18-BCD2-48ED-01B9-D65EECE8E992}" v="334" dt="2022-06-29T09:22:13.496"/>
    <p1510:client id="{1C97609F-BEF4-80B3-70AF-D2C8785F00E4}" v="13" dt="2022-06-29T15:03:59.571"/>
    <p1510:client id="{21E27099-CE31-1917-D882-28B424BC3C07}" v="1333" dt="2022-04-28T18:13:48.792"/>
    <p1510:client id="{23A7552D-732A-0022-FD1C-81711B04DF55}" v="1942" dt="2022-11-23T18:13:37.110"/>
    <p1510:client id="{2C4D1FFF-ED9F-72CE-8076-760C25FF8C92}" v="77" dt="2022-11-15T13:02:13.990"/>
    <p1510:client id="{425F901F-B9E4-7C5D-AA1A-578217A03502}" v="350" dt="2022-11-23T13:42:50.475"/>
    <p1510:client id="{46FFF74F-AD1F-48CA-33DA-47D8D680D5C6}" v="158" dt="2022-11-18T10:07:20.350"/>
    <p1510:client id="{60079988-A177-B86F-F1DA-63E312140D98}" v="2430" dt="2022-11-22T13:08:40.363"/>
    <p1510:client id="{68F169E6-6088-72B2-FF4F-BED5FE515925}" v="9" dt="2022-11-22T14:54:01.033"/>
    <p1510:client id="{6A8A02CA-6C25-BEC7-8DB2-0E90DADF2D7A}" v="124" dt="2022-06-29T07:26:02.165"/>
    <p1510:client id="{6F38AF73-9638-6564-F050-3C81A7987271}" v="5" dt="2022-11-22T15:36:11.311"/>
    <p1510:client id="{6FC3058B-AFC6-57A9-A2DC-835EE1A81CDD}" v="31" dt="2022-11-24T01:33:16.716"/>
    <p1510:client id="{7AD30719-5662-0C01-7774-311C1AB23D5C}" v="86" dt="2022-11-19T08:21:04.075"/>
    <p1510:client id="{90459482-AE97-CD14-70AE-187B673CF388}" v="131" dt="2022-11-23T18:18:16.483"/>
    <p1510:client id="{96A2707A-3829-0915-CCC1-B2EEA4DBB96F}" v="1634" dt="2022-11-23T18:57:24.910"/>
    <p1510:client id="{9F677A19-4B51-A365-C7FF-D924867ED837}" v="285" dt="2022-11-18T09:52:15.855"/>
    <p1510:client id="{9FF8489D-F681-EA2C-E90F-448A79BFEF46}" v="818" dt="2022-11-23T16:36:25.693"/>
    <p1510:client id="{A1387DF0-D7C1-D4A9-5BCB-30E0BE347EF1}" v="713" dt="2022-06-29T06:36:38.963"/>
    <p1510:client id="{B70E4BA4-2446-6CE3-3CAD-FBA6F7B06431}" v="82" dt="2022-11-24T03:01:45.809"/>
    <p1510:client id="{C440B57E-9AC0-6427-2A81-2E6DBD652625}" v="1585" dt="2022-11-23T15:48:14.953"/>
    <p1510:client id="{D493496A-BAF6-D94F-84E1-4E864F0962DC}" v="25" dt="2022-11-23T04:51:28.911"/>
    <p1510:client id="{D52D42F8-BD86-4E4A-B7DB-D554847B9C45}" v="12000" dt="2022-04-28T19:11:20.222"/>
    <p1510:client id="{DA5833A5-9132-DDB3-4532-1B59137E1CA7}" v="698" dt="2022-11-23T17:09:03.757"/>
    <p1510:client id="{E2B37385-A357-35C2-242B-17F83DD04ADC}" v="374" dt="2022-11-23T19:53:17.193"/>
    <p1510:client id="{F6FB7FCC-F3B1-AC11-917C-EA048992216D}" v="30" dt="2022-11-24T03:02:13.559"/>
    <p1510:client id="{FD640BE5-7675-310B-551C-739096E4550C}" v="4" dt="2022-04-28T17:37:18.597"/>
    <p1510:client id="{FE62FBA7-D9D6-0AF2-5E37-3A65344CAEF2}" v="7" dt="2022-11-23T16:39:08.402"/>
  </p1510:revLst>
</p1510:revInfo>
</file>

<file path=ppt/tableStyles.xml><?xml version="1.0" encoding="utf-8"?>
<a:tblStyleLst xmlns:a="http://schemas.openxmlformats.org/drawingml/2006/main" def="{5C22544A-7EE6-4342-B048-85BDC9FD1C3A}">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viewProps" Target="view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microsoft.com/office/2015/10/relationships/revisionInfo" Target="revisionInfo.xml"/><Relationship Id="rId5" Type="http://schemas.openxmlformats.org/officeDocument/2006/relationships/slideMaster" Target="slideMasters/slideMaster2.xml"/><Relationship Id="rId61" Type="http://schemas.openxmlformats.org/officeDocument/2006/relationships/notesMaster" Target="notesMasters/notesMaster1.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theme" Target="theme/theme1.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85105A-2C29-4A2E-ADE3-4937BB529463}" type="datetimeFigureOut">
              <a:rPr lang="en-IN" smtClean="0"/>
              <a:t>23-11-2022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A7F02F-F826-4504-A3A2-D1E2163C5E69}" type="slidenum">
              <a:rPr lang="en-IN" smtClean="0"/>
              <a:t>‹#›</a:t>
            </a:fld>
            <a:endParaRPr lang="en-IN"/>
          </a:p>
        </p:txBody>
      </p:sp>
    </p:spTree>
    <p:extLst>
      <p:ext uri="{BB962C8B-B14F-4D97-AF65-F5344CB8AC3E}">
        <p14:creationId xmlns:p14="http://schemas.microsoft.com/office/powerpoint/2010/main" val="32421636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6785B93-90E5-467D-BBBB-FCBADD92030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298566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6785B93-90E5-467D-BBBB-FCBADD92030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009654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6785B93-90E5-467D-BBBB-FCBADD92030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363430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6785B93-90E5-467D-BBBB-FCBADD92030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193463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6785B93-90E5-467D-BBBB-FCBADD92030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816706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6785B93-90E5-467D-BBBB-FCBADD92030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76716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6785B93-90E5-467D-BBBB-FCBADD92030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98527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6785B93-90E5-467D-BBBB-FCBADD92030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717028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6785B93-90E5-467D-BBBB-FCBADD92030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790147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6785B93-90E5-467D-BBBB-FCBADD92030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918931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6785B93-90E5-467D-BBBB-FCBADD92030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052532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6785B93-90E5-467D-BBBB-FCBADD92030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08562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6785B93-90E5-467D-BBBB-FCBADD92030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641167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6785B93-90E5-467D-BBBB-FCBADD92030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981924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6785B93-90E5-467D-BBBB-FCBADD92030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276902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11/23/2022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961594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400892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0402577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213882B-4F3E-9848-938B-CF44F520DB38}" type="datetimeFigureOut">
              <a:rPr lang="en-US" smtClean="0"/>
              <a:t>11/23/2022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6F0A854-FCAA-F34E-85D3-F4A96E2A6AD6}" type="slidenum">
              <a:rPr lang="en-GB" smtClean="0"/>
              <a:t>‹#›</a:t>
            </a:fld>
            <a:endParaRPr lang="en-GB"/>
          </a:p>
        </p:txBody>
      </p:sp>
    </p:spTree>
    <p:extLst>
      <p:ext uri="{BB962C8B-B14F-4D97-AF65-F5344CB8AC3E}">
        <p14:creationId xmlns:p14="http://schemas.microsoft.com/office/powerpoint/2010/main" val="19479605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1941539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11/23/2022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3339299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11/23/2022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974509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11/23/2022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861926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11/23/2022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997308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11/23/2022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2661140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97524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37035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12.xml"/><Relationship Id="rId5" Type="http://schemas.microsoft.com/office/2007/relationships/hdphoto" Target="../media/hdphoto1.wdp"/><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11/23/2022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2937513471"/>
      </p:ext>
    </p:extLst>
  </p:cSld>
  <p:clrMap bg1="lt1" tx1="dk1" bg2="lt2" tx2="dk2" accent1="accent1" accent2="accent2" accent3="accent3" accent4="accent4" accent5="accent5" accent6="accent6" hlink="hlink" folHlink="folHlink"/>
  <p:sldLayoutIdLst>
    <p:sldLayoutId id="2147483807" r:id="rId1"/>
    <p:sldLayoutId id="2147483808" r:id="rId2"/>
    <p:sldLayoutId id="2147483809" r:id="rId3"/>
    <p:sldLayoutId id="2147483810" r:id="rId4"/>
    <p:sldLayoutId id="2147483811" r:id="rId5"/>
    <p:sldLayoutId id="2147483812" r:id="rId6"/>
    <p:sldLayoutId id="2147483813" r:id="rId7"/>
    <p:sldLayoutId id="2147483814" r:id="rId8"/>
    <p:sldLayoutId id="2147483815" r:id="rId9"/>
    <p:sldLayoutId id="2147483816" r:id="rId10"/>
    <p:sldLayoutId id="214748381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940791-3407-4A6B-ABF9-E71FAD61BC67}" type="datetimeFigureOut">
              <a:rPr lang="en-IN" smtClean="0"/>
              <a:t>23-11-2022</a:t>
            </a:fld>
            <a:endParaRPr lang="en-IN"/>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C69BF1-DDFB-4069-AB5B-5CF059CE24F3}" type="slidenum">
              <a:rPr lang="en-IN" smtClean="0"/>
              <a:t>‹#›</a:t>
            </a:fld>
            <a:endParaRPr lang="en-IN"/>
          </a:p>
        </p:txBody>
      </p:sp>
      <p:pic>
        <p:nvPicPr>
          <p:cNvPr id="7" name="Picture 6" descr="IISc_PPT_Temp-01.jpg"/>
          <p:cNvPicPr>
            <a:picLocks noChangeAspect="1"/>
          </p:cNvPicPr>
          <p:nvPr/>
        </p:nvPicPr>
        <p:blipFill rotWithShape="1">
          <a:blip r:embed="rId3">
            <a:clrChange>
              <a:clrFrom>
                <a:srgbClr val="F8F8F8"/>
              </a:clrFrom>
              <a:clrTo>
                <a:srgbClr val="F8F8F8">
                  <a:alpha val="0"/>
                </a:srgbClr>
              </a:clrTo>
            </a:clrChange>
            <a:extLst>
              <a:ext uri="{28A0092B-C50C-407E-A947-70E740481C1C}">
                <a14:useLocalDpi xmlns:a14="http://schemas.microsoft.com/office/drawing/2010/main" val="0"/>
              </a:ext>
            </a:extLst>
          </a:blip>
          <a:srcRect l="41624"/>
          <a:stretch/>
        </p:blipFill>
        <p:spPr>
          <a:xfrm>
            <a:off x="8297757" y="692604"/>
            <a:ext cx="3894244" cy="6165396"/>
          </a:xfrm>
          <a:prstGeom prst="rect">
            <a:avLst/>
          </a:prstGeom>
        </p:spPr>
      </p:pic>
      <p:pic>
        <p:nvPicPr>
          <p:cNvPr id="8" name="Picture 2"/>
          <p:cNvPicPr>
            <a:picLocks noChangeAspect="1" noChangeArrowheads="1"/>
          </p:cNvPicPr>
          <p:nvPr/>
        </p:nvPicPr>
        <p:blipFill rotWithShape="1">
          <a:blip r:embed="rId4" cstate="print">
            <a:clrChange>
              <a:clrFrom>
                <a:srgbClr val="FEFEFE"/>
              </a:clrFrom>
              <a:clrTo>
                <a:srgbClr val="FEFEFE">
                  <a:alpha val="0"/>
                </a:srgbClr>
              </a:clrTo>
            </a:clrChange>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rcRect l="15173" t="25838" r="14540" b="27303"/>
          <a:stretch/>
        </p:blipFill>
        <p:spPr bwMode="auto">
          <a:xfrm>
            <a:off x="11430000" y="6070525"/>
            <a:ext cx="609600" cy="5746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8"/>
          <p:cNvSpPr/>
          <p:nvPr/>
        </p:nvSpPr>
        <p:spPr>
          <a:xfrm>
            <a:off x="0" y="0"/>
            <a:ext cx="12192000" cy="762000"/>
          </a:xfrm>
          <a:prstGeom prst="rect">
            <a:avLst/>
          </a:prstGeom>
          <a:solidFill>
            <a:srgbClr val="007C9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10" name="Rectangle 9"/>
          <p:cNvSpPr/>
          <p:nvPr/>
        </p:nvSpPr>
        <p:spPr>
          <a:xfrm>
            <a:off x="2" y="755196"/>
            <a:ext cx="12191999" cy="83004"/>
          </a:xfrm>
          <a:prstGeom prst="rect">
            <a:avLst/>
          </a:prstGeom>
          <a:solidFill>
            <a:srgbClr val="EF4E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pic>
        <p:nvPicPr>
          <p:cNvPr id="11" name="Picture 10" descr="IISc_PPT_Temp-01.jpg">
            <a:extLst>
              <a:ext uri="{FF2B5EF4-FFF2-40B4-BE49-F238E27FC236}">
                <a16:creationId xmlns:a16="http://schemas.microsoft.com/office/drawing/2014/main" id="{FC4A2E61-BF88-428A-9287-50C44977679D}"/>
              </a:ext>
            </a:extLst>
          </p:cNvPr>
          <p:cNvPicPr>
            <a:picLocks noChangeAspect="1"/>
          </p:cNvPicPr>
          <p:nvPr userDrawn="1"/>
        </p:nvPicPr>
        <p:blipFill rotWithShape="1">
          <a:blip r:embed="rId3">
            <a:clrChange>
              <a:clrFrom>
                <a:srgbClr val="F8F8F8"/>
              </a:clrFrom>
              <a:clrTo>
                <a:srgbClr val="F8F8F8">
                  <a:alpha val="0"/>
                </a:srgbClr>
              </a:clrTo>
            </a:clrChange>
            <a:extLst>
              <a:ext uri="{28A0092B-C50C-407E-A947-70E740481C1C}">
                <a14:useLocalDpi xmlns:a14="http://schemas.microsoft.com/office/drawing/2010/main" val="0"/>
              </a:ext>
            </a:extLst>
          </a:blip>
          <a:srcRect l="41624"/>
          <a:stretch/>
        </p:blipFill>
        <p:spPr>
          <a:xfrm>
            <a:off x="8297757" y="692604"/>
            <a:ext cx="3894244" cy="6165396"/>
          </a:xfrm>
          <a:prstGeom prst="rect">
            <a:avLst/>
          </a:prstGeom>
        </p:spPr>
      </p:pic>
      <p:pic>
        <p:nvPicPr>
          <p:cNvPr id="12" name="Picture 2">
            <a:extLst>
              <a:ext uri="{FF2B5EF4-FFF2-40B4-BE49-F238E27FC236}">
                <a16:creationId xmlns:a16="http://schemas.microsoft.com/office/drawing/2014/main" id="{99930805-7DE6-4DB2-9043-8B074CA601A3}"/>
              </a:ext>
            </a:extLst>
          </p:cNvPr>
          <p:cNvPicPr>
            <a:picLocks noChangeAspect="1" noChangeArrowheads="1"/>
          </p:cNvPicPr>
          <p:nvPr userDrawn="1"/>
        </p:nvPicPr>
        <p:blipFill rotWithShape="1">
          <a:blip r:embed="rId4" cstate="print">
            <a:clrChange>
              <a:clrFrom>
                <a:srgbClr val="FEFEFE"/>
              </a:clrFrom>
              <a:clrTo>
                <a:srgbClr val="FEFEFE">
                  <a:alpha val="0"/>
                </a:srgbClr>
              </a:clrTo>
            </a:clrChange>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rcRect l="15173" t="25838" r="14540" b="27303"/>
          <a:stretch/>
        </p:blipFill>
        <p:spPr bwMode="auto">
          <a:xfrm>
            <a:off x="11430000" y="6070525"/>
            <a:ext cx="609600" cy="5746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Rectangle 12">
            <a:extLst>
              <a:ext uri="{FF2B5EF4-FFF2-40B4-BE49-F238E27FC236}">
                <a16:creationId xmlns:a16="http://schemas.microsoft.com/office/drawing/2014/main" id="{3D0C3877-BF3C-4333-B470-63FDA1144353}"/>
              </a:ext>
            </a:extLst>
          </p:cNvPr>
          <p:cNvSpPr/>
          <p:nvPr userDrawn="1"/>
        </p:nvSpPr>
        <p:spPr>
          <a:xfrm>
            <a:off x="0" y="0"/>
            <a:ext cx="12192000" cy="762000"/>
          </a:xfrm>
          <a:prstGeom prst="rect">
            <a:avLst/>
          </a:prstGeom>
          <a:solidFill>
            <a:srgbClr val="007C9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AD4CC7D5-ABDB-4699-8C8D-892D98B636DC}"/>
              </a:ext>
            </a:extLst>
          </p:cNvPr>
          <p:cNvSpPr/>
          <p:nvPr userDrawn="1"/>
        </p:nvSpPr>
        <p:spPr>
          <a:xfrm>
            <a:off x="2" y="755196"/>
            <a:ext cx="12191999" cy="83004"/>
          </a:xfrm>
          <a:prstGeom prst="rect">
            <a:avLst/>
          </a:prstGeom>
          <a:solidFill>
            <a:srgbClr val="EF4E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270157111"/>
      </p:ext>
    </p:extLst>
  </p:cSld>
  <p:clrMap bg1="lt1" tx1="dk1" bg2="lt2" tx2="dk2" accent1="accent1" accent2="accent2" accent3="accent3" accent4="accent4" accent5="accent5" accent6="accent6" hlink="hlink" folHlink="folHlink"/>
  <p:sldLayoutIdLst>
    <p:sldLayoutId id="2147484161"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3" Type="http://schemas.openxmlformats.org/officeDocument/2006/relationships/hyperlink" Target="https://doi.org/10.48550/arXiv.2012.01286" TargetMode="External"/><Relationship Id="rId7" Type="http://schemas.openxmlformats.org/officeDocument/2006/relationships/hyperlink" Target="https://www.kaggle.com/datasets/purvibhoyar/employee-attrition-dataset" TargetMode="External"/><Relationship Id="rId2" Type="http://schemas.openxmlformats.org/officeDocument/2006/relationships/notesSlide" Target="../notesSlides/notesSlide14.xml"/><Relationship Id="rId1" Type="http://schemas.openxmlformats.org/officeDocument/2006/relationships/slideLayout" Target="../slideLayouts/slideLayout12.xml"/><Relationship Id="rId6" Type="http://schemas.openxmlformats.org/officeDocument/2006/relationships/hyperlink" Target="https://blog.perceptyx.com/news-research-one-third-of-employees-are-working-dead-report" TargetMode="External"/><Relationship Id="rId5" Type="http://schemas.openxmlformats.org/officeDocument/2006/relationships/hyperlink" Target="https://blog.perceptyx.com/employee-attrition-analytics" TargetMode="External"/><Relationship Id="rId4" Type="http://schemas.openxmlformats.org/officeDocument/2006/relationships/hyperlink" Target="https://towardsdatascience.com/solving-staff-attrition-with-data-3f09af2694cd" TargetMode="Externa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E5CD8D-E704-46A1-BC3E-9A644A9FFD4E}"/>
              </a:ext>
            </a:extLst>
          </p:cNvPr>
          <p:cNvSpPr>
            <a:spLocks noGrp="1"/>
          </p:cNvSpPr>
          <p:nvPr>
            <p:ph type="ctrTitle"/>
          </p:nvPr>
        </p:nvSpPr>
        <p:spPr>
          <a:xfrm>
            <a:off x="466722" y="586855"/>
            <a:ext cx="3201366" cy="3387497"/>
          </a:xfrm>
        </p:spPr>
        <p:txBody>
          <a:bodyPr vert="horz" lIns="91440" tIns="45720" rIns="91440" bIns="45720" rtlCol="0" anchor="b">
            <a:normAutofit/>
          </a:bodyPr>
          <a:lstStyle/>
          <a:p>
            <a:pPr algn="r"/>
            <a:r>
              <a:rPr lang="en-US" sz="4000" b="1" kern="1200">
                <a:solidFill>
                  <a:srgbClr val="FFFFFF"/>
                </a:solidFill>
                <a:latin typeface="+mj-lt"/>
                <a:ea typeface="+mj-ea"/>
                <a:cs typeface="+mj-cs"/>
              </a:rPr>
              <a:t>EMPLOYEE RETENTION ANALYSIS</a:t>
            </a:r>
          </a:p>
        </p:txBody>
      </p:sp>
      <p:sp>
        <p:nvSpPr>
          <p:cNvPr id="3" name="Subtitle 2">
            <a:extLst>
              <a:ext uri="{FF2B5EF4-FFF2-40B4-BE49-F238E27FC236}">
                <a16:creationId xmlns:a16="http://schemas.microsoft.com/office/drawing/2014/main" id="{E309A740-48C5-4AE5-879B-F567D3D7ACDC}"/>
              </a:ext>
            </a:extLst>
          </p:cNvPr>
          <p:cNvSpPr>
            <a:spLocks noGrp="1"/>
          </p:cNvSpPr>
          <p:nvPr>
            <p:ph type="subTitle" idx="1"/>
          </p:nvPr>
        </p:nvSpPr>
        <p:spPr>
          <a:xfrm>
            <a:off x="4810259" y="649480"/>
            <a:ext cx="6555347" cy="5546047"/>
          </a:xfrm>
        </p:spPr>
        <p:txBody>
          <a:bodyPr vert="horz" lIns="91440" tIns="45720" rIns="91440" bIns="45720" rtlCol="0" anchor="ctr">
            <a:normAutofit/>
          </a:bodyPr>
          <a:lstStyle/>
          <a:p>
            <a:pPr indent="-228600" algn="l">
              <a:buFont typeface="Arial" panose="020B0604020202020204" pitchFamily="34" charset="0"/>
              <a:buChar char="•"/>
            </a:pPr>
            <a:endParaRPr lang="en-US" sz="2000"/>
          </a:p>
          <a:p>
            <a:pPr algn="l"/>
            <a:r>
              <a:rPr lang="en-US" sz="2000">
                <a:cs typeface="Calibri" panose="020F0502020204030204"/>
              </a:rPr>
              <a:t>       </a:t>
            </a:r>
            <a:r>
              <a:rPr lang="en-US" sz="2000">
                <a:ea typeface="+mn-lt"/>
                <a:cs typeface="+mn-lt"/>
              </a:rPr>
              <a:t> </a:t>
            </a:r>
            <a:r>
              <a:rPr lang="en-US" sz="2000" b="1" u="sng">
                <a:ea typeface="+mn-lt"/>
                <a:cs typeface="+mn-lt"/>
              </a:rPr>
              <a:t>(Team No 10)</a:t>
            </a:r>
          </a:p>
          <a:p>
            <a:pPr indent="-228600" algn="l">
              <a:buFont typeface="Arial" panose="020B0604020202020204" pitchFamily="34" charset="0"/>
              <a:buChar char="•"/>
            </a:pPr>
            <a:r>
              <a:rPr lang="en-US"/>
              <a:t>PRASHANT MURAL</a:t>
            </a:r>
            <a:endParaRPr lang="en-US">
              <a:cs typeface="Calibri"/>
            </a:endParaRPr>
          </a:p>
          <a:p>
            <a:pPr indent="-228600" algn="l">
              <a:buFont typeface="Arial" panose="020B0604020202020204" pitchFamily="34" charset="0"/>
              <a:buChar char="•"/>
            </a:pPr>
            <a:r>
              <a:rPr lang="en-US"/>
              <a:t>SANKET WAGHMARE</a:t>
            </a:r>
            <a:endParaRPr lang="en-US">
              <a:cs typeface="Calibri"/>
            </a:endParaRPr>
          </a:p>
          <a:p>
            <a:pPr indent="-228600" algn="l">
              <a:buFont typeface="Arial" panose="020B0604020202020204" pitchFamily="34" charset="0"/>
              <a:buChar char="•"/>
            </a:pPr>
            <a:r>
              <a:rPr lang="en-US"/>
              <a:t>SHASHANK TELKHADE</a:t>
            </a:r>
            <a:endParaRPr lang="en-US">
              <a:cs typeface="Calibri"/>
            </a:endParaRPr>
          </a:p>
          <a:p>
            <a:pPr indent="-228600" algn="l">
              <a:buFont typeface="Arial" panose="020B0604020202020204" pitchFamily="34" charset="0"/>
              <a:buChar char="•"/>
            </a:pPr>
            <a:r>
              <a:rPr lang="en-US"/>
              <a:t>SHIKHAR AGRAWAL</a:t>
            </a:r>
            <a:endParaRPr lang="en-US">
              <a:cs typeface="Calibri"/>
            </a:endParaRPr>
          </a:p>
          <a:p>
            <a:pPr marL="228600" lvl="1" algn="l"/>
            <a:r>
              <a:rPr lang="en-US">
                <a:cs typeface="Calibri"/>
              </a:rPr>
              <a:t>      </a:t>
            </a:r>
          </a:p>
          <a:p>
            <a:pPr indent="-228600" algn="l">
              <a:buFont typeface="Arial" panose="020B0604020202020204" pitchFamily="34" charset="0"/>
              <a:buChar char="•"/>
            </a:pPr>
            <a:endParaRPr lang="en-US" sz="2000"/>
          </a:p>
          <a:p>
            <a:pPr indent="-228600" algn="l">
              <a:buFont typeface="Arial" panose="020B0604020202020204" pitchFamily="34" charset="0"/>
              <a:buChar char="•"/>
            </a:pPr>
            <a:endParaRPr lang="en-US" sz="2000"/>
          </a:p>
          <a:p>
            <a:pPr indent="-228600" algn="l">
              <a:buFont typeface="Arial" panose="020B0604020202020204" pitchFamily="34" charset="0"/>
              <a:buChar char="•"/>
            </a:pPr>
            <a:endParaRPr lang="en-US" sz="2000">
              <a:cs typeface="Calibri" panose="020F0502020204030204"/>
            </a:endParaRPr>
          </a:p>
        </p:txBody>
      </p:sp>
    </p:spTree>
    <p:extLst>
      <p:ext uri="{BB962C8B-B14F-4D97-AF65-F5344CB8AC3E}">
        <p14:creationId xmlns:p14="http://schemas.microsoft.com/office/powerpoint/2010/main" val="24595994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 name="Rectangle 6">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8">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0">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91245F1-7974-5A42-A98C-E3D03C36C751}"/>
              </a:ext>
            </a:extLst>
          </p:cNvPr>
          <p:cNvSpPr>
            <a:spLocks noGrp="1"/>
          </p:cNvSpPr>
          <p:nvPr>
            <p:ph type="ctrTitle"/>
          </p:nvPr>
        </p:nvSpPr>
        <p:spPr>
          <a:xfrm>
            <a:off x="1314824" y="735106"/>
            <a:ext cx="10053763" cy="2928470"/>
          </a:xfrm>
        </p:spPr>
        <p:txBody>
          <a:bodyPr anchor="b">
            <a:normAutofit/>
          </a:bodyPr>
          <a:lstStyle/>
          <a:p>
            <a:pPr algn="l"/>
            <a:r>
              <a:rPr lang="en-US" sz="4800">
                <a:solidFill>
                  <a:srgbClr val="FFFFFF"/>
                </a:solidFill>
              </a:rPr>
              <a:t>DATA FILTERING METHOD</a:t>
            </a:r>
          </a:p>
        </p:txBody>
      </p:sp>
    </p:spTree>
    <p:extLst>
      <p:ext uri="{BB962C8B-B14F-4D97-AF65-F5344CB8AC3E}">
        <p14:creationId xmlns:p14="http://schemas.microsoft.com/office/powerpoint/2010/main" val="1675238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4090507" y="2052736"/>
            <a:ext cx="7454077" cy="4165950"/>
          </a:xfrm>
        </p:spPr>
        <p:txBody>
          <a:bodyPr vert="horz" lIns="91440" tIns="45720" rIns="91440" bIns="45720" rtlCol="0" anchor="t">
            <a:normAutofit/>
          </a:bodyPr>
          <a:lstStyle/>
          <a:p>
            <a:pPr marL="0" indent="0">
              <a:lnSpc>
                <a:spcPct val="100000"/>
              </a:lnSpc>
              <a:buNone/>
            </a:pPr>
            <a:endParaRPr lang="en-US" sz="2000"/>
          </a:p>
          <a:p>
            <a:pPr marL="0" indent="0">
              <a:lnSpc>
                <a:spcPct val="100000"/>
              </a:lnSpc>
              <a:buNone/>
            </a:pPr>
            <a:endParaRPr lang="en-US" sz="2000"/>
          </a:p>
        </p:txBody>
      </p:sp>
      <p:sp>
        <p:nvSpPr>
          <p:cNvPr id="5" name="TextBox 4">
            <a:extLst>
              <a:ext uri="{FF2B5EF4-FFF2-40B4-BE49-F238E27FC236}">
                <a16:creationId xmlns:a16="http://schemas.microsoft.com/office/drawing/2014/main" id="{4E79AB83-8434-BB8F-AD91-D476C2FAA5E8}"/>
              </a:ext>
            </a:extLst>
          </p:cNvPr>
          <p:cNvSpPr txBox="1"/>
          <p:nvPr/>
        </p:nvSpPr>
        <p:spPr>
          <a:xfrm>
            <a:off x="4305837" y="1956279"/>
            <a:ext cx="795185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solidFill>
                <a:srgbClr val="000000"/>
              </a:solidFill>
            </a:endParaRPr>
          </a:p>
        </p:txBody>
      </p:sp>
      <p:sp>
        <p:nvSpPr>
          <p:cNvPr id="9" name="Title 1">
            <a:extLst>
              <a:ext uri="{FF2B5EF4-FFF2-40B4-BE49-F238E27FC236}">
                <a16:creationId xmlns:a16="http://schemas.microsoft.com/office/drawing/2014/main" id="{45037847-013F-F3A9-0097-65B3866A4B3A}"/>
              </a:ext>
            </a:extLst>
          </p:cNvPr>
          <p:cNvSpPr txBox="1">
            <a:spLocks/>
          </p:cNvSpPr>
          <p:nvPr/>
        </p:nvSpPr>
        <p:spPr>
          <a:xfrm>
            <a:off x="745625" y="-27316"/>
            <a:ext cx="10442485" cy="1068590"/>
          </a:xfrm>
          <a:prstGeom prst="rect">
            <a:avLst/>
          </a:prstGeom>
          <a:solidFill>
            <a:srgbClr val="FFFF00"/>
          </a:solidFill>
          <a:ln w="28575">
            <a:solidFill>
              <a:schemeClr val="tx1"/>
            </a:solidFill>
          </a:ln>
        </p:spPr>
        <p:txBody>
          <a:bodyPr vert="horz" lIns="91440" tIns="45720" rIns="91440" bIns="45720" rtlCol="0" anchor="ct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a:r>
              <a:rPr lang="en-US" sz="3200" b="1" u="sng">
                <a:ea typeface="+mj-lt"/>
                <a:cs typeface="+mj-lt"/>
              </a:rPr>
              <a:t>Non subjective data</a:t>
            </a:r>
            <a:endParaRPr lang="en-US"/>
          </a:p>
        </p:txBody>
      </p:sp>
      <p:pic>
        <p:nvPicPr>
          <p:cNvPr id="2" name="Picture 3" descr="Chart, histogram&#10;&#10;Description automatically generated">
            <a:extLst>
              <a:ext uri="{FF2B5EF4-FFF2-40B4-BE49-F238E27FC236}">
                <a16:creationId xmlns:a16="http://schemas.microsoft.com/office/drawing/2014/main" id="{53184B7D-70D7-DB1F-BEE6-A708F2DAA969}"/>
              </a:ext>
            </a:extLst>
          </p:cNvPr>
          <p:cNvPicPr>
            <a:picLocks noChangeAspect="1"/>
          </p:cNvPicPr>
          <p:nvPr/>
        </p:nvPicPr>
        <p:blipFill rotWithShape="1">
          <a:blip r:embed="rId2"/>
          <a:srcRect l="7407" t="8874" r="7217" b="9044"/>
          <a:stretch/>
        </p:blipFill>
        <p:spPr>
          <a:xfrm>
            <a:off x="746166" y="1111827"/>
            <a:ext cx="10679595" cy="5742181"/>
          </a:xfrm>
          <a:prstGeom prst="rect">
            <a:avLst/>
          </a:prstGeom>
        </p:spPr>
      </p:pic>
    </p:spTree>
    <p:extLst>
      <p:ext uri="{BB962C8B-B14F-4D97-AF65-F5344CB8AC3E}">
        <p14:creationId xmlns:p14="http://schemas.microsoft.com/office/powerpoint/2010/main" val="2361714658"/>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4090507" y="2052736"/>
            <a:ext cx="7454077" cy="4165950"/>
          </a:xfrm>
        </p:spPr>
        <p:txBody>
          <a:bodyPr vert="horz" lIns="91440" tIns="45720" rIns="91440" bIns="45720" rtlCol="0" anchor="t">
            <a:normAutofit/>
          </a:bodyPr>
          <a:lstStyle/>
          <a:p>
            <a:pPr marL="0" indent="0">
              <a:lnSpc>
                <a:spcPct val="100000"/>
              </a:lnSpc>
              <a:buNone/>
            </a:pPr>
            <a:endParaRPr lang="en-US" sz="2000"/>
          </a:p>
          <a:p>
            <a:pPr marL="0" indent="0">
              <a:lnSpc>
                <a:spcPct val="100000"/>
              </a:lnSpc>
              <a:buNone/>
            </a:pPr>
            <a:endParaRPr lang="en-US" sz="2000"/>
          </a:p>
        </p:txBody>
      </p:sp>
      <p:sp>
        <p:nvSpPr>
          <p:cNvPr id="5" name="TextBox 4">
            <a:extLst>
              <a:ext uri="{FF2B5EF4-FFF2-40B4-BE49-F238E27FC236}">
                <a16:creationId xmlns:a16="http://schemas.microsoft.com/office/drawing/2014/main" id="{4E79AB83-8434-BB8F-AD91-D476C2FAA5E8}"/>
              </a:ext>
            </a:extLst>
          </p:cNvPr>
          <p:cNvSpPr txBox="1"/>
          <p:nvPr/>
        </p:nvSpPr>
        <p:spPr>
          <a:xfrm>
            <a:off x="4305837" y="1956279"/>
            <a:ext cx="795185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solidFill>
                <a:srgbClr val="000000"/>
              </a:solidFill>
            </a:endParaRPr>
          </a:p>
        </p:txBody>
      </p:sp>
      <p:sp>
        <p:nvSpPr>
          <p:cNvPr id="9" name="Title 1">
            <a:extLst>
              <a:ext uri="{FF2B5EF4-FFF2-40B4-BE49-F238E27FC236}">
                <a16:creationId xmlns:a16="http://schemas.microsoft.com/office/drawing/2014/main" id="{45037847-013F-F3A9-0097-65B3866A4B3A}"/>
              </a:ext>
            </a:extLst>
          </p:cNvPr>
          <p:cNvSpPr txBox="1">
            <a:spLocks/>
          </p:cNvSpPr>
          <p:nvPr/>
        </p:nvSpPr>
        <p:spPr>
          <a:xfrm>
            <a:off x="745625" y="-27316"/>
            <a:ext cx="10442485" cy="1068590"/>
          </a:xfrm>
          <a:prstGeom prst="rect">
            <a:avLst/>
          </a:prstGeom>
          <a:solidFill>
            <a:srgbClr val="FFFF00"/>
          </a:solidFill>
          <a:ln w="28575">
            <a:solidFill>
              <a:schemeClr val="tx1"/>
            </a:solidFill>
          </a:ln>
        </p:spPr>
        <p:txBody>
          <a:bodyPr vert="horz" lIns="91440" tIns="45720" rIns="91440" bIns="45720" rtlCol="0" anchor="ct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a:r>
              <a:rPr lang="en-US" sz="3200" b="1" u="sng">
                <a:ea typeface="+mj-lt"/>
                <a:cs typeface="+mj-lt"/>
              </a:rPr>
              <a:t>Blue – non-subjective (not considered)</a:t>
            </a:r>
            <a:endParaRPr lang="en-US"/>
          </a:p>
        </p:txBody>
      </p:sp>
      <p:pic>
        <p:nvPicPr>
          <p:cNvPr id="2" name="Picture 3" descr="Chart, histogram&#10;&#10;Description automatically generated">
            <a:extLst>
              <a:ext uri="{FF2B5EF4-FFF2-40B4-BE49-F238E27FC236}">
                <a16:creationId xmlns:a16="http://schemas.microsoft.com/office/drawing/2014/main" id="{84338FD7-C8C5-DB92-8C5F-7FE596FAE2D9}"/>
              </a:ext>
            </a:extLst>
          </p:cNvPr>
          <p:cNvPicPr>
            <a:picLocks noChangeAspect="1"/>
          </p:cNvPicPr>
          <p:nvPr/>
        </p:nvPicPr>
        <p:blipFill>
          <a:blip r:embed="rId2"/>
          <a:stretch>
            <a:fillRect/>
          </a:stretch>
        </p:blipFill>
        <p:spPr>
          <a:xfrm>
            <a:off x="746166" y="1094673"/>
            <a:ext cx="10363199" cy="5767121"/>
          </a:xfrm>
          <a:prstGeom prst="rect">
            <a:avLst/>
          </a:prstGeom>
        </p:spPr>
      </p:pic>
    </p:spTree>
    <p:extLst>
      <p:ext uri="{BB962C8B-B14F-4D97-AF65-F5344CB8AC3E}">
        <p14:creationId xmlns:p14="http://schemas.microsoft.com/office/powerpoint/2010/main" val="1939234805"/>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E79AB83-8434-BB8F-AD91-D476C2FAA5E8}"/>
              </a:ext>
            </a:extLst>
          </p:cNvPr>
          <p:cNvSpPr txBox="1"/>
          <p:nvPr/>
        </p:nvSpPr>
        <p:spPr>
          <a:xfrm>
            <a:off x="4305837" y="1956279"/>
            <a:ext cx="795185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solidFill>
                <a:srgbClr val="000000"/>
              </a:solidFill>
            </a:endParaRPr>
          </a:p>
        </p:txBody>
      </p:sp>
      <p:sp>
        <p:nvSpPr>
          <p:cNvPr id="9" name="Title 1">
            <a:extLst>
              <a:ext uri="{FF2B5EF4-FFF2-40B4-BE49-F238E27FC236}">
                <a16:creationId xmlns:a16="http://schemas.microsoft.com/office/drawing/2014/main" id="{45037847-013F-F3A9-0097-65B3866A4B3A}"/>
              </a:ext>
            </a:extLst>
          </p:cNvPr>
          <p:cNvSpPr txBox="1">
            <a:spLocks/>
          </p:cNvSpPr>
          <p:nvPr/>
        </p:nvSpPr>
        <p:spPr>
          <a:xfrm>
            <a:off x="745625" y="-27316"/>
            <a:ext cx="10442485" cy="1068590"/>
          </a:xfrm>
          <a:prstGeom prst="rect">
            <a:avLst/>
          </a:prstGeom>
          <a:solidFill>
            <a:srgbClr val="FFFF00"/>
          </a:solidFill>
          <a:ln w="28575">
            <a:solidFill>
              <a:schemeClr val="tx1"/>
            </a:solidFill>
          </a:ln>
        </p:spPr>
        <p:txBody>
          <a:bodyPr vert="horz" lIns="91440" tIns="45720" rIns="91440" bIns="45720" rtlCol="0" anchor="ct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a:r>
              <a:rPr lang="en-US" sz="3200" b="1" u="sng">
                <a:ea typeface="+mj-lt"/>
                <a:cs typeface="+mj-lt"/>
              </a:rPr>
              <a:t>False-positives</a:t>
            </a:r>
            <a:endParaRPr lang="en-US"/>
          </a:p>
        </p:txBody>
      </p:sp>
      <p:pic>
        <p:nvPicPr>
          <p:cNvPr id="2" name="Picture 3" descr="Chart, histogram&#10;&#10;Description automatically generated">
            <a:extLst>
              <a:ext uri="{FF2B5EF4-FFF2-40B4-BE49-F238E27FC236}">
                <a16:creationId xmlns:a16="http://schemas.microsoft.com/office/drawing/2014/main" id="{D7976394-9384-8E2E-0F80-972875A7870A}"/>
              </a:ext>
            </a:extLst>
          </p:cNvPr>
          <p:cNvPicPr>
            <a:picLocks noChangeAspect="1"/>
          </p:cNvPicPr>
          <p:nvPr/>
        </p:nvPicPr>
        <p:blipFill>
          <a:blip r:embed="rId2"/>
          <a:stretch>
            <a:fillRect/>
          </a:stretch>
        </p:blipFill>
        <p:spPr>
          <a:xfrm>
            <a:off x="746166" y="1164945"/>
            <a:ext cx="10442368" cy="5695849"/>
          </a:xfrm>
          <a:prstGeom prst="rect">
            <a:avLst/>
          </a:prstGeom>
        </p:spPr>
      </p:pic>
    </p:spTree>
    <p:extLst>
      <p:ext uri="{BB962C8B-B14F-4D97-AF65-F5344CB8AC3E}">
        <p14:creationId xmlns:p14="http://schemas.microsoft.com/office/powerpoint/2010/main" val="1408050424"/>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4090507" y="2052736"/>
            <a:ext cx="7454077" cy="4165950"/>
          </a:xfrm>
        </p:spPr>
        <p:txBody>
          <a:bodyPr vert="horz" lIns="91440" tIns="45720" rIns="91440" bIns="45720" rtlCol="0" anchor="t">
            <a:normAutofit/>
          </a:bodyPr>
          <a:lstStyle/>
          <a:p>
            <a:pPr marL="0" indent="0">
              <a:lnSpc>
                <a:spcPct val="100000"/>
              </a:lnSpc>
              <a:buNone/>
            </a:pPr>
            <a:endParaRPr lang="en-US" sz="2000"/>
          </a:p>
          <a:p>
            <a:pPr marL="0" indent="0">
              <a:lnSpc>
                <a:spcPct val="100000"/>
              </a:lnSpc>
              <a:buNone/>
            </a:pPr>
            <a:endParaRPr lang="en-US" sz="2000"/>
          </a:p>
        </p:txBody>
      </p:sp>
      <p:sp>
        <p:nvSpPr>
          <p:cNvPr id="5" name="TextBox 4">
            <a:extLst>
              <a:ext uri="{FF2B5EF4-FFF2-40B4-BE49-F238E27FC236}">
                <a16:creationId xmlns:a16="http://schemas.microsoft.com/office/drawing/2014/main" id="{4E79AB83-8434-BB8F-AD91-D476C2FAA5E8}"/>
              </a:ext>
            </a:extLst>
          </p:cNvPr>
          <p:cNvSpPr txBox="1"/>
          <p:nvPr/>
        </p:nvSpPr>
        <p:spPr>
          <a:xfrm>
            <a:off x="4305837" y="1956279"/>
            <a:ext cx="795185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solidFill>
                <a:srgbClr val="000000"/>
              </a:solidFill>
            </a:endParaRPr>
          </a:p>
        </p:txBody>
      </p:sp>
      <p:sp>
        <p:nvSpPr>
          <p:cNvPr id="9" name="Title 1">
            <a:extLst>
              <a:ext uri="{FF2B5EF4-FFF2-40B4-BE49-F238E27FC236}">
                <a16:creationId xmlns:a16="http://schemas.microsoft.com/office/drawing/2014/main" id="{45037847-013F-F3A9-0097-65B3866A4B3A}"/>
              </a:ext>
            </a:extLst>
          </p:cNvPr>
          <p:cNvSpPr txBox="1">
            <a:spLocks/>
          </p:cNvSpPr>
          <p:nvPr/>
        </p:nvSpPr>
        <p:spPr>
          <a:xfrm>
            <a:off x="745625" y="-27316"/>
            <a:ext cx="10442485" cy="1068590"/>
          </a:xfrm>
          <a:prstGeom prst="rect">
            <a:avLst/>
          </a:prstGeom>
          <a:solidFill>
            <a:srgbClr val="FFFF00"/>
          </a:solidFill>
          <a:ln w="28575">
            <a:solidFill>
              <a:schemeClr val="tx1"/>
            </a:solidFill>
          </a:ln>
        </p:spPr>
        <p:txBody>
          <a:bodyPr vert="horz" lIns="91440" tIns="45720" rIns="91440" bIns="45720" rtlCol="0" anchor="ct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a:r>
              <a:rPr lang="en-US" sz="3200" b="1" u="sng">
                <a:ea typeface="+mj-lt"/>
                <a:cs typeface="+mj-lt"/>
              </a:rPr>
              <a:t>False negatives</a:t>
            </a:r>
            <a:endParaRPr lang="en-US"/>
          </a:p>
        </p:txBody>
      </p:sp>
      <p:pic>
        <p:nvPicPr>
          <p:cNvPr id="2" name="Picture 3" descr="Chart, histogram&#10;&#10;Description automatically generated">
            <a:extLst>
              <a:ext uri="{FF2B5EF4-FFF2-40B4-BE49-F238E27FC236}">
                <a16:creationId xmlns:a16="http://schemas.microsoft.com/office/drawing/2014/main" id="{565813D3-2CF3-21D0-675B-FC99797B8888}"/>
              </a:ext>
            </a:extLst>
          </p:cNvPr>
          <p:cNvPicPr>
            <a:picLocks noChangeAspect="1"/>
          </p:cNvPicPr>
          <p:nvPr/>
        </p:nvPicPr>
        <p:blipFill>
          <a:blip r:embed="rId2"/>
          <a:stretch>
            <a:fillRect/>
          </a:stretch>
        </p:blipFill>
        <p:spPr>
          <a:xfrm>
            <a:off x="785751" y="1126294"/>
            <a:ext cx="10481953" cy="5703881"/>
          </a:xfrm>
          <a:prstGeom prst="rect">
            <a:avLst/>
          </a:prstGeom>
        </p:spPr>
      </p:pic>
    </p:spTree>
    <p:extLst>
      <p:ext uri="{BB962C8B-B14F-4D97-AF65-F5344CB8AC3E}">
        <p14:creationId xmlns:p14="http://schemas.microsoft.com/office/powerpoint/2010/main" val="4039885693"/>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4090507" y="2052736"/>
            <a:ext cx="7454077" cy="4165950"/>
          </a:xfrm>
        </p:spPr>
        <p:txBody>
          <a:bodyPr vert="horz" lIns="91440" tIns="45720" rIns="91440" bIns="45720" rtlCol="0" anchor="t">
            <a:normAutofit/>
          </a:bodyPr>
          <a:lstStyle/>
          <a:p>
            <a:pPr marL="0" indent="0">
              <a:lnSpc>
                <a:spcPct val="100000"/>
              </a:lnSpc>
              <a:buNone/>
            </a:pPr>
            <a:endParaRPr lang="en-US" sz="2000"/>
          </a:p>
          <a:p>
            <a:pPr marL="0" indent="0">
              <a:lnSpc>
                <a:spcPct val="100000"/>
              </a:lnSpc>
              <a:buNone/>
            </a:pPr>
            <a:endParaRPr lang="en-US" sz="2000"/>
          </a:p>
        </p:txBody>
      </p:sp>
      <p:sp>
        <p:nvSpPr>
          <p:cNvPr id="5" name="TextBox 4">
            <a:extLst>
              <a:ext uri="{FF2B5EF4-FFF2-40B4-BE49-F238E27FC236}">
                <a16:creationId xmlns:a16="http://schemas.microsoft.com/office/drawing/2014/main" id="{4E79AB83-8434-BB8F-AD91-D476C2FAA5E8}"/>
              </a:ext>
            </a:extLst>
          </p:cNvPr>
          <p:cNvSpPr txBox="1"/>
          <p:nvPr/>
        </p:nvSpPr>
        <p:spPr>
          <a:xfrm>
            <a:off x="4305837" y="1956279"/>
            <a:ext cx="795185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solidFill>
                <a:srgbClr val="000000"/>
              </a:solidFill>
            </a:endParaRPr>
          </a:p>
        </p:txBody>
      </p:sp>
      <p:sp>
        <p:nvSpPr>
          <p:cNvPr id="9" name="Title 1">
            <a:extLst>
              <a:ext uri="{FF2B5EF4-FFF2-40B4-BE49-F238E27FC236}">
                <a16:creationId xmlns:a16="http://schemas.microsoft.com/office/drawing/2014/main" id="{45037847-013F-F3A9-0097-65B3866A4B3A}"/>
              </a:ext>
            </a:extLst>
          </p:cNvPr>
          <p:cNvSpPr txBox="1">
            <a:spLocks/>
          </p:cNvSpPr>
          <p:nvPr/>
        </p:nvSpPr>
        <p:spPr>
          <a:xfrm>
            <a:off x="745625" y="-27316"/>
            <a:ext cx="10442485" cy="1068590"/>
          </a:xfrm>
          <a:prstGeom prst="rect">
            <a:avLst/>
          </a:prstGeom>
          <a:solidFill>
            <a:srgbClr val="FFFF00"/>
          </a:solidFill>
          <a:ln w="28575">
            <a:solidFill>
              <a:schemeClr val="tx1"/>
            </a:solidFill>
          </a:ln>
        </p:spPr>
        <p:txBody>
          <a:bodyPr vert="horz" lIns="91440" tIns="45720" rIns="91440" bIns="45720" rtlCol="0" anchor="ct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a:r>
              <a:rPr lang="en-US" sz="3200" b="1" u="sng">
                <a:ea typeface="+mj-lt"/>
                <a:cs typeface="+mj-lt"/>
              </a:rPr>
              <a:t>Data original vs data filtered</a:t>
            </a:r>
            <a:endParaRPr lang="en-US"/>
          </a:p>
        </p:txBody>
      </p:sp>
      <p:pic>
        <p:nvPicPr>
          <p:cNvPr id="17" name="Picture 17" descr="Chart, histogram&#10;&#10;Description automatically generated">
            <a:extLst>
              <a:ext uri="{FF2B5EF4-FFF2-40B4-BE49-F238E27FC236}">
                <a16:creationId xmlns:a16="http://schemas.microsoft.com/office/drawing/2014/main" id="{7679039D-021A-B00F-5F58-2AC8EC13316B}"/>
              </a:ext>
            </a:extLst>
          </p:cNvPr>
          <p:cNvPicPr>
            <a:picLocks noChangeAspect="1"/>
          </p:cNvPicPr>
          <p:nvPr/>
        </p:nvPicPr>
        <p:blipFill rotWithShape="1">
          <a:blip r:embed="rId2"/>
          <a:srcRect l="8963" t="9009" r="7049" b="9549"/>
          <a:stretch/>
        </p:blipFill>
        <p:spPr>
          <a:xfrm>
            <a:off x="746167" y="1113683"/>
            <a:ext cx="10639982" cy="5758931"/>
          </a:xfrm>
          <a:prstGeom prst="rect">
            <a:avLst/>
          </a:prstGeom>
        </p:spPr>
      </p:pic>
    </p:spTree>
    <p:extLst>
      <p:ext uri="{BB962C8B-B14F-4D97-AF65-F5344CB8AC3E}">
        <p14:creationId xmlns:p14="http://schemas.microsoft.com/office/powerpoint/2010/main" val="550853556"/>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 name="Rectangle 6">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8">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0">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91245F1-7974-5A42-A98C-E3D03C36C751}"/>
              </a:ext>
            </a:extLst>
          </p:cNvPr>
          <p:cNvSpPr>
            <a:spLocks noGrp="1"/>
          </p:cNvSpPr>
          <p:nvPr>
            <p:ph type="ctrTitle"/>
          </p:nvPr>
        </p:nvSpPr>
        <p:spPr>
          <a:xfrm>
            <a:off x="1314824" y="735106"/>
            <a:ext cx="10053763" cy="2928470"/>
          </a:xfrm>
        </p:spPr>
        <p:txBody>
          <a:bodyPr anchor="b">
            <a:normAutofit/>
          </a:bodyPr>
          <a:lstStyle/>
          <a:p>
            <a:pPr algn="l"/>
            <a:r>
              <a:rPr lang="en-US" sz="4800">
                <a:solidFill>
                  <a:srgbClr val="FFFFFF"/>
                </a:solidFill>
              </a:rPr>
              <a:t>DATA VISUALISATION</a:t>
            </a:r>
          </a:p>
        </p:txBody>
      </p:sp>
    </p:spTree>
    <p:extLst>
      <p:ext uri="{BB962C8B-B14F-4D97-AF65-F5344CB8AC3E}">
        <p14:creationId xmlns:p14="http://schemas.microsoft.com/office/powerpoint/2010/main" val="71342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3000"/>
                <a:shade val="98000"/>
                <a:satMod val="150000"/>
                <a:lumMod val="102000"/>
              </a:schemeClr>
            </a:gs>
            <a:gs pos="50000">
              <a:schemeClr val="bg1">
                <a:tint val="98000"/>
                <a:shade val="90000"/>
                <a:satMod val="13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C25FC-2AEA-42DF-BED4-12BAE8C52368}"/>
              </a:ext>
            </a:extLst>
          </p:cNvPr>
          <p:cNvSpPr>
            <a:spLocks noGrp="1"/>
          </p:cNvSpPr>
          <p:nvPr>
            <p:ph type="title"/>
          </p:nvPr>
        </p:nvSpPr>
        <p:spPr>
          <a:xfrm>
            <a:off x="1790700" y="464503"/>
            <a:ext cx="8610600" cy="1118654"/>
          </a:xfrm>
        </p:spPr>
        <p:txBody>
          <a:bodyPr>
            <a:normAutofit/>
          </a:bodyPr>
          <a:lstStyle/>
          <a:p>
            <a:pPr algn="ctr"/>
            <a:r>
              <a:rPr lang="en-IN" sz="3200" b="1" u="sng">
                <a:latin typeface="Calibri"/>
                <a:cs typeface="Calibri"/>
              </a:rPr>
              <a:t>EMPLOYEE AGE VS ATTRITION</a:t>
            </a:r>
            <a:endParaRPr lang="en-US" sz="3200">
              <a:latin typeface="Calibri"/>
              <a:cs typeface="Calibri"/>
            </a:endParaRPr>
          </a:p>
        </p:txBody>
      </p:sp>
      <p:sp>
        <p:nvSpPr>
          <p:cNvPr id="3" name="TextBox 2">
            <a:extLst>
              <a:ext uri="{FF2B5EF4-FFF2-40B4-BE49-F238E27FC236}">
                <a16:creationId xmlns:a16="http://schemas.microsoft.com/office/drawing/2014/main" id="{18DD3FA9-B9A7-FB84-EAF0-7E70CC1C52CC}"/>
              </a:ext>
            </a:extLst>
          </p:cNvPr>
          <p:cNvSpPr txBox="1"/>
          <p:nvPr/>
        </p:nvSpPr>
        <p:spPr>
          <a:xfrm>
            <a:off x="935665" y="2020186"/>
            <a:ext cx="10217888" cy="369332"/>
          </a:xfrm>
          <a:prstGeom prst="rect">
            <a:avLst/>
          </a:prstGeom>
          <a:noFill/>
        </p:spPr>
        <p:txBody>
          <a:bodyPr wrap="square" lIns="91440" tIns="45720" rIns="91440" bIns="45720" rtlCol="0" anchor="t">
            <a:spAutoFit/>
          </a:bodyPr>
          <a:lstStyle/>
          <a:p>
            <a:pPr marL="285750" indent="-285750">
              <a:buFont typeface="Arial"/>
              <a:buChar char="•"/>
            </a:pPr>
            <a:endParaRPr lang="en-US"/>
          </a:p>
        </p:txBody>
      </p:sp>
      <p:pic>
        <p:nvPicPr>
          <p:cNvPr id="5" name="Picture 5" descr="Chart, box and whisker chart&#10;&#10;Description automatically generated">
            <a:extLst>
              <a:ext uri="{FF2B5EF4-FFF2-40B4-BE49-F238E27FC236}">
                <a16:creationId xmlns:a16="http://schemas.microsoft.com/office/drawing/2014/main" id="{7B3E5D4F-DB70-B431-4C0A-6BFAE08A2670}"/>
              </a:ext>
            </a:extLst>
          </p:cNvPr>
          <p:cNvPicPr>
            <a:picLocks noChangeAspect="1"/>
          </p:cNvPicPr>
          <p:nvPr/>
        </p:nvPicPr>
        <p:blipFill>
          <a:blip r:embed="rId2"/>
          <a:stretch>
            <a:fillRect/>
          </a:stretch>
        </p:blipFill>
        <p:spPr>
          <a:xfrm>
            <a:off x="871269" y="2024834"/>
            <a:ext cx="10233802" cy="4504860"/>
          </a:xfrm>
          <a:prstGeom prst="rect">
            <a:avLst/>
          </a:prstGeom>
        </p:spPr>
      </p:pic>
    </p:spTree>
    <p:extLst>
      <p:ext uri="{BB962C8B-B14F-4D97-AF65-F5344CB8AC3E}">
        <p14:creationId xmlns:p14="http://schemas.microsoft.com/office/powerpoint/2010/main" val="754262810"/>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3000"/>
                <a:shade val="98000"/>
                <a:satMod val="150000"/>
                <a:lumMod val="102000"/>
              </a:schemeClr>
            </a:gs>
            <a:gs pos="50000">
              <a:schemeClr val="bg1">
                <a:tint val="98000"/>
                <a:shade val="90000"/>
                <a:satMod val="13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C25FC-2AEA-42DF-BED4-12BAE8C52368}"/>
              </a:ext>
            </a:extLst>
          </p:cNvPr>
          <p:cNvSpPr>
            <a:spLocks noGrp="1"/>
          </p:cNvSpPr>
          <p:nvPr>
            <p:ph type="title"/>
          </p:nvPr>
        </p:nvSpPr>
        <p:spPr>
          <a:xfrm>
            <a:off x="1420906" y="16267"/>
            <a:ext cx="8879541" cy="1779801"/>
          </a:xfrm>
        </p:spPr>
        <p:txBody>
          <a:bodyPr>
            <a:normAutofit/>
          </a:bodyPr>
          <a:lstStyle/>
          <a:p>
            <a:pPr algn="ctr"/>
            <a:r>
              <a:rPr lang="en-IN" sz="3200" b="1" u="sng">
                <a:latin typeface="Calibri"/>
                <a:cs typeface="Calibri"/>
              </a:rPr>
              <a:t>COMPANY TYPE VS ATTRITION</a:t>
            </a:r>
            <a:endParaRPr lang="en-US" sz="3200">
              <a:latin typeface="Calibri"/>
              <a:cs typeface="Calibri"/>
            </a:endParaRPr>
          </a:p>
        </p:txBody>
      </p:sp>
      <p:sp>
        <p:nvSpPr>
          <p:cNvPr id="3" name="TextBox 2">
            <a:extLst>
              <a:ext uri="{FF2B5EF4-FFF2-40B4-BE49-F238E27FC236}">
                <a16:creationId xmlns:a16="http://schemas.microsoft.com/office/drawing/2014/main" id="{18DD3FA9-B9A7-FB84-EAF0-7E70CC1C52CC}"/>
              </a:ext>
            </a:extLst>
          </p:cNvPr>
          <p:cNvSpPr txBox="1"/>
          <p:nvPr/>
        </p:nvSpPr>
        <p:spPr>
          <a:xfrm>
            <a:off x="935665" y="2020186"/>
            <a:ext cx="10217888" cy="369332"/>
          </a:xfrm>
          <a:prstGeom prst="rect">
            <a:avLst/>
          </a:prstGeom>
          <a:noFill/>
        </p:spPr>
        <p:txBody>
          <a:bodyPr wrap="square" lIns="91440" tIns="45720" rIns="91440" bIns="45720" rtlCol="0" anchor="t">
            <a:spAutoFit/>
          </a:bodyPr>
          <a:lstStyle/>
          <a:p>
            <a:pPr marL="285750" indent="-285750">
              <a:buFont typeface="Arial"/>
              <a:buChar char="•"/>
            </a:pPr>
            <a:endParaRPr lang="en-US"/>
          </a:p>
        </p:txBody>
      </p:sp>
      <p:pic>
        <p:nvPicPr>
          <p:cNvPr id="5" name="Picture 5" descr="Chart, bar chart&#10;&#10;Description automatically generated">
            <a:extLst>
              <a:ext uri="{FF2B5EF4-FFF2-40B4-BE49-F238E27FC236}">
                <a16:creationId xmlns:a16="http://schemas.microsoft.com/office/drawing/2014/main" id="{0D7EA63A-7184-D26C-AC98-D1E77C5FC8D0}"/>
              </a:ext>
            </a:extLst>
          </p:cNvPr>
          <p:cNvPicPr>
            <a:picLocks noChangeAspect="1"/>
          </p:cNvPicPr>
          <p:nvPr/>
        </p:nvPicPr>
        <p:blipFill>
          <a:blip r:embed="rId2"/>
          <a:stretch>
            <a:fillRect/>
          </a:stretch>
        </p:blipFill>
        <p:spPr>
          <a:xfrm>
            <a:off x="296174" y="1323442"/>
            <a:ext cx="11499009" cy="5533833"/>
          </a:xfrm>
          <a:prstGeom prst="rect">
            <a:avLst/>
          </a:prstGeom>
        </p:spPr>
      </p:pic>
    </p:spTree>
    <p:extLst>
      <p:ext uri="{BB962C8B-B14F-4D97-AF65-F5344CB8AC3E}">
        <p14:creationId xmlns:p14="http://schemas.microsoft.com/office/powerpoint/2010/main" val="1814620423"/>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3000"/>
                <a:shade val="98000"/>
                <a:satMod val="150000"/>
                <a:lumMod val="102000"/>
              </a:schemeClr>
            </a:gs>
            <a:gs pos="50000">
              <a:schemeClr val="bg1">
                <a:tint val="98000"/>
                <a:shade val="90000"/>
                <a:satMod val="13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C25FC-2AEA-42DF-BED4-12BAE8C52368}"/>
              </a:ext>
            </a:extLst>
          </p:cNvPr>
          <p:cNvSpPr>
            <a:spLocks noGrp="1"/>
          </p:cNvSpPr>
          <p:nvPr>
            <p:ph type="title"/>
          </p:nvPr>
        </p:nvSpPr>
        <p:spPr>
          <a:xfrm>
            <a:off x="1790700" y="901532"/>
            <a:ext cx="8610600" cy="1118654"/>
          </a:xfrm>
        </p:spPr>
        <p:txBody>
          <a:bodyPr>
            <a:normAutofit/>
          </a:bodyPr>
          <a:lstStyle/>
          <a:p>
            <a:pPr algn="ctr"/>
            <a:r>
              <a:rPr lang="en-IN" sz="3200" b="1" u="sng">
                <a:latin typeface="Calibri"/>
                <a:cs typeface="Calibri"/>
              </a:rPr>
              <a:t>YEARS AT COMPANY VS ATTRITION</a:t>
            </a:r>
            <a:endParaRPr lang="en-US" sz="3200">
              <a:latin typeface="Calibri"/>
              <a:cs typeface="Calibri"/>
            </a:endParaRPr>
          </a:p>
        </p:txBody>
      </p:sp>
      <p:sp>
        <p:nvSpPr>
          <p:cNvPr id="3" name="TextBox 2">
            <a:extLst>
              <a:ext uri="{FF2B5EF4-FFF2-40B4-BE49-F238E27FC236}">
                <a16:creationId xmlns:a16="http://schemas.microsoft.com/office/drawing/2014/main" id="{18DD3FA9-B9A7-FB84-EAF0-7E70CC1C52CC}"/>
              </a:ext>
            </a:extLst>
          </p:cNvPr>
          <p:cNvSpPr txBox="1"/>
          <p:nvPr/>
        </p:nvSpPr>
        <p:spPr>
          <a:xfrm>
            <a:off x="935665" y="2020186"/>
            <a:ext cx="10217888" cy="369332"/>
          </a:xfrm>
          <a:prstGeom prst="rect">
            <a:avLst/>
          </a:prstGeom>
          <a:noFill/>
        </p:spPr>
        <p:txBody>
          <a:bodyPr wrap="square" lIns="91440" tIns="45720" rIns="91440" bIns="45720" rtlCol="0" anchor="t">
            <a:spAutoFit/>
          </a:bodyPr>
          <a:lstStyle/>
          <a:p>
            <a:pPr marL="285750" indent="-285750">
              <a:buFont typeface="Arial"/>
              <a:buChar char="•"/>
            </a:pPr>
            <a:endParaRPr lang="en-US"/>
          </a:p>
        </p:txBody>
      </p:sp>
      <p:pic>
        <p:nvPicPr>
          <p:cNvPr id="5" name="Picture 5" descr="Chart, histogram&#10;&#10;Description automatically generated">
            <a:extLst>
              <a:ext uri="{FF2B5EF4-FFF2-40B4-BE49-F238E27FC236}">
                <a16:creationId xmlns:a16="http://schemas.microsoft.com/office/drawing/2014/main" id="{CC3CB802-9C9F-65A9-95EC-4E7DE90C6B4E}"/>
              </a:ext>
            </a:extLst>
          </p:cNvPr>
          <p:cNvPicPr>
            <a:picLocks noChangeAspect="1"/>
          </p:cNvPicPr>
          <p:nvPr/>
        </p:nvPicPr>
        <p:blipFill>
          <a:blip r:embed="rId2"/>
          <a:stretch>
            <a:fillRect/>
          </a:stretch>
        </p:blipFill>
        <p:spPr>
          <a:xfrm>
            <a:off x="296174" y="1939061"/>
            <a:ext cx="11556520" cy="4936890"/>
          </a:xfrm>
          <a:prstGeom prst="rect">
            <a:avLst/>
          </a:prstGeom>
        </p:spPr>
      </p:pic>
    </p:spTree>
    <p:extLst>
      <p:ext uri="{BB962C8B-B14F-4D97-AF65-F5344CB8AC3E}">
        <p14:creationId xmlns:p14="http://schemas.microsoft.com/office/powerpoint/2010/main" val="892908437"/>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E2EBAB45-6D6E-0CC8-B073-6BCB25C2411E}"/>
              </a:ext>
            </a:extLst>
          </p:cNvPr>
          <p:cNvSpPr>
            <a:spLocks noGrp="1"/>
          </p:cNvSpPr>
          <p:nvPr/>
        </p:nvSpPr>
        <p:spPr>
          <a:xfrm>
            <a:off x="1097765" y="973600"/>
            <a:ext cx="9144000" cy="23876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b="1">
              <a:ea typeface="Calibri Light"/>
              <a:cs typeface="Calibri Light"/>
            </a:endParaRPr>
          </a:p>
        </p:txBody>
      </p:sp>
      <p:sp>
        <p:nvSpPr>
          <p:cNvPr id="8" name="Subtitle 2">
            <a:extLst>
              <a:ext uri="{FF2B5EF4-FFF2-40B4-BE49-F238E27FC236}">
                <a16:creationId xmlns:a16="http://schemas.microsoft.com/office/drawing/2014/main" id="{FEAC934E-E0AD-A4B2-7CED-8C48AA82DB93}"/>
              </a:ext>
            </a:extLst>
          </p:cNvPr>
          <p:cNvSpPr>
            <a:spLocks noGrp="1"/>
          </p:cNvSpPr>
          <p:nvPr/>
        </p:nvSpPr>
        <p:spPr>
          <a:xfrm>
            <a:off x="1426535" y="4133666"/>
            <a:ext cx="9144000" cy="1655762"/>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GB" sz="3200" b="1">
              <a:solidFill>
                <a:schemeClr val="accent1"/>
              </a:solidFill>
              <a:ea typeface="Calibri"/>
              <a:cs typeface="Calibri"/>
            </a:endParaRPr>
          </a:p>
        </p:txBody>
      </p:sp>
      <p:sp>
        <p:nvSpPr>
          <p:cNvPr id="3" name="TextBox 2">
            <a:extLst>
              <a:ext uri="{FF2B5EF4-FFF2-40B4-BE49-F238E27FC236}">
                <a16:creationId xmlns:a16="http://schemas.microsoft.com/office/drawing/2014/main" id="{F217A9FC-F1E2-FD3C-8C04-2A28E6357DD1}"/>
              </a:ext>
            </a:extLst>
          </p:cNvPr>
          <p:cNvSpPr txBox="1"/>
          <p:nvPr/>
        </p:nvSpPr>
        <p:spPr>
          <a:xfrm>
            <a:off x="1155540" y="1280931"/>
            <a:ext cx="9823046" cy="280076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endParaRPr lang="en-US">
              <a:ea typeface="+mn-lt"/>
              <a:cs typeface="+mn-lt"/>
            </a:endParaRPr>
          </a:p>
          <a:p>
            <a:pPr marL="285750" indent="-285750">
              <a:buFont typeface="Arial,Sans-Serif"/>
              <a:buChar char="•"/>
            </a:pPr>
            <a:r>
              <a:rPr lang="en-US" sz="2800" b="1">
                <a:ea typeface="+mn-lt"/>
                <a:cs typeface="+mn-lt"/>
              </a:rPr>
              <a:t>To analyze various factors responsible for the ATTRITION of employees</a:t>
            </a:r>
            <a:endParaRPr lang="en-US" sz="2800">
              <a:ea typeface="+mn-lt"/>
              <a:cs typeface="+mn-lt"/>
            </a:endParaRPr>
          </a:p>
          <a:p>
            <a:pPr marL="285750" indent="-285750">
              <a:buFont typeface="Arial,Sans-Serif"/>
              <a:buChar char="•"/>
            </a:pPr>
            <a:endParaRPr lang="en-US" sz="2800">
              <a:ea typeface="+mn-lt"/>
              <a:cs typeface="+mn-lt"/>
            </a:endParaRPr>
          </a:p>
          <a:p>
            <a:pPr marL="285750" indent="-285750">
              <a:buFont typeface="Arial,Sans-Serif"/>
              <a:buChar char="•"/>
            </a:pPr>
            <a:r>
              <a:rPr lang="en-US" sz="2800" b="1">
                <a:ea typeface="+mn-lt"/>
                <a:cs typeface="+mn-lt"/>
              </a:rPr>
              <a:t>Finding efficient ways to retain the productive and talented employees</a:t>
            </a:r>
            <a:endParaRPr lang="en-US" sz="2800"/>
          </a:p>
          <a:p>
            <a:pPr marL="285750" indent="-285750">
              <a:buFont typeface="Arial"/>
              <a:buChar char="•"/>
            </a:pPr>
            <a:endParaRPr lang="en-US">
              <a:ea typeface="Calibri"/>
              <a:cs typeface="Calibri"/>
            </a:endParaRPr>
          </a:p>
        </p:txBody>
      </p:sp>
      <p:sp>
        <p:nvSpPr>
          <p:cNvPr id="4" name="TextBox 3">
            <a:extLst>
              <a:ext uri="{FF2B5EF4-FFF2-40B4-BE49-F238E27FC236}">
                <a16:creationId xmlns:a16="http://schemas.microsoft.com/office/drawing/2014/main" id="{64176513-4B6A-2106-CDE5-CB92F78153A1}"/>
              </a:ext>
            </a:extLst>
          </p:cNvPr>
          <p:cNvSpPr txBox="1"/>
          <p:nvPr/>
        </p:nvSpPr>
        <p:spPr>
          <a:xfrm>
            <a:off x="2554416" y="114086"/>
            <a:ext cx="7212064" cy="113877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600" b="1" u="sng">
                <a:ea typeface="+mn-lt"/>
                <a:cs typeface="Calibri"/>
              </a:rPr>
              <a:t>PROBLEM STATEMENT</a:t>
            </a:r>
            <a:endParaRPr lang="en-US" sz="3600">
              <a:ea typeface="+mn-lt"/>
              <a:cs typeface="+mn-lt"/>
            </a:endParaRPr>
          </a:p>
          <a:p>
            <a:endParaRPr lang="en-US" sz="3200" b="1">
              <a:solidFill>
                <a:schemeClr val="tx1">
                  <a:lumMod val="95000"/>
                  <a:lumOff val="5000"/>
                </a:schemeClr>
              </a:solidFill>
              <a:ea typeface="Calibri"/>
              <a:cs typeface="Calibri"/>
            </a:endParaRPr>
          </a:p>
        </p:txBody>
      </p:sp>
    </p:spTree>
    <p:extLst>
      <p:ext uri="{BB962C8B-B14F-4D97-AF65-F5344CB8AC3E}">
        <p14:creationId xmlns:p14="http://schemas.microsoft.com/office/powerpoint/2010/main" val="19889922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3000"/>
                <a:shade val="98000"/>
                <a:satMod val="150000"/>
                <a:lumMod val="102000"/>
              </a:schemeClr>
            </a:gs>
            <a:gs pos="50000">
              <a:schemeClr val="bg1">
                <a:tint val="98000"/>
                <a:shade val="90000"/>
                <a:satMod val="13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C25FC-2AEA-42DF-BED4-12BAE8C52368}"/>
              </a:ext>
            </a:extLst>
          </p:cNvPr>
          <p:cNvSpPr>
            <a:spLocks noGrp="1"/>
          </p:cNvSpPr>
          <p:nvPr>
            <p:ph type="title"/>
          </p:nvPr>
        </p:nvSpPr>
        <p:spPr>
          <a:xfrm>
            <a:off x="1790700" y="901532"/>
            <a:ext cx="8610600" cy="1118654"/>
          </a:xfrm>
        </p:spPr>
        <p:txBody>
          <a:bodyPr>
            <a:normAutofit/>
          </a:bodyPr>
          <a:lstStyle/>
          <a:p>
            <a:pPr algn="ctr"/>
            <a:r>
              <a:rPr lang="en-IN" sz="3200" b="1" u="sng">
                <a:latin typeface="Calibri"/>
                <a:cs typeface="Calibri"/>
              </a:rPr>
              <a:t>GENDER VS ATTRITION</a:t>
            </a:r>
            <a:endParaRPr lang="en-US" sz="3200">
              <a:latin typeface="Calibri"/>
              <a:cs typeface="Calibri"/>
            </a:endParaRPr>
          </a:p>
        </p:txBody>
      </p:sp>
      <p:sp>
        <p:nvSpPr>
          <p:cNvPr id="3" name="TextBox 2">
            <a:extLst>
              <a:ext uri="{FF2B5EF4-FFF2-40B4-BE49-F238E27FC236}">
                <a16:creationId xmlns:a16="http://schemas.microsoft.com/office/drawing/2014/main" id="{18DD3FA9-B9A7-FB84-EAF0-7E70CC1C52CC}"/>
              </a:ext>
            </a:extLst>
          </p:cNvPr>
          <p:cNvSpPr txBox="1"/>
          <p:nvPr/>
        </p:nvSpPr>
        <p:spPr>
          <a:xfrm>
            <a:off x="935665" y="2020186"/>
            <a:ext cx="10217888" cy="369332"/>
          </a:xfrm>
          <a:prstGeom prst="rect">
            <a:avLst/>
          </a:prstGeom>
          <a:noFill/>
        </p:spPr>
        <p:txBody>
          <a:bodyPr wrap="square" lIns="91440" tIns="45720" rIns="91440" bIns="45720" rtlCol="0" anchor="t">
            <a:spAutoFit/>
          </a:bodyPr>
          <a:lstStyle/>
          <a:p>
            <a:pPr marL="285750" indent="-285750">
              <a:buFont typeface="Arial"/>
              <a:buChar char="•"/>
            </a:pPr>
            <a:endParaRPr lang="en-US"/>
          </a:p>
        </p:txBody>
      </p:sp>
      <p:pic>
        <p:nvPicPr>
          <p:cNvPr id="5" name="Picture 5" descr="Chart, bar chart&#10;&#10;Description automatically generated">
            <a:extLst>
              <a:ext uri="{FF2B5EF4-FFF2-40B4-BE49-F238E27FC236}">
                <a16:creationId xmlns:a16="http://schemas.microsoft.com/office/drawing/2014/main" id="{EEB4B352-468A-2D67-ABDD-358CD9E5DA88}"/>
              </a:ext>
            </a:extLst>
          </p:cNvPr>
          <p:cNvPicPr>
            <a:picLocks noChangeAspect="1"/>
          </p:cNvPicPr>
          <p:nvPr/>
        </p:nvPicPr>
        <p:blipFill>
          <a:blip r:embed="rId2"/>
          <a:stretch>
            <a:fillRect/>
          </a:stretch>
        </p:blipFill>
        <p:spPr>
          <a:xfrm>
            <a:off x="253042" y="1760933"/>
            <a:ext cx="11685916" cy="4946398"/>
          </a:xfrm>
          <a:prstGeom prst="rect">
            <a:avLst/>
          </a:prstGeom>
        </p:spPr>
      </p:pic>
    </p:spTree>
    <p:extLst>
      <p:ext uri="{BB962C8B-B14F-4D97-AF65-F5344CB8AC3E}">
        <p14:creationId xmlns:p14="http://schemas.microsoft.com/office/powerpoint/2010/main" val="2710308973"/>
      </p:ext>
    </p:extLst>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3000"/>
                <a:shade val="98000"/>
                <a:satMod val="150000"/>
                <a:lumMod val="102000"/>
              </a:schemeClr>
            </a:gs>
            <a:gs pos="50000">
              <a:schemeClr val="bg1">
                <a:tint val="98000"/>
                <a:shade val="90000"/>
                <a:satMod val="13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C25FC-2AEA-42DF-BED4-12BAE8C52368}"/>
              </a:ext>
            </a:extLst>
          </p:cNvPr>
          <p:cNvSpPr>
            <a:spLocks noGrp="1"/>
          </p:cNvSpPr>
          <p:nvPr>
            <p:ph type="title"/>
          </p:nvPr>
        </p:nvSpPr>
        <p:spPr>
          <a:xfrm>
            <a:off x="1790700" y="901532"/>
            <a:ext cx="8610600" cy="1118654"/>
          </a:xfrm>
        </p:spPr>
        <p:txBody>
          <a:bodyPr>
            <a:normAutofit/>
          </a:bodyPr>
          <a:lstStyle/>
          <a:p>
            <a:pPr algn="ctr"/>
            <a:r>
              <a:rPr lang="en-IN" sz="2800" b="1" u="sng">
                <a:latin typeface="Calibri"/>
                <a:cs typeface="Calibri"/>
              </a:rPr>
              <a:t>CAREER GROWTH VS ATTRITION</a:t>
            </a:r>
            <a:endParaRPr lang="en-US">
              <a:latin typeface="Calibri"/>
              <a:cs typeface="Calibri"/>
            </a:endParaRPr>
          </a:p>
        </p:txBody>
      </p:sp>
      <p:sp>
        <p:nvSpPr>
          <p:cNvPr id="3" name="TextBox 2">
            <a:extLst>
              <a:ext uri="{FF2B5EF4-FFF2-40B4-BE49-F238E27FC236}">
                <a16:creationId xmlns:a16="http://schemas.microsoft.com/office/drawing/2014/main" id="{18DD3FA9-B9A7-FB84-EAF0-7E70CC1C52CC}"/>
              </a:ext>
            </a:extLst>
          </p:cNvPr>
          <p:cNvSpPr txBox="1"/>
          <p:nvPr/>
        </p:nvSpPr>
        <p:spPr>
          <a:xfrm>
            <a:off x="935665" y="2020186"/>
            <a:ext cx="10217888" cy="369332"/>
          </a:xfrm>
          <a:prstGeom prst="rect">
            <a:avLst/>
          </a:prstGeom>
          <a:noFill/>
        </p:spPr>
        <p:txBody>
          <a:bodyPr wrap="square" lIns="91440" tIns="45720" rIns="91440" bIns="45720" rtlCol="0" anchor="t">
            <a:spAutoFit/>
          </a:bodyPr>
          <a:lstStyle/>
          <a:p>
            <a:pPr marL="285750" indent="-285750">
              <a:buFont typeface="Arial"/>
              <a:buChar char="•"/>
            </a:pPr>
            <a:endParaRPr lang="en-US"/>
          </a:p>
        </p:txBody>
      </p:sp>
      <p:pic>
        <p:nvPicPr>
          <p:cNvPr id="5" name="Picture 5" descr="Chart, bar chart&#10;&#10;Description automatically generated">
            <a:extLst>
              <a:ext uri="{FF2B5EF4-FFF2-40B4-BE49-F238E27FC236}">
                <a16:creationId xmlns:a16="http://schemas.microsoft.com/office/drawing/2014/main" id="{0433C440-B684-1100-4548-DBD7A5729229}"/>
              </a:ext>
            </a:extLst>
          </p:cNvPr>
          <p:cNvPicPr>
            <a:picLocks noChangeAspect="1"/>
          </p:cNvPicPr>
          <p:nvPr/>
        </p:nvPicPr>
        <p:blipFill>
          <a:blip r:embed="rId2"/>
          <a:stretch>
            <a:fillRect/>
          </a:stretch>
        </p:blipFill>
        <p:spPr>
          <a:xfrm>
            <a:off x="324929" y="1824548"/>
            <a:ext cx="11671538" cy="5034827"/>
          </a:xfrm>
          <a:prstGeom prst="rect">
            <a:avLst/>
          </a:prstGeom>
        </p:spPr>
      </p:pic>
    </p:spTree>
    <p:extLst>
      <p:ext uri="{BB962C8B-B14F-4D97-AF65-F5344CB8AC3E}">
        <p14:creationId xmlns:p14="http://schemas.microsoft.com/office/powerpoint/2010/main" val="1353729595"/>
      </p:ext>
    </p:extLst>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3000"/>
                <a:shade val="98000"/>
                <a:satMod val="150000"/>
                <a:lumMod val="102000"/>
              </a:schemeClr>
            </a:gs>
            <a:gs pos="50000">
              <a:schemeClr val="bg1">
                <a:tint val="98000"/>
                <a:shade val="90000"/>
                <a:satMod val="13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C25FC-2AEA-42DF-BED4-12BAE8C52368}"/>
              </a:ext>
            </a:extLst>
          </p:cNvPr>
          <p:cNvSpPr>
            <a:spLocks noGrp="1"/>
          </p:cNvSpPr>
          <p:nvPr>
            <p:ph type="title"/>
          </p:nvPr>
        </p:nvSpPr>
        <p:spPr>
          <a:xfrm>
            <a:off x="1790700" y="901532"/>
            <a:ext cx="8610600" cy="1118654"/>
          </a:xfrm>
        </p:spPr>
        <p:txBody>
          <a:bodyPr>
            <a:normAutofit/>
          </a:bodyPr>
          <a:lstStyle/>
          <a:p>
            <a:pPr algn="ctr"/>
            <a:r>
              <a:rPr lang="en-IN" sz="2800" b="1" u="sng">
                <a:latin typeface="Calibri"/>
                <a:cs typeface="Calibri"/>
              </a:rPr>
              <a:t>JOB SECURITY VS ATTRITION</a:t>
            </a:r>
            <a:endParaRPr lang="en-US">
              <a:latin typeface="Calibri"/>
              <a:cs typeface="Calibri"/>
            </a:endParaRPr>
          </a:p>
        </p:txBody>
      </p:sp>
      <p:sp>
        <p:nvSpPr>
          <p:cNvPr id="3" name="TextBox 2">
            <a:extLst>
              <a:ext uri="{FF2B5EF4-FFF2-40B4-BE49-F238E27FC236}">
                <a16:creationId xmlns:a16="http://schemas.microsoft.com/office/drawing/2014/main" id="{18DD3FA9-B9A7-FB84-EAF0-7E70CC1C52CC}"/>
              </a:ext>
            </a:extLst>
          </p:cNvPr>
          <p:cNvSpPr txBox="1"/>
          <p:nvPr/>
        </p:nvSpPr>
        <p:spPr>
          <a:xfrm>
            <a:off x="935665" y="2020186"/>
            <a:ext cx="10217888" cy="369332"/>
          </a:xfrm>
          <a:prstGeom prst="rect">
            <a:avLst/>
          </a:prstGeom>
          <a:noFill/>
        </p:spPr>
        <p:txBody>
          <a:bodyPr wrap="square" lIns="91440" tIns="45720" rIns="91440" bIns="45720" rtlCol="0" anchor="t">
            <a:spAutoFit/>
          </a:bodyPr>
          <a:lstStyle/>
          <a:p>
            <a:pPr marL="285750" indent="-285750">
              <a:buFont typeface="Arial"/>
              <a:buChar char="•"/>
            </a:pPr>
            <a:endParaRPr lang="en-US"/>
          </a:p>
        </p:txBody>
      </p:sp>
      <p:pic>
        <p:nvPicPr>
          <p:cNvPr id="5" name="Picture 5" descr="Chart, bar chart&#10;&#10;Description automatically generated">
            <a:extLst>
              <a:ext uri="{FF2B5EF4-FFF2-40B4-BE49-F238E27FC236}">
                <a16:creationId xmlns:a16="http://schemas.microsoft.com/office/drawing/2014/main" id="{8A41462C-F66D-2D39-35D7-CC2D1E7152C7}"/>
              </a:ext>
            </a:extLst>
          </p:cNvPr>
          <p:cNvPicPr>
            <a:picLocks noChangeAspect="1"/>
          </p:cNvPicPr>
          <p:nvPr/>
        </p:nvPicPr>
        <p:blipFill>
          <a:blip r:embed="rId2"/>
          <a:stretch>
            <a:fillRect/>
          </a:stretch>
        </p:blipFill>
        <p:spPr>
          <a:xfrm>
            <a:off x="324929" y="1715366"/>
            <a:ext cx="11642784" cy="5138173"/>
          </a:xfrm>
          <a:prstGeom prst="rect">
            <a:avLst/>
          </a:prstGeom>
        </p:spPr>
      </p:pic>
    </p:spTree>
    <p:extLst>
      <p:ext uri="{BB962C8B-B14F-4D97-AF65-F5344CB8AC3E}">
        <p14:creationId xmlns:p14="http://schemas.microsoft.com/office/powerpoint/2010/main" val="4080784387"/>
      </p:ext>
    </p:extLst>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show="0">
  <p:cSld>
    <p:bg>
      <p:bgPr>
        <a:gradFill rotWithShape="1">
          <a:gsLst>
            <a:gs pos="0">
              <a:schemeClr val="bg1">
                <a:tint val="93000"/>
                <a:shade val="98000"/>
                <a:satMod val="150000"/>
                <a:lumMod val="102000"/>
              </a:schemeClr>
            </a:gs>
            <a:gs pos="50000">
              <a:schemeClr val="bg1">
                <a:tint val="98000"/>
                <a:shade val="90000"/>
                <a:satMod val="13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C25FC-2AEA-42DF-BED4-12BAE8C52368}"/>
              </a:ext>
            </a:extLst>
          </p:cNvPr>
          <p:cNvSpPr>
            <a:spLocks noGrp="1"/>
          </p:cNvSpPr>
          <p:nvPr>
            <p:ph type="title"/>
          </p:nvPr>
        </p:nvSpPr>
        <p:spPr>
          <a:xfrm>
            <a:off x="1790700" y="901532"/>
            <a:ext cx="8610600" cy="1118654"/>
          </a:xfrm>
        </p:spPr>
        <p:txBody>
          <a:bodyPr>
            <a:normAutofit/>
          </a:bodyPr>
          <a:lstStyle/>
          <a:p>
            <a:pPr algn="ctr"/>
            <a:r>
              <a:rPr lang="en-IN" sz="2800" b="1" u="sng"/>
              <a:t>SKILL DEVELOPMENT VS ATTRITION</a:t>
            </a:r>
            <a:endParaRPr lang="en-US"/>
          </a:p>
        </p:txBody>
      </p:sp>
      <p:sp>
        <p:nvSpPr>
          <p:cNvPr id="3" name="TextBox 2">
            <a:extLst>
              <a:ext uri="{FF2B5EF4-FFF2-40B4-BE49-F238E27FC236}">
                <a16:creationId xmlns:a16="http://schemas.microsoft.com/office/drawing/2014/main" id="{18DD3FA9-B9A7-FB84-EAF0-7E70CC1C52CC}"/>
              </a:ext>
            </a:extLst>
          </p:cNvPr>
          <p:cNvSpPr txBox="1"/>
          <p:nvPr/>
        </p:nvSpPr>
        <p:spPr>
          <a:xfrm>
            <a:off x="935665" y="2020186"/>
            <a:ext cx="10217888" cy="369332"/>
          </a:xfrm>
          <a:prstGeom prst="rect">
            <a:avLst/>
          </a:prstGeom>
          <a:noFill/>
        </p:spPr>
        <p:txBody>
          <a:bodyPr wrap="square" lIns="91440" tIns="45720" rIns="91440" bIns="45720" rtlCol="0" anchor="t">
            <a:spAutoFit/>
          </a:bodyPr>
          <a:lstStyle/>
          <a:p>
            <a:pPr marL="285750" indent="-285750">
              <a:buFont typeface="Arial"/>
              <a:buChar char="•"/>
            </a:pPr>
            <a:endParaRPr lang="en-US"/>
          </a:p>
        </p:txBody>
      </p:sp>
      <p:pic>
        <p:nvPicPr>
          <p:cNvPr id="5" name="Picture 5" descr="Chart, bar chart&#10;&#10;Description automatically generated">
            <a:extLst>
              <a:ext uri="{FF2B5EF4-FFF2-40B4-BE49-F238E27FC236}">
                <a16:creationId xmlns:a16="http://schemas.microsoft.com/office/drawing/2014/main" id="{4EA2865B-CB78-DCF9-745E-2A31EC6F4BF5}"/>
              </a:ext>
            </a:extLst>
          </p:cNvPr>
          <p:cNvPicPr>
            <a:picLocks noChangeAspect="1"/>
          </p:cNvPicPr>
          <p:nvPr/>
        </p:nvPicPr>
        <p:blipFill>
          <a:blip r:embed="rId2"/>
          <a:stretch>
            <a:fillRect/>
          </a:stretch>
        </p:blipFill>
        <p:spPr>
          <a:xfrm>
            <a:off x="224287" y="1798712"/>
            <a:ext cx="11700294" cy="5057746"/>
          </a:xfrm>
          <a:prstGeom prst="rect">
            <a:avLst/>
          </a:prstGeom>
        </p:spPr>
      </p:pic>
    </p:spTree>
    <p:extLst>
      <p:ext uri="{BB962C8B-B14F-4D97-AF65-F5344CB8AC3E}">
        <p14:creationId xmlns:p14="http://schemas.microsoft.com/office/powerpoint/2010/main" val="3166913040"/>
      </p:ext>
    </p:extLst>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show="0">
  <p:cSld>
    <p:bg>
      <p:bgPr>
        <a:gradFill rotWithShape="1">
          <a:gsLst>
            <a:gs pos="0">
              <a:schemeClr val="bg1">
                <a:tint val="93000"/>
                <a:shade val="98000"/>
                <a:satMod val="150000"/>
                <a:lumMod val="102000"/>
              </a:schemeClr>
            </a:gs>
            <a:gs pos="50000">
              <a:schemeClr val="bg1">
                <a:tint val="98000"/>
                <a:shade val="90000"/>
                <a:satMod val="13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C25FC-2AEA-42DF-BED4-12BAE8C52368}"/>
              </a:ext>
            </a:extLst>
          </p:cNvPr>
          <p:cNvSpPr>
            <a:spLocks noGrp="1"/>
          </p:cNvSpPr>
          <p:nvPr>
            <p:ph type="title"/>
          </p:nvPr>
        </p:nvSpPr>
        <p:spPr>
          <a:xfrm>
            <a:off x="1790700" y="901532"/>
            <a:ext cx="8610600" cy="1118654"/>
          </a:xfrm>
        </p:spPr>
        <p:txBody>
          <a:bodyPr>
            <a:normAutofit/>
          </a:bodyPr>
          <a:lstStyle/>
          <a:p>
            <a:pPr algn="ctr"/>
            <a:r>
              <a:rPr lang="en-IN" sz="2800" b="1" u="sng"/>
              <a:t>COMPANY CULTURE VS ATTRITION</a:t>
            </a:r>
            <a:endParaRPr lang="en-US"/>
          </a:p>
        </p:txBody>
      </p:sp>
      <p:sp>
        <p:nvSpPr>
          <p:cNvPr id="3" name="TextBox 2">
            <a:extLst>
              <a:ext uri="{FF2B5EF4-FFF2-40B4-BE49-F238E27FC236}">
                <a16:creationId xmlns:a16="http://schemas.microsoft.com/office/drawing/2014/main" id="{18DD3FA9-B9A7-FB84-EAF0-7E70CC1C52CC}"/>
              </a:ext>
            </a:extLst>
          </p:cNvPr>
          <p:cNvSpPr txBox="1"/>
          <p:nvPr/>
        </p:nvSpPr>
        <p:spPr>
          <a:xfrm>
            <a:off x="935665" y="2020186"/>
            <a:ext cx="10217888" cy="369332"/>
          </a:xfrm>
          <a:prstGeom prst="rect">
            <a:avLst/>
          </a:prstGeom>
          <a:noFill/>
        </p:spPr>
        <p:txBody>
          <a:bodyPr wrap="square" lIns="91440" tIns="45720" rIns="91440" bIns="45720" rtlCol="0" anchor="t">
            <a:spAutoFit/>
          </a:bodyPr>
          <a:lstStyle/>
          <a:p>
            <a:pPr marL="285750" indent="-285750">
              <a:buFont typeface="Arial"/>
              <a:buChar char="•"/>
            </a:pPr>
            <a:endParaRPr lang="en-US"/>
          </a:p>
        </p:txBody>
      </p:sp>
      <p:pic>
        <p:nvPicPr>
          <p:cNvPr id="5" name="Picture 5" descr="Chart, bar chart&#10;&#10;Description automatically generated">
            <a:extLst>
              <a:ext uri="{FF2B5EF4-FFF2-40B4-BE49-F238E27FC236}">
                <a16:creationId xmlns:a16="http://schemas.microsoft.com/office/drawing/2014/main" id="{797538E8-B282-2458-4E98-7B2F33A1392D}"/>
              </a:ext>
            </a:extLst>
          </p:cNvPr>
          <p:cNvPicPr>
            <a:picLocks noChangeAspect="1"/>
          </p:cNvPicPr>
          <p:nvPr/>
        </p:nvPicPr>
        <p:blipFill>
          <a:blip r:embed="rId2"/>
          <a:stretch>
            <a:fillRect/>
          </a:stretch>
        </p:blipFill>
        <p:spPr>
          <a:xfrm>
            <a:off x="253042" y="1712449"/>
            <a:ext cx="11642784" cy="5086500"/>
          </a:xfrm>
          <a:prstGeom prst="rect">
            <a:avLst/>
          </a:prstGeom>
        </p:spPr>
      </p:pic>
    </p:spTree>
    <p:extLst>
      <p:ext uri="{BB962C8B-B14F-4D97-AF65-F5344CB8AC3E}">
        <p14:creationId xmlns:p14="http://schemas.microsoft.com/office/powerpoint/2010/main" val="3046284945"/>
      </p:ext>
    </p:extLst>
  </p:cSld>
  <p:clrMapOvr>
    <a:overrideClrMapping bg1="lt1" tx1="dk1" bg2="lt2" tx2="dk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show="0">
  <p:cSld>
    <p:bg>
      <p:bgPr>
        <a:gradFill rotWithShape="1">
          <a:gsLst>
            <a:gs pos="0">
              <a:schemeClr val="bg1">
                <a:tint val="93000"/>
                <a:shade val="98000"/>
                <a:satMod val="150000"/>
                <a:lumMod val="102000"/>
              </a:schemeClr>
            </a:gs>
            <a:gs pos="50000">
              <a:schemeClr val="bg1">
                <a:tint val="98000"/>
                <a:shade val="90000"/>
                <a:satMod val="13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C25FC-2AEA-42DF-BED4-12BAE8C52368}"/>
              </a:ext>
            </a:extLst>
          </p:cNvPr>
          <p:cNvSpPr>
            <a:spLocks noGrp="1"/>
          </p:cNvSpPr>
          <p:nvPr>
            <p:ph type="title"/>
          </p:nvPr>
        </p:nvSpPr>
        <p:spPr>
          <a:xfrm>
            <a:off x="1790700" y="901532"/>
            <a:ext cx="8610600" cy="1118654"/>
          </a:xfrm>
        </p:spPr>
        <p:txBody>
          <a:bodyPr>
            <a:normAutofit/>
          </a:bodyPr>
          <a:lstStyle/>
          <a:p>
            <a:pPr algn="ctr"/>
            <a:r>
              <a:rPr lang="en-IN" sz="2800" b="1" u="sng">
                <a:latin typeface="Calibri"/>
                <a:cs typeface="Calibri"/>
              </a:rPr>
              <a:t>WORK SATISFACTION VS ATTRITION</a:t>
            </a:r>
            <a:endParaRPr lang="en-US">
              <a:latin typeface="Calibri"/>
              <a:cs typeface="Calibri"/>
            </a:endParaRPr>
          </a:p>
        </p:txBody>
      </p:sp>
      <p:sp>
        <p:nvSpPr>
          <p:cNvPr id="3" name="TextBox 2">
            <a:extLst>
              <a:ext uri="{FF2B5EF4-FFF2-40B4-BE49-F238E27FC236}">
                <a16:creationId xmlns:a16="http://schemas.microsoft.com/office/drawing/2014/main" id="{18DD3FA9-B9A7-FB84-EAF0-7E70CC1C52CC}"/>
              </a:ext>
            </a:extLst>
          </p:cNvPr>
          <p:cNvSpPr txBox="1"/>
          <p:nvPr/>
        </p:nvSpPr>
        <p:spPr>
          <a:xfrm>
            <a:off x="935665" y="2020186"/>
            <a:ext cx="10217888" cy="369332"/>
          </a:xfrm>
          <a:prstGeom prst="rect">
            <a:avLst/>
          </a:prstGeom>
          <a:noFill/>
        </p:spPr>
        <p:txBody>
          <a:bodyPr wrap="square" lIns="91440" tIns="45720" rIns="91440" bIns="45720" rtlCol="0" anchor="t">
            <a:spAutoFit/>
          </a:bodyPr>
          <a:lstStyle/>
          <a:p>
            <a:pPr marL="285750" indent="-285750">
              <a:buFont typeface="Arial"/>
              <a:buChar char="•"/>
            </a:pPr>
            <a:endParaRPr lang="en-US"/>
          </a:p>
        </p:txBody>
      </p:sp>
      <p:pic>
        <p:nvPicPr>
          <p:cNvPr id="5" name="Picture 5" descr="Chart, bar chart&#10;&#10;Description automatically generated">
            <a:extLst>
              <a:ext uri="{FF2B5EF4-FFF2-40B4-BE49-F238E27FC236}">
                <a16:creationId xmlns:a16="http://schemas.microsoft.com/office/drawing/2014/main" id="{DE9DD687-2A27-DA62-C931-FF2F4C58C718}"/>
              </a:ext>
            </a:extLst>
          </p:cNvPr>
          <p:cNvPicPr>
            <a:picLocks noChangeAspect="1"/>
          </p:cNvPicPr>
          <p:nvPr/>
        </p:nvPicPr>
        <p:blipFill>
          <a:blip r:embed="rId2"/>
          <a:stretch>
            <a:fillRect/>
          </a:stretch>
        </p:blipFill>
        <p:spPr>
          <a:xfrm>
            <a:off x="195533" y="1827467"/>
            <a:ext cx="11743425" cy="5028991"/>
          </a:xfrm>
          <a:prstGeom prst="rect">
            <a:avLst/>
          </a:prstGeom>
        </p:spPr>
      </p:pic>
    </p:spTree>
    <p:extLst>
      <p:ext uri="{BB962C8B-B14F-4D97-AF65-F5344CB8AC3E}">
        <p14:creationId xmlns:p14="http://schemas.microsoft.com/office/powerpoint/2010/main" val="3466575488"/>
      </p:ext>
    </p:extLst>
  </p:cSld>
  <p:clrMapOvr>
    <a:overrideClrMapping bg1="lt1" tx1="dk1" bg2="lt2" tx2="dk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3000"/>
                <a:shade val="98000"/>
                <a:satMod val="150000"/>
                <a:lumMod val="102000"/>
              </a:schemeClr>
            </a:gs>
            <a:gs pos="50000">
              <a:schemeClr val="bg1">
                <a:tint val="98000"/>
                <a:shade val="90000"/>
                <a:satMod val="13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C25FC-2AEA-42DF-BED4-12BAE8C52368}"/>
              </a:ext>
            </a:extLst>
          </p:cNvPr>
          <p:cNvSpPr>
            <a:spLocks noGrp="1"/>
          </p:cNvSpPr>
          <p:nvPr>
            <p:ph type="title"/>
          </p:nvPr>
        </p:nvSpPr>
        <p:spPr>
          <a:xfrm>
            <a:off x="1790700" y="213275"/>
            <a:ext cx="8610600" cy="1499653"/>
          </a:xfrm>
        </p:spPr>
        <p:txBody>
          <a:bodyPr>
            <a:normAutofit/>
          </a:bodyPr>
          <a:lstStyle/>
          <a:p>
            <a:pPr algn="ctr"/>
            <a:r>
              <a:rPr lang="en-IN" sz="3200" b="1" u="sng">
                <a:latin typeface="Calibri"/>
                <a:cs typeface="Calibri"/>
              </a:rPr>
              <a:t>SALARY AND BENEFITS VS ATTRITION</a:t>
            </a:r>
            <a:endParaRPr lang="en-US" sz="3200">
              <a:latin typeface="Calibri"/>
              <a:cs typeface="Calibri"/>
            </a:endParaRPr>
          </a:p>
        </p:txBody>
      </p:sp>
      <p:sp>
        <p:nvSpPr>
          <p:cNvPr id="3" name="TextBox 2">
            <a:extLst>
              <a:ext uri="{FF2B5EF4-FFF2-40B4-BE49-F238E27FC236}">
                <a16:creationId xmlns:a16="http://schemas.microsoft.com/office/drawing/2014/main" id="{18DD3FA9-B9A7-FB84-EAF0-7E70CC1C52CC}"/>
              </a:ext>
            </a:extLst>
          </p:cNvPr>
          <p:cNvSpPr txBox="1"/>
          <p:nvPr/>
        </p:nvSpPr>
        <p:spPr>
          <a:xfrm>
            <a:off x="935665" y="2020186"/>
            <a:ext cx="10217888" cy="369332"/>
          </a:xfrm>
          <a:prstGeom prst="rect">
            <a:avLst/>
          </a:prstGeom>
          <a:noFill/>
        </p:spPr>
        <p:txBody>
          <a:bodyPr wrap="square" lIns="91440" tIns="45720" rIns="91440" bIns="45720" rtlCol="0" anchor="t">
            <a:spAutoFit/>
          </a:bodyPr>
          <a:lstStyle/>
          <a:p>
            <a:pPr marL="285750" indent="-285750">
              <a:buFont typeface="Arial"/>
              <a:buChar char="•"/>
            </a:pPr>
            <a:endParaRPr lang="en-US"/>
          </a:p>
        </p:txBody>
      </p:sp>
      <p:pic>
        <p:nvPicPr>
          <p:cNvPr id="5" name="Picture 5" descr="Chart, bar chart&#10;&#10;Description automatically generated">
            <a:extLst>
              <a:ext uri="{FF2B5EF4-FFF2-40B4-BE49-F238E27FC236}">
                <a16:creationId xmlns:a16="http://schemas.microsoft.com/office/drawing/2014/main" id="{3D610B1E-2872-425C-34B6-42C8017B52D1}"/>
              </a:ext>
            </a:extLst>
          </p:cNvPr>
          <p:cNvPicPr>
            <a:picLocks noChangeAspect="1"/>
          </p:cNvPicPr>
          <p:nvPr/>
        </p:nvPicPr>
        <p:blipFill>
          <a:blip r:embed="rId2"/>
          <a:stretch>
            <a:fillRect/>
          </a:stretch>
        </p:blipFill>
        <p:spPr>
          <a:xfrm>
            <a:off x="324929" y="1712448"/>
            <a:ext cx="11671538" cy="5144010"/>
          </a:xfrm>
          <a:prstGeom prst="rect">
            <a:avLst/>
          </a:prstGeom>
        </p:spPr>
      </p:pic>
    </p:spTree>
    <p:extLst>
      <p:ext uri="{BB962C8B-B14F-4D97-AF65-F5344CB8AC3E}">
        <p14:creationId xmlns:p14="http://schemas.microsoft.com/office/powerpoint/2010/main" val="1422948904"/>
      </p:ext>
    </p:extLst>
  </p:cSld>
  <p:clrMapOvr>
    <a:overrideClrMapping bg1="lt1" tx1="dk1" bg2="lt2" tx2="dk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3000"/>
                <a:shade val="98000"/>
                <a:satMod val="150000"/>
                <a:lumMod val="102000"/>
              </a:schemeClr>
            </a:gs>
            <a:gs pos="50000">
              <a:schemeClr val="bg1">
                <a:tint val="98000"/>
                <a:shade val="90000"/>
                <a:satMod val="13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C25FC-2AEA-42DF-BED4-12BAE8C52368}"/>
              </a:ext>
            </a:extLst>
          </p:cNvPr>
          <p:cNvSpPr>
            <a:spLocks noGrp="1"/>
          </p:cNvSpPr>
          <p:nvPr>
            <p:ph type="title"/>
          </p:nvPr>
        </p:nvSpPr>
        <p:spPr>
          <a:xfrm>
            <a:off x="1790700" y="290959"/>
            <a:ext cx="8610600" cy="1118654"/>
          </a:xfrm>
        </p:spPr>
        <p:txBody>
          <a:bodyPr>
            <a:normAutofit/>
          </a:bodyPr>
          <a:lstStyle/>
          <a:p>
            <a:pPr algn="ctr"/>
            <a:r>
              <a:rPr lang="en-IN" sz="3200" b="1" u="sng">
                <a:latin typeface="Calibri"/>
                <a:cs typeface="Calibri"/>
              </a:rPr>
              <a:t>WORK TIME SATISFACTION VS ATTRITION</a:t>
            </a:r>
            <a:endParaRPr lang="en-US" sz="3200">
              <a:latin typeface="Calibri"/>
              <a:cs typeface="Calibri"/>
            </a:endParaRPr>
          </a:p>
        </p:txBody>
      </p:sp>
      <p:sp>
        <p:nvSpPr>
          <p:cNvPr id="3" name="TextBox 2">
            <a:extLst>
              <a:ext uri="{FF2B5EF4-FFF2-40B4-BE49-F238E27FC236}">
                <a16:creationId xmlns:a16="http://schemas.microsoft.com/office/drawing/2014/main" id="{18DD3FA9-B9A7-FB84-EAF0-7E70CC1C52CC}"/>
              </a:ext>
            </a:extLst>
          </p:cNvPr>
          <p:cNvSpPr txBox="1"/>
          <p:nvPr/>
        </p:nvSpPr>
        <p:spPr>
          <a:xfrm>
            <a:off x="935665" y="2020186"/>
            <a:ext cx="10217888" cy="369332"/>
          </a:xfrm>
          <a:prstGeom prst="rect">
            <a:avLst/>
          </a:prstGeom>
          <a:noFill/>
        </p:spPr>
        <p:txBody>
          <a:bodyPr wrap="square" lIns="91440" tIns="45720" rIns="91440" bIns="45720" rtlCol="0" anchor="t">
            <a:spAutoFit/>
          </a:bodyPr>
          <a:lstStyle/>
          <a:p>
            <a:pPr marL="285750" indent="-285750">
              <a:buFont typeface="Arial"/>
              <a:buChar char="•"/>
            </a:pPr>
            <a:endParaRPr lang="en-US"/>
          </a:p>
        </p:txBody>
      </p:sp>
      <p:pic>
        <p:nvPicPr>
          <p:cNvPr id="5" name="Picture 5" descr="Logo&#10;&#10;Description automatically generated">
            <a:extLst>
              <a:ext uri="{FF2B5EF4-FFF2-40B4-BE49-F238E27FC236}">
                <a16:creationId xmlns:a16="http://schemas.microsoft.com/office/drawing/2014/main" id="{8603A7F9-915C-664D-BAB6-5B04C2CD734F}"/>
              </a:ext>
            </a:extLst>
          </p:cNvPr>
          <p:cNvPicPr>
            <a:picLocks noChangeAspect="1"/>
          </p:cNvPicPr>
          <p:nvPr/>
        </p:nvPicPr>
        <p:blipFill>
          <a:blip r:embed="rId2"/>
          <a:stretch>
            <a:fillRect/>
          </a:stretch>
        </p:blipFill>
        <p:spPr>
          <a:xfrm>
            <a:off x="238665" y="1669316"/>
            <a:ext cx="11628407" cy="5187143"/>
          </a:xfrm>
          <a:prstGeom prst="rect">
            <a:avLst/>
          </a:prstGeom>
        </p:spPr>
      </p:pic>
    </p:spTree>
    <p:extLst>
      <p:ext uri="{BB962C8B-B14F-4D97-AF65-F5344CB8AC3E}">
        <p14:creationId xmlns:p14="http://schemas.microsoft.com/office/powerpoint/2010/main" val="3834790811"/>
      </p:ext>
    </p:extLst>
  </p:cSld>
  <p:clrMapOvr>
    <a:overrideClrMapping bg1="lt1" tx1="dk1" bg2="lt2" tx2="dk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3000"/>
                <a:shade val="98000"/>
                <a:satMod val="150000"/>
                <a:lumMod val="102000"/>
              </a:schemeClr>
            </a:gs>
            <a:gs pos="50000">
              <a:schemeClr val="bg1">
                <a:tint val="98000"/>
                <a:shade val="90000"/>
                <a:satMod val="13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C25FC-2AEA-42DF-BED4-12BAE8C52368}"/>
              </a:ext>
            </a:extLst>
          </p:cNvPr>
          <p:cNvSpPr>
            <a:spLocks noGrp="1"/>
          </p:cNvSpPr>
          <p:nvPr>
            <p:ph type="title"/>
          </p:nvPr>
        </p:nvSpPr>
        <p:spPr>
          <a:xfrm>
            <a:off x="1790700" y="290959"/>
            <a:ext cx="8610600" cy="1118654"/>
          </a:xfrm>
        </p:spPr>
        <p:txBody>
          <a:bodyPr>
            <a:normAutofit/>
          </a:bodyPr>
          <a:lstStyle/>
          <a:p>
            <a:pPr algn="ctr"/>
            <a:r>
              <a:rPr lang="en-IN" sz="3200" b="1" u="sng">
                <a:latin typeface="Calibri"/>
                <a:cs typeface="Calibri"/>
              </a:rPr>
              <a:t>CORRELATION </a:t>
            </a:r>
            <a:r>
              <a:rPr lang="en-IN" sz="3200" b="1" u="sng" err="1">
                <a:latin typeface="Calibri"/>
                <a:cs typeface="Calibri"/>
              </a:rPr>
              <a:t>HEATMAP</a:t>
            </a:r>
            <a:endParaRPr lang="en-US" sz="3200">
              <a:cs typeface="Calibri Light"/>
            </a:endParaRPr>
          </a:p>
        </p:txBody>
      </p:sp>
      <p:sp>
        <p:nvSpPr>
          <p:cNvPr id="3" name="TextBox 2">
            <a:extLst>
              <a:ext uri="{FF2B5EF4-FFF2-40B4-BE49-F238E27FC236}">
                <a16:creationId xmlns:a16="http://schemas.microsoft.com/office/drawing/2014/main" id="{18DD3FA9-B9A7-FB84-EAF0-7E70CC1C52CC}"/>
              </a:ext>
            </a:extLst>
          </p:cNvPr>
          <p:cNvSpPr txBox="1"/>
          <p:nvPr/>
        </p:nvSpPr>
        <p:spPr>
          <a:xfrm>
            <a:off x="935665" y="2020186"/>
            <a:ext cx="10217888" cy="369332"/>
          </a:xfrm>
          <a:prstGeom prst="rect">
            <a:avLst/>
          </a:prstGeom>
          <a:noFill/>
        </p:spPr>
        <p:txBody>
          <a:bodyPr wrap="square" lIns="91440" tIns="45720" rIns="91440" bIns="45720" rtlCol="0" anchor="t">
            <a:spAutoFit/>
          </a:bodyPr>
          <a:lstStyle/>
          <a:p>
            <a:pPr marL="285750" indent="-285750">
              <a:buFont typeface="Arial"/>
              <a:buChar char="•"/>
            </a:pPr>
            <a:endParaRPr lang="en-US"/>
          </a:p>
        </p:txBody>
      </p:sp>
      <p:pic>
        <p:nvPicPr>
          <p:cNvPr id="6" name="Picture 6">
            <a:extLst>
              <a:ext uri="{FF2B5EF4-FFF2-40B4-BE49-F238E27FC236}">
                <a16:creationId xmlns:a16="http://schemas.microsoft.com/office/drawing/2014/main" id="{D691CD55-9A25-F781-4DE8-6EC5C5487CD2}"/>
              </a:ext>
            </a:extLst>
          </p:cNvPr>
          <p:cNvPicPr>
            <a:picLocks noChangeAspect="1"/>
          </p:cNvPicPr>
          <p:nvPr/>
        </p:nvPicPr>
        <p:blipFill>
          <a:blip r:embed="rId2"/>
          <a:stretch>
            <a:fillRect/>
          </a:stretch>
        </p:blipFill>
        <p:spPr>
          <a:xfrm>
            <a:off x="1633268" y="341717"/>
            <a:ext cx="9227387" cy="6994075"/>
          </a:xfrm>
          <a:prstGeom prst="rect">
            <a:avLst/>
          </a:prstGeom>
        </p:spPr>
      </p:pic>
    </p:spTree>
    <p:extLst>
      <p:ext uri="{BB962C8B-B14F-4D97-AF65-F5344CB8AC3E}">
        <p14:creationId xmlns:p14="http://schemas.microsoft.com/office/powerpoint/2010/main" val="1262892184"/>
      </p:ext>
    </p:extLst>
  </p:cSld>
  <p:clrMapOvr>
    <a:overrideClrMapping bg1="lt1" tx1="dk1" bg2="lt2" tx2="dk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E2EBAB45-6D6E-0CC8-B073-6BCB25C2411E}"/>
              </a:ext>
            </a:extLst>
          </p:cNvPr>
          <p:cNvSpPr>
            <a:spLocks noGrp="1"/>
          </p:cNvSpPr>
          <p:nvPr/>
        </p:nvSpPr>
        <p:spPr>
          <a:xfrm>
            <a:off x="1097765" y="973600"/>
            <a:ext cx="9144000" cy="23876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b="1">
              <a:ea typeface="Calibri Light"/>
              <a:cs typeface="Calibri Light"/>
            </a:endParaRPr>
          </a:p>
        </p:txBody>
      </p:sp>
      <p:sp>
        <p:nvSpPr>
          <p:cNvPr id="8" name="Subtitle 2">
            <a:extLst>
              <a:ext uri="{FF2B5EF4-FFF2-40B4-BE49-F238E27FC236}">
                <a16:creationId xmlns:a16="http://schemas.microsoft.com/office/drawing/2014/main" id="{FEAC934E-E0AD-A4B2-7CED-8C48AA82DB93}"/>
              </a:ext>
            </a:extLst>
          </p:cNvPr>
          <p:cNvSpPr>
            <a:spLocks noGrp="1"/>
          </p:cNvSpPr>
          <p:nvPr/>
        </p:nvSpPr>
        <p:spPr>
          <a:xfrm>
            <a:off x="1426535" y="4133666"/>
            <a:ext cx="9144000" cy="1655762"/>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GB" sz="3200" b="1">
              <a:solidFill>
                <a:schemeClr val="accent1"/>
              </a:solidFill>
              <a:ea typeface="Calibri"/>
              <a:cs typeface="Calibri"/>
            </a:endParaRPr>
          </a:p>
        </p:txBody>
      </p:sp>
      <p:sp>
        <p:nvSpPr>
          <p:cNvPr id="3" name="TextBox 2">
            <a:extLst>
              <a:ext uri="{FF2B5EF4-FFF2-40B4-BE49-F238E27FC236}">
                <a16:creationId xmlns:a16="http://schemas.microsoft.com/office/drawing/2014/main" id="{F217A9FC-F1E2-FD3C-8C04-2A28E6357DD1}"/>
              </a:ext>
            </a:extLst>
          </p:cNvPr>
          <p:cNvSpPr txBox="1"/>
          <p:nvPr/>
        </p:nvSpPr>
        <p:spPr>
          <a:xfrm>
            <a:off x="1155540" y="1280931"/>
            <a:ext cx="9823046"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endParaRPr lang="en-US">
              <a:ea typeface="+mn-lt"/>
              <a:cs typeface="+mn-lt"/>
            </a:endParaRPr>
          </a:p>
          <a:p>
            <a:pPr marL="285750" indent="-285750">
              <a:buFont typeface="Arial,Sans-Serif"/>
              <a:buChar char="•"/>
            </a:pPr>
            <a:r>
              <a:rPr lang="en-US" sz="2800" b="1">
                <a:ea typeface="+mn-lt"/>
                <a:cs typeface="+mn-lt"/>
              </a:rPr>
              <a:t>Decision Tree Classifier</a:t>
            </a:r>
            <a:endParaRPr lang="en-US" sz="2800">
              <a:ea typeface="+mn-lt"/>
              <a:cs typeface="+mn-lt"/>
            </a:endParaRPr>
          </a:p>
          <a:p>
            <a:pPr marL="285750" indent="-285750">
              <a:buFont typeface="Arial,Sans-Serif"/>
              <a:buChar char="•"/>
            </a:pPr>
            <a:r>
              <a:rPr lang="en-US" sz="2800" b="1">
                <a:ea typeface="+mn-lt"/>
                <a:cs typeface="+mn-lt"/>
              </a:rPr>
              <a:t>Confusion Matrix</a:t>
            </a:r>
            <a:endParaRPr lang="en-US" sz="2800">
              <a:ea typeface="+mn-lt"/>
              <a:cs typeface="+mn-lt"/>
            </a:endParaRPr>
          </a:p>
          <a:p>
            <a:pPr marL="285750" indent="-285750">
              <a:buFont typeface="Arial,Sans-Serif"/>
              <a:buChar char="•"/>
            </a:pPr>
            <a:r>
              <a:rPr lang="en-US" sz="2800" b="1">
                <a:ea typeface="+mn-lt"/>
                <a:cs typeface="+mn-lt"/>
              </a:rPr>
              <a:t>F1- Score</a:t>
            </a:r>
            <a:endParaRPr lang="en-US"/>
          </a:p>
          <a:p>
            <a:pPr marL="285750" indent="-285750">
              <a:buFont typeface="Arial"/>
              <a:buChar char="•"/>
            </a:pPr>
            <a:endParaRPr lang="en-US">
              <a:ea typeface="Calibri"/>
              <a:cs typeface="Calibri"/>
            </a:endParaRPr>
          </a:p>
        </p:txBody>
      </p:sp>
      <p:sp>
        <p:nvSpPr>
          <p:cNvPr id="4" name="TextBox 3">
            <a:extLst>
              <a:ext uri="{FF2B5EF4-FFF2-40B4-BE49-F238E27FC236}">
                <a16:creationId xmlns:a16="http://schemas.microsoft.com/office/drawing/2014/main" id="{64176513-4B6A-2106-CDE5-CB92F78153A1}"/>
              </a:ext>
            </a:extLst>
          </p:cNvPr>
          <p:cNvSpPr txBox="1"/>
          <p:nvPr/>
        </p:nvSpPr>
        <p:spPr>
          <a:xfrm>
            <a:off x="2554416" y="114086"/>
            <a:ext cx="7212064" cy="113877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600" b="1" u="sng">
                <a:ea typeface="+mn-lt"/>
                <a:cs typeface="+mn-lt"/>
              </a:rPr>
              <a:t>PREDICTING EMPLOYEE ATTRITION</a:t>
            </a:r>
            <a:endParaRPr lang="en-US"/>
          </a:p>
          <a:p>
            <a:endParaRPr lang="en-US" sz="3200" b="1">
              <a:solidFill>
                <a:schemeClr val="tx1">
                  <a:lumMod val="95000"/>
                  <a:lumOff val="5000"/>
                </a:schemeClr>
              </a:solidFill>
              <a:ea typeface="Calibri"/>
              <a:cs typeface="Calibri"/>
            </a:endParaRPr>
          </a:p>
        </p:txBody>
      </p:sp>
    </p:spTree>
    <p:extLst>
      <p:ext uri="{BB962C8B-B14F-4D97-AF65-F5344CB8AC3E}">
        <p14:creationId xmlns:p14="http://schemas.microsoft.com/office/powerpoint/2010/main" val="20426683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 name="Rectangle 6">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8">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0">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91245F1-7974-5A42-A98C-E3D03C36C751}"/>
              </a:ext>
            </a:extLst>
          </p:cNvPr>
          <p:cNvSpPr>
            <a:spLocks noGrp="1"/>
          </p:cNvSpPr>
          <p:nvPr>
            <p:ph type="ctrTitle"/>
          </p:nvPr>
        </p:nvSpPr>
        <p:spPr>
          <a:xfrm>
            <a:off x="1314824" y="735106"/>
            <a:ext cx="10053763" cy="2928470"/>
          </a:xfrm>
        </p:spPr>
        <p:txBody>
          <a:bodyPr anchor="b">
            <a:normAutofit/>
          </a:bodyPr>
          <a:lstStyle/>
          <a:p>
            <a:pPr algn="l"/>
            <a:r>
              <a:rPr lang="en-US" sz="4800">
                <a:solidFill>
                  <a:srgbClr val="FFFFFF"/>
                </a:solidFill>
              </a:rPr>
              <a:t>DATASET</a:t>
            </a:r>
          </a:p>
        </p:txBody>
      </p:sp>
    </p:spTree>
    <p:extLst>
      <p:ext uri="{BB962C8B-B14F-4D97-AF65-F5344CB8AC3E}">
        <p14:creationId xmlns:p14="http://schemas.microsoft.com/office/powerpoint/2010/main" val="3718124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 name="Rectangle 6">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8">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0">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91245F1-7974-5A42-A98C-E3D03C36C751}"/>
              </a:ext>
            </a:extLst>
          </p:cNvPr>
          <p:cNvSpPr>
            <a:spLocks noGrp="1"/>
          </p:cNvSpPr>
          <p:nvPr>
            <p:ph type="ctrTitle"/>
          </p:nvPr>
        </p:nvSpPr>
        <p:spPr>
          <a:xfrm>
            <a:off x="1314824" y="735106"/>
            <a:ext cx="10053763" cy="2928470"/>
          </a:xfrm>
        </p:spPr>
        <p:txBody>
          <a:bodyPr anchor="b">
            <a:normAutofit/>
          </a:bodyPr>
          <a:lstStyle/>
          <a:p>
            <a:pPr algn="l"/>
            <a:r>
              <a:rPr lang="en-US" sz="4800">
                <a:solidFill>
                  <a:srgbClr val="FFFFFF"/>
                </a:solidFill>
                <a:cs typeface="Calibri Light"/>
              </a:rPr>
              <a:t>MODELS</a:t>
            </a:r>
          </a:p>
        </p:txBody>
      </p:sp>
    </p:spTree>
    <p:extLst>
      <p:ext uri="{BB962C8B-B14F-4D97-AF65-F5344CB8AC3E}">
        <p14:creationId xmlns:p14="http://schemas.microsoft.com/office/powerpoint/2010/main" val="521459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E2EBAB45-6D6E-0CC8-B073-6BCB25C2411E}"/>
              </a:ext>
            </a:extLst>
          </p:cNvPr>
          <p:cNvSpPr>
            <a:spLocks noGrp="1"/>
          </p:cNvSpPr>
          <p:nvPr/>
        </p:nvSpPr>
        <p:spPr>
          <a:xfrm>
            <a:off x="1097765" y="973600"/>
            <a:ext cx="9144000" cy="23876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b="1">
              <a:ea typeface="Calibri Light"/>
              <a:cs typeface="Calibri Light"/>
            </a:endParaRPr>
          </a:p>
        </p:txBody>
      </p:sp>
      <p:sp>
        <p:nvSpPr>
          <p:cNvPr id="8" name="Subtitle 2">
            <a:extLst>
              <a:ext uri="{FF2B5EF4-FFF2-40B4-BE49-F238E27FC236}">
                <a16:creationId xmlns:a16="http://schemas.microsoft.com/office/drawing/2014/main" id="{FEAC934E-E0AD-A4B2-7CED-8C48AA82DB93}"/>
              </a:ext>
            </a:extLst>
          </p:cNvPr>
          <p:cNvSpPr>
            <a:spLocks noGrp="1"/>
          </p:cNvSpPr>
          <p:nvPr/>
        </p:nvSpPr>
        <p:spPr>
          <a:xfrm>
            <a:off x="1426535" y="4133666"/>
            <a:ext cx="9144000" cy="1655762"/>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GB" sz="3200" b="1">
              <a:solidFill>
                <a:schemeClr val="accent1"/>
              </a:solidFill>
              <a:ea typeface="Calibri"/>
              <a:cs typeface="Calibri"/>
            </a:endParaRPr>
          </a:p>
        </p:txBody>
      </p:sp>
      <p:sp>
        <p:nvSpPr>
          <p:cNvPr id="3" name="TextBox 2">
            <a:extLst>
              <a:ext uri="{FF2B5EF4-FFF2-40B4-BE49-F238E27FC236}">
                <a16:creationId xmlns:a16="http://schemas.microsoft.com/office/drawing/2014/main" id="{F217A9FC-F1E2-FD3C-8C04-2A28E6357DD1}"/>
              </a:ext>
            </a:extLst>
          </p:cNvPr>
          <p:cNvSpPr txBox="1"/>
          <p:nvPr/>
        </p:nvSpPr>
        <p:spPr>
          <a:xfrm>
            <a:off x="1155540" y="1280931"/>
            <a:ext cx="9823046" cy="1117228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endParaRPr lang="en-US" sz="2400">
              <a:ea typeface="+mn-lt"/>
              <a:cs typeface="+mn-lt"/>
            </a:endParaRPr>
          </a:p>
          <a:p>
            <a:pPr marL="285750" indent="-285750">
              <a:buFont typeface="Arial,Sans-Serif"/>
              <a:buChar char="•"/>
            </a:pPr>
            <a:r>
              <a:rPr lang="en-US" sz="2800" b="1">
                <a:ea typeface="+mn-lt"/>
                <a:cs typeface="+mn-lt"/>
              </a:rPr>
              <a:t>For the text 'Reviews' column it is unstructured </a:t>
            </a:r>
            <a:endParaRPr lang="en-US" sz="2800">
              <a:ea typeface="+mn-lt"/>
              <a:cs typeface="+mn-lt"/>
            </a:endParaRPr>
          </a:p>
          <a:p>
            <a:pPr marL="285750" indent="-285750">
              <a:buFont typeface="Arial,Sans-Serif"/>
              <a:buChar char="•"/>
            </a:pPr>
            <a:endParaRPr lang="en-US" sz="2800">
              <a:ea typeface="+mn-lt"/>
              <a:cs typeface="+mn-lt"/>
            </a:endParaRPr>
          </a:p>
          <a:p>
            <a:pPr marL="285750" indent="-285750">
              <a:buFont typeface="Arial"/>
              <a:buChar char="•"/>
            </a:pPr>
            <a:r>
              <a:rPr lang="en-US" sz="2800" b="1">
                <a:ea typeface="+mn-lt"/>
                <a:cs typeface="+mn-lt"/>
              </a:rPr>
              <a:t>We observed that data contained mostly categorical values Thus we considered decision trees</a:t>
            </a:r>
          </a:p>
          <a:p>
            <a:pPr marL="285750" indent="-285750">
              <a:buFont typeface="Arial"/>
              <a:buChar char="•"/>
            </a:pPr>
            <a:endParaRPr lang="en-US" sz="2800" b="1">
              <a:ea typeface="+mn-lt"/>
              <a:cs typeface="+mn-lt"/>
            </a:endParaRPr>
          </a:p>
          <a:p>
            <a:pPr marL="285750" indent="-285750">
              <a:buFont typeface="Arial"/>
              <a:buChar char="•"/>
            </a:pPr>
            <a:r>
              <a:rPr lang="en-US" sz="2800" b="1">
                <a:ea typeface="+mn-lt"/>
                <a:cs typeface="+mn-lt"/>
              </a:rPr>
              <a:t>Splitting the data based on Information Gain </a:t>
            </a:r>
          </a:p>
          <a:p>
            <a:pPr marL="285750" indent="-285750">
              <a:buFont typeface="Arial"/>
              <a:buChar char="•"/>
            </a:pPr>
            <a:endParaRPr lang="en-US" sz="2400" b="1">
              <a:ea typeface="+mn-lt"/>
              <a:cs typeface="+mn-lt"/>
            </a:endParaRPr>
          </a:p>
          <a:p>
            <a:pPr marL="285750" lvl="1" indent="-285750">
              <a:buFont typeface="Arial"/>
              <a:buChar char="•"/>
            </a:pPr>
            <a:endParaRPr lang="en-US" sz="2400">
              <a:cs typeface="Calibri"/>
            </a:endParaRPr>
          </a:p>
          <a:p>
            <a:pPr marL="285750" lvl="1" indent="-285750">
              <a:buFont typeface="Arial"/>
              <a:buChar char="•"/>
            </a:pPr>
            <a:endParaRPr lang="en-US" sz="2400">
              <a:ea typeface="+mn-lt"/>
              <a:cs typeface="+mn-lt"/>
            </a:endParaRPr>
          </a:p>
          <a:p>
            <a:pPr marL="285750" indent="-285750">
              <a:buFont typeface="Arial,Sans-Serif"/>
              <a:buChar char="•"/>
            </a:pPr>
            <a:endParaRPr lang="en-US" sz="2400">
              <a:ea typeface="+mn-lt"/>
              <a:cs typeface="+mn-lt"/>
            </a:endParaRPr>
          </a:p>
          <a:p>
            <a:pPr marL="1257300" lvl="2" indent="-342900">
              <a:buFont typeface="Wingdings,Sans-Serif"/>
              <a:buChar char="Ø"/>
            </a:pPr>
            <a:endParaRPr lang="en-US" sz="2400">
              <a:ea typeface="+mn-lt"/>
              <a:cs typeface="+mn-lt"/>
            </a:endParaRPr>
          </a:p>
          <a:p>
            <a:pPr marL="1257300" lvl="2" indent="-342900">
              <a:buFont typeface="Wingdings,Sans-Serif"/>
              <a:buChar char="Ø"/>
            </a:pPr>
            <a:endParaRPr lang="en-US" sz="2400">
              <a:ea typeface="+mn-lt"/>
              <a:cs typeface="+mn-lt"/>
            </a:endParaRPr>
          </a:p>
          <a:p>
            <a:pPr marL="285750" indent="-285750">
              <a:buFont typeface="Arial,Sans-Serif"/>
              <a:buChar char="•"/>
            </a:pPr>
            <a:endParaRPr lang="en-US" sz="2400">
              <a:ea typeface="+mn-lt"/>
              <a:cs typeface="+mn-lt"/>
            </a:endParaRPr>
          </a:p>
          <a:p>
            <a:pPr marL="285750" indent="-285750">
              <a:buFont typeface="Arial,Sans-Serif"/>
              <a:buChar char="•"/>
            </a:pPr>
            <a:endParaRPr lang="en-US" sz="2400">
              <a:ea typeface="+mn-lt"/>
              <a:cs typeface="+mn-lt"/>
            </a:endParaRPr>
          </a:p>
          <a:p>
            <a:pPr marL="285750" indent="-285750">
              <a:buFont typeface="Arial,Sans-Serif"/>
              <a:buChar char="•"/>
            </a:pPr>
            <a:endParaRPr lang="en-US" sz="2400">
              <a:ea typeface="+mn-lt"/>
              <a:cs typeface="+mn-lt"/>
            </a:endParaRPr>
          </a:p>
          <a:p>
            <a:pPr marL="285750" indent="-285750">
              <a:buFont typeface="Arial,Sans-Serif"/>
              <a:buChar char="•"/>
            </a:pPr>
            <a:endParaRPr lang="en-US" sz="2400">
              <a:ea typeface="+mn-lt"/>
              <a:cs typeface="+mn-lt"/>
            </a:endParaRPr>
          </a:p>
          <a:p>
            <a:pPr marL="285750" indent="-285750">
              <a:buFont typeface="Arial,Sans-Serif"/>
              <a:buChar char="•"/>
            </a:pPr>
            <a:endParaRPr lang="en-US" sz="2400">
              <a:ea typeface="+mn-lt"/>
              <a:cs typeface="+mn-lt"/>
            </a:endParaRPr>
          </a:p>
          <a:p>
            <a:pPr marL="285750" indent="-285750">
              <a:buFont typeface="Arial,Sans-Serif"/>
              <a:buChar char="•"/>
            </a:pPr>
            <a:endParaRPr lang="en-US" sz="2400">
              <a:ea typeface="+mn-lt"/>
              <a:cs typeface="+mn-lt"/>
            </a:endParaRPr>
          </a:p>
          <a:p>
            <a:pPr marL="285750" indent="-285750">
              <a:buFont typeface="Arial,Sans-Serif"/>
              <a:buChar char="•"/>
            </a:pPr>
            <a:endParaRPr lang="en-US" sz="2400">
              <a:ea typeface="+mn-lt"/>
              <a:cs typeface="+mn-lt"/>
            </a:endParaRPr>
          </a:p>
          <a:p>
            <a:pPr marL="285750" indent="-285750">
              <a:buFont typeface="Arial"/>
              <a:buChar char="•"/>
            </a:pPr>
            <a:endParaRPr lang="en-US" sz="2400">
              <a:ea typeface="+mn-lt"/>
              <a:cs typeface="+mn-lt"/>
            </a:endParaRPr>
          </a:p>
          <a:p>
            <a:pPr marL="285750" indent="-285750">
              <a:buFont typeface="Arial"/>
              <a:buChar char="•"/>
            </a:pPr>
            <a:endParaRPr lang="en-US" sz="2400">
              <a:ea typeface="+mn-lt"/>
              <a:cs typeface="+mn-lt"/>
            </a:endParaRPr>
          </a:p>
          <a:p>
            <a:pPr marL="285750" indent="-285750">
              <a:buFont typeface="Arial,Sans-Serif"/>
              <a:buChar char="•"/>
            </a:pPr>
            <a:endParaRPr lang="en-US" sz="2400">
              <a:ea typeface="+mn-lt"/>
              <a:cs typeface="+mn-lt"/>
            </a:endParaRPr>
          </a:p>
          <a:p>
            <a:pPr marL="285750" indent="-285750">
              <a:buFont typeface="Arial,Sans-Serif"/>
              <a:buChar char="•"/>
            </a:pPr>
            <a:endParaRPr lang="en-US" sz="2400">
              <a:ea typeface="+mn-lt"/>
              <a:cs typeface="+mn-lt"/>
            </a:endParaRPr>
          </a:p>
          <a:p>
            <a:pPr marL="285750" indent="-285750">
              <a:buFont typeface="Arial,Sans-Serif"/>
              <a:buChar char="•"/>
            </a:pPr>
            <a:endParaRPr lang="en-US" sz="2400">
              <a:ea typeface="+mn-lt"/>
              <a:cs typeface="+mn-lt"/>
            </a:endParaRPr>
          </a:p>
          <a:p>
            <a:pPr marL="285750" indent="-285750">
              <a:buFont typeface="Arial,Sans-Serif"/>
              <a:buChar char="•"/>
            </a:pPr>
            <a:endParaRPr lang="en-US" sz="2400">
              <a:ea typeface="+mn-lt"/>
              <a:cs typeface="+mn-lt"/>
            </a:endParaRPr>
          </a:p>
          <a:p>
            <a:pPr marL="285750" indent="-285750">
              <a:buFont typeface="Arial,Sans-Serif"/>
              <a:buChar char="•"/>
            </a:pPr>
            <a:endParaRPr lang="en-US" sz="2400">
              <a:ea typeface="+mn-lt"/>
              <a:cs typeface="+mn-lt"/>
            </a:endParaRPr>
          </a:p>
          <a:p>
            <a:pPr marL="285750" indent="-285750">
              <a:buFont typeface="Arial,Sans-Serif"/>
              <a:buChar char="•"/>
            </a:pPr>
            <a:endParaRPr lang="en-US" sz="2400" b="1">
              <a:ea typeface="+mn-lt"/>
              <a:cs typeface="+mn-lt"/>
            </a:endParaRPr>
          </a:p>
          <a:p>
            <a:pPr marL="285750" indent="-285750">
              <a:buFont typeface="Arial"/>
              <a:buChar char="•"/>
            </a:pPr>
            <a:endParaRPr lang="en-US" sz="2400">
              <a:cs typeface="Calibri"/>
            </a:endParaRPr>
          </a:p>
        </p:txBody>
      </p:sp>
      <p:sp>
        <p:nvSpPr>
          <p:cNvPr id="4" name="TextBox 3">
            <a:extLst>
              <a:ext uri="{FF2B5EF4-FFF2-40B4-BE49-F238E27FC236}">
                <a16:creationId xmlns:a16="http://schemas.microsoft.com/office/drawing/2014/main" id="{64176513-4B6A-2106-CDE5-CB92F78153A1}"/>
              </a:ext>
            </a:extLst>
          </p:cNvPr>
          <p:cNvSpPr txBox="1"/>
          <p:nvPr/>
        </p:nvSpPr>
        <p:spPr>
          <a:xfrm>
            <a:off x="2554416" y="114086"/>
            <a:ext cx="7212064" cy="113877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600" b="1">
                <a:ea typeface="+mn-lt"/>
                <a:cs typeface="+mn-lt"/>
              </a:rPr>
              <a:t>WHY DECISION TREES?</a:t>
            </a:r>
            <a:endParaRPr lang="en-US" b="1"/>
          </a:p>
          <a:p>
            <a:endParaRPr lang="en-US" sz="3200" b="1">
              <a:solidFill>
                <a:schemeClr val="tx1">
                  <a:lumMod val="95000"/>
                  <a:lumOff val="5000"/>
                </a:schemeClr>
              </a:solidFill>
              <a:ea typeface="Calibri"/>
              <a:cs typeface="Calibri"/>
            </a:endParaRPr>
          </a:p>
        </p:txBody>
      </p:sp>
    </p:spTree>
    <p:extLst>
      <p:ext uri="{BB962C8B-B14F-4D97-AF65-F5344CB8AC3E}">
        <p14:creationId xmlns:p14="http://schemas.microsoft.com/office/powerpoint/2010/main" val="38345148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E2EBAB45-6D6E-0CC8-B073-6BCB25C2411E}"/>
              </a:ext>
            </a:extLst>
          </p:cNvPr>
          <p:cNvSpPr>
            <a:spLocks noGrp="1"/>
          </p:cNvSpPr>
          <p:nvPr/>
        </p:nvSpPr>
        <p:spPr>
          <a:xfrm>
            <a:off x="1097765" y="973600"/>
            <a:ext cx="9144000" cy="23876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b="1">
              <a:ea typeface="Calibri Light"/>
              <a:cs typeface="Calibri Light"/>
            </a:endParaRPr>
          </a:p>
        </p:txBody>
      </p:sp>
      <p:sp>
        <p:nvSpPr>
          <p:cNvPr id="8" name="Subtitle 2">
            <a:extLst>
              <a:ext uri="{FF2B5EF4-FFF2-40B4-BE49-F238E27FC236}">
                <a16:creationId xmlns:a16="http://schemas.microsoft.com/office/drawing/2014/main" id="{FEAC934E-E0AD-A4B2-7CED-8C48AA82DB93}"/>
              </a:ext>
            </a:extLst>
          </p:cNvPr>
          <p:cNvSpPr>
            <a:spLocks noGrp="1"/>
          </p:cNvSpPr>
          <p:nvPr/>
        </p:nvSpPr>
        <p:spPr>
          <a:xfrm>
            <a:off x="1426535" y="4133666"/>
            <a:ext cx="9144000" cy="1655762"/>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GB" sz="3200" b="1">
              <a:solidFill>
                <a:schemeClr val="accent1"/>
              </a:solidFill>
              <a:ea typeface="Calibri"/>
              <a:cs typeface="Calibri"/>
            </a:endParaRPr>
          </a:p>
        </p:txBody>
      </p:sp>
      <p:sp>
        <p:nvSpPr>
          <p:cNvPr id="3" name="TextBox 2">
            <a:extLst>
              <a:ext uri="{FF2B5EF4-FFF2-40B4-BE49-F238E27FC236}">
                <a16:creationId xmlns:a16="http://schemas.microsoft.com/office/drawing/2014/main" id="{F217A9FC-F1E2-FD3C-8C04-2A28E6357DD1}"/>
              </a:ext>
            </a:extLst>
          </p:cNvPr>
          <p:cNvSpPr txBox="1"/>
          <p:nvPr/>
        </p:nvSpPr>
        <p:spPr>
          <a:xfrm>
            <a:off x="1155540" y="1280931"/>
            <a:ext cx="9823046" cy="1037207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400">
              <a:ea typeface="+mn-lt"/>
              <a:cs typeface="+mn-lt"/>
            </a:endParaRPr>
          </a:p>
          <a:p>
            <a:r>
              <a:rPr lang="en-US" sz="2800" b="1">
                <a:ea typeface="+mn-lt"/>
                <a:cs typeface="+mn-lt"/>
              </a:rPr>
              <a:t>Parameters :</a:t>
            </a:r>
          </a:p>
          <a:p>
            <a:pPr marL="457200" indent="-457200">
              <a:buAutoNum type="arabicPeriod"/>
            </a:pPr>
            <a:r>
              <a:rPr lang="en-US" sz="2800" b="1">
                <a:ea typeface="+mn-lt"/>
                <a:cs typeface="+mn-lt"/>
              </a:rPr>
              <a:t>Depth of Tree                           </a:t>
            </a:r>
            <a:endParaRPr lang="en-US" sz="2800" b="1">
              <a:cs typeface="Calibri"/>
            </a:endParaRPr>
          </a:p>
          <a:p>
            <a:pPr marL="457200" indent="-457200">
              <a:buAutoNum type="arabicPeriod"/>
            </a:pPr>
            <a:r>
              <a:rPr lang="en-US" sz="2800" b="1">
                <a:ea typeface="+mn-lt"/>
                <a:cs typeface="+mn-lt"/>
              </a:rPr>
              <a:t>Minimum Samples at a Node</a:t>
            </a:r>
            <a:endParaRPr lang="en-US" sz="2800" b="1">
              <a:cs typeface="Calibri"/>
            </a:endParaRPr>
          </a:p>
          <a:p>
            <a:pPr marL="457200" indent="-457200">
              <a:buAutoNum type="arabicPeriod"/>
            </a:pPr>
            <a:r>
              <a:rPr lang="en-US" sz="2800" b="1">
                <a:ea typeface="+mn-lt"/>
                <a:cs typeface="+mn-lt"/>
              </a:rPr>
              <a:t>Criterion – Entropy/Gini Index.</a:t>
            </a:r>
            <a:endParaRPr lang="en-US" sz="2800" b="1">
              <a:cs typeface="Calibri"/>
            </a:endParaRPr>
          </a:p>
          <a:p>
            <a:pPr marL="457200" indent="-457200">
              <a:buAutoNum type="arabicPeriod"/>
            </a:pPr>
            <a:r>
              <a:rPr lang="en-US" sz="2800" b="1">
                <a:ea typeface="+mn-lt"/>
                <a:cs typeface="+mn-lt"/>
              </a:rPr>
              <a:t>Metrics – Confusion Metrics &amp; F-1 Score</a:t>
            </a:r>
            <a:endParaRPr lang="en-US" sz="2800" b="1">
              <a:cs typeface="Calibri"/>
            </a:endParaRPr>
          </a:p>
          <a:p>
            <a:pPr marL="285750" lvl="1" indent="-285750">
              <a:buFont typeface="Arial"/>
              <a:buChar char="•"/>
            </a:pPr>
            <a:endParaRPr lang="en-US" sz="2400">
              <a:ea typeface="+mn-lt"/>
              <a:cs typeface="+mn-lt"/>
            </a:endParaRPr>
          </a:p>
          <a:p>
            <a:pPr marL="285750" lvl="1" indent="-285750">
              <a:buFont typeface="Arial"/>
              <a:buChar char="•"/>
            </a:pPr>
            <a:endParaRPr lang="en-US" sz="2400">
              <a:ea typeface="+mn-lt"/>
              <a:cs typeface="+mn-lt"/>
            </a:endParaRPr>
          </a:p>
          <a:p>
            <a:pPr marL="285750" indent="-285750">
              <a:buFont typeface="Arial,Sans-Serif"/>
              <a:buChar char="•"/>
            </a:pPr>
            <a:endParaRPr lang="en-US" sz="2400">
              <a:ea typeface="+mn-lt"/>
              <a:cs typeface="+mn-lt"/>
            </a:endParaRPr>
          </a:p>
          <a:p>
            <a:pPr marL="1257300" lvl="2" indent="-342900">
              <a:buFont typeface="Wingdings,Sans-Serif"/>
              <a:buChar char="Ø"/>
            </a:pPr>
            <a:endParaRPr lang="en-US" sz="2400">
              <a:ea typeface="+mn-lt"/>
              <a:cs typeface="+mn-lt"/>
            </a:endParaRPr>
          </a:p>
          <a:p>
            <a:pPr marL="1257300" lvl="2" indent="-342900">
              <a:buFont typeface="Wingdings,Sans-Serif"/>
              <a:buChar char="Ø"/>
            </a:pPr>
            <a:endParaRPr lang="en-US" sz="2400">
              <a:ea typeface="+mn-lt"/>
              <a:cs typeface="+mn-lt"/>
            </a:endParaRPr>
          </a:p>
          <a:p>
            <a:pPr marL="285750" indent="-285750">
              <a:buFont typeface="Arial,Sans-Serif"/>
              <a:buChar char="•"/>
            </a:pPr>
            <a:endParaRPr lang="en-US" sz="2400">
              <a:ea typeface="+mn-lt"/>
              <a:cs typeface="+mn-lt"/>
            </a:endParaRPr>
          </a:p>
          <a:p>
            <a:pPr marL="285750" indent="-285750">
              <a:buFont typeface="Arial,Sans-Serif"/>
              <a:buChar char="•"/>
            </a:pPr>
            <a:endParaRPr lang="en-US" sz="2400">
              <a:ea typeface="+mn-lt"/>
              <a:cs typeface="+mn-lt"/>
            </a:endParaRPr>
          </a:p>
          <a:p>
            <a:pPr marL="285750" indent="-285750">
              <a:buFont typeface="Arial,Sans-Serif"/>
              <a:buChar char="•"/>
            </a:pPr>
            <a:endParaRPr lang="en-US" sz="2400">
              <a:ea typeface="+mn-lt"/>
              <a:cs typeface="+mn-lt"/>
            </a:endParaRPr>
          </a:p>
          <a:p>
            <a:pPr marL="285750" indent="-285750">
              <a:buFont typeface="Arial,Sans-Serif"/>
              <a:buChar char="•"/>
            </a:pPr>
            <a:endParaRPr lang="en-US" sz="2400">
              <a:ea typeface="+mn-lt"/>
              <a:cs typeface="+mn-lt"/>
            </a:endParaRPr>
          </a:p>
          <a:p>
            <a:pPr marL="285750" indent="-285750">
              <a:buFont typeface="Arial,Sans-Serif"/>
              <a:buChar char="•"/>
            </a:pPr>
            <a:endParaRPr lang="en-US" sz="2400">
              <a:ea typeface="+mn-lt"/>
              <a:cs typeface="+mn-lt"/>
            </a:endParaRPr>
          </a:p>
          <a:p>
            <a:pPr marL="285750" indent="-285750">
              <a:buFont typeface="Arial,Sans-Serif"/>
              <a:buChar char="•"/>
            </a:pPr>
            <a:endParaRPr lang="en-US" sz="2400">
              <a:ea typeface="+mn-lt"/>
              <a:cs typeface="+mn-lt"/>
            </a:endParaRPr>
          </a:p>
          <a:p>
            <a:pPr marL="285750" indent="-285750">
              <a:buFont typeface="Arial,Sans-Serif"/>
              <a:buChar char="•"/>
            </a:pPr>
            <a:endParaRPr lang="en-US" sz="2400">
              <a:ea typeface="+mn-lt"/>
              <a:cs typeface="+mn-lt"/>
            </a:endParaRPr>
          </a:p>
          <a:p>
            <a:pPr marL="285750" indent="-285750">
              <a:buFont typeface="Arial"/>
              <a:buChar char="•"/>
            </a:pPr>
            <a:endParaRPr lang="en-US" sz="2400">
              <a:ea typeface="+mn-lt"/>
              <a:cs typeface="+mn-lt"/>
            </a:endParaRPr>
          </a:p>
          <a:p>
            <a:pPr marL="285750" indent="-285750">
              <a:buFont typeface="Arial"/>
              <a:buChar char="•"/>
            </a:pPr>
            <a:endParaRPr lang="en-US" sz="2400">
              <a:ea typeface="+mn-lt"/>
              <a:cs typeface="+mn-lt"/>
            </a:endParaRPr>
          </a:p>
          <a:p>
            <a:pPr marL="285750" indent="-285750">
              <a:buFont typeface="Arial,Sans-Serif"/>
              <a:buChar char="•"/>
            </a:pPr>
            <a:endParaRPr lang="en-US" sz="2400">
              <a:ea typeface="+mn-lt"/>
              <a:cs typeface="+mn-lt"/>
            </a:endParaRPr>
          </a:p>
          <a:p>
            <a:pPr marL="285750" indent="-285750">
              <a:buFont typeface="Arial,Sans-Serif"/>
              <a:buChar char="•"/>
            </a:pPr>
            <a:endParaRPr lang="en-US" sz="2400">
              <a:ea typeface="+mn-lt"/>
              <a:cs typeface="+mn-lt"/>
            </a:endParaRPr>
          </a:p>
          <a:p>
            <a:pPr marL="285750" indent="-285750">
              <a:buFont typeface="Arial,Sans-Serif"/>
              <a:buChar char="•"/>
            </a:pPr>
            <a:endParaRPr lang="en-US" sz="2400">
              <a:ea typeface="+mn-lt"/>
              <a:cs typeface="+mn-lt"/>
            </a:endParaRPr>
          </a:p>
          <a:p>
            <a:pPr marL="285750" indent="-285750">
              <a:buFont typeface="Arial,Sans-Serif"/>
              <a:buChar char="•"/>
            </a:pPr>
            <a:endParaRPr lang="en-US" sz="2400">
              <a:ea typeface="+mn-lt"/>
              <a:cs typeface="+mn-lt"/>
            </a:endParaRPr>
          </a:p>
          <a:p>
            <a:pPr marL="285750" indent="-285750">
              <a:buFont typeface="Arial,Sans-Serif"/>
              <a:buChar char="•"/>
            </a:pPr>
            <a:endParaRPr lang="en-US" sz="2400">
              <a:ea typeface="+mn-lt"/>
              <a:cs typeface="+mn-lt"/>
            </a:endParaRPr>
          </a:p>
          <a:p>
            <a:pPr marL="285750" indent="-285750">
              <a:buFont typeface="Arial,Sans-Serif"/>
              <a:buChar char="•"/>
            </a:pPr>
            <a:endParaRPr lang="en-US" sz="2400" b="1">
              <a:cs typeface="Calibri"/>
            </a:endParaRPr>
          </a:p>
          <a:p>
            <a:pPr marL="285750" indent="-285750">
              <a:buFont typeface="Arial"/>
              <a:buChar char="•"/>
            </a:pPr>
            <a:endParaRPr lang="en-US" sz="2400">
              <a:ea typeface="Calibri"/>
              <a:cs typeface="Calibri"/>
            </a:endParaRPr>
          </a:p>
        </p:txBody>
      </p:sp>
      <p:sp>
        <p:nvSpPr>
          <p:cNvPr id="4" name="TextBox 3">
            <a:extLst>
              <a:ext uri="{FF2B5EF4-FFF2-40B4-BE49-F238E27FC236}">
                <a16:creationId xmlns:a16="http://schemas.microsoft.com/office/drawing/2014/main" id="{64176513-4B6A-2106-CDE5-CB92F78153A1}"/>
              </a:ext>
            </a:extLst>
          </p:cNvPr>
          <p:cNvSpPr txBox="1"/>
          <p:nvPr/>
        </p:nvSpPr>
        <p:spPr>
          <a:xfrm>
            <a:off x="2554416" y="114086"/>
            <a:ext cx="7212064" cy="113877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600" b="1">
                <a:ea typeface="+mn-lt"/>
                <a:cs typeface="+mn-lt"/>
              </a:rPr>
              <a:t>WHY DECISION TREES?</a:t>
            </a:r>
            <a:endParaRPr lang="en-US" b="1"/>
          </a:p>
          <a:p>
            <a:endParaRPr lang="en-US" sz="3200" b="1">
              <a:solidFill>
                <a:schemeClr val="tx1">
                  <a:lumMod val="95000"/>
                  <a:lumOff val="5000"/>
                </a:schemeClr>
              </a:solidFill>
              <a:ea typeface="Calibri"/>
              <a:cs typeface="Calibri"/>
            </a:endParaRPr>
          </a:p>
        </p:txBody>
      </p:sp>
    </p:spTree>
    <p:extLst>
      <p:ext uri="{BB962C8B-B14F-4D97-AF65-F5344CB8AC3E}">
        <p14:creationId xmlns:p14="http://schemas.microsoft.com/office/powerpoint/2010/main" val="14454070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9A444-5AB3-6806-8A01-2E9F6C1C0248}"/>
              </a:ext>
            </a:extLst>
          </p:cNvPr>
          <p:cNvSpPr>
            <a:spLocks noGrp="1"/>
          </p:cNvSpPr>
          <p:nvPr>
            <p:ph type="title"/>
          </p:nvPr>
        </p:nvSpPr>
        <p:spPr/>
        <p:txBody>
          <a:bodyPr/>
          <a:lstStyle/>
          <a:p>
            <a:r>
              <a:rPr lang="en-US">
                <a:cs typeface="Calibri Light"/>
              </a:rPr>
              <a:t>Decision Tree</a:t>
            </a:r>
            <a:endParaRPr lang="en-US"/>
          </a:p>
        </p:txBody>
      </p:sp>
      <p:pic>
        <p:nvPicPr>
          <p:cNvPr id="5" name="Picture 14" descr="Diagram, polygon&#10;&#10;Description automatically generated">
            <a:extLst>
              <a:ext uri="{FF2B5EF4-FFF2-40B4-BE49-F238E27FC236}">
                <a16:creationId xmlns:a16="http://schemas.microsoft.com/office/drawing/2014/main" id="{3B760833-724D-A82B-5E3D-3F016335F491}"/>
              </a:ext>
            </a:extLst>
          </p:cNvPr>
          <p:cNvPicPr>
            <a:picLocks noChangeAspect="1"/>
          </p:cNvPicPr>
          <p:nvPr/>
        </p:nvPicPr>
        <p:blipFill rotWithShape="1">
          <a:blip r:embed="rId2"/>
          <a:srcRect t="11007" r="-413" b="22176"/>
          <a:stretch/>
        </p:blipFill>
        <p:spPr>
          <a:xfrm>
            <a:off x="4565803" y="56551"/>
            <a:ext cx="7621815" cy="6722638"/>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Tree>
    <p:extLst>
      <p:ext uri="{BB962C8B-B14F-4D97-AF65-F5344CB8AC3E}">
        <p14:creationId xmlns:p14="http://schemas.microsoft.com/office/powerpoint/2010/main" val="20457945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E2EBAB45-6D6E-0CC8-B073-6BCB25C2411E}"/>
              </a:ext>
            </a:extLst>
          </p:cNvPr>
          <p:cNvSpPr>
            <a:spLocks noGrp="1"/>
          </p:cNvSpPr>
          <p:nvPr/>
        </p:nvSpPr>
        <p:spPr>
          <a:xfrm>
            <a:off x="1097765" y="973600"/>
            <a:ext cx="9144000" cy="23876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b="1">
              <a:ea typeface="Calibri Light"/>
              <a:cs typeface="Calibri Light"/>
            </a:endParaRPr>
          </a:p>
        </p:txBody>
      </p:sp>
      <p:sp>
        <p:nvSpPr>
          <p:cNvPr id="8" name="Subtitle 2">
            <a:extLst>
              <a:ext uri="{FF2B5EF4-FFF2-40B4-BE49-F238E27FC236}">
                <a16:creationId xmlns:a16="http://schemas.microsoft.com/office/drawing/2014/main" id="{FEAC934E-E0AD-A4B2-7CED-8C48AA82DB93}"/>
              </a:ext>
            </a:extLst>
          </p:cNvPr>
          <p:cNvSpPr>
            <a:spLocks noGrp="1"/>
          </p:cNvSpPr>
          <p:nvPr/>
        </p:nvSpPr>
        <p:spPr>
          <a:xfrm>
            <a:off x="1426535" y="4133666"/>
            <a:ext cx="9144000" cy="1655762"/>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GB" sz="3200" b="1">
              <a:solidFill>
                <a:schemeClr val="accent1"/>
              </a:solidFill>
              <a:ea typeface="Calibri"/>
              <a:cs typeface="Calibri"/>
            </a:endParaRPr>
          </a:p>
        </p:txBody>
      </p:sp>
      <p:sp>
        <p:nvSpPr>
          <p:cNvPr id="3" name="TextBox 2">
            <a:extLst>
              <a:ext uri="{FF2B5EF4-FFF2-40B4-BE49-F238E27FC236}">
                <a16:creationId xmlns:a16="http://schemas.microsoft.com/office/drawing/2014/main" id="{F217A9FC-F1E2-FD3C-8C04-2A28E6357DD1}"/>
              </a:ext>
            </a:extLst>
          </p:cNvPr>
          <p:cNvSpPr txBox="1"/>
          <p:nvPr/>
        </p:nvSpPr>
        <p:spPr>
          <a:xfrm>
            <a:off x="1094089" y="1256351"/>
            <a:ext cx="9884497" cy="1037207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400">
              <a:ea typeface="+mn-lt"/>
              <a:cs typeface="+mn-lt"/>
            </a:endParaRPr>
          </a:p>
          <a:p>
            <a:pPr marL="457200" indent="-457200">
              <a:buFont typeface="Arial"/>
              <a:buChar char="•"/>
            </a:pPr>
            <a:r>
              <a:rPr lang="en-US" sz="2800" b="1">
                <a:ea typeface="+mn-lt"/>
                <a:cs typeface="+mn-lt"/>
              </a:rPr>
              <a:t>How good is the Classifier.</a:t>
            </a:r>
          </a:p>
          <a:p>
            <a:endParaRPr lang="en-US" sz="2800" b="1">
              <a:cs typeface="Calibri"/>
            </a:endParaRPr>
          </a:p>
          <a:p>
            <a:endParaRPr lang="en-US" sz="2800" b="1">
              <a:cs typeface="Calibri"/>
            </a:endParaRPr>
          </a:p>
          <a:p>
            <a:pPr marL="285750" lvl="1" indent="-285750">
              <a:buFont typeface="Arial"/>
              <a:buChar char="•"/>
            </a:pPr>
            <a:endParaRPr lang="en-US" sz="2400">
              <a:ea typeface="+mn-lt"/>
              <a:cs typeface="+mn-lt"/>
            </a:endParaRPr>
          </a:p>
          <a:p>
            <a:pPr marL="285750" lvl="1" indent="-285750">
              <a:buFont typeface="Arial"/>
              <a:buChar char="•"/>
            </a:pPr>
            <a:endParaRPr lang="en-US" sz="2400">
              <a:ea typeface="+mn-lt"/>
              <a:cs typeface="+mn-lt"/>
            </a:endParaRPr>
          </a:p>
          <a:p>
            <a:pPr marL="285750" indent="-285750">
              <a:buFont typeface="Arial,Sans-Serif"/>
              <a:buChar char="•"/>
            </a:pPr>
            <a:endParaRPr lang="en-US" sz="2400">
              <a:ea typeface="+mn-lt"/>
              <a:cs typeface="+mn-lt"/>
            </a:endParaRPr>
          </a:p>
          <a:p>
            <a:pPr marL="285750" indent="-285750">
              <a:buFont typeface="Arial,Sans-Serif"/>
              <a:buChar char="•"/>
            </a:pPr>
            <a:endParaRPr lang="en-US" sz="2800" b="1">
              <a:ea typeface="+mn-lt"/>
              <a:cs typeface="+mn-lt"/>
            </a:endParaRPr>
          </a:p>
          <a:p>
            <a:pPr marL="457200" indent="-457200">
              <a:buFont typeface="Arial"/>
              <a:buChar char="•"/>
            </a:pPr>
            <a:r>
              <a:rPr lang="en-US" sz="2800" b="1">
                <a:ea typeface="+mn-lt"/>
                <a:cs typeface="+mn-lt"/>
              </a:rPr>
              <a:t>F1 Score :  0.9247</a:t>
            </a:r>
          </a:p>
          <a:p>
            <a:pPr marL="1257300" lvl="2" indent="-342900">
              <a:buFont typeface="Wingdings,Sans-Serif"/>
              <a:buChar char="Ø"/>
            </a:pPr>
            <a:endParaRPr lang="en-US" sz="2400">
              <a:ea typeface="+mn-lt"/>
              <a:cs typeface="+mn-lt"/>
            </a:endParaRPr>
          </a:p>
          <a:p>
            <a:pPr marL="1257300" lvl="2" indent="-342900">
              <a:buFont typeface="Wingdings,Sans-Serif"/>
              <a:buChar char="Ø"/>
            </a:pPr>
            <a:endParaRPr lang="en-US" sz="2400">
              <a:ea typeface="+mn-lt"/>
              <a:cs typeface="+mn-lt"/>
            </a:endParaRPr>
          </a:p>
          <a:p>
            <a:pPr marL="285750" indent="-285750">
              <a:buFont typeface="Arial,Sans-Serif"/>
              <a:buChar char="•"/>
            </a:pPr>
            <a:endParaRPr lang="en-US" sz="2400">
              <a:ea typeface="+mn-lt"/>
              <a:cs typeface="+mn-lt"/>
            </a:endParaRPr>
          </a:p>
          <a:p>
            <a:pPr marL="285750" indent="-285750">
              <a:buFont typeface="Arial,Sans-Serif"/>
              <a:buChar char="•"/>
            </a:pPr>
            <a:endParaRPr lang="en-US" sz="2400">
              <a:ea typeface="+mn-lt"/>
              <a:cs typeface="+mn-lt"/>
            </a:endParaRPr>
          </a:p>
          <a:p>
            <a:pPr marL="285750" indent="-285750">
              <a:buFont typeface="Arial,Sans-Serif"/>
              <a:buChar char="•"/>
            </a:pPr>
            <a:endParaRPr lang="en-US" sz="2400">
              <a:ea typeface="+mn-lt"/>
              <a:cs typeface="+mn-lt"/>
            </a:endParaRPr>
          </a:p>
          <a:p>
            <a:pPr marL="285750" indent="-285750">
              <a:buFont typeface="Arial,Sans-Serif"/>
              <a:buChar char="•"/>
            </a:pPr>
            <a:endParaRPr lang="en-US" sz="2400">
              <a:ea typeface="+mn-lt"/>
              <a:cs typeface="+mn-lt"/>
            </a:endParaRPr>
          </a:p>
          <a:p>
            <a:pPr marL="285750" indent="-285750">
              <a:buFont typeface="Arial,Sans-Serif"/>
              <a:buChar char="•"/>
            </a:pPr>
            <a:endParaRPr lang="en-US" sz="2400">
              <a:ea typeface="+mn-lt"/>
              <a:cs typeface="+mn-lt"/>
            </a:endParaRPr>
          </a:p>
          <a:p>
            <a:pPr marL="285750" indent="-285750">
              <a:buFont typeface="Arial,Sans-Serif"/>
              <a:buChar char="•"/>
            </a:pPr>
            <a:endParaRPr lang="en-US" sz="2400">
              <a:ea typeface="+mn-lt"/>
              <a:cs typeface="+mn-lt"/>
            </a:endParaRPr>
          </a:p>
          <a:p>
            <a:pPr marL="285750" indent="-285750">
              <a:buFont typeface="Arial,Sans-Serif"/>
              <a:buChar char="•"/>
            </a:pPr>
            <a:endParaRPr lang="en-US" sz="2400">
              <a:ea typeface="+mn-lt"/>
              <a:cs typeface="+mn-lt"/>
            </a:endParaRPr>
          </a:p>
          <a:p>
            <a:pPr marL="285750" indent="-285750">
              <a:buFont typeface="Arial"/>
              <a:buChar char="•"/>
            </a:pPr>
            <a:endParaRPr lang="en-US" sz="2400">
              <a:ea typeface="+mn-lt"/>
              <a:cs typeface="+mn-lt"/>
            </a:endParaRPr>
          </a:p>
          <a:p>
            <a:pPr marL="285750" indent="-285750">
              <a:buFont typeface="Arial"/>
              <a:buChar char="•"/>
            </a:pPr>
            <a:endParaRPr lang="en-US" sz="2400">
              <a:ea typeface="+mn-lt"/>
              <a:cs typeface="+mn-lt"/>
            </a:endParaRPr>
          </a:p>
          <a:p>
            <a:pPr marL="285750" indent="-285750">
              <a:buFont typeface="Arial,Sans-Serif"/>
              <a:buChar char="•"/>
            </a:pPr>
            <a:endParaRPr lang="en-US" sz="2400">
              <a:ea typeface="+mn-lt"/>
              <a:cs typeface="+mn-lt"/>
            </a:endParaRPr>
          </a:p>
          <a:p>
            <a:pPr marL="285750" indent="-285750">
              <a:buFont typeface="Arial,Sans-Serif"/>
              <a:buChar char="•"/>
            </a:pPr>
            <a:endParaRPr lang="en-US" sz="2400">
              <a:ea typeface="+mn-lt"/>
              <a:cs typeface="+mn-lt"/>
            </a:endParaRPr>
          </a:p>
          <a:p>
            <a:pPr marL="285750" indent="-285750">
              <a:buFont typeface="Arial,Sans-Serif"/>
              <a:buChar char="•"/>
            </a:pPr>
            <a:endParaRPr lang="en-US" sz="2400">
              <a:ea typeface="+mn-lt"/>
              <a:cs typeface="+mn-lt"/>
            </a:endParaRPr>
          </a:p>
          <a:p>
            <a:pPr marL="285750" indent="-285750">
              <a:buFont typeface="Arial,Sans-Serif"/>
              <a:buChar char="•"/>
            </a:pPr>
            <a:endParaRPr lang="en-US" sz="2400">
              <a:cs typeface="Calibri"/>
            </a:endParaRPr>
          </a:p>
          <a:p>
            <a:pPr marL="285750" indent="-285750">
              <a:buFont typeface="Arial,Sans-Serif"/>
              <a:buChar char="•"/>
            </a:pPr>
            <a:endParaRPr lang="en-US" sz="2400">
              <a:ea typeface="Calibri"/>
              <a:cs typeface="Calibri"/>
            </a:endParaRPr>
          </a:p>
          <a:p>
            <a:pPr marL="285750" indent="-285750">
              <a:buFont typeface="Arial,Sans-Serif"/>
              <a:buChar char="•"/>
            </a:pPr>
            <a:endParaRPr lang="en-US" sz="2400" b="1">
              <a:ea typeface="Calibri"/>
              <a:cs typeface="Calibri"/>
            </a:endParaRPr>
          </a:p>
          <a:p>
            <a:pPr marL="285750" indent="-285750">
              <a:buFont typeface="Arial"/>
              <a:buChar char="•"/>
            </a:pPr>
            <a:endParaRPr lang="en-US" sz="2400">
              <a:ea typeface="Calibri"/>
              <a:cs typeface="Calibri"/>
            </a:endParaRPr>
          </a:p>
        </p:txBody>
      </p:sp>
      <p:sp>
        <p:nvSpPr>
          <p:cNvPr id="4" name="TextBox 3">
            <a:extLst>
              <a:ext uri="{FF2B5EF4-FFF2-40B4-BE49-F238E27FC236}">
                <a16:creationId xmlns:a16="http://schemas.microsoft.com/office/drawing/2014/main" id="{64176513-4B6A-2106-CDE5-CB92F78153A1}"/>
              </a:ext>
            </a:extLst>
          </p:cNvPr>
          <p:cNvSpPr txBox="1"/>
          <p:nvPr/>
        </p:nvSpPr>
        <p:spPr>
          <a:xfrm>
            <a:off x="2554416" y="114086"/>
            <a:ext cx="7212064" cy="113877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600" b="1">
                <a:ea typeface="+mn-lt"/>
                <a:cs typeface="+mn-lt"/>
              </a:rPr>
              <a:t>CONFUSION MATRIX AND F1 SCORE</a:t>
            </a:r>
            <a:endParaRPr lang="en-US" b="1"/>
          </a:p>
          <a:p>
            <a:endParaRPr lang="en-US" sz="3200" b="1">
              <a:solidFill>
                <a:schemeClr val="tx1">
                  <a:lumMod val="95000"/>
                  <a:lumOff val="5000"/>
                </a:schemeClr>
              </a:solidFill>
              <a:ea typeface="Calibri"/>
              <a:cs typeface="Calibri"/>
            </a:endParaRPr>
          </a:p>
        </p:txBody>
      </p:sp>
      <p:graphicFrame>
        <p:nvGraphicFramePr>
          <p:cNvPr id="5" name="Table 4">
            <a:extLst>
              <a:ext uri="{FF2B5EF4-FFF2-40B4-BE49-F238E27FC236}">
                <a16:creationId xmlns:a16="http://schemas.microsoft.com/office/drawing/2014/main" id="{31B80C40-19AC-987E-E5AD-85F02ABC0226}"/>
              </a:ext>
            </a:extLst>
          </p:cNvPr>
          <p:cNvGraphicFramePr>
            <a:graphicFrameLocks noGrp="1"/>
          </p:cNvGraphicFramePr>
          <p:nvPr>
            <p:extLst>
              <p:ext uri="{D42A27DB-BD31-4B8C-83A1-F6EECF244321}">
                <p14:modId xmlns:p14="http://schemas.microsoft.com/office/powerpoint/2010/main" val="2163215799"/>
              </p:ext>
            </p:extLst>
          </p:nvPr>
        </p:nvGraphicFramePr>
        <p:xfrm>
          <a:off x="1302774" y="2310580"/>
          <a:ext cx="7606578" cy="1813939"/>
        </p:xfrm>
        <a:graphic>
          <a:graphicData uri="http://schemas.openxmlformats.org/drawingml/2006/table">
            <a:tbl>
              <a:tblPr firstRow="1" bandRow="1">
                <a:tableStyleId>{5C22544A-7EE6-4342-B048-85BDC9FD1C3A}</a:tableStyleId>
              </a:tblPr>
              <a:tblGrid>
                <a:gridCol w="2535526">
                  <a:extLst>
                    <a:ext uri="{9D8B030D-6E8A-4147-A177-3AD203B41FA5}">
                      <a16:colId xmlns:a16="http://schemas.microsoft.com/office/drawing/2014/main" val="4021811387"/>
                    </a:ext>
                  </a:extLst>
                </a:gridCol>
                <a:gridCol w="2535526">
                  <a:extLst>
                    <a:ext uri="{9D8B030D-6E8A-4147-A177-3AD203B41FA5}">
                      <a16:colId xmlns:a16="http://schemas.microsoft.com/office/drawing/2014/main" val="3911374641"/>
                    </a:ext>
                  </a:extLst>
                </a:gridCol>
                <a:gridCol w="2535526">
                  <a:extLst>
                    <a:ext uri="{9D8B030D-6E8A-4147-A177-3AD203B41FA5}">
                      <a16:colId xmlns:a16="http://schemas.microsoft.com/office/drawing/2014/main" val="688704944"/>
                    </a:ext>
                  </a:extLst>
                </a:gridCol>
              </a:tblGrid>
              <a:tr h="849079">
                <a:tc>
                  <a:txBody>
                    <a:bodyPr/>
                    <a:lstStyle/>
                    <a:p>
                      <a:pPr algn="l" rtl="0" fontAlgn="base"/>
                      <a:r>
                        <a:rPr lang="en-US" sz="2000" b="1">
                          <a:effectLst/>
                        </a:rPr>
                        <a:t>Actual vs Predicted ​</a:t>
                      </a:r>
                      <a:endParaRPr lang="en-US" sz="2000" b="1" i="0">
                        <a:solidFill>
                          <a:srgbClr val="FFFFFF"/>
                        </a:solidFill>
                        <a:effectLst/>
                      </a:endParaRPr>
                    </a:p>
                  </a:txBody>
                  <a:tcPr/>
                </a:tc>
                <a:tc>
                  <a:txBody>
                    <a:bodyPr/>
                    <a:lstStyle/>
                    <a:p>
                      <a:pPr algn="l" rtl="0" fontAlgn="base"/>
                      <a:r>
                        <a:rPr lang="en-US" sz="2000" b="1">
                          <a:effectLst/>
                        </a:rPr>
                        <a:t>                 No  ​</a:t>
                      </a:r>
                      <a:endParaRPr lang="en-US" sz="2000" b="1" i="0">
                        <a:solidFill>
                          <a:srgbClr val="FFFFFF"/>
                        </a:solidFill>
                        <a:effectLst/>
                      </a:endParaRPr>
                    </a:p>
                  </a:txBody>
                  <a:tcPr/>
                </a:tc>
                <a:tc>
                  <a:txBody>
                    <a:bodyPr/>
                    <a:lstStyle/>
                    <a:p>
                      <a:pPr algn="l" rtl="0" fontAlgn="base"/>
                      <a:r>
                        <a:rPr lang="en-US" sz="2000" b="1">
                          <a:effectLst/>
                        </a:rPr>
                        <a:t>                Yes​</a:t>
                      </a:r>
                      <a:endParaRPr lang="en-US" sz="2000" b="1" i="0">
                        <a:solidFill>
                          <a:srgbClr val="FFFFFF"/>
                        </a:solidFill>
                        <a:effectLst/>
                      </a:endParaRPr>
                    </a:p>
                  </a:txBody>
                  <a:tcPr/>
                </a:tc>
                <a:extLst>
                  <a:ext uri="{0D108BD9-81ED-4DB2-BD59-A6C34878D82A}">
                    <a16:rowId xmlns:a16="http://schemas.microsoft.com/office/drawing/2014/main" val="151470231"/>
                  </a:ext>
                </a:extLst>
              </a:tr>
              <a:tr h="482430">
                <a:tc>
                  <a:txBody>
                    <a:bodyPr/>
                    <a:lstStyle/>
                    <a:p>
                      <a:pPr algn="l" rtl="0" fontAlgn="base"/>
                      <a:r>
                        <a:rPr lang="en-US" sz="2000" b="1">
                          <a:effectLst/>
                        </a:rPr>
                        <a:t>              No​</a:t>
                      </a:r>
                      <a:endParaRPr lang="en-US" sz="2000" b="1" i="0">
                        <a:solidFill>
                          <a:srgbClr val="000000"/>
                        </a:solidFill>
                        <a:effectLst/>
                      </a:endParaRPr>
                    </a:p>
                  </a:txBody>
                  <a:tcPr/>
                </a:tc>
                <a:tc>
                  <a:txBody>
                    <a:bodyPr/>
                    <a:lstStyle/>
                    <a:p>
                      <a:pPr algn="l" rtl="0" fontAlgn="base"/>
                      <a:r>
                        <a:rPr lang="en-US" sz="2000" b="1">
                          <a:effectLst/>
                        </a:rPr>
                        <a:t>                 61​</a:t>
                      </a:r>
                      <a:endParaRPr lang="en-US" sz="2000" b="1" i="0">
                        <a:solidFill>
                          <a:srgbClr val="000000"/>
                        </a:solidFill>
                        <a:effectLst/>
                      </a:endParaRPr>
                    </a:p>
                  </a:txBody>
                  <a:tcPr/>
                </a:tc>
                <a:tc>
                  <a:txBody>
                    <a:bodyPr/>
                    <a:lstStyle/>
                    <a:p>
                      <a:pPr algn="l" rtl="0" fontAlgn="base"/>
                      <a:r>
                        <a:rPr lang="en-US" sz="2000" b="1">
                          <a:effectLst/>
                        </a:rPr>
                        <a:t>                 6​</a:t>
                      </a:r>
                      <a:endParaRPr lang="en-US" sz="2000" b="1" i="0">
                        <a:solidFill>
                          <a:srgbClr val="000000"/>
                        </a:solidFill>
                        <a:effectLst/>
                      </a:endParaRPr>
                    </a:p>
                  </a:txBody>
                  <a:tcPr/>
                </a:tc>
                <a:extLst>
                  <a:ext uri="{0D108BD9-81ED-4DB2-BD59-A6C34878D82A}">
                    <a16:rowId xmlns:a16="http://schemas.microsoft.com/office/drawing/2014/main" val="2227499421"/>
                  </a:ext>
                </a:extLst>
              </a:tr>
              <a:tr h="482430">
                <a:tc>
                  <a:txBody>
                    <a:bodyPr/>
                    <a:lstStyle/>
                    <a:p>
                      <a:pPr algn="l" rtl="0" fontAlgn="base"/>
                      <a:r>
                        <a:rPr lang="en-US" sz="2000" b="1">
                          <a:effectLst/>
                        </a:rPr>
                        <a:t>              Yes​</a:t>
                      </a:r>
                      <a:endParaRPr lang="en-US" sz="2000" b="1" i="0">
                        <a:solidFill>
                          <a:srgbClr val="000000"/>
                        </a:solidFill>
                        <a:effectLst/>
                      </a:endParaRPr>
                    </a:p>
                  </a:txBody>
                  <a:tcPr/>
                </a:tc>
                <a:tc>
                  <a:txBody>
                    <a:bodyPr/>
                    <a:lstStyle/>
                    <a:p>
                      <a:pPr algn="l" rtl="0" fontAlgn="base"/>
                      <a:r>
                        <a:rPr lang="en-US" sz="2000" b="1">
                          <a:effectLst/>
                        </a:rPr>
                        <a:t>                 3​</a:t>
                      </a:r>
                      <a:endParaRPr lang="en-US" sz="2000" b="1" i="0">
                        <a:solidFill>
                          <a:srgbClr val="000000"/>
                        </a:solidFill>
                        <a:effectLst/>
                      </a:endParaRPr>
                    </a:p>
                  </a:txBody>
                  <a:tcPr/>
                </a:tc>
                <a:tc>
                  <a:txBody>
                    <a:bodyPr/>
                    <a:lstStyle/>
                    <a:p>
                      <a:pPr algn="l" rtl="0" fontAlgn="base"/>
                      <a:r>
                        <a:rPr lang="en-US" sz="2000" b="1">
                          <a:effectLst/>
                        </a:rPr>
                        <a:t>                35​</a:t>
                      </a:r>
                      <a:endParaRPr lang="en-US" sz="2000" b="1" i="0">
                        <a:solidFill>
                          <a:srgbClr val="000000"/>
                        </a:solidFill>
                        <a:effectLst/>
                      </a:endParaRPr>
                    </a:p>
                  </a:txBody>
                  <a:tcPr/>
                </a:tc>
                <a:extLst>
                  <a:ext uri="{0D108BD9-81ED-4DB2-BD59-A6C34878D82A}">
                    <a16:rowId xmlns:a16="http://schemas.microsoft.com/office/drawing/2014/main" val="1947257036"/>
                  </a:ext>
                </a:extLst>
              </a:tr>
            </a:tbl>
          </a:graphicData>
        </a:graphic>
      </p:graphicFrame>
    </p:spTree>
    <p:extLst>
      <p:ext uri="{BB962C8B-B14F-4D97-AF65-F5344CB8AC3E}">
        <p14:creationId xmlns:p14="http://schemas.microsoft.com/office/powerpoint/2010/main" val="19171008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E2EBAB45-6D6E-0CC8-B073-6BCB25C2411E}"/>
              </a:ext>
            </a:extLst>
          </p:cNvPr>
          <p:cNvSpPr>
            <a:spLocks noGrp="1"/>
          </p:cNvSpPr>
          <p:nvPr/>
        </p:nvSpPr>
        <p:spPr>
          <a:xfrm>
            <a:off x="1097765" y="973600"/>
            <a:ext cx="9144000" cy="23876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b="1">
              <a:ea typeface="Calibri Light"/>
              <a:cs typeface="Calibri Light"/>
            </a:endParaRPr>
          </a:p>
        </p:txBody>
      </p:sp>
      <p:sp>
        <p:nvSpPr>
          <p:cNvPr id="8" name="Subtitle 2">
            <a:extLst>
              <a:ext uri="{FF2B5EF4-FFF2-40B4-BE49-F238E27FC236}">
                <a16:creationId xmlns:a16="http://schemas.microsoft.com/office/drawing/2014/main" id="{FEAC934E-E0AD-A4B2-7CED-8C48AA82DB93}"/>
              </a:ext>
            </a:extLst>
          </p:cNvPr>
          <p:cNvSpPr>
            <a:spLocks noGrp="1"/>
          </p:cNvSpPr>
          <p:nvPr/>
        </p:nvSpPr>
        <p:spPr>
          <a:xfrm>
            <a:off x="1426535" y="4133666"/>
            <a:ext cx="9144000" cy="1655762"/>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GB" sz="3200" b="1">
              <a:solidFill>
                <a:schemeClr val="accent1"/>
              </a:solidFill>
              <a:ea typeface="Calibri"/>
              <a:cs typeface="Calibri"/>
            </a:endParaRPr>
          </a:p>
        </p:txBody>
      </p:sp>
      <p:sp>
        <p:nvSpPr>
          <p:cNvPr id="3" name="TextBox 2">
            <a:extLst>
              <a:ext uri="{FF2B5EF4-FFF2-40B4-BE49-F238E27FC236}">
                <a16:creationId xmlns:a16="http://schemas.microsoft.com/office/drawing/2014/main" id="{F217A9FC-F1E2-FD3C-8C04-2A28E6357DD1}"/>
              </a:ext>
            </a:extLst>
          </p:cNvPr>
          <p:cNvSpPr txBox="1"/>
          <p:nvPr/>
        </p:nvSpPr>
        <p:spPr>
          <a:xfrm>
            <a:off x="1155540" y="1280931"/>
            <a:ext cx="9823046" cy="86485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400">
              <a:ea typeface="+mn-lt"/>
              <a:cs typeface="+mn-lt"/>
            </a:endParaRPr>
          </a:p>
          <a:p>
            <a:r>
              <a:rPr lang="en-US" sz="2800" b="1">
                <a:ea typeface="+mn-lt"/>
                <a:cs typeface="+mn-lt"/>
              </a:rPr>
              <a:t> Classifier predicting the probability of 'Attrition</a:t>
            </a:r>
          </a:p>
          <a:p>
            <a:pPr marL="285750" lvl="1" indent="-285750">
              <a:buFont typeface="Arial"/>
              <a:buChar char="•"/>
            </a:pPr>
            <a:endParaRPr lang="en-US" sz="2400">
              <a:cs typeface="Calibri"/>
            </a:endParaRPr>
          </a:p>
          <a:p>
            <a:pPr marL="285750" lvl="1" indent="-285750">
              <a:buFont typeface="Arial"/>
              <a:buChar char="•"/>
            </a:pPr>
            <a:endParaRPr lang="en-US" sz="2400">
              <a:ea typeface="+mn-lt"/>
              <a:cs typeface="+mn-lt"/>
            </a:endParaRPr>
          </a:p>
          <a:p>
            <a:pPr marL="285750" indent="-285750">
              <a:buFont typeface="Arial,Sans-Serif"/>
              <a:buChar char="•"/>
            </a:pPr>
            <a:endParaRPr lang="en-US" sz="2400">
              <a:ea typeface="+mn-lt"/>
              <a:cs typeface="+mn-lt"/>
            </a:endParaRPr>
          </a:p>
          <a:p>
            <a:pPr marL="1257300" lvl="2" indent="-342900">
              <a:buFont typeface="Wingdings,Sans-Serif"/>
              <a:buChar char="Ø"/>
            </a:pPr>
            <a:endParaRPr lang="en-US" sz="2400">
              <a:ea typeface="+mn-lt"/>
              <a:cs typeface="+mn-lt"/>
            </a:endParaRPr>
          </a:p>
          <a:p>
            <a:pPr marL="1257300" lvl="2" indent="-342900">
              <a:buFont typeface="Wingdings,Sans-Serif"/>
              <a:buChar char="Ø"/>
            </a:pPr>
            <a:endParaRPr lang="en-US" sz="2400">
              <a:ea typeface="+mn-lt"/>
              <a:cs typeface="+mn-lt"/>
            </a:endParaRPr>
          </a:p>
          <a:p>
            <a:pPr marL="285750" indent="-285750">
              <a:buFont typeface="Arial,Sans-Serif"/>
              <a:buChar char="•"/>
            </a:pPr>
            <a:endParaRPr lang="en-US" sz="2400">
              <a:ea typeface="+mn-lt"/>
              <a:cs typeface="+mn-lt"/>
            </a:endParaRPr>
          </a:p>
          <a:p>
            <a:pPr marL="285750" indent="-285750">
              <a:buFont typeface="Arial,Sans-Serif"/>
              <a:buChar char="•"/>
            </a:pPr>
            <a:endParaRPr lang="en-US" sz="2400">
              <a:ea typeface="+mn-lt"/>
              <a:cs typeface="+mn-lt"/>
            </a:endParaRPr>
          </a:p>
          <a:p>
            <a:pPr marL="285750" indent="-285750">
              <a:buFont typeface="Arial,Sans-Serif"/>
              <a:buChar char="•"/>
            </a:pPr>
            <a:endParaRPr lang="en-US" sz="2400">
              <a:ea typeface="+mn-lt"/>
              <a:cs typeface="+mn-lt"/>
            </a:endParaRPr>
          </a:p>
          <a:p>
            <a:pPr marL="285750" indent="-285750">
              <a:buFont typeface="Arial,Sans-Serif"/>
              <a:buChar char="•"/>
            </a:pPr>
            <a:endParaRPr lang="en-US" sz="2400">
              <a:ea typeface="+mn-lt"/>
              <a:cs typeface="+mn-lt"/>
            </a:endParaRPr>
          </a:p>
          <a:p>
            <a:pPr marL="285750" indent="-285750">
              <a:buFont typeface="Arial,Sans-Serif"/>
              <a:buChar char="•"/>
            </a:pPr>
            <a:endParaRPr lang="en-US" sz="2400">
              <a:ea typeface="+mn-lt"/>
              <a:cs typeface="+mn-lt"/>
            </a:endParaRPr>
          </a:p>
          <a:p>
            <a:pPr marL="285750" indent="-285750">
              <a:buFont typeface="Arial,Sans-Serif"/>
              <a:buChar char="•"/>
            </a:pPr>
            <a:endParaRPr lang="en-US" sz="2400">
              <a:ea typeface="+mn-lt"/>
              <a:cs typeface="+mn-lt"/>
            </a:endParaRPr>
          </a:p>
          <a:p>
            <a:pPr marL="285750" indent="-285750">
              <a:buFont typeface="Arial,Sans-Serif"/>
              <a:buChar char="•"/>
            </a:pPr>
            <a:endParaRPr lang="en-US" sz="2400">
              <a:ea typeface="+mn-lt"/>
              <a:cs typeface="+mn-lt"/>
            </a:endParaRPr>
          </a:p>
          <a:p>
            <a:pPr marL="285750" indent="-285750">
              <a:buFont typeface="Arial"/>
              <a:buChar char="•"/>
            </a:pPr>
            <a:endParaRPr lang="en-US" sz="2400">
              <a:ea typeface="+mn-lt"/>
              <a:cs typeface="+mn-lt"/>
            </a:endParaRPr>
          </a:p>
          <a:p>
            <a:pPr marL="285750" indent="-285750">
              <a:buFont typeface="Arial"/>
              <a:buChar char="•"/>
            </a:pPr>
            <a:endParaRPr lang="en-US" sz="2400">
              <a:ea typeface="+mn-lt"/>
              <a:cs typeface="+mn-lt"/>
            </a:endParaRPr>
          </a:p>
          <a:p>
            <a:pPr marL="285750" indent="-285750">
              <a:buFont typeface="Arial,Sans-Serif"/>
              <a:buChar char="•"/>
            </a:pPr>
            <a:endParaRPr lang="en-US" sz="2400">
              <a:ea typeface="+mn-lt"/>
              <a:cs typeface="+mn-lt"/>
            </a:endParaRPr>
          </a:p>
          <a:p>
            <a:pPr marL="285750" indent="-285750">
              <a:buFont typeface="Arial,Sans-Serif"/>
              <a:buChar char="•"/>
            </a:pPr>
            <a:endParaRPr lang="en-US" sz="2400">
              <a:ea typeface="+mn-lt"/>
              <a:cs typeface="+mn-lt"/>
            </a:endParaRPr>
          </a:p>
          <a:p>
            <a:pPr marL="285750" indent="-285750">
              <a:buFont typeface="Arial,Sans-Serif"/>
              <a:buChar char="•"/>
            </a:pPr>
            <a:endParaRPr lang="en-US" sz="2400">
              <a:ea typeface="+mn-lt"/>
              <a:cs typeface="+mn-lt"/>
            </a:endParaRPr>
          </a:p>
          <a:p>
            <a:pPr marL="285750" indent="-285750">
              <a:buFont typeface="Arial,Sans-Serif"/>
              <a:buChar char="•"/>
            </a:pPr>
            <a:endParaRPr lang="en-US" sz="2400">
              <a:ea typeface="+mn-lt"/>
              <a:cs typeface="+mn-lt"/>
            </a:endParaRPr>
          </a:p>
          <a:p>
            <a:pPr marL="285750" indent="-285750">
              <a:buFont typeface="Arial,Sans-Serif"/>
              <a:buChar char="•"/>
            </a:pPr>
            <a:endParaRPr lang="en-US" sz="2400">
              <a:ea typeface="+mn-lt"/>
              <a:cs typeface="+mn-lt"/>
            </a:endParaRPr>
          </a:p>
          <a:p>
            <a:pPr marL="285750" indent="-285750">
              <a:buFont typeface="Arial,Sans-Serif"/>
              <a:buChar char="•"/>
            </a:pPr>
            <a:endParaRPr lang="en-US" sz="2400" b="1">
              <a:ea typeface="+mn-lt"/>
              <a:cs typeface="+mn-lt"/>
            </a:endParaRPr>
          </a:p>
          <a:p>
            <a:pPr marL="285750" indent="-285750">
              <a:buFont typeface="Arial"/>
              <a:buChar char="•"/>
            </a:pPr>
            <a:endParaRPr lang="en-US" sz="2400">
              <a:cs typeface="Calibri"/>
            </a:endParaRPr>
          </a:p>
        </p:txBody>
      </p:sp>
      <p:sp>
        <p:nvSpPr>
          <p:cNvPr id="4" name="TextBox 3">
            <a:extLst>
              <a:ext uri="{FF2B5EF4-FFF2-40B4-BE49-F238E27FC236}">
                <a16:creationId xmlns:a16="http://schemas.microsoft.com/office/drawing/2014/main" id="{64176513-4B6A-2106-CDE5-CB92F78153A1}"/>
              </a:ext>
            </a:extLst>
          </p:cNvPr>
          <p:cNvSpPr txBox="1"/>
          <p:nvPr/>
        </p:nvSpPr>
        <p:spPr>
          <a:xfrm>
            <a:off x="2554416" y="114086"/>
            <a:ext cx="7212064" cy="113877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600" b="1">
                <a:ea typeface="+mn-lt"/>
                <a:cs typeface="+mn-lt"/>
              </a:rPr>
              <a:t>RISK PREDICTION</a:t>
            </a:r>
            <a:endParaRPr lang="en-US" b="1">
              <a:cs typeface="Calibri"/>
            </a:endParaRPr>
          </a:p>
          <a:p>
            <a:endParaRPr lang="en-US" sz="3200" b="1">
              <a:solidFill>
                <a:schemeClr val="tx1">
                  <a:lumMod val="95000"/>
                  <a:lumOff val="5000"/>
                </a:schemeClr>
              </a:solidFill>
              <a:ea typeface="Calibri"/>
              <a:cs typeface="Calibri"/>
            </a:endParaRPr>
          </a:p>
        </p:txBody>
      </p:sp>
      <p:graphicFrame>
        <p:nvGraphicFramePr>
          <p:cNvPr id="5" name="Table 4">
            <a:extLst>
              <a:ext uri="{FF2B5EF4-FFF2-40B4-BE49-F238E27FC236}">
                <a16:creationId xmlns:a16="http://schemas.microsoft.com/office/drawing/2014/main" id="{29294FD6-4C4E-B736-F6CB-74C962E4195B}"/>
              </a:ext>
            </a:extLst>
          </p:cNvPr>
          <p:cNvGraphicFramePr>
            <a:graphicFrameLocks noGrp="1"/>
          </p:cNvGraphicFramePr>
          <p:nvPr>
            <p:extLst>
              <p:ext uri="{D42A27DB-BD31-4B8C-83A1-F6EECF244321}">
                <p14:modId xmlns:p14="http://schemas.microsoft.com/office/powerpoint/2010/main" val="3325817194"/>
              </p:ext>
            </p:extLst>
          </p:nvPr>
        </p:nvGraphicFramePr>
        <p:xfrm>
          <a:off x="1315064" y="2322870"/>
          <a:ext cx="8913038" cy="3810020"/>
        </p:xfrm>
        <a:graphic>
          <a:graphicData uri="http://schemas.openxmlformats.org/drawingml/2006/table">
            <a:tbl>
              <a:tblPr firstRow="1" bandRow="1">
                <a:tableStyleId>{5C22544A-7EE6-4342-B048-85BDC9FD1C3A}</a:tableStyleId>
              </a:tblPr>
              <a:tblGrid>
                <a:gridCol w="2577838">
                  <a:extLst>
                    <a:ext uri="{9D8B030D-6E8A-4147-A177-3AD203B41FA5}">
                      <a16:colId xmlns:a16="http://schemas.microsoft.com/office/drawing/2014/main" val="3731476381"/>
                    </a:ext>
                  </a:extLst>
                </a:gridCol>
                <a:gridCol w="2249602">
                  <a:extLst>
                    <a:ext uri="{9D8B030D-6E8A-4147-A177-3AD203B41FA5}">
                      <a16:colId xmlns:a16="http://schemas.microsoft.com/office/drawing/2014/main" val="3936150415"/>
                    </a:ext>
                  </a:extLst>
                </a:gridCol>
                <a:gridCol w="2050373">
                  <a:extLst>
                    <a:ext uri="{9D8B030D-6E8A-4147-A177-3AD203B41FA5}">
                      <a16:colId xmlns:a16="http://schemas.microsoft.com/office/drawing/2014/main" val="4063930527"/>
                    </a:ext>
                  </a:extLst>
                </a:gridCol>
                <a:gridCol w="2035225">
                  <a:extLst>
                    <a:ext uri="{9D8B030D-6E8A-4147-A177-3AD203B41FA5}">
                      <a16:colId xmlns:a16="http://schemas.microsoft.com/office/drawing/2014/main" val="3669198082"/>
                    </a:ext>
                  </a:extLst>
                </a:gridCol>
              </a:tblGrid>
              <a:tr h="735004">
                <a:tc>
                  <a:txBody>
                    <a:bodyPr/>
                    <a:lstStyle/>
                    <a:p>
                      <a:pPr algn="l" rtl="0" fontAlgn="base"/>
                      <a:r>
                        <a:rPr lang="en-US" sz="2000" b="0">
                          <a:effectLst/>
                        </a:rPr>
                        <a:t>Random Samples of Employees.​</a:t>
                      </a:r>
                      <a:endParaRPr lang="en-US" sz="2000" b="0" i="0">
                        <a:solidFill>
                          <a:srgbClr val="FFFFFF"/>
                        </a:solidFill>
                        <a:effectLst/>
                      </a:endParaRPr>
                    </a:p>
                  </a:txBody>
                  <a:tcPr/>
                </a:tc>
                <a:tc>
                  <a:txBody>
                    <a:bodyPr/>
                    <a:lstStyle/>
                    <a:p>
                      <a:pPr algn="l" rtl="0" fontAlgn="base"/>
                      <a:r>
                        <a:rPr lang="en-US" sz="2000" b="0">
                          <a:effectLst/>
                        </a:rPr>
                        <a:t>Risk of Attrition  ​</a:t>
                      </a:r>
                      <a:endParaRPr lang="en-US" sz="2000" b="0" i="0">
                        <a:solidFill>
                          <a:srgbClr val="FFFFFF"/>
                        </a:solidFill>
                        <a:effectLst/>
                      </a:endParaRPr>
                    </a:p>
                  </a:txBody>
                  <a:tcPr/>
                </a:tc>
                <a:tc>
                  <a:txBody>
                    <a:bodyPr/>
                    <a:lstStyle/>
                    <a:p>
                      <a:pPr algn="l" rtl="0" fontAlgn="base"/>
                      <a:r>
                        <a:rPr lang="en-US" sz="2000" b="0">
                          <a:effectLst/>
                        </a:rPr>
                        <a:t> Reasons ​</a:t>
                      </a:r>
                      <a:endParaRPr lang="en-US" sz="2000" b="0" i="0">
                        <a:solidFill>
                          <a:srgbClr val="FFFFFF"/>
                        </a:solidFill>
                        <a:effectLst/>
                      </a:endParaRPr>
                    </a:p>
                  </a:txBody>
                  <a:tcPr/>
                </a:tc>
                <a:tc>
                  <a:txBody>
                    <a:bodyPr/>
                    <a:lstStyle/>
                    <a:p>
                      <a:pPr algn="l" rtl="0" fontAlgn="base"/>
                      <a:r>
                        <a:rPr lang="en-US" sz="2000" b="0">
                          <a:effectLst/>
                        </a:rPr>
                        <a:t>Ground Truth ​</a:t>
                      </a:r>
                      <a:endParaRPr lang="en-US" sz="2000" b="0" i="0">
                        <a:solidFill>
                          <a:srgbClr val="FFFFFF"/>
                        </a:solidFill>
                        <a:effectLst/>
                      </a:endParaRPr>
                    </a:p>
                  </a:txBody>
                  <a:tcPr/>
                </a:tc>
                <a:extLst>
                  <a:ext uri="{0D108BD9-81ED-4DB2-BD59-A6C34878D82A}">
                    <a16:rowId xmlns:a16="http://schemas.microsoft.com/office/drawing/2014/main" val="1482860191"/>
                  </a:ext>
                </a:extLst>
              </a:tr>
              <a:tr h="735004">
                <a:tc>
                  <a:txBody>
                    <a:bodyPr/>
                    <a:lstStyle/>
                    <a:p>
                      <a:pPr algn="ctr" rtl="0" fontAlgn="base"/>
                      <a:r>
                        <a:rPr lang="en-US" sz="2000" b="0">
                          <a:effectLst/>
                        </a:rPr>
                        <a:t>1​</a:t>
                      </a:r>
                      <a:endParaRPr lang="en-US" sz="2000" b="0" i="0">
                        <a:solidFill>
                          <a:srgbClr val="000000"/>
                        </a:solidFill>
                        <a:effectLst/>
                      </a:endParaRPr>
                    </a:p>
                  </a:txBody>
                  <a:tcPr/>
                </a:tc>
                <a:tc>
                  <a:txBody>
                    <a:bodyPr/>
                    <a:lstStyle/>
                    <a:p>
                      <a:pPr algn="ctr" rtl="0" fontAlgn="base"/>
                      <a:r>
                        <a:rPr lang="en-US" sz="2000" b="0">
                          <a:effectLst/>
                        </a:rPr>
                        <a:t>0.93​</a:t>
                      </a:r>
                      <a:endParaRPr lang="en-US" sz="2000" b="0" i="0">
                        <a:solidFill>
                          <a:srgbClr val="000000"/>
                        </a:solidFill>
                        <a:effectLst/>
                      </a:endParaRPr>
                    </a:p>
                  </a:txBody>
                  <a:tcPr/>
                </a:tc>
                <a:tc>
                  <a:txBody>
                    <a:bodyPr/>
                    <a:lstStyle/>
                    <a:p>
                      <a:pPr algn="l" rtl="0" fontAlgn="base"/>
                      <a:r>
                        <a:rPr lang="en-US" sz="2000" b="0">
                          <a:effectLst/>
                        </a:rPr>
                        <a:t>Work Time Satisfaction​</a:t>
                      </a:r>
                      <a:endParaRPr lang="en-US" sz="2000" b="0" i="0">
                        <a:solidFill>
                          <a:srgbClr val="000000"/>
                        </a:solidFill>
                        <a:effectLst/>
                      </a:endParaRPr>
                    </a:p>
                  </a:txBody>
                  <a:tcPr/>
                </a:tc>
                <a:tc>
                  <a:txBody>
                    <a:bodyPr/>
                    <a:lstStyle/>
                    <a:p>
                      <a:pPr algn="l" rtl="0" fontAlgn="base"/>
                      <a:r>
                        <a:rPr lang="en-US" sz="2000" b="0">
                          <a:effectLst/>
                        </a:rPr>
                        <a:t>1​</a:t>
                      </a:r>
                      <a:endParaRPr lang="en-US" sz="2000" b="0" i="0">
                        <a:solidFill>
                          <a:srgbClr val="000000"/>
                        </a:solidFill>
                        <a:effectLst/>
                      </a:endParaRPr>
                    </a:p>
                  </a:txBody>
                  <a:tcPr/>
                </a:tc>
                <a:extLst>
                  <a:ext uri="{0D108BD9-81ED-4DB2-BD59-A6C34878D82A}">
                    <a16:rowId xmlns:a16="http://schemas.microsoft.com/office/drawing/2014/main" val="2909741563"/>
                  </a:ext>
                </a:extLst>
              </a:tr>
              <a:tr h="435002">
                <a:tc>
                  <a:txBody>
                    <a:bodyPr/>
                    <a:lstStyle/>
                    <a:p>
                      <a:pPr algn="ctr" rtl="0" fontAlgn="base"/>
                      <a:r>
                        <a:rPr lang="en-US" sz="2000" b="0">
                          <a:effectLst/>
                        </a:rPr>
                        <a:t>2​</a:t>
                      </a:r>
                      <a:endParaRPr lang="en-US" sz="2000" b="0" i="0">
                        <a:solidFill>
                          <a:srgbClr val="000000"/>
                        </a:solidFill>
                        <a:effectLst/>
                      </a:endParaRPr>
                    </a:p>
                  </a:txBody>
                  <a:tcPr/>
                </a:tc>
                <a:tc>
                  <a:txBody>
                    <a:bodyPr/>
                    <a:lstStyle/>
                    <a:p>
                      <a:pPr algn="ctr" rtl="0" fontAlgn="base"/>
                      <a:r>
                        <a:rPr lang="en-US" sz="2000" b="0">
                          <a:effectLst/>
                        </a:rPr>
                        <a:t>0.33​</a:t>
                      </a:r>
                      <a:endParaRPr lang="en-US" sz="2000" b="0" i="0">
                        <a:solidFill>
                          <a:srgbClr val="000000"/>
                        </a:solidFill>
                        <a:effectLst/>
                      </a:endParaRPr>
                    </a:p>
                  </a:txBody>
                  <a:tcPr/>
                </a:tc>
                <a:tc>
                  <a:txBody>
                    <a:bodyPr/>
                    <a:lstStyle/>
                    <a:p>
                      <a:pPr algn="l" rtl="0" fontAlgn="base"/>
                      <a:r>
                        <a:rPr lang="en-US" sz="2000" b="0">
                          <a:effectLst/>
                        </a:rPr>
                        <a:t>None ​</a:t>
                      </a:r>
                      <a:endParaRPr lang="en-US" sz="2000" b="0" i="0">
                        <a:solidFill>
                          <a:srgbClr val="000000"/>
                        </a:solidFill>
                        <a:effectLst/>
                      </a:endParaRPr>
                    </a:p>
                  </a:txBody>
                  <a:tcPr/>
                </a:tc>
                <a:tc>
                  <a:txBody>
                    <a:bodyPr/>
                    <a:lstStyle/>
                    <a:p>
                      <a:pPr algn="l" rtl="0" fontAlgn="base"/>
                      <a:r>
                        <a:rPr lang="en-US" sz="2000" b="0">
                          <a:effectLst/>
                        </a:rPr>
                        <a:t>0​</a:t>
                      </a:r>
                      <a:endParaRPr lang="en-US" sz="2000" b="0" i="0">
                        <a:solidFill>
                          <a:srgbClr val="000000"/>
                        </a:solidFill>
                        <a:effectLst/>
                      </a:endParaRPr>
                    </a:p>
                  </a:txBody>
                  <a:tcPr/>
                </a:tc>
                <a:extLst>
                  <a:ext uri="{0D108BD9-81ED-4DB2-BD59-A6C34878D82A}">
                    <a16:rowId xmlns:a16="http://schemas.microsoft.com/office/drawing/2014/main" val="2149208097"/>
                  </a:ext>
                </a:extLst>
              </a:tr>
              <a:tr h="435002">
                <a:tc>
                  <a:txBody>
                    <a:bodyPr/>
                    <a:lstStyle/>
                    <a:p>
                      <a:pPr algn="ctr" rtl="0" fontAlgn="base"/>
                      <a:r>
                        <a:rPr lang="en-US" sz="2000" b="0">
                          <a:effectLst/>
                        </a:rPr>
                        <a:t>3​</a:t>
                      </a:r>
                      <a:endParaRPr lang="en-US" sz="2000" b="0" i="0">
                        <a:solidFill>
                          <a:srgbClr val="000000"/>
                        </a:solidFill>
                        <a:effectLst/>
                      </a:endParaRPr>
                    </a:p>
                  </a:txBody>
                  <a:tcPr/>
                </a:tc>
                <a:tc>
                  <a:txBody>
                    <a:bodyPr/>
                    <a:lstStyle/>
                    <a:p>
                      <a:pPr algn="ctr" rtl="0" fontAlgn="base"/>
                      <a:r>
                        <a:rPr lang="en-US" sz="2000" b="0">
                          <a:effectLst/>
                        </a:rPr>
                        <a:t>0.72​</a:t>
                      </a:r>
                      <a:endParaRPr lang="en-US" sz="2000" b="0" i="0">
                        <a:solidFill>
                          <a:srgbClr val="000000"/>
                        </a:solidFill>
                        <a:effectLst/>
                      </a:endParaRPr>
                    </a:p>
                  </a:txBody>
                  <a:tcPr/>
                </a:tc>
                <a:tc>
                  <a:txBody>
                    <a:bodyPr/>
                    <a:lstStyle/>
                    <a:p>
                      <a:pPr algn="l" rtl="0" fontAlgn="base"/>
                      <a:r>
                        <a:rPr lang="en-US" sz="2000" b="0">
                          <a:effectLst/>
                        </a:rPr>
                        <a:t>Over Time​</a:t>
                      </a:r>
                      <a:endParaRPr lang="en-US" sz="2000" b="0" i="0">
                        <a:solidFill>
                          <a:srgbClr val="000000"/>
                        </a:solidFill>
                        <a:effectLst/>
                      </a:endParaRPr>
                    </a:p>
                  </a:txBody>
                  <a:tcPr/>
                </a:tc>
                <a:tc>
                  <a:txBody>
                    <a:bodyPr/>
                    <a:lstStyle/>
                    <a:p>
                      <a:pPr algn="l" rtl="0" fontAlgn="base"/>
                      <a:r>
                        <a:rPr lang="en-US" sz="2000" b="0">
                          <a:effectLst/>
                        </a:rPr>
                        <a:t>1​</a:t>
                      </a:r>
                      <a:endParaRPr lang="en-US" sz="2000" b="0" i="0">
                        <a:solidFill>
                          <a:srgbClr val="000000"/>
                        </a:solidFill>
                        <a:effectLst/>
                      </a:endParaRPr>
                    </a:p>
                  </a:txBody>
                  <a:tcPr/>
                </a:tc>
                <a:extLst>
                  <a:ext uri="{0D108BD9-81ED-4DB2-BD59-A6C34878D82A}">
                    <a16:rowId xmlns:a16="http://schemas.microsoft.com/office/drawing/2014/main" val="3284278427"/>
                  </a:ext>
                </a:extLst>
              </a:tr>
              <a:tr h="735004">
                <a:tc>
                  <a:txBody>
                    <a:bodyPr/>
                    <a:lstStyle/>
                    <a:p>
                      <a:pPr algn="ctr" rtl="0" fontAlgn="base"/>
                      <a:r>
                        <a:rPr lang="en-US" sz="2000" b="0">
                          <a:effectLst/>
                        </a:rPr>
                        <a:t>4​</a:t>
                      </a:r>
                      <a:endParaRPr lang="en-US" sz="2000" b="0" i="0">
                        <a:solidFill>
                          <a:srgbClr val="000000"/>
                        </a:solidFill>
                        <a:effectLst/>
                      </a:endParaRPr>
                    </a:p>
                  </a:txBody>
                  <a:tcPr/>
                </a:tc>
                <a:tc>
                  <a:txBody>
                    <a:bodyPr/>
                    <a:lstStyle/>
                    <a:p>
                      <a:pPr algn="ctr" rtl="0" fontAlgn="base"/>
                      <a:r>
                        <a:rPr lang="en-US" sz="2000" b="0">
                          <a:effectLst/>
                        </a:rPr>
                        <a:t>0.93​</a:t>
                      </a:r>
                      <a:endParaRPr lang="en-US" sz="2000" b="0" i="0">
                        <a:solidFill>
                          <a:srgbClr val="000000"/>
                        </a:solidFill>
                        <a:effectLst/>
                      </a:endParaRPr>
                    </a:p>
                  </a:txBody>
                  <a:tcPr/>
                </a:tc>
                <a:tc>
                  <a:txBody>
                    <a:bodyPr/>
                    <a:lstStyle/>
                    <a:p>
                      <a:pPr algn="l" rtl="0" fontAlgn="base"/>
                      <a:r>
                        <a:rPr lang="en-US" sz="2000" b="0">
                          <a:effectLst/>
                        </a:rPr>
                        <a:t>Work Time Satisfaction ​</a:t>
                      </a:r>
                      <a:endParaRPr lang="en-US" sz="2000" b="0" i="0">
                        <a:solidFill>
                          <a:srgbClr val="000000"/>
                        </a:solidFill>
                        <a:effectLst/>
                      </a:endParaRPr>
                    </a:p>
                  </a:txBody>
                  <a:tcPr/>
                </a:tc>
                <a:tc>
                  <a:txBody>
                    <a:bodyPr/>
                    <a:lstStyle/>
                    <a:p>
                      <a:pPr algn="l" rtl="0" fontAlgn="base"/>
                      <a:r>
                        <a:rPr lang="en-US" sz="2000" b="0">
                          <a:effectLst/>
                        </a:rPr>
                        <a:t>1​</a:t>
                      </a:r>
                      <a:endParaRPr lang="en-US" sz="2000" b="0" i="0">
                        <a:solidFill>
                          <a:srgbClr val="000000"/>
                        </a:solidFill>
                        <a:effectLst/>
                      </a:endParaRPr>
                    </a:p>
                  </a:txBody>
                  <a:tcPr/>
                </a:tc>
                <a:extLst>
                  <a:ext uri="{0D108BD9-81ED-4DB2-BD59-A6C34878D82A}">
                    <a16:rowId xmlns:a16="http://schemas.microsoft.com/office/drawing/2014/main" val="285000523"/>
                  </a:ext>
                </a:extLst>
              </a:tr>
              <a:tr h="735004">
                <a:tc>
                  <a:txBody>
                    <a:bodyPr/>
                    <a:lstStyle/>
                    <a:p>
                      <a:pPr algn="ctr" rtl="0" fontAlgn="base"/>
                      <a:r>
                        <a:rPr lang="en-US" sz="2000" b="0">
                          <a:effectLst/>
                        </a:rPr>
                        <a:t>5​</a:t>
                      </a:r>
                      <a:endParaRPr lang="en-US" sz="2000" b="0" i="0">
                        <a:solidFill>
                          <a:srgbClr val="000000"/>
                        </a:solidFill>
                        <a:effectLst/>
                      </a:endParaRPr>
                    </a:p>
                  </a:txBody>
                  <a:tcPr/>
                </a:tc>
                <a:tc>
                  <a:txBody>
                    <a:bodyPr/>
                    <a:lstStyle/>
                    <a:p>
                      <a:pPr algn="ctr" rtl="0" fontAlgn="base"/>
                      <a:r>
                        <a:rPr lang="en-US" sz="2000" b="0">
                          <a:effectLst/>
                        </a:rPr>
                        <a:t>0.93​</a:t>
                      </a:r>
                      <a:endParaRPr lang="en-US" sz="2000" b="0" i="0">
                        <a:solidFill>
                          <a:srgbClr val="000000"/>
                        </a:solidFill>
                        <a:effectLst/>
                      </a:endParaRPr>
                    </a:p>
                  </a:txBody>
                  <a:tcPr/>
                </a:tc>
                <a:tc>
                  <a:txBody>
                    <a:bodyPr/>
                    <a:lstStyle/>
                    <a:p>
                      <a:pPr algn="l" rtl="0" fontAlgn="base"/>
                      <a:r>
                        <a:rPr lang="en-US" sz="2000" b="0">
                          <a:effectLst/>
                        </a:rPr>
                        <a:t>Work Time Satisfaction ​</a:t>
                      </a:r>
                      <a:endParaRPr lang="en-US" sz="2000" b="0" i="0">
                        <a:solidFill>
                          <a:srgbClr val="000000"/>
                        </a:solidFill>
                        <a:effectLst/>
                      </a:endParaRPr>
                    </a:p>
                  </a:txBody>
                  <a:tcPr/>
                </a:tc>
                <a:tc>
                  <a:txBody>
                    <a:bodyPr/>
                    <a:lstStyle/>
                    <a:p>
                      <a:pPr algn="l" rtl="0" fontAlgn="base"/>
                      <a:r>
                        <a:rPr lang="en-US" sz="2000" b="0">
                          <a:effectLst/>
                        </a:rPr>
                        <a:t>1​</a:t>
                      </a:r>
                      <a:endParaRPr lang="en-US" sz="2000" b="0" i="0">
                        <a:solidFill>
                          <a:srgbClr val="000000"/>
                        </a:solidFill>
                        <a:effectLst/>
                      </a:endParaRPr>
                    </a:p>
                  </a:txBody>
                  <a:tcPr/>
                </a:tc>
                <a:extLst>
                  <a:ext uri="{0D108BD9-81ED-4DB2-BD59-A6C34878D82A}">
                    <a16:rowId xmlns:a16="http://schemas.microsoft.com/office/drawing/2014/main" val="4294316614"/>
                  </a:ext>
                </a:extLst>
              </a:tr>
            </a:tbl>
          </a:graphicData>
        </a:graphic>
      </p:graphicFrame>
    </p:spTree>
    <p:extLst>
      <p:ext uri="{BB962C8B-B14F-4D97-AF65-F5344CB8AC3E}">
        <p14:creationId xmlns:p14="http://schemas.microsoft.com/office/powerpoint/2010/main" val="2324980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 name="Rectangle 6">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8">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0">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91245F1-7974-5A42-A98C-E3D03C36C751}"/>
              </a:ext>
            </a:extLst>
          </p:cNvPr>
          <p:cNvSpPr>
            <a:spLocks noGrp="1"/>
          </p:cNvSpPr>
          <p:nvPr>
            <p:ph type="ctrTitle"/>
          </p:nvPr>
        </p:nvSpPr>
        <p:spPr>
          <a:xfrm>
            <a:off x="1314824" y="735106"/>
            <a:ext cx="10053763" cy="2928470"/>
          </a:xfrm>
        </p:spPr>
        <p:txBody>
          <a:bodyPr anchor="b">
            <a:normAutofit/>
          </a:bodyPr>
          <a:lstStyle/>
          <a:p>
            <a:pPr algn="l"/>
            <a:r>
              <a:rPr lang="en-US" sz="4800">
                <a:solidFill>
                  <a:srgbClr val="FFFFFF"/>
                </a:solidFill>
                <a:cs typeface="Calibri Light"/>
              </a:rPr>
              <a:t>EFFECT OF DATA FILTERING</a:t>
            </a:r>
          </a:p>
        </p:txBody>
      </p:sp>
      <p:sp>
        <p:nvSpPr>
          <p:cNvPr id="3" name="TextBox 2">
            <a:extLst>
              <a:ext uri="{FF2B5EF4-FFF2-40B4-BE49-F238E27FC236}">
                <a16:creationId xmlns:a16="http://schemas.microsoft.com/office/drawing/2014/main" id="{91C24D3E-2F2C-CF0F-94CC-B91DD8C1D471}"/>
              </a:ext>
            </a:extLst>
          </p:cNvPr>
          <p:cNvSpPr txBox="1"/>
          <p:nvPr/>
        </p:nvSpPr>
        <p:spPr>
          <a:xfrm>
            <a:off x="1377461" y="4498730"/>
            <a:ext cx="9979269" cy="98488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u="sng">
                <a:solidFill>
                  <a:srgbClr val="FF0000"/>
                </a:solidFill>
                <a:ea typeface="+mn-lt"/>
                <a:cs typeface="+mn-lt"/>
              </a:rPr>
              <a:t>(for various </a:t>
            </a:r>
            <a:br>
              <a:rPr lang="en-US" sz="2000" b="1" u="sng">
                <a:ea typeface="+mn-lt"/>
                <a:cs typeface="+mn-lt"/>
              </a:rPr>
            </a:br>
            <a:r>
              <a:rPr lang="en-US" sz="2000" b="1" u="sng">
                <a:solidFill>
                  <a:srgbClr val="FF0000"/>
                </a:solidFill>
                <a:ea typeface="+mn-lt"/>
                <a:cs typeface="+mn-lt"/>
              </a:rPr>
              <a:t>centers, thresholds and features)</a:t>
            </a:r>
          </a:p>
          <a:p>
            <a:endParaRPr lang="en-US" b="1" u="sng">
              <a:cs typeface="Calibri"/>
            </a:endParaRPr>
          </a:p>
        </p:txBody>
      </p:sp>
    </p:spTree>
    <p:extLst>
      <p:ext uri="{BB962C8B-B14F-4D97-AF65-F5344CB8AC3E}">
        <p14:creationId xmlns:p14="http://schemas.microsoft.com/office/powerpoint/2010/main" val="3994965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E2EBAB45-6D6E-0CC8-B073-6BCB25C2411E}"/>
              </a:ext>
            </a:extLst>
          </p:cNvPr>
          <p:cNvSpPr>
            <a:spLocks noGrp="1"/>
          </p:cNvSpPr>
          <p:nvPr/>
        </p:nvSpPr>
        <p:spPr>
          <a:xfrm>
            <a:off x="1097765" y="973600"/>
            <a:ext cx="9144000" cy="23876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b="1">
              <a:ea typeface="Calibri Light"/>
              <a:cs typeface="Calibri Light"/>
            </a:endParaRPr>
          </a:p>
        </p:txBody>
      </p:sp>
      <p:sp>
        <p:nvSpPr>
          <p:cNvPr id="3" name="TextBox 2">
            <a:extLst>
              <a:ext uri="{FF2B5EF4-FFF2-40B4-BE49-F238E27FC236}">
                <a16:creationId xmlns:a16="http://schemas.microsoft.com/office/drawing/2014/main" id="{F217A9FC-F1E2-FD3C-8C04-2A28E6357DD1}"/>
              </a:ext>
            </a:extLst>
          </p:cNvPr>
          <p:cNvSpPr txBox="1"/>
          <p:nvPr/>
        </p:nvSpPr>
        <p:spPr>
          <a:xfrm>
            <a:off x="1155540" y="1280931"/>
            <a:ext cx="9823046" cy="563231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514350" indent="-514350">
              <a:buAutoNum type="arabicPeriod"/>
            </a:pPr>
            <a:r>
              <a:rPr lang="en-US" sz="2800" b="1">
                <a:ea typeface="+mn-lt"/>
                <a:cs typeface="+mn-lt"/>
              </a:rPr>
              <a:t>No Features dropped</a:t>
            </a:r>
          </a:p>
          <a:p>
            <a:pPr marL="514350" indent="-514350">
              <a:buAutoNum type="arabicPeriod"/>
            </a:pPr>
            <a:endParaRPr lang="en-US" sz="2800" b="1">
              <a:ea typeface="+mn-lt"/>
              <a:cs typeface="+mn-lt"/>
            </a:endParaRPr>
          </a:p>
          <a:p>
            <a:pPr marL="514350" indent="-514350">
              <a:buAutoNum type="arabicPeriod"/>
            </a:pPr>
            <a:r>
              <a:rPr lang="en-US" sz="2800" b="1">
                <a:ea typeface="+mn-lt"/>
                <a:cs typeface="+mn-lt"/>
              </a:rPr>
              <a:t>Work timings satisfaction dropped</a:t>
            </a:r>
          </a:p>
          <a:p>
            <a:pPr marL="514350" indent="-514350">
              <a:buAutoNum type="arabicPeriod"/>
            </a:pPr>
            <a:endParaRPr lang="en-US" sz="2800" b="1">
              <a:ea typeface="+mn-lt"/>
              <a:cs typeface="+mn-lt"/>
            </a:endParaRPr>
          </a:p>
          <a:p>
            <a:pPr marL="514350" indent="-514350">
              <a:buAutoNum type="arabicPeriod"/>
            </a:pPr>
            <a:r>
              <a:rPr lang="en-US" sz="2800" b="1">
                <a:ea typeface="+mn-lt"/>
                <a:cs typeface="+mn-lt"/>
              </a:rPr>
              <a:t>Overtime also dropped</a:t>
            </a:r>
            <a:endParaRPr lang="en-US" sz="2800" b="1">
              <a:cs typeface="Calibri"/>
            </a:endParaRPr>
          </a:p>
          <a:p>
            <a:pPr marL="514350" indent="-514350">
              <a:buAutoNum type="arabicPeriod"/>
            </a:pPr>
            <a:endParaRPr lang="en-US" sz="2800" b="1">
              <a:ea typeface="+mn-lt"/>
              <a:cs typeface="+mn-lt"/>
            </a:endParaRPr>
          </a:p>
          <a:p>
            <a:pPr marL="457200" indent="-457200">
              <a:buAutoNum type="arabicPeriod"/>
            </a:pPr>
            <a:endParaRPr lang="en-US" sz="2400">
              <a:ea typeface="+mn-lt"/>
              <a:cs typeface="+mn-lt"/>
            </a:endParaRPr>
          </a:p>
          <a:p>
            <a:pPr marL="285750" indent="-285750">
              <a:buFont typeface="Arial,Sans-Serif"/>
              <a:buChar char="•"/>
            </a:pPr>
            <a:endParaRPr lang="en-US" sz="2400">
              <a:ea typeface="+mn-lt"/>
              <a:cs typeface="+mn-lt"/>
            </a:endParaRPr>
          </a:p>
          <a:p>
            <a:pPr marL="285750" indent="-285750">
              <a:buFont typeface="Arial,Sans-Serif"/>
              <a:buChar char="•"/>
            </a:pPr>
            <a:endParaRPr lang="en-US" sz="2400">
              <a:ea typeface="+mn-lt"/>
              <a:cs typeface="+mn-lt"/>
            </a:endParaRPr>
          </a:p>
          <a:p>
            <a:pPr marL="285750" indent="-285750">
              <a:buFont typeface="Arial,Sans-Serif"/>
              <a:buChar char="•"/>
            </a:pPr>
            <a:endParaRPr lang="en-US" sz="2400">
              <a:ea typeface="+mn-lt"/>
              <a:cs typeface="+mn-lt"/>
            </a:endParaRPr>
          </a:p>
          <a:p>
            <a:pPr marL="285750" indent="-285750">
              <a:buFont typeface="Arial,Sans-Serif"/>
              <a:buChar char="•"/>
            </a:pPr>
            <a:endParaRPr lang="en-US" sz="2400">
              <a:ea typeface="+mn-lt"/>
              <a:cs typeface="+mn-lt"/>
            </a:endParaRPr>
          </a:p>
          <a:p>
            <a:pPr marL="285750" indent="-285750">
              <a:buFont typeface="Arial,Sans-Serif"/>
              <a:buChar char="•"/>
            </a:pPr>
            <a:endParaRPr lang="en-US" sz="2400">
              <a:ea typeface="+mn-lt"/>
              <a:cs typeface="+mn-lt"/>
            </a:endParaRPr>
          </a:p>
          <a:p>
            <a:pPr marL="285750" indent="-285750">
              <a:buFont typeface="Arial,Sans-Serif"/>
              <a:buChar char="•"/>
            </a:pPr>
            <a:endParaRPr lang="en-US" sz="2400" b="1">
              <a:ea typeface="+mn-lt"/>
              <a:cs typeface="+mn-lt"/>
            </a:endParaRPr>
          </a:p>
          <a:p>
            <a:pPr marL="285750" indent="-285750">
              <a:buFont typeface="Arial"/>
              <a:buChar char="•"/>
            </a:pPr>
            <a:endParaRPr lang="en-US" sz="2400">
              <a:cs typeface="Calibri"/>
            </a:endParaRPr>
          </a:p>
        </p:txBody>
      </p:sp>
      <p:sp>
        <p:nvSpPr>
          <p:cNvPr id="4" name="TextBox 3">
            <a:extLst>
              <a:ext uri="{FF2B5EF4-FFF2-40B4-BE49-F238E27FC236}">
                <a16:creationId xmlns:a16="http://schemas.microsoft.com/office/drawing/2014/main" id="{64176513-4B6A-2106-CDE5-CB92F78153A1}"/>
              </a:ext>
            </a:extLst>
          </p:cNvPr>
          <p:cNvSpPr txBox="1"/>
          <p:nvPr/>
        </p:nvSpPr>
        <p:spPr>
          <a:xfrm>
            <a:off x="2554416" y="114086"/>
            <a:ext cx="8372648" cy="113877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600" b="1" u="sng" cap="all">
                <a:latin typeface="Calibri"/>
                <a:cs typeface="Calibri Light"/>
              </a:rPr>
              <a:t>Plots for ACCURACY VS </a:t>
            </a:r>
            <a:r>
              <a:rPr lang="en-US" sz="3600" b="1" u="sng" cap="all" err="1">
                <a:latin typeface="Calibri"/>
                <a:cs typeface="Calibri Light"/>
              </a:rPr>
              <a:t>DATa</a:t>
            </a:r>
            <a:r>
              <a:rPr lang="en-US" sz="3600" b="1" u="sng" cap="all">
                <a:latin typeface="Calibri"/>
                <a:cs typeface="Calibri Light"/>
              </a:rPr>
              <a:t> POINTS</a:t>
            </a:r>
            <a:endParaRPr lang="en-US" err="1">
              <a:latin typeface="Calibri"/>
            </a:endParaRPr>
          </a:p>
          <a:p>
            <a:endParaRPr lang="en-US" sz="3200" b="1">
              <a:solidFill>
                <a:schemeClr val="tx1">
                  <a:lumMod val="95000"/>
                  <a:lumOff val="5000"/>
                </a:schemeClr>
              </a:solidFill>
              <a:ea typeface="Calibri"/>
              <a:cs typeface="Calibri"/>
            </a:endParaRPr>
          </a:p>
        </p:txBody>
      </p:sp>
    </p:spTree>
    <p:extLst>
      <p:ext uri="{BB962C8B-B14F-4D97-AF65-F5344CB8AC3E}">
        <p14:creationId xmlns:p14="http://schemas.microsoft.com/office/powerpoint/2010/main" val="186462353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4090507" y="2052736"/>
            <a:ext cx="7454077" cy="4165950"/>
          </a:xfrm>
        </p:spPr>
        <p:txBody>
          <a:bodyPr vert="horz" lIns="91440" tIns="45720" rIns="91440" bIns="45720" rtlCol="0" anchor="t">
            <a:normAutofit/>
          </a:bodyPr>
          <a:lstStyle/>
          <a:p>
            <a:pPr marL="0" indent="0">
              <a:lnSpc>
                <a:spcPct val="100000"/>
              </a:lnSpc>
              <a:buNone/>
            </a:pPr>
            <a:endParaRPr lang="en-US" sz="2000"/>
          </a:p>
          <a:p>
            <a:pPr marL="0" indent="0">
              <a:lnSpc>
                <a:spcPct val="100000"/>
              </a:lnSpc>
              <a:buNone/>
            </a:pPr>
            <a:endParaRPr lang="en-US" sz="2000"/>
          </a:p>
        </p:txBody>
      </p:sp>
      <p:sp>
        <p:nvSpPr>
          <p:cNvPr id="5" name="TextBox 4">
            <a:extLst>
              <a:ext uri="{FF2B5EF4-FFF2-40B4-BE49-F238E27FC236}">
                <a16:creationId xmlns:a16="http://schemas.microsoft.com/office/drawing/2014/main" id="{4E79AB83-8434-BB8F-AD91-D476C2FAA5E8}"/>
              </a:ext>
            </a:extLst>
          </p:cNvPr>
          <p:cNvSpPr txBox="1"/>
          <p:nvPr/>
        </p:nvSpPr>
        <p:spPr>
          <a:xfrm>
            <a:off x="4305837" y="1956279"/>
            <a:ext cx="795185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solidFill>
                <a:srgbClr val="000000"/>
              </a:solidFill>
            </a:endParaRPr>
          </a:p>
        </p:txBody>
      </p:sp>
      <p:pic>
        <p:nvPicPr>
          <p:cNvPr id="6" name="Picture 6" descr="Chart, line chart&#10;&#10;Description automatically generated">
            <a:extLst>
              <a:ext uri="{FF2B5EF4-FFF2-40B4-BE49-F238E27FC236}">
                <a16:creationId xmlns:a16="http://schemas.microsoft.com/office/drawing/2014/main" id="{3CB9BAE5-0E4E-7A6E-B76C-E7CD4778BCBB}"/>
              </a:ext>
            </a:extLst>
          </p:cNvPr>
          <p:cNvPicPr>
            <a:picLocks noChangeAspect="1"/>
          </p:cNvPicPr>
          <p:nvPr/>
        </p:nvPicPr>
        <p:blipFill rotWithShape="1">
          <a:blip r:embed="rId2"/>
          <a:srcRect l="8388" t="10751" r="7401" b="6627"/>
          <a:stretch/>
        </p:blipFill>
        <p:spPr>
          <a:xfrm>
            <a:off x="894609" y="1044410"/>
            <a:ext cx="10143620" cy="5559285"/>
          </a:xfrm>
          <a:prstGeom prst="rect">
            <a:avLst/>
          </a:prstGeom>
        </p:spPr>
      </p:pic>
      <p:sp>
        <p:nvSpPr>
          <p:cNvPr id="9" name="Title 1">
            <a:extLst>
              <a:ext uri="{FF2B5EF4-FFF2-40B4-BE49-F238E27FC236}">
                <a16:creationId xmlns:a16="http://schemas.microsoft.com/office/drawing/2014/main" id="{45037847-013F-F3A9-0097-65B3866A4B3A}"/>
              </a:ext>
            </a:extLst>
          </p:cNvPr>
          <p:cNvSpPr txBox="1">
            <a:spLocks/>
          </p:cNvSpPr>
          <p:nvPr/>
        </p:nvSpPr>
        <p:spPr>
          <a:xfrm>
            <a:off x="745625" y="-27316"/>
            <a:ext cx="10442485" cy="1068590"/>
          </a:xfrm>
          <a:prstGeom prst="rect">
            <a:avLst/>
          </a:prstGeom>
          <a:solidFill>
            <a:srgbClr val="FFFF00"/>
          </a:solidFill>
          <a:ln w="28575">
            <a:solidFill>
              <a:schemeClr val="tx1"/>
            </a:solidFill>
          </a:ln>
        </p:spPr>
        <p:txBody>
          <a:bodyPr vert="horz" lIns="91440" tIns="45720" rIns="91440" bIns="45720" rtlCol="0" anchor="ct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a:r>
              <a:rPr lang="en-US" sz="3200" b="1" u="sng">
                <a:ea typeface="+mj-lt"/>
                <a:cs typeface="+mj-lt"/>
              </a:rPr>
              <a:t>ACCURACY VS DATA POINTS </a:t>
            </a:r>
            <a:endParaRPr lang="en-US" sz="3200">
              <a:ea typeface="+mj-lt"/>
              <a:cs typeface="+mj-lt"/>
            </a:endParaRPr>
          </a:p>
          <a:p>
            <a:pPr algn="ctr"/>
            <a:r>
              <a:rPr lang="en-US" sz="3200" b="1" u="sng">
                <a:ea typeface="+mj-lt"/>
                <a:cs typeface="+mj-lt"/>
              </a:rPr>
              <a:t>(all features)</a:t>
            </a:r>
            <a:endParaRPr lang="en-US" sz="3200">
              <a:ea typeface="+mj-lt"/>
              <a:cs typeface="+mj-lt"/>
            </a:endParaRPr>
          </a:p>
        </p:txBody>
      </p:sp>
    </p:spTree>
    <p:extLst>
      <p:ext uri="{BB962C8B-B14F-4D97-AF65-F5344CB8AC3E}">
        <p14:creationId xmlns:p14="http://schemas.microsoft.com/office/powerpoint/2010/main" val="3506685790"/>
      </p:ext>
    </p:extLst>
  </p:cSld>
  <p:clrMapOvr>
    <a:overrideClrMapping bg1="lt1" tx1="dk1" bg2="lt2" tx2="dk2" accent1="accent1" accent2="accent2" accent3="accent3" accent4="accent4" accent5="accent5" accent6="accent6" hlink="hlink" folHlink="folHlink"/>
  </p:clrMapOvr>
</p:sld>
</file>

<file path=ppt/slides/slide39.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4090507" y="2052736"/>
            <a:ext cx="7454077" cy="4165950"/>
          </a:xfrm>
        </p:spPr>
        <p:txBody>
          <a:bodyPr vert="horz" lIns="91440" tIns="45720" rIns="91440" bIns="45720" rtlCol="0" anchor="t">
            <a:normAutofit/>
          </a:bodyPr>
          <a:lstStyle/>
          <a:p>
            <a:pPr marL="0" indent="0">
              <a:lnSpc>
                <a:spcPct val="100000"/>
              </a:lnSpc>
              <a:buNone/>
            </a:pPr>
            <a:endParaRPr lang="en-US" sz="2000"/>
          </a:p>
          <a:p>
            <a:pPr marL="0" indent="0">
              <a:lnSpc>
                <a:spcPct val="100000"/>
              </a:lnSpc>
              <a:buNone/>
            </a:pPr>
            <a:endParaRPr lang="en-US" sz="2000"/>
          </a:p>
        </p:txBody>
      </p:sp>
      <p:sp>
        <p:nvSpPr>
          <p:cNvPr id="5" name="TextBox 4">
            <a:extLst>
              <a:ext uri="{FF2B5EF4-FFF2-40B4-BE49-F238E27FC236}">
                <a16:creationId xmlns:a16="http://schemas.microsoft.com/office/drawing/2014/main" id="{4E79AB83-8434-BB8F-AD91-D476C2FAA5E8}"/>
              </a:ext>
            </a:extLst>
          </p:cNvPr>
          <p:cNvSpPr txBox="1"/>
          <p:nvPr/>
        </p:nvSpPr>
        <p:spPr>
          <a:xfrm>
            <a:off x="4305837" y="1956279"/>
            <a:ext cx="795185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solidFill>
                <a:srgbClr val="000000"/>
              </a:solidFill>
            </a:endParaRPr>
          </a:p>
        </p:txBody>
      </p:sp>
      <p:sp>
        <p:nvSpPr>
          <p:cNvPr id="9" name="Title 1">
            <a:extLst>
              <a:ext uri="{FF2B5EF4-FFF2-40B4-BE49-F238E27FC236}">
                <a16:creationId xmlns:a16="http://schemas.microsoft.com/office/drawing/2014/main" id="{45037847-013F-F3A9-0097-65B3866A4B3A}"/>
              </a:ext>
            </a:extLst>
          </p:cNvPr>
          <p:cNvSpPr txBox="1">
            <a:spLocks/>
          </p:cNvSpPr>
          <p:nvPr/>
        </p:nvSpPr>
        <p:spPr>
          <a:xfrm>
            <a:off x="745625" y="131022"/>
            <a:ext cx="10442485" cy="1068590"/>
          </a:xfrm>
          <a:prstGeom prst="rect">
            <a:avLst/>
          </a:prstGeom>
          <a:solidFill>
            <a:srgbClr val="FFFF00"/>
          </a:solidFill>
          <a:ln w="28575">
            <a:solidFill>
              <a:schemeClr val="tx1"/>
            </a:solidFill>
          </a:ln>
        </p:spPr>
        <p:txBody>
          <a:bodyPr vert="horz" lIns="91440" tIns="45720" rIns="91440" bIns="45720" rtlCol="0" anchor="ct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a:r>
              <a:rPr lang="en-US" sz="3200" b="1" u="sng">
                <a:ea typeface="+mj-lt"/>
                <a:cs typeface="+mj-lt"/>
              </a:rPr>
              <a:t>ACCURACY : data points </a:t>
            </a:r>
            <a:endParaRPr lang="en-US" sz="3200">
              <a:ea typeface="+mj-lt"/>
              <a:cs typeface="+mj-lt"/>
            </a:endParaRPr>
          </a:p>
          <a:p>
            <a:pPr algn="ctr"/>
            <a:r>
              <a:rPr lang="en-US" sz="3200" b="1" u="sng">
                <a:ea typeface="+mj-lt"/>
                <a:cs typeface="+mj-lt"/>
              </a:rPr>
              <a:t>(WORK TIMINGS SATISFACTION DROPPED)</a:t>
            </a:r>
            <a:endParaRPr lang="en-US" sz="3200">
              <a:ea typeface="+mj-lt"/>
              <a:cs typeface="+mj-lt"/>
            </a:endParaRPr>
          </a:p>
        </p:txBody>
      </p:sp>
      <p:pic>
        <p:nvPicPr>
          <p:cNvPr id="4" name="Picture 6" descr="Chart, line chart&#10;&#10;Description automatically generated">
            <a:extLst>
              <a:ext uri="{FF2B5EF4-FFF2-40B4-BE49-F238E27FC236}">
                <a16:creationId xmlns:a16="http://schemas.microsoft.com/office/drawing/2014/main" id="{D9AD58C0-2C9C-CBFD-E818-F59318C0B19F}"/>
              </a:ext>
            </a:extLst>
          </p:cNvPr>
          <p:cNvPicPr>
            <a:picLocks noChangeAspect="1"/>
          </p:cNvPicPr>
          <p:nvPr/>
        </p:nvPicPr>
        <p:blipFill rotWithShape="1">
          <a:blip r:embed="rId2"/>
          <a:srcRect l="7490" t="10956" r="7004" b="5739"/>
          <a:stretch/>
        </p:blipFill>
        <p:spPr>
          <a:xfrm>
            <a:off x="983673" y="1331396"/>
            <a:ext cx="10155112" cy="5531308"/>
          </a:xfrm>
          <a:prstGeom prst="rect">
            <a:avLst/>
          </a:prstGeom>
        </p:spPr>
      </p:pic>
    </p:spTree>
    <p:extLst>
      <p:ext uri="{BB962C8B-B14F-4D97-AF65-F5344CB8AC3E}">
        <p14:creationId xmlns:p14="http://schemas.microsoft.com/office/powerpoint/2010/main" val="1553642228"/>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E2EBAB45-6D6E-0CC8-B073-6BCB25C2411E}"/>
              </a:ext>
            </a:extLst>
          </p:cNvPr>
          <p:cNvSpPr>
            <a:spLocks noGrp="1"/>
          </p:cNvSpPr>
          <p:nvPr/>
        </p:nvSpPr>
        <p:spPr>
          <a:xfrm>
            <a:off x="1097765" y="973600"/>
            <a:ext cx="9144000" cy="23876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b="1">
              <a:ea typeface="Calibri Light"/>
              <a:cs typeface="Calibri Light"/>
            </a:endParaRPr>
          </a:p>
        </p:txBody>
      </p:sp>
      <p:sp>
        <p:nvSpPr>
          <p:cNvPr id="8" name="Subtitle 2">
            <a:extLst>
              <a:ext uri="{FF2B5EF4-FFF2-40B4-BE49-F238E27FC236}">
                <a16:creationId xmlns:a16="http://schemas.microsoft.com/office/drawing/2014/main" id="{FEAC934E-E0AD-A4B2-7CED-8C48AA82DB93}"/>
              </a:ext>
            </a:extLst>
          </p:cNvPr>
          <p:cNvSpPr>
            <a:spLocks noGrp="1"/>
          </p:cNvSpPr>
          <p:nvPr/>
        </p:nvSpPr>
        <p:spPr>
          <a:xfrm>
            <a:off x="1426535" y="4133666"/>
            <a:ext cx="9144000" cy="1655762"/>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GB" sz="3200" b="1">
              <a:solidFill>
                <a:schemeClr val="accent1"/>
              </a:solidFill>
              <a:ea typeface="Calibri"/>
              <a:cs typeface="Calibri"/>
            </a:endParaRPr>
          </a:p>
        </p:txBody>
      </p:sp>
      <p:sp>
        <p:nvSpPr>
          <p:cNvPr id="3" name="TextBox 2">
            <a:extLst>
              <a:ext uri="{FF2B5EF4-FFF2-40B4-BE49-F238E27FC236}">
                <a16:creationId xmlns:a16="http://schemas.microsoft.com/office/drawing/2014/main" id="{F217A9FC-F1E2-FD3C-8C04-2A28E6357DD1}"/>
              </a:ext>
            </a:extLst>
          </p:cNvPr>
          <p:cNvSpPr txBox="1"/>
          <p:nvPr/>
        </p:nvSpPr>
        <p:spPr>
          <a:xfrm>
            <a:off x="1155540" y="1280931"/>
            <a:ext cx="9823046" cy="560153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Sans-Serif"/>
              <a:buChar char="•"/>
            </a:pPr>
            <a:r>
              <a:rPr lang="en-US" sz="2400" b="1">
                <a:ea typeface="+mn-lt"/>
                <a:cs typeface="+mn-lt"/>
              </a:rPr>
              <a:t>The data set represents employee reviews from Glassdoor with target value </a:t>
            </a:r>
            <a:r>
              <a:rPr lang="en-US" sz="2400" b="1">
                <a:solidFill>
                  <a:srgbClr val="FF0000"/>
                </a:solidFill>
                <a:ea typeface="+mn-lt"/>
                <a:cs typeface="+mn-lt"/>
              </a:rPr>
              <a:t>'Attrition'</a:t>
            </a:r>
            <a:r>
              <a:rPr lang="en-US" sz="2400" b="1">
                <a:ea typeface="+mn-lt"/>
                <a:cs typeface="+mn-lt"/>
              </a:rPr>
              <a:t>.</a:t>
            </a:r>
            <a:endParaRPr lang="en-US" sz="2400">
              <a:ea typeface="+mn-lt"/>
              <a:cs typeface="+mn-lt"/>
            </a:endParaRPr>
          </a:p>
          <a:p>
            <a:pPr marL="742950" lvl="1" indent="-285750">
              <a:buFont typeface="Wingdings,Sans-Serif"/>
              <a:buChar char="Ø"/>
            </a:pPr>
            <a:r>
              <a:rPr lang="en-US" sz="2400" b="1">
                <a:ea typeface="+mn-lt"/>
                <a:cs typeface="+mn-lt"/>
              </a:rPr>
              <a:t>'Yes'  - Resign (+</a:t>
            </a:r>
            <a:r>
              <a:rPr lang="en-US" sz="2400" b="1" err="1">
                <a:ea typeface="+mn-lt"/>
                <a:cs typeface="+mn-lt"/>
              </a:rPr>
              <a:t>ve</a:t>
            </a:r>
            <a:r>
              <a:rPr lang="en-US" sz="2400" b="1">
                <a:ea typeface="+mn-lt"/>
                <a:cs typeface="+mn-lt"/>
              </a:rPr>
              <a:t>)</a:t>
            </a:r>
            <a:endParaRPr lang="en-US" sz="2400">
              <a:ea typeface="+mn-lt"/>
              <a:cs typeface="+mn-lt"/>
            </a:endParaRPr>
          </a:p>
          <a:p>
            <a:pPr marL="742950" lvl="1" indent="-285750">
              <a:buFont typeface="Wingdings,Sans-Serif"/>
              <a:buChar char="Ø"/>
            </a:pPr>
            <a:r>
              <a:rPr lang="en-US" sz="2400" b="1">
                <a:ea typeface="+mn-lt"/>
                <a:cs typeface="+mn-lt"/>
              </a:rPr>
              <a:t>'No'   - Doesn't Resign (-</a:t>
            </a:r>
            <a:r>
              <a:rPr lang="en-US" sz="2400" b="1" err="1">
                <a:ea typeface="+mn-lt"/>
                <a:cs typeface="+mn-lt"/>
              </a:rPr>
              <a:t>ve</a:t>
            </a:r>
            <a:r>
              <a:rPr lang="en-US" sz="2400" b="1">
                <a:ea typeface="+mn-lt"/>
                <a:cs typeface="+mn-lt"/>
              </a:rPr>
              <a:t>)</a:t>
            </a:r>
            <a:endParaRPr lang="en-US" sz="2400">
              <a:ea typeface="+mn-lt"/>
              <a:cs typeface="+mn-lt"/>
            </a:endParaRPr>
          </a:p>
          <a:p>
            <a:pPr marL="285750" indent="-285750">
              <a:buFont typeface="Arial,Sans-Serif"/>
              <a:buChar char="•"/>
            </a:pPr>
            <a:endParaRPr lang="en-US" sz="2400">
              <a:ea typeface="+mn-lt"/>
              <a:cs typeface="+mn-lt"/>
            </a:endParaRPr>
          </a:p>
          <a:p>
            <a:pPr marL="285750" indent="-285750">
              <a:buFont typeface="Arial,Sans-Serif"/>
              <a:buChar char="•"/>
            </a:pPr>
            <a:r>
              <a:rPr lang="en-US" sz="2400" b="1">
                <a:ea typeface="+mn-lt"/>
                <a:cs typeface="+mn-lt"/>
              </a:rPr>
              <a:t>Features include Numerical and Categorical values.</a:t>
            </a:r>
            <a:endParaRPr lang="en-US" sz="2400">
              <a:ea typeface="+mn-lt"/>
              <a:cs typeface="+mn-lt"/>
            </a:endParaRPr>
          </a:p>
          <a:p>
            <a:pPr marL="285750" indent="-285750">
              <a:buFont typeface="Arial"/>
              <a:buChar char="•"/>
            </a:pPr>
            <a:endParaRPr lang="en-US" sz="2400">
              <a:ea typeface="+mn-lt"/>
              <a:cs typeface="+mn-lt"/>
            </a:endParaRPr>
          </a:p>
          <a:p>
            <a:pPr marL="285750" indent="-285750">
              <a:buFont typeface="Arial,Sans-Serif"/>
              <a:buChar char="•"/>
            </a:pPr>
            <a:r>
              <a:rPr lang="en-US" sz="2400" b="1">
                <a:ea typeface="+mn-lt"/>
                <a:cs typeface="+mn-lt"/>
              </a:rPr>
              <a:t>Some level of attrition will always be there, but the company wants to minimize this and keep the best employee from leaving.</a:t>
            </a:r>
            <a:endParaRPr lang="en-US" sz="2400">
              <a:ea typeface="+mn-lt"/>
              <a:cs typeface="+mn-lt"/>
            </a:endParaRPr>
          </a:p>
          <a:p>
            <a:pPr marL="285750" indent="-285750">
              <a:buFont typeface="Arial,Sans-Serif"/>
              <a:buChar char="•"/>
            </a:pPr>
            <a:endParaRPr lang="en-US" sz="2400">
              <a:ea typeface="+mn-lt"/>
              <a:cs typeface="+mn-lt"/>
            </a:endParaRPr>
          </a:p>
          <a:p>
            <a:pPr marL="285750" indent="-285750">
              <a:buFont typeface="Arial,Sans-Serif"/>
              <a:buChar char="•"/>
            </a:pPr>
            <a:r>
              <a:rPr lang="en-US" sz="2400" b="1">
                <a:ea typeface="+mn-lt"/>
                <a:cs typeface="+mn-lt"/>
              </a:rPr>
              <a:t>The data set is used to run analysis of employees, to find certain “at risk” categories of employees.</a:t>
            </a:r>
            <a:endParaRPr lang="en-US" sz="2400">
              <a:ea typeface="+mn-lt"/>
              <a:cs typeface="+mn-lt"/>
            </a:endParaRPr>
          </a:p>
          <a:p>
            <a:pPr marL="285750" indent="-285750">
              <a:buFont typeface="Arial"/>
              <a:buChar char="•"/>
            </a:pPr>
            <a:endParaRPr lang="en-US" sz="2400">
              <a:ea typeface="+mn-lt"/>
              <a:cs typeface="+mn-lt"/>
            </a:endParaRPr>
          </a:p>
          <a:p>
            <a:pPr marL="285750" indent="-285750">
              <a:buFont typeface="Arial,Sans-Serif"/>
              <a:buChar char="•"/>
            </a:pPr>
            <a:endParaRPr lang="en-US" sz="2800" b="1">
              <a:cs typeface="Calibri"/>
            </a:endParaRPr>
          </a:p>
          <a:p>
            <a:pPr marL="285750" indent="-285750">
              <a:buFont typeface="Arial"/>
              <a:buChar char="•"/>
            </a:pPr>
            <a:endParaRPr lang="en-US">
              <a:ea typeface="Calibri"/>
              <a:cs typeface="Calibri"/>
            </a:endParaRPr>
          </a:p>
        </p:txBody>
      </p:sp>
      <p:sp>
        <p:nvSpPr>
          <p:cNvPr id="4" name="TextBox 3">
            <a:extLst>
              <a:ext uri="{FF2B5EF4-FFF2-40B4-BE49-F238E27FC236}">
                <a16:creationId xmlns:a16="http://schemas.microsoft.com/office/drawing/2014/main" id="{64176513-4B6A-2106-CDE5-CB92F78153A1}"/>
              </a:ext>
            </a:extLst>
          </p:cNvPr>
          <p:cNvSpPr txBox="1"/>
          <p:nvPr/>
        </p:nvSpPr>
        <p:spPr>
          <a:xfrm>
            <a:off x="2554416" y="114086"/>
            <a:ext cx="7212064" cy="113877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600" b="1" u="sng">
                <a:ea typeface="+mn-lt"/>
                <a:cs typeface="+mn-lt"/>
              </a:rPr>
              <a:t>DATASET</a:t>
            </a:r>
            <a:endParaRPr lang="en-US"/>
          </a:p>
          <a:p>
            <a:endParaRPr lang="en-US" sz="3200" b="1">
              <a:solidFill>
                <a:schemeClr val="tx1">
                  <a:lumMod val="95000"/>
                  <a:lumOff val="5000"/>
                </a:schemeClr>
              </a:solidFill>
              <a:ea typeface="Calibri"/>
              <a:cs typeface="Calibri"/>
            </a:endParaRPr>
          </a:p>
        </p:txBody>
      </p:sp>
    </p:spTree>
    <p:extLst>
      <p:ext uri="{BB962C8B-B14F-4D97-AF65-F5344CB8AC3E}">
        <p14:creationId xmlns:p14="http://schemas.microsoft.com/office/powerpoint/2010/main" val="104316611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4090507" y="2052736"/>
            <a:ext cx="7454077" cy="4165950"/>
          </a:xfrm>
        </p:spPr>
        <p:txBody>
          <a:bodyPr vert="horz" lIns="91440" tIns="45720" rIns="91440" bIns="45720" rtlCol="0" anchor="t">
            <a:normAutofit/>
          </a:bodyPr>
          <a:lstStyle/>
          <a:p>
            <a:pPr marL="0" indent="0">
              <a:lnSpc>
                <a:spcPct val="100000"/>
              </a:lnSpc>
              <a:buNone/>
            </a:pPr>
            <a:endParaRPr lang="en-US" sz="2000"/>
          </a:p>
          <a:p>
            <a:pPr marL="0" indent="0">
              <a:lnSpc>
                <a:spcPct val="100000"/>
              </a:lnSpc>
              <a:buNone/>
            </a:pPr>
            <a:endParaRPr lang="en-US" sz="2000"/>
          </a:p>
        </p:txBody>
      </p:sp>
      <p:sp>
        <p:nvSpPr>
          <p:cNvPr id="5" name="TextBox 4">
            <a:extLst>
              <a:ext uri="{FF2B5EF4-FFF2-40B4-BE49-F238E27FC236}">
                <a16:creationId xmlns:a16="http://schemas.microsoft.com/office/drawing/2014/main" id="{4E79AB83-8434-BB8F-AD91-D476C2FAA5E8}"/>
              </a:ext>
            </a:extLst>
          </p:cNvPr>
          <p:cNvSpPr txBox="1"/>
          <p:nvPr/>
        </p:nvSpPr>
        <p:spPr>
          <a:xfrm>
            <a:off x="4305837" y="1956279"/>
            <a:ext cx="795185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solidFill>
                <a:srgbClr val="000000"/>
              </a:solidFill>
            </a:endParaRPr>
          </a:p>
        </p:txBody>
      </p:sp>
      <p:sp>
        <p:nvSpPr>
          <p:cNvPr id="9" name="Title 1">
            <a:extLst>
              <a:ext uri="{FF2B5EF4-FFF2-40B4-BE49-F238E27FC236}">
                <a16:creationId xmlns:a16="http://schemas.microsoft.com/office/drawing/2014/main" id="{45037847-013F-F3A9-0097-65B3866A4B3A}"/>
              </a:ext>
            </a:extLst>
          </p:cNvPr>
          <p:cNvSpPr txBox="1">
            <a:spLocks/>
          </p:cNvSpPr>
          <p:nvPr/>
        </p:nvSpPr>
        <p:spPr>
          <a:xfrm>
            <a:off x="1270118" y="131022"/>
            <a:ext cx="9858616" cy="1068590"/>
          </a:xfrm>
          <a:prstGeom prst="rect">
            <a:avLst/>
          </a:prstGeom>
          <a:solidFill>
            <a:srgbClr val="FFFF00"/>
          </a:solidFill>
          <a:ln w="28575">
            <a:solidFill>
              <a:schemeClr val="tx1"/>
            </a:solidFill>
          </a:ln>
        </p:spPr>
        <p:txBody>
          <a:bodyPr vert="horz" lIns="91440" tIns="45720" rIns="91440" bIns="45720" rtlCol="0" anchor="ct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a:r>
              <a:rPr lang="en-US" sz="3200" b="1" u="sng">
                <a:ea typeface="+mj-lt"/>
                <a:cs typeface="+mj-lt"/>
              </a:rPr>
              <a:t>ACCURACY : data points</a:t>
            </a:r>
            <a:endParaRPr lang="en-US" sz="3200">
              <a:ea typeface="+mj-lt"/>
              <a:cs typeface="+mj-lt"/>
            </a:endParaRPr>
          </a:p>
          <a:p>
            <a:pPr algn="ctr"/>
            <a:r>
              <a:rPr lang="en-US" sz="3200" b="1" u="sng">
                <a:ea typeface="+mj-lt"/>
                <a:cs typeface="+mj-lt"/>
              </a:rPr>
              <a:t> (Overtime also dropped)</a:t>
            </a:r>
            <a:endParaRPr lang="en-US" sz="3200">
              <a:ea typeface="+mj-lt"/>
              <a:cs typeface="+mj-lt"/>
            </a:endParaRPr>
          </a:p>
        </p:txBody>
      </p:sp>
      <p:pic>
        <p:nvPicPr>
          <p:cNvPr id="2" name="Picture 3" descr="Chart, line chart&#10;&#10;Description automatically generated">
            <a:extLst>
              <a:ext uri="{FF2B5EF4-FFF2-40B4-BE49-F238E27FC236}">
                <a16:creationId xmlns:a16="http://schemas.microsoft.com/office/drawing/2014/main" id="{88AEA904-8394-F9B6-F301-778301C02B1C}"/>
              </a:ext>
            </a:extLst>
          </p:cNvPr>
          <p:cNvPicPr>
            <a:picLocks noChangeAspect="1"/>
          </p:cNvPicPr>
          <p:nvPr/>
        </p:nvPicPr>
        <p:blipFill>
          <a:blip r:embed="rId2"/>
          <a:stretch>
            <a:fillRect/>
          </a:stretch>
        </p:blipFill>
        <p:spPr>
          <a:xfrm>
            <a:off x="726374" y="1199762"/>
            <a:ext cx="10511641" cy="5507462"/>
          </a:xfrm>
          <a:prstGeom prst="rect">
            <a:avLst/>
          </a:prstGeom>
        </p:spPr>
      </p:pic>
    </p:spTree>
    <p:extLst>
      <p:ext uri="{BB962C8B-B14F-4D97-AF65-F5344CB8AC3E}">
        <p14:creationId xmlns:p14="http://schemas.microsoft.com/office/powerpoint/2010/main" val="379377948"/>
      </p:ext>
    </p:extLst>
  </p:cSld>
  <p:clrMapOvr>
    <a:overrideClrMapping bg1="lt1" tx1="dk1" bg2="lt2" tx2="dk2" accent1="accent1" accent2="accent2" accent3="accent3" accent4="accent4" accent5="accent5" accent6="accent6" hlink="hlink" folHlink="folHlink"/>
  </p:clrMapOvr>
</p:sld>
</file>

<file path=ppt/slides/slide41.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4090507" y="2052736"/>
            <a:ext cx="7454077" cy="4165950"/>
          </a:xfrm>
        </p:spPr>
        <p:txBody>
          <a:bodyPr vert="horz" lIns="91440" tIns="45720" rIns="91440" bIns="45720" rtlCol="0" anchor="t">
            <a:normAutofit/>
          </a:bodyPr>
          <a:lstStyle/>
          <a:p>
            <a:pPr marL="0" indent="0">
              <a:lnSpc>
                <a:spcPct val="100000"/>
              </a:lnSpc>
              <a:buNone/>
            </a:pPr>
            <a:endParaRPr lang="en-US" sz="2000"/>
          </a:p>
          <a:p>
            <a:pPr marL="0" indent="0">
              <a:lnSpc>
                <a:spcPct val="100000"/>
              </a:lnSpc>
              <a:buNone/>
            </a:pPr>
            <a:endParaRPr lang="en-US" sz="2000"/>
          </a:p>
        </p:txBody>
      </p:sp>
      <p:sp>
        <p:nvSpPr>
          <p:cNvPr id="5" name="TextBox 4">
            <a:extLst>
              <a:ext uri="{FF2B5EF4-FFF2-40B4-BE49-F238E27FC236}">
                <a16:creationId xmlns:a16="http://schemas.microsoft.com/office/drawing/2014/main" id="{4E79AB83-8434-BB8F-AD91-D476C2FAA5E8}"/>
              </a:ext>
            </a:extLst>
          </p:cNvPr>
          <p:cNvSpPr txBox="1"/>
          <p:nvPr/>
        </p:nvSpPr>
        <p:spPr>
          <a:xfrm>
            <a:off x="4305837" y="1956279"/>
            <a:ext cx="795185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solidFill>
                <a:srgbClr val="000000"/>
              </a:solidFill>
            </a:endParaRPr>
          </a:p>
        </p:txBody>
      </p:sp>
      <p:pic>
        <p:nvPicPr>
          <p:cNvPr id="9" name="Picture 10" descr="Chart, line chart&#10;&#10;Description automatically generated">
            <a:extLst>
              <a:ext uri="{FF2B5EF4-FFF2-40B4-BE49-F238E27FC236}">
                <a16:creationId xmlns:a16="http://schemas.microsoft.com/office/drawing/2014/main" id="{D653844A-D639-CC52-DCF5-F468AE7F8CA8}"/>
              </a:ext>
            </a:extLst>
          </p:cNvPr>
          <p:cNvPicPr>
            <a:picLocks noChangeAspect="1"/>
          </p:cNvPicPr>
          <p:nvPr/>
        </p:nvPicPr>
        <p:blipFill rotWithShape="1">
          <a:blip r:embed="rId2"/>
          <a:srcRect l="8399" t="12389" r="7905" b="6372"/>
          <a:stretch/>
        </p:blipFill>
        <p:spPr>
          <a:xfrm>
            <a:off x="845127" y="1163164"/>
            <a:ext cx="10382673" cy="5620394"/>
          </a:xfrm>
          <a:prstGeom prst="rect">
            <a:avLst/>
          </a:prstGeom>
        </p:spPr>
      </p:pic>
      <p:sp>
        <p:nvSpPr>
          <p:cNvPr id="15" name="Title 1">
            <a:extLst>
              <a:ext uri="{FF2B5EF4-FFF2-40B4-BE49-F238E27FC236}">
                <a16:creationId xmlns:a16="http://schemas.microsoft.com/office/drawing/2014/main" id="{08088130-B47F-97CF-C5EB-9A8F1FD3A176}"/>
              </a:ext>
            </a:extLst>
          </p:cNvPr>
          <p:cNvSpPr txBox="1">
            <a:spLocks/>
          </p:cNvSpPr>
          <p:nvPr/>
        </p:nvSpPr>
        <p:spPr>
          <a:xfrm>
            <a:off x="745625" y="131022"/>
            <a:ext cx="10442485" cy="1068590"/>
          </a:xfrm>
          <a:prstGeom prst="rect">
            <a:avLst/>
          </a:prstGeom>
          <a:solidFill>
            <a:srgbClr val="FFFF00"/>
          </a:solidFill>
          <a:ln w="28575">
            <a:solidFill>
              <a:schemeClr val="tx1"/>
            </a:solidFill>
          </a:ln>
        </p:spPr>
        <p:txBody>
          <a:bodyPr vert="horz" lIns="91440" tIns="45720" rIns="91440" bIns="45720" rtlCol="0" anchor="ct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a:r>
              <a:rPr lang="en-US" sz="3200" b="1" u="sng">
                <a:ea typeface="+mj-lt"/>
                <a:cs typeface="+mj-lt"/>
              </a:rPr>
              <a:t>ACCURACY : false -</a:t>
            </a:r>
            <a:r>
              <a:rPr lang="en-US" sz="3200" b="1" u="sng" err="1">
                <a:ea typeface="+mj-lt"/>
                <a:cs typeface="+mj-lt"/>
              </a:rPr>
              <a:t>ve</a:t>
            </a:r>
            <a:r>
              <a:rPr lang="en-US" sz="3200" b="1" u="sng">
                <a:ea typeface="+mj-lt"/>
                <a:cs typeface="+mj-lt"/>
              </a:rPr>
              <a:t> </a:t>
            </a:r>
            <a:endParaRPr lang="en-US" sz="3200">
              <a:ea typeface="+mj-lt"/>
              <a:cs typeface="+mj-lt"/>
            </a:endParaRPr>
          </a:p>
          <a:p>
            <a:pPr algn="ctr"/>
            <a:r>
              <a:rPr lang="en-US" sz="3200" b="1" u="sng">
                <a:ea typeface="+mj-lt"/>
                <a:cs typeface="+mj-lt"/>
              </a:rPr>
              <a:t>(all features)</a:t>
            </a:r>
            <a:endParaRPr lang="en-US" sz="3200">
              <a:ea typeface="+mj-lt"/>
              <a:cs typeface="+mj-lt"/>
            </a:endParaRPr>
          </a:p>
        </p:txBody>
      </p:sp>
    </p:spTree>
    <p:extLst>
      <p:ext uri="{BB962C8B-B14F-4D97-AF65-F5344CB8AC3E}">
        <p14:creationId xmlns:p14="http://schemas.microsoft.com/office/powerpoint/2010/main" val="3920942855"/>
      </p:ext>
    </p:extLst>
  </p:cSld>
  <p:clrMapOvr>
    <a:overrideClrMapping bg1="lt1" tx1="dk1" bg2="lt2" tx2="dk2" accent1="accent1" accent2="accent2" accent3="accent3" accent4="accent4" accent5="accent5" accent6="accent6" hlink="hlink" folHlink="folHlink"/>
  </p:clrMapOvr>
</p:sld>
</file>

<file path=ppt/slides/slide42.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4090507" y="2052736"/>
            <a:ext cx="7454077" cy="4165950"/>
          </a:xfrm>
        </p:spPr>
        <p:txBody>
          <a:bodyPr vert="horz" lIns="91440" tIns="45720" rIns="91440" bIns="45720" rtlCol="0" anchor="t">
            <a:normAutofit/>
          </a:bodyPr>
          <a:lstStyle/>
          <a:p>
            <a:pPr marL="0" indent="0">
              <a:lnSpc>
                <a:spcPct val="100000"/>
              </a:lnSpc>
              <a:buNone/>
            </a:pPr>
            <a:endParaRPr lang="en-US" sz="2000"/>
          </a:p>
          <a:p>
            <a:pPr marL="0" indent="0">
              <a:lnSpc>
                <a:spcPct val="100000"/>
              </a:lnSpc>
              <a:buNone/>
            </a:pPr>
            <a:endParaRPr lang="en-US" sz="2000"/>
          </a:p>
        </p:txBody>
      </p:sp>
      <p:sp>
        <p:nvSpPr>
          <p:cNvPr id="5" name="TextBox 4">
            <a:extLst>
              <a:ext uri="{FF2B5EF4-FFF2-40B4-BE49-F238E27FC236}">
                <a16:creationId xmlns:a16="http://schemas.microsoft.com/office/drawing/2014/main" id="{4E79AB83-8434-BB8F-AD91-D476C2FAA5E8}"/>
              </a:ext>
            </a:extLst>
          </p:cNvPr>
          <p:cNvSpPr txBox="1"/>
          <p:nvPr/>
        </p:nvSpPr>
        <p:spPr>
          <a:xfrm>
            <a:off x="4305837" y="1956279"/>
            <a:ext cx="795185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solidFill>
                <a:srgbClr val="000000"/>
              </a:solidFill>
            </a:endParaRPr>
          </a:p>
        </p:txBody>
      </p:sp>
      <p:sp>
        <p:nvSpPr>
          <p:cNvPr id="9" name="Title 1">
            <a:extLst>
              <a:ext uri="{FF2B5EF4-FFF2-40B4-BE49-F238E27FC236}">
                <a16:creationId xmlns:a16="http://schemas.microsoft.com/office/drawing/2014/main" id="{45037847-013F-F3A9-0097-65B3866A4B3A}"/>
              </a:ext>
            </a:extLst>
          </p:cNvPr>
          <p:cNvSpPr txBox="1">
            <a:spLocks/>
          </p:cNvSpPr>
          <p:nvPr/>
        </p:nvSpPr>
        <p:spPr>
          <a:xfrm>
            <a:off x="745625" y="131022"/>
            <a:ext cx="10442485" cy="1068590"/>
          </a:xfrm>
          <a:prstGeom prst="rect">
            <a:avLst/>
          </a:prstGeom>
          <a:solidFill>
            <a:srgbClr val="FFFF00"/>
          </a:solidFill>
          <a:ln w="28575">
            <a:solidFill>
              <a:schemeClr val="tx1"/>
            </a:solidFill>
          </a:ln>
        </p:spPr>
        <p:txBody>
          <a:bodyPr vert="horz" lIns="91440" tIns="45720" rIns="91440" bIns="45720" rtlCol="0" anchor="ct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a:r>
              <a:rPr lang="en-US" sz="3200" b="1" u="sng">
                <a:ea typeface="+mj-lt"/>
                <a:cs typeface="+mj-lt"/>
              </a:rPr>
              <a:t>ACCURACY : false -</a:t>
            </a:r>
            <a:r>
              <a:rPr lang="en-US" sz="3200" b="1" u="sng" err="1">
                <a:ea typeface="+mj-lt"/>
                <a:cs typeface="+mj-lt"/>
              </a:rPr>
              <a:t>ve</a:t>
            </a:r>
            <a:endParaRPr lang="en-US" sz="3200" err="1">
              <a:ea typeface="+mj-lt"/>
              <a:cs typeface="+mj-lt"/>
            </a:endParaRPr>
          </a:p>
          <a:p>
            <a:pPr algn="ctr"/>
            <a:r>
              <a:rPr lang="en-US" sz="3200" b="1" u="sng">
                <a:ea typeface="+mj-lt"/>
                <a:cs typeface="+mj-lt"/>
              </a:rPr>
              <a:t> (WORK TIMINGS SATISFACTION DROPPED)</a:t>
            </a:r>
            <a:endParaRPr lang="en-US" sz="3200">
              <a:ea typeface="+mj-lt"/>
              <a:cs typeface="+mj-lt"/>
            </a:endParaRPr>
          </a:p>
        </p:txBody>
      </p:sp>
      <p:pic>
        <p:nvPicPr>
          <p:cNvPr id="4" name="Picture 5" descr="Chart, line chart, histogram&#10;&#10;Description automatically generated">
            <a:extLst>
              <a:ext uri="{FF2B5EF4-FFF2-40B4-BE49-F238E27FC236}">
                <a16:creationId xmlns:a16="http://schemas.microsoft.com/office/drawing/2014/main" id="{67692075-8E86-0243-75F0-FAB056CAD417}"/>
              </a:ext>
            </a:extLst>
          </p:cNvPr>
          <p:cNvPicPr>
            <a:picLocks noChangeAspect="1"/>
          </p:cNvPicPr>
          <p:nvPr/>
        </p:nvPicPr>
        <p:blipFill>
          <a:blip r:embed="rId2"/>
          <a:stretch>
            <a:fillRect/>
          </a:stretch>
        </p:blipFill>
        <p:spPr>
          <a:xfrm>
            <a:off x="726374" y="1276619"/>
            <a:ext cx="10472057" cy="5502189"/>
          </a:xfrm>
          <a:prstGeom prst="rect">
            <a:avLst/>
          </a:prstGeom>
        </p:spPr>
      </p:pic>
    </p:spTree>
    <p:extLst>
      <p:ext uri="{BB962C8B-B14F-4D97-AF65-F5344CB8AC3E}">
        <p14:creationId xmlns:p14="http://schemas.microsoft.com/office/powerpoint/2010/main" val="3566042723"/>
      </p:ext>
    </p:extLst>
  </p:cSld>
  <p:clrMapOvr>
    <a:overrideClrMapping bg1="lt1" tx1="dk1" bg2="lt2" tx2="dk2" accent1="accent1" accent2="accent2" accent3="accent3" accent4="accent4" accent5="accent5" accent6="accent6" hlink="hlink" folHlink="folHlink"/>
  </p:clrMapOvr>
</p:sld>
</file>

<file path=ppt/slides/slide43.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4090507" y="2052736"/>
            <a:ext cx="7454077" cy="4165950"/>
          </a:xfrm>
        </p:spPr>
        <p:txBody>
          <a:bodyPr vert="horz" lIns="91440" tIns="45720" rIns="91440" bIns="45720" rtlCol="0" anchor="t">
            <a:normAutofit/>
          </a:bodyPr>
          <a:lstStyle/>
          <a:p>
            <a:pPr marL="0" indent="0">
              <a:lnSpc>
                <a:spcPct val="100000"/>
              </a:lnSpc>
              <a:buNone/>
            </a:pPr>
            <a:endParaRPr lang="en-US" sz="2000"/>
          </a:p>
          <a:p>
            <a:pPr marL="0" indent="0">
              <a:lnSpc>
                <a:spcPct val="100000"/>
              </a:lnSpc>
              <a:buNone/>
            </a:pPr>
            <a:endParaRPr lang="en-US" sz="2000"/>
          </a:p>
        </p:txBody>
      </p:sp>
      <p:sp>
        <p:nvSpPr>
          <p:cNvPr id="5" name="TextBox 4">
            <a:extLst>
              <a:ext uri="{FF2B5EF4-FFF2-40B4-BE49-F238E27FC236}">
                <a16:creationId xmlns:a16="http://schemas.microsoft.com/office/drawing/2014/main" id="{4E79AB83-8434-BB8F-AD91-D476C2FAA5E8}"/>
              </a:ext>
            </a:extLst>
          </p:cNvPr>
          <p:cNvSpPr txBox="1"/>
          <p:nvPr/>
        </p:nvSpPr>
        <p:spPr>
          <a:xfrm>
            <a:off x="4305837" y="1956279"/>
            <a:ext cx="795185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solidFill>
                <a:srgbClr val="000000"/>
              </a:solidFill>
            </a:endParaRPr>
          </a:p>
        </p:txBody>
      </p:sp>
      <p:sp>
        <p:nvSpPr>
          <p:cNvPr id="9" name="Title 1">
            <a:extLst>
              <a:ext uri="{FF2B5EF4-FFF2-40B4-BE49-F238E27FC236}">
                <a16:creationId xmlns:a16="http://schemas.microsoft.com/office/drawing/2014/main" id="{45037847-013F-F3A9-0097-65B3866A4B3A}"/>
              </a:ext>
            </a:extLst>
          </p:cNvPr>
          <p:cNvSpPr txBox="1">
            <a:spLocks/>
          </p:cNvSpPr>
          <p:nvPr/>
        </p:nvSpPr>
        <p:spPr>
          <a:xfrm>
            <a:off x="1270118" y="131022"/>
            <a:ext cx="9858616" cy="1068590"/>
          </a:xfrm>
          <a:prstGeom prst="rect">
            <a:avLst/>
          </a:prstGeom>
          <a:solidFill>
            <a:srgbClr val="FFFF00"/>
          </a:solidFill>
          <a:ln w="28575">
            <a:solidFill>
              <a:schemeClr val="tx1"/>
            </a:solidFill>
          </a:ln>
        </p:spPr>
        <p:txBody>
          <a:bodyPr vert="horz" lIns="91440" tIns="45720" rIns="91440" bIns="45720" rtlCol="0" anchor="ct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a:r>
              <a:rPr lang="en-US" sz="3200" b="1" u="sng">
                <a:ea typeface="+mj-lt"/>
                <a:cs typeface="+mj-lt"/>
              </a:rPr>
              <a:t>ACCURACY : false -</a:t>
            </a:r>
            <a:r>
              <a:rPr lang="en-US" sz="3200" b="1" u="sng" err="1">
                <a:ea typeface="+mj-lt"/>
                <a:cs typeface="+mj-lt"/>
              </a:rPr>
              <a:t>ve</a:t>
            </a:r>
            <a:r>
              <a:rPr lang="en-US" sz="3200" b="1" u="sng">
                <a:ea typeface="+mj-lt"/>
                <a:cs typeface="+mj-lt"/>
              </a:rPr>
              <a:t> </a:t>
            </a:r>
            <a:endParaRPr lang="en-US" sz="3200">
              <a:ea typeface="+mj-lt"/>
              <a:cs typeface="+mj-lt"/>
            </a:endParaRPr>
          </a:p>
          <a:p>
            <a:pPr algn="ctr"/>
            <a:r>
              <a:rPr lang="en-US" sz="3200" b="1" u="sng">
                <a:ea typeface="+mj-lt"/>
                <a:cs typeface="+mj-lt"/>
              </a:rPr>
              <a:t>(Overtime also dropped)</a:t>
            </a:r>
            <a:endParaRPr lang="en-US" sz="3200">
              <a:ea typeface="+mj-lt"/>
              <a:cs typeface="+mj-lt"/>
            </a:endParaRPr>
          </a:p>
        </p:txBody>
      </p:sp>
      <p:pic>
        <p:nvPicPr>
          <p:cNvPr id="14" name="Picture 14" descr="Chart, line chart&#10;&#10;Description automatically generated">
            <a:extLst>
              <a:ext uri="{FF2B5EF4-FFF2-40B4-BE49-F238E27FC236}">
                <a16:creationId xmlns:a16="http://schemas.microsoft.com/office/drawing/2014/main" id="{B3662B78-6728-B3EE-5118-F2B968CCA9CD}"/>
              </a:ext>
            </a:extLst>
          </p:cNvPr>
          <p:cNvPicPr>
            <a:picLocks noChangeAspect="1"/>
          </p:cNvPicPr>
          <p:nvPr/>
        </p:nvPicPr>
        <p:blipFill rotWithShape="1">
          <a:blip r:embed="rId2"/>
          <a:srcRect l="7843" t="9474" r="6863" b="5965"/>
          <a:stretch/>
        </p:blipFill>
        <p:spPr>
          <a:xfrm>
            <a:off x="1270659" y="1272020"/>
            <a:ext cx="10095723" cy="5590677"/>
          </a:xfrm>
          <a:prstGeom prst="rect">
            <a:avLst/>
          </a:prstGeom>
        </p:spPr>
      </p:pic>
    </p:spTree>
    <p:extLst>
      <p:ext uri="{BB962C8B-B14F-4D97-AF65-F5344CB8AC3E}">
        <p14:creationId xmlns:p14="http://schemas.microsoft.com/office/powerpoint/2010/main" val="1455592532"/>
      </p:ext>
    </p:extLst>
  </p:cSld>
  <p:clrMapOvr>
    <a:overrideClrMapping bg1="lt1" tx1="dk1" bg2="lt2" tx2="dk2" accent1="accent1" accent2="accent2" accent3="accent3" accent4="accent4" accent5="accent5" accent6="accent6" hlink="hlink" folHlink="folHlink"/>
  </p:clrMapOvr>
</p:sld>
</file>

<file path=ppt/slides/slide44.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4090507" y="2052736"/>
            <a:ext cx="7454077" cy="4165950"/>
          </a:xfrm>
        </p:spPr>
        <p:txBody>
          <a:bodyPr vert="horz" lIns="91440" tIns="45720" rIns="91440" bIns="45720" rtlCol="0" anchor="t">
            <a:normAutofit/>
          </a:bodyPr>
          <a:lstStyle/>
          <a:p>
            <a:pPr marL="0" indent="0">
              <a:lnSpc>
                <a:spcPct val="100000"/>
              </a:lnSpc>
              <a:buNone/>
            </a:pPr>
            <a:endParaRPr lang="en-US" sz="2000"/>
          </a:p>
          <a:p>
            <a:pPr marL="0" indent="0">
              <a:lnSpc>
                <a:spcPct val="100000"/>
              </a:lnSpc>
              <a:buNone/>
            </a:pPr>
            <a:endParaRPr lang="en-US" sz="2000"/>
          </a:p>
        </p:txBody>
      </p:sp>
      <p:sp>
        <p:nvSpPr>
          <p:cNvPr id="5" name="TextBox 4">
            <a:extLst>
              <a:ext uri="{FF2B5EF4-FFF2-40B4-BE49-F238E27FC236}">
                <a16:creationId xmlns:a16="http://schemas.microsoft.com/office/drawing/2014/main" id="{4E79AB83-8434-BB8F-AD91-D476C2FAA5E8}"/>
              </a:ext>
            </a:extLst>
          </p:cNvPr>
          <p:cNvSpPr txBox="1"/>
          <p:nvPr/>
        </p:nvSpPr>
        <p:spPr>
          <a:xfrm>
            <a:off x="4305837" y="1956279"/>
            <a:ext cx="795185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solidFill>
                <a:srgbClr val="000000"/>
              </a:solidFill>
            </a:endParaRPr>
          </a:p>
        </p:txBody>
      </p:sp>
      <p:pic>
        <p:nvPicPr>
          <p:cNvPr id="4" name="Picture 6" descr="Chart, line chart&#10;&#10;Description automatically generated">
            <a:extLst>
              <a:ext uri="{FF2B5EF4-FFF2-40B4-BE49-F238E27FC236}">
                <a16:creationId xmlns:a16="http://schemas.microsoft.com/office/drawing/2014/main" id="{2D87445E-B3AF-4D87-843D-BDF6124B4A88}"/>
              </a:ext>
            </a:extLst>
          </p:cNvPr>
          <p:cNvPicPr>
            <a:picLocks noChangeAspect="1"/>
          </p:cNvPicPr>
          <p:nvPr/>
        </p:nvPicPr>
        <p:blipFill rotWithShape="1">
          <a:blip r:embed="rId2"/>
          <a:srcRect l="8776" t="10935" r="8067" b="6339"/>
          <a:stretch/>
        </p:blipFill>
        <p:spPr>
          <a:xfrm>
            <a:off x="785749" y="1113684"/>
            <a:ext cx="10343094" cy="5749026"/>
          </a:xfrm>
          <a:prstGeom prst="rect">
            <a:avLst/>
          </a:prstGeom>
        </p:spPr>
      </p:pic>
      <p:sp>
        <p:nvSpPr>
          <p:cNvPr id="13" name="Title 1">
            <a:extLst>
              <a:ext uri="{FF2B5EF4-FFF2-40B4-BE49-F238E27FC236}">
                <a16:creationId xmlns:a16="http://schemas.microsoft.com/office/drawing/2014/main" id="{A8C2540E-EB86-8F89-FE3E-B356401F9F49}"/>
              </a:ext>
            </a:extLst>
          </p:cNvPr>
          <p:cNvSpPr txBox="1">
            <a:spLocks/>
          </p:cNvSpPr>
          <p:nvPr/>
        </p:nvSpPr>
        <p:spPr>
          <a:xfrm>
            <a:off x="745625" y="131022"/>
            <a:ext cx="10442485" cy="1068590"/>
          </a:xfrm>
          <a:prstGeom prst="rect">
            <a:avLst/>
          </a:prstGeom>
          <a:solidFill>
            <a:srgbClr val="FFFF00"/>
          </a:solidFill>
          <a:ln w="28575">
            <a:solidFill>
              <a:schemeClr val="tx1"/>
            </a:solidFill>
          </a:ln>
        </p:spPr>
        <p:txBody>
          <a:bodyPr vert="horz" lIns="91440" tIns="45720" rIns="91440" bIns="45720" rtlCol="0" anchor="ct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a:r>
              <a:rPr lang="en-US" sz="3200" b="1" u="sng">
                <a:ea typeface="+mj-lt"/>
                <a:cs typeface="+mj-lt"/>
              </a:rPr>
              <a:t>ACCURACY : false +</a:t>
            </a:r>
            <a:r>
              <a:rPr lang="en-US" sz="3200" b="1" u="sng" err="1">
                <a:ea typeface="+mj-lt"/>
                <a:cs typeface="+mj-lt"/>
              </a:rPr>
              <a:t>ve</a:t>
            </a:r>
            <a:r>
              <a:rPr lang="en-US" sz="3200" b="1" u="sng">
                <a:ea typeface="+mj-lt"/>
                <a:cs typeface="+mj-lt"/>
              </a:rPr>
              <a:t> </a:t>
            </a:r>
            <a:endParaRPr lang="en-US" sz="3200">
              <a:ea typeface="+mj-lt"/>
              <a:cs typeface="+mj-lt"/>
            </a:endParaRPr>
          </a:p>
          <a:p>
            <a:pPr algn="ctr"/>
            <a:r>
              <a:rPr lang="en-US" sz="3200" b="1" u="sng">
                <a:ea typeface="+mj-lt"/>
                <a:cs typeface="+mj-lt"/>
              </a:rPr>
              <a:t>(all features)</a:t>
            </a:r>
            <a:endParaRPr lang="en-US" sz="3200">
              <a:ea typeface="+mj-lt"/>
              <a:cs typeface="+mj-lt"/>
            </a:endParaRPr>
          </a:p>
        </p:txBody>
      </p:sp>
    </p:spTree>
    <p:extLst>
      <p:ext uri="{BB962C8B-B14F-4D97-AF65-F5344CB8AC3E}">
        <p14:creationId xmlns:p14="http://schemas.microsoft.com/office/powerpoint/2010/main" val="208833605"/>
      </p:ext>
    </p:extLst>
  </p:cSld>
  <p:clrMapOvr>
    <a:overrideClrMapping bg1="lt1" tx1="dk1" bg2="lt2" tx2="dk2" accent1="accent1" accent2="accent2" accent3="accent3" accent4="accent4" accent5="accent5" accent6="accent6" hlink="hlink" folHlink="folHlink"/>
  </p:clrMapOvr>
</p:sld>
</file>

<file path=ppt/slides/slide45.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4090507" y="2052736"/>
            <a:ext cx="7454077" cy="4165950"/>
          </a:xfrm>
        </p:spPr>
        <p:txBody>
          <a:bodyPr vert="horz" lIns="91440" tIns="45720" rIns="91440" bIns="45720" rtlCol="0" anchor="t">
            <a:normAutofit/>
          </a:bodyPr>
          <a:lstStyle/>
          <a:p>
            <a:pPr marL="0" indent="0">
              <a:lnSpc>
                <a:spcPct val="100000"/>
              </a:lnSpc>
              <a:buNone/>
            </a:pPr>
            <a:endParaRPr lang="en-US" sz="2000"/>
          </a:p>
          <a:p>
            <a:pPr marL="0" indent="0">
              <a:lnSpc>
                <a:spcPct val="100000"/>
              </a:lnSpc>
              <a:buNone/>
            </a:pPr>
            <a:endParaRPr lang="en-US" sz="2000"/>
          </a:p>
        </p:txBody>
      </p:sp>
      <p:sp>
        <p:nvSpPr>
          <p:cNvPr id="11" name="Title 1">
            <a:extLst>
              <a:ext uri="{FF2B5EF4-FFF2-40B4-BE49-F238E27FC236}">
                <a16:creationId xmlns:a16="http://schemas.microsoft.com/office/drawing/2014/main" id="{E4241F70-9E9F-2B7D-24C0-F37F5676DCAF}"/>
              </a:ext>
            </a:extLst>
          </p:cNvPr>
          <p:cNvSpPr txBox="1">
            <a:spLocks/>
          </p:cNvSpPr>
          <p:nvPr/>
        </p:nvSpPr>
        <p:spPr>
          <a:xfrm>
            <a:off x="745625" y="131022"/>
            <a:ext cx="10442485" cy="1068590"/>
          </a:xfrm>
          <a:prstGeom prst="rect">
            <a:avLst/>
          </a:prstGeom>
          <a:solidFill>
            <a:srgbClr val="FFFF00"/>
          </a:solidFill>
          <a:ln w="28575">
            <a:solidFill>
              <a:schemeClr val="tx1"/>
            </a:solidFill>
          </a:ln>
        </p:spPr>
        <p:txBody>
          <a:bodyPr vert="horz" lIns="91440" tIns="45720" rIns="91440" bIns="45720" rtlCol="0" anchor="ct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a:r>
              <a:rPr lang="en-US" sz="3200" b="1" u="sng">
                <a:ea typeface="+mj-lt"/>
                <a:cs typeface="+mj-lt"/>
              </a:rPr>
              <a:t>ACCURACY : false +</a:t>
            </a:r>
            <a:r>
              <a:rPr lang="en-US" sz="3200" b="1" u="sng" err="1">
                <a:ea typeface="+mj-lt"/>
                <a:cs typeface="+mj-lt"/>
              </a:rPr>
              <a:t>ve</a:t>
            </a:r>
            <a:endParaRPr lang="en-US" sz="3200" err="1">
              <a:ea typeface="+mj-lt"/>
              <a:cs typeface="+mj-lt"/>
            </a:endParaRPr>
          </a:p>
          <a:p>
            <a:pPr algn="ctr"/>
            <a:r>
              <a:rPr lang="en-US" sz="3200" b="1" u="sng">
                <a:ea typeface="+mj-lt"/>
                <a:cs typeface="+mj-lt"/>
              </a:rPr>
              <a:t>(work timing satisfaction dropped)</a:t>
            </a:r>
            <a:endParaRPr lang="en-US" sz="3200">
              <a:ea typeface="+mj-lt"/>
              <a:cs typeface="+mj-lt"/>
            </a:endParaRPr>
          </a:p>
        </p:txBody>
      </p:sp>
      <p:pic>
        <p:nvPicPr>
          <p:cNvPr id="14" name="Picture 14" descr="Chart, line chart&#10;&#10;Description automatically generated">
            <a:extLst>
              <a:ext uri="{FF2B5EF4-FFF2-40B4-BE49-F238E27FC236}">
                <a16:creationId xmlns:a16="http://schemas.microsoft.com/office/drawing/2014/main" id="{5E14F654-5EAC-5313-BA42-C4CED1B18B96}"/>
              </a:ext>
            </a:extLst>
          </p:cNvPr>
          <p:cNvPicPr>
            <a:picLocks noChangeAspect="1"/>
          </p:cNvPicPr>
          <p:nvPr/>
        </p:nvPicPr>
        <p:blipFill rotWithShape="1">
          <a:blip r:embed="rId2"/>
          <a:srcRect l="7995" t="9298" r="6721" b="7438"/>
          <a:stretch/>
        </p:blipFill>
        <p:spPr>
          <a:xfrm>
            <a:off x="746167" y="1262125"/>
            <a:ext cx="10244165" cy="5600578"/>
          </a:xfrm>
          <a:prstGeom prst="rect">
            <a:avLst/>
          </a:prstGeom>
        </p:spPr>
      </p:pic>
    </p:spTree>
    <p:extLst>
      <p:ext uri="{BB962C8B-B14F-4D97-AF65-F5344CB8AC3E}">
        <p14:creationId xmlns:p14="http://schemas.microsoft.com/office/powerpoint/2010/main" val="1942187750"/>
      </p:ext>
    </p:extLst>
  </p:cSld>
  <p:clrMapOvr>
    <a:overrideClrMapping bg1="lt1" tx1="dk1" bg2="lt2" tx2="dk2" accent1="accent1" accent2="accent2" accent3="accent3" accent4="accent4" accent5="accent5" accent6="accent6" hlink="hlink" folHlink="folHlink"/>
  </p:clrMapOvr>
</p:sld>
</file>

<file path=ppt/slides/slide46.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4090507" y="2052736"/>
            <a:ext cx="7454077" cy="4165950"/>
          </a:xfrm>
        </p:spPr>
        <p:txBody>
          <a:bodyPr vert="horz" lIns="91440" tIns="45720" rIns="91440" bIns="45720" rtlCol="0" anchor="t">
            <a:normAutofit/>
          </a:bodyPr>
          <a:lstStyle/>
          <a:p>
            <a:pPr marL="0" indent="0">
              <a:lnSpc>
                <a:spcPct val="100000"/>
              </a:lnSpc>
              <a:buNone/>
            </a:pPr>
            <a:endParaRPr lang="en-US" sz="2000"/>
          </a:p>
          <a:p>
            <a:pPr marL="0" indent="0">
              <a:lnSpc>
                <a:spcPct val="100000"/>
              </a:lnSpc>
              <a:buNone/>
            </a:pPr>
            <a:endParaRPr lang="en-US" sz="2000"/>
          </a:p>
        </p:txBody>
      </p:sp>
      <p:sp>
        <p:nvSpPr>
          <p:cNvPr id="5" name="TextBox 4">
            <a:extLst>
              <a:ext uri="{FF2B5EF4-FFF2-40B4-BE49-F238E27FC236}">
                <a16:creationId xmlns:a16="http://schemas.microsoft.com/office/drawing/2014/main" id="{4E79AB83-8434-BB8F-AD91-D476C2FAA5E8}"/>
              </a:ext>
            </a:extLst>
          </p:cNvPr>
          <p:cNvSpPr txBox="1"/>
          <p:nvPr/>
        </p:nvSpPr>
        <p:spPr>
          <a:xfrm>
            <a:off x="4305837" y="1956279"/>
            <a:ext cx="795185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solidFill>
                <a:srgbClr val="000000"/>
              </a:solidFill>
            </a:endParaRPr>
          </a:p>
        </p:txBody>
      </p:sp>
      <p:sp>
        <p:nvSpPr>
          <p:cNvPr id="9" name="Title 1">
            <a:extLst>
              <a:ext uri="{FF2B5EF4-FFF2-40B4-BE49-F238E27FC236}">
                <a16:creationId xmlns:a16="http://schemas.microsoft.com/office/drawing/2014/main" id="{45037847-013F-F3A9-0097-65B3866A4B3A}"/>
              </a:ext>
            </a:extLst>
          </p:cNvPr>
          <p:cNvSpPr txBox="1">
            <a:spLocks/>
          </p:cNvSpPr>
          <p:nvPr/>
        </p:nvSpPr>
        <p:spPr>
          <a:xfrm>
            <a:off x="1270118" y="131022"/>
            <a:ext cx="9858616" cy="1068590"/>
          </a:xfrm>
          <a:prstGeom prst="rect">
            <a:avLst/>
          </a:prstGeom>
          <a:solidFill>
            <a:srgbClr val="FFFF00"/>
          </a:solidFill>
          <a:ln w="28575">
            <a:solidFill>
              <a:schemeClr val="tx1"/>
            </a:solidFill>
          </a:ln>
        </p:spPr>
        <p:txBody>
          <a:bodyPr vert="horz" lIns="91440" tIns="45720" rIns="91440" bIns="45720" rtlCol="0" anchor="ct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a:r>
              <a:rPr lang="en-US" sz="3200" b="1" u="sng">
                <a:ea typeface="+mj-lt"/>
                <a:cs typeface="+mj-lt"/>
              </a:rPr>
              <a:t>ACCURACY : false +</a:t>
            </a:r>
            <a:r>
              <a:rPr lang="en-US" sz="3200" b="1" u="sng" err="1">
                <a:ea typeface="+mj-lt"/>
                <a:cs typeface="+mj-lt"/>
              </a:rPr>
              <a:t>ve</a:t>
            </a:r>
            <a:endParaRPr lang="en-US" sz="3200" err="1">
              <a:ea typeface="+mj-lt"/>
              <a:cs typeface="+mj-lt"/>
            </a:endParaRPr>
          </a:p>
          <a:p>
            <a:pPr algn="ctr"/>
            <a:r>
              <a:rPr lang="en-US" sz="3200" b="1" u="sng">
                <a:ea typeface="+mj-lt"/>
                <a:cs typeface="+mj-lt"/>
              </a:rPr>
              <a:t> (Overtime also dropped)</a:t>
            </a:r>
            <a:endParaRPr lang="en-US" sz="3200">
              <a:ea typeface="+mj-lt"/>
              <a:cs typeface="+mj-lt"/>
            </a:endParaRPr>
          </a:p>
        </p:txBody>
      </p:sp>
      <p:pic>
        <p:nvPicPr>
          <p:cNvPr id="2" name="Picture 3" descr="Chart, line chart&#10;&#10;Description automatically generated">
            <a:extLst>
              <a:ext uri="{FF2B5EF4-FFF2-40B4-BE49-F238E27FC236}">
                <a16:creationId xmlns:a16="http://schemas.microsoft.com/office/drawing/2014/main" id="{35382970-052B-90E0-82E2-BEE5761A00E3}"/>
              </a:ext>
            </a:extLst>
          </p:cNvPr>
          <p:cNvPicPr>
            <a:picLocks noChangeAspect="1"/>
          </p:cNvPicPr>
          <p:nvPr/>
        </p:nvPicPr>
        <p:blipFill>
          <a:blip r:embed="rId2"/>
          <a:stretch>
            <a:fillRect/>
          </a:stretch>
        </p:blipFill>
        <p:spPr>
          <a:xfrm>
            <a:off x="884711" y="1239510"/>
            <a:ext cx="10422577" cy="5615993"/>
          </a:xfrm>
          <a:prstGeom prst="rect">
            <a:avLst/>
          </a:prstGeom>
        </p:spPr>
      </p:pic>
    </p:spTree>
    <p:extLst>
      <p:ext uri="{BB962C8B-B14F-4D97-AF65-F5344CB8AC3E}">
        <p14:creationId xmlns:p14="http://schemas.microsoft.com/office/powerpoint/2010/main" val="346110998"/>
      </p:ext>
    </p:extLst>
  </p:cSld>
  <p:clrMapOvr>
    <a:overrideClrMapping bg1="lt1" tx1="dk1" bg2="lt2" tx2="dk2" accent1="accent1" accent2="accent2" accent3="accent3" accent4="accent4" accent5="accent5" accent6="accent6" hlink="hlink" folHlink="folHlink"/>
  </p:clrMapOvr>
</p:sld>
</file>

<file path=ppt/slides/slide47.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4090507" y="2052736"/>
            <a:ext cx="7454077" cy="4165950"/>
          </a:xfrm>
        </p:spPr>
        <p:txBody>
          <a:bodyPr vert="horz" lIns="91440" tIns="45720" rIns="91440" bIns="45720" rtlCol="0" anchor="t">
            <a:normAutofit/>
          </a:bodyPr>
          <a:lstStyle/>
          <a:p>
            <a:pPr marL="0" indent="0">
              <a:lnSpc>
                <a:spcPct val="100000"/>
              </a:lnSpc>
              <a:buNone/>
            </a:pPr>
            <a:endParaRPr lang="en-US" sz="2000"/>
          </a:p>
          <a:p>
            <a:pPr marL="0" indent="0">
              <a:lnSpc>
                <a:spcPct val="100000"/>
              </a:lnSpc>
              <a:buNone/>
            </a:pPr>
            <a:endParaRPr lang="en-US" sz="2000"/>
          </a:p>
        </p:txBody>
      </p:sp>
      <p:sp>
        <p:nvSpPr>
          <p:cNvPr id="5" name="TextBox 4">
            <a:extLst>
              <a:ext uri="{FF2B5EF4-FFF2-40B4-BE49-F238E27FC236}">
                <a16:creationId xmlns:a16="http://schemas.microsoft.com/office/drawing/2014/main" id="{4E79AB83-8434-BB8F-AD91-D476C2FAA5E8}"/>
              </a:ext>
            </a:extLst>
          </p:cNvPr>
          <p:cNvSpPr txBox="1"/>
          <p:nvPr/>
        </p:nvSpPr>
        <p:spPr>
          <a:xfrm>
            <a:off x="4305837" y="1956279"/>
            <a:ext cx="795185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solidFill>
                <a:srgbClr val="000000"/>
              </a:solidFill>
            </a:endParaRPr>
          </a:p>
        </p:txBody>
      </p:sp>
      <p:pic>
        <p:nvPicPr>
          <p:cNvPr id="7" name="Picture 5" descr="Chart, line chart&#10;&#10;Description automatically generated">
            <a:extLst>
              <a:ext uri="{FF2B5EF4-FFF2-40B4-BE49-F238E27FC236}">
                <a16:creationId xmlns:a16="http://schemas.microsoft.com/office/drawing/2014/main" id="{F9B01625-1119-8207-BF37-FF39D67F1FD3}"/>
              </a:ext>
            </a:extLst>
          </p:cNvPr>
          <p:cNvPicPr>
            <a:picLocks noChangeAspect="1"/>
          </p:cNvPicPr>
          <p:nvPr/>
        </p:nvPicPr>
        <p:blipFill rotWithShape="1">
          <a:blip r:embed="rId2"/>
          <a:srcRect l="8758" t="11360" r="7953" b="4764"/>
          <a:stretch/>
        </p:blipFill>
        <p:spPr>
          <a:xfrm>
            <a:off x="805543" y="1113683"/>
            <a:ext cx="10214432" cy="5741325"/>
          </a:xfrm>
          <a:prstGeom prst="rect">
            <a:avLst/>
          </a:prstGeom>
        </p:spPr>
      </p:pic>
      <p:sp>
        <p:nvSpPr>
          <p:cNvPr id="16" name="Title 1">
            <a:extLst>
              <a:ext uri="{FF2B5EF4-FFF2-40B4-BE49-F238E27FC236}">
                <a16:creationId xmlns:a16="http://schemas.microsoft.com/office/drawing/2014/main" id="{3AD80BCA-CED9-FDDF-6E56-A018ADEE3E5D}"/>
              </a:ext>
            </a:extLst>
          </p:cNvPr>
          <p:cNvSpPr txBox="1">
            <a:spLocks/>
          </p:cNvSpPr>
          <p:nvPr/>
        </p:nvSpPr>
        <p:spPr>
          <a:xfrm>
            <a:off x="1131573" y="41957"/>
            <a:ext cx="9858616" cy="1068590"/>
          </a:xfrm>
          <a:prstGeom prst="rect">
            <a:avLst/>
          </a:prstGeom>
          <a:solidFill>
            <a:srgbClr val="FFFF00"/>
          </a:solidFill>
          <a:ln w="28575">
            <a:solidFill>
              <a:schemeClr val="tx1"/>
            </a:solidFill>
          </a:ln>
        </p:spPr>
        <p:txBody>
          <a:bodyPr vert="horz" lIns="91440" tIns="45720" rIns="91440" bIns="45720" rtlCol="0" anchor="ct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a:r>
              <a:rPr lang="en-US" sz="3200" b="1" u="sng">
                <a:ea typeface="+mj-lt"/>
                <a:cs typeface="+mj-lt"/>
              </a:rPr>
              <a:t>ACCURACY : neutrals</a:t>
            </a:r>
            <a:endParaRPr lang="en-US" sz="3200">
              <a:ea typeface="+mj-lt"/>
              <a:cs typeface="+mj-lt"/>
            </a:endParaRPr>
          </a:p>
          <a:p>
            <a:pPr algn="ctr"/>
            <a:r>
              <a:rPr lang="en-US" sz="3200" b="1" u="sng">
                <a:ea typeface="+mj-lt"/>
                <a:cs typeface="+mj-lt"/>
              </a:rPr>
              <a:t> (all features)</a:t>
            </a:r>
            <a:endParaRPr lang="en-US" sz="3200">
              <a:ea typeface="+mj-lt"/>
              <a:cs typeface="+mj-lt"/>
            </a:endParaRPr>
          </a:p>
        </p:txBody>
      </p:sp>
    </p:spTree>
    <p:extLst>
      <p:ext uri="{BB962C8B-B14F-4D97-AF65-F5344CB8AC3E}">
        <p14:creationId xmlns:p14="http://schemas.microsoft.com/office/powerpoint/2010/main" val="84264672"/>
      </p:ext>
    </p:extLst>
  </p:cSld>
  <p:clrMapOvr>
    <a:overrideClrMapping bg1="lt1" tx1="dk1" bg2="lt2" tx2="dk2" accent1="accent1" accent2="accent2" accent3="accent3" accent4="accent4" accent5="accent5" accent6="accent6" hlink="hlink" folHlink="folHlink"/>
  </p:clrMapOvr>
</p:sld>
</file>

<file path=ppt/slides/slide48.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4090507" y="2052736"/>
            <a:ext cx="7454077" cy="4165950"/>
          </a:xfrm>
        </p:spPr>
        <p:txBody>
          <a:bodyPr vert="horz" lIns="91440" tIns="45720" rIns="91440" bIns="45720" rtlCol="0" anchor="t">
            <a:normAutofit/>
          </a:bodyPr>
          <a:lstStyle/>
          <a:p>
            <a:pPr marL="0" indent="0">
              <a:lnSpc>
                <a:spcPct val="100000"/>
              </a:lnSpc>
              <a:buNone/>
            </a:pPr>
            <a:endParaRPr lang="en-US" sz="2000"/>
          </a:p>
          <a:p>
            <a:pPr marL="0" indent="0">
              <a:lnSpc>
                <a:spcPct val="100000"/>
              </a:lnSpc>
              <a:buNone/>
            </a:pPr>
            <a:endParaRPr lang="en-US" sz="2000"/>
          </a:p>
        </p:txBody>
      </p:sp>
      <p:sp>
        <p:nvSpPr>
          <p:cNvPr id="5" name="TextBox 4">
            <a:extLst>
              <a:ext uri="{FF2B5EF4-FFF2-40B4-BE49-F238E27FC236}">
                <a16:creationId xmlns:a16="http://schemas.microsoft.com/office/drawing/2014/main" id="{4E79AB83-8434-BB8F-AD91-D476C2FAA5E8}"/>
              </a:ext>
            </a:extLst>
          </p:cNvPr>
          <p:cNvSpPr txBox="1"/>
          <p:nvPr/>
        </p:nvSpPr>
        <p:spPr>
          <a:xfrm>
            <a:off x="4305837" y="1956279"/>
            <a:ext cx="795185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solidFill>
                <a:srgbClr val="000000"/>
              </a:solidFill>
            </a:endParaRPr>
          </a:p>
        </p:txBody>
      </p:sp>
      <p:sp>
        <p:nvSpPr>
          <p:cNvPr id="9" name="Title 1">
            <a:extLst>
              <a:ext uri="{FF2B5EF4-FFF2-40B4-BE49-F238E27FC236}">
                <a16:creationId xmlns:a16="http://schemas.microsoft.com/office/drawing/2014/main" id="{45037847-013F-F3A9-0097-65B3866A4B3A}"/>
              </a:ext>
            </a:extLst>
          </p:cNvPr>
          <p:cNvSpPr txBox="1">
            <a:spLocks/>
          </p:cNvSpPr>
          <p:nvPr/>
        </p:nvSpPr>
        <p:spPr>
          <a:xfrm>
            <a:off x="745625" y="131022"/>
            <a:ext cx="10442485" cy="1068590"/>
          </a:xfrm>
          <a:prstGeom prst="rect">
            <a:avLst/>
          </a:prstGeom>
          <a:solidFill>
            <a:srgbClr val="FFFF00"/>
          </a:solidFill>
          <a:ln w="28575">
            <a:solidFill>
              <a:schemeClr val="tx1"/>
            </a:solidFill>
          </a:ln>
        </p:spPr>
        <p:txBody>
          <a:bodyPr vert="horz" lIns="91440" tIns="45720" rIns="91440" bIns="45720" rtlCol="0" anchor="ct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a:r>
              <a:rPr lang="en-US" sz="3200" b="1" u="sng">
                <a:ea typeface="+mj-lt"/>
                <a:cs typeface="+mj-lt"/>
              </a:rPr>
              <a:t>ACCURACY : neutrals </a:t>
            </a:r>
            <a:endParaRPr lang="en-US" sz="3200">
              <a:ea typeface="+mj-lt"/>
              <a:cs typeface="+mj-lt"/>
            </a:endParaRPr>
          </a:p>
          <a:p>
            <a:pPr algn="ctr"/>
            <a:r>
              <a:rPr lang="en-US" sz="3200" b="1" u="sng">
                <a:ea typeface="+mj-lt"/>
                <a:cs typeface="+mj-lt"/>
              </a:rPr>
              <a:t>(WORK TIMINGS SATISFACTION dropped)</a:t>
            </a:r>
            <a:endParaRPr lang="en-US" sz="3200">
              <a:ea typeface="+mj-lt"/>
              <a:cs typeface="+mj-lt"/>
            </a:endParaRPr>
          </a:p>
        </p:txBody>
      </p:sp>
      <p:pic>
        <p:nvPicPr>
          <p:cNvPr id="4" name="Picture 5" descr="Chart, line chart, histogram&#10;&#10;Description automatically generated">
            <a:extLst>
              <a:ext uri="{FF2B5EF4-FFF2-40B4-BE49-F238E27FC236}">
                <a16:creationId xmlns:a16="http://schemas.microsoft.com/office/drawing/2014/main" id="{35F8DC3A-1A2D-DF32-870A-1B65AE73843C}"/>
              </a:ext>
            </a:extLst>
          </p:cNvPr>
          <p:cNvPicPr>
            <a:picLocks noChangeAspect="1"/>
          </p:cNvPicPr>
          <p:nvPr/>
        </p:nvPicPr>
        <p:blipFill>
          <a:blip r:embed="rId2"/>
          <a:stretch>
            <a:fillRect/>
          </a:stretch>
        </p:blipFill>
        <p:spPr>
          <a:xfrm>
            <a:off x="746167" y="1233316"/>
            <a:ext cx="10521537" cy="5628382"/>
          </a:xfrm>
          <a:prstGeom prst="rect">
            <a:avLst/>
          </a:prstGeom>
        </p:spPr>
      </p:pic>
    </p:spTree>
    <p:extLst>
      <p:ext uri="{BB962C8B-B14F-4D97-AF65-F5344CB8AC3E}">
        <p14:creationId xmlns:p14="http://schemas.microsoft.com/office/powerpoint/2010/main" val="1209459932"/>
      </p:ext>
    </p:extLst>
  </p:cSld>
  <p:clrMapOvr>
    <a:overrideClrMapping bg1="lt1" tx1="dk1" bg2="lt2" tx2="dk2" accent1="accent1" accent2="accent2" accent3="accent3" accent4="accent4" accent5="accent5" accent6="accent6" hlink="hlink" folHlink="folHlink"/>
  </p:clrMapOvr>
</p:sld>
</file>

<file path=ppt/slides/slide49.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4090507" y="2052736"/>
            <a:ext cx="7454077" cy="4165950"/>
          </a:xfrm>
        </p:spPr>
        <p:txBody>
          <a:bodyPr vert="horz" lIns="91440" tIns="45720" rIns="91440" bIns="45720" rtlCol="0" anchor="t">
            <a:normAutofit/>
          </a:bodyPr>
          <a:lstStyle/>
          <a:p>
            <a:pPr marL="0" indent="0">
              <a:lnSpc>
                <a:spcPct val="100000"/>
              </a:lnSpc>
              <a:buNone/>
            </a:pPr>
            <a:endParaRPr lang="en-US" sz="2000"/>
          </a:p>
          <a:p>
            <a:pPr marL="0" indent="0">
              <a:lnSpc>
                <a:spcPct val="100000"/>
              </a:lnSpc>
              <a:buNone/>
            </a:pPr>
            <a:endParaRPr lang="en-US" sz="2000"/>
          </a:p>
        </p:txBody>
      </p:sp>
      <p:sp>
        <p:nvSpPr>
          <p:cNvPr id="5" name="TextBox 4">
            <a:extLst>
              <a:ext uri="{FF2B5EF4-FFF2-40B4-BE49-F238E27FC236}">
                <a16:creationId xmlns:a16="http://schemas.microsoft.com/office/drawing/2014/main" id="{4E79AB83-8434-BB8F-AD91-D476C2FAA5E8}"/>
              </a:ext>
            </a:extLst>
          </p:cNvPr>
          <p:cNvSpPr txBox="1"/>
          <p:nvPr/>
        </p:nvSpPr>
        <p:spPr>
          <a:xfrm>
            <a:off x="4305837" y="1956279"/>
            <a:ext cx="795185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solidFill>
                <a:srgbClr val="000000"/>
              </a:solidFill>
            </a:endParaRPr>
          </a:p>
        </p:txBody>
      </p:sp>
      <p:sp>
        <p:nvSpPr>
          <p:cNvPr id="9" name="Title 1">
            <a:extLst>
              <a:ext uri="{FF2B5EF4-FFF2-40B4-BE49-F238E27FC236}">
                <a16:creationId xmlns:a16="http://schemas.microsoft.com/office/drawing/2014/main" id="{45037847-013F-F3A9-0097-65B3866A4B3A}"/>
              </a:ext>
            </a:extLst>
          </p:cNvPr>
          <p:cNvSpPr txBox="1">
            <a:spLocks/>
          </p:cNvSpPr>
          <p:nvPr/>
        </p:nvSpPr>
        <p:spPr>
          <a:xfrm>
            <a:off x="1270118" y="131022"/>
            <a:ext cx="9858616" cy="1068590"/>
          </a:xfrm>
          <a:prstGeom prst="rect">
            <a:avLst/>
          </a:prstGeom>
          <a:solidFill>
            <a:srgbClr val="FFFF00"/>
          </a:solidFill>
          <a:ln w="28575">
            <a:solidFill>
              <a:schemeClr val="tx1"/>
            </a:solidFill>
          </a:ln>
        </p:spPr>
        <p:txBody>
          <a:bodyPr vert="horz" lIns="91440" tIns="45720" rIns="91440" bIns="45720" rtlCol="0" anchor="ct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a:r>
              <a:rPr lang="en-US" sz="3200" b="1" u="sng">
                <a:ea typeface="+mj-lt"/>
                <a:cs typeface="+mj-lt"/>
              </a:rPr>
              <a:t>ACCURACY : neutrals</a:t>
            </a:r>
            <a:endParaRPr lang="en-US" sz="3200">
              <a:ea typeface="+mj-lt"/>
              <a:cs typeface="+mj-lt"/>
            </a:endParaRPr>
          </a:p>
          <a:p>
            <a:pPr algn="ctr"/>
            <a:r>
              <a:rPr lang="en-US" sz="3200" b="1" u="sng">
                <a:ea typeface="+mj-lt"/>
                <a:cs typeface="+mj-lt"/>
              </a:rPr>
              <a:t> (Overtime also dropped)</a:t>
            </a:r>
            <a:endParaRPr lang="en-US" sz="3200">
              <a:ea typeface="+mj-lt"/>
              <a:cs typeface="+mj-lt"/>
            </a:endParaRPr>
          </a:p>
        </p:txBody>
      </p:sp>
      <p:pic>
        <p:nvPicPr>
          <p:cNvPr id="2" name="Picture 3" descr="Chart, line chart&#10;&#10;Description automatically generated">
            <a:extLst>
              <a:ext uri="{FF2B5EF4-FFF2-40B4-BE49-F238E27FC236}">
                <a16:creationId xmlns:a16="http://schemas.microsoft.com/office/drawing/2014/main" id="{FD9F3A7E-E632-CBFC-3ED0-616597E58970}"/>
              </a:ext>
            </a:extLst>
          </p:cNvPr>
          <p:cNvPicPr>
            <a:picLocks noChangeAspect="1"/>
          </p:cNvPicPr>
          <p:nvPr/>
        </p:nvPicPr>
        <p:blipFill>
          <a:blip r:embed="rId2"/>
          <a:stretch>
            <a:fillRect/>
          </a:stretch>
        </p:blipFill>
        <p:spPr>
          <a:xfrm>
            <a:off x="1270659" y="1265021"/>
            <a:ext cx="10274135" cy="5594659"/>
          </a:xfrm>
          <a:prstGeom prst="rect">
            <a:avLst/>
          </a:prstGeom>
        </p:spPr>
      </p:pic>
    </p:spTree>
    <p:extLst>
      <p:ext uri="{BB962C8B-B14F-4D97-AF65-F5344CB8AC3E}">
        <p14:creationId xmlns:p14="http://schemas.microsoft.com/office/powerpoint/2010/main" val="1882573727"/>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E2EBAB45-6D6E-0CC8-B073-6BCB25C2411E}"/>
              </a:ext>
            </a:extLst>
          </p:cNvPr>
          <p:cNvSpPr>
            <a:spLocks noGrp="1"/>
          </p:cNvSpPr>
          <p:nvPr/>
        </p:nvSpPr>
        <p:spPr>
          <a:xfrm>
            <a:off x="1097765" y="973600"/>
            <a:ext cx="9144000" cy="23876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b="1">
              <a:ea typeface="Calibri Light"/>
              <a:cs typeface="Calibri Light"/>
            </a:endParaRPr>
          </a:p>
        </p:txBody>
      </p:sp>
      <p:sp>
        <p:nvSpPr>
          <p:cNvPr id="8" name="Subtitle 2">
            <a:extLst>
              <a:ext uri="{FF2B5EF4-FFF2-40B4-BE49-F238E27FC236}">
                <a16:creationId xmlns:a16="http://schemas.microsoft.com/office/drawing/2014/main" id="{FEAC934E-E0AD-A4B2-7CED-8C48AA82DB93}"/>
              </a:ext>
            </a:extLst>
          </p:cNvPr>
          <p:cNvSpPr>
            <a:spLocks noGrp="1"/>
          </p:cNvSpPr>
          <p:nvPr/>
        </p:nvSpPr>
        <p:spPr>
          <a:xfrm>
            <a:off x="1426535" y="4133666"/>
            <a:ext cx="9144000" cy="1655762"/>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GB" sz="3200" b="1">
              <a:solidFill>
                <a:schemeClr val="accent1"/>
              </a:solidFill>
              <a:ea typeface="Calibri"/>
              <a:cs typeface="Calibri"/>
            </a:endParaRPr>
          </a:p>
        </p:txBody>
      </p:sp>
      <p:sp>
        <p:nvSpPr>
          <p:cNvPr id="3" name="TextBox 2">
            <a:extLst>
              <a:ext uri="{FF2B5EF4-FFF2-40B4-BE49-F238E27FC236}">
                <a16:creationId xmlns:a16="http://schemas.microsoft.com/office/drawing/2014/main" id="{F217A9FC-F1E2-FD3C-8C04-2A28E6357DD1}"/>
              </a:ext>
            </a:extLst>
          </p:cNvPr>
          <p:cNvSpPr txBox="1"/>
          <p:nvPr/>
        </p:nvSpPr>
        <p:spPr>
          <a:xfrm>
            <a:off x="1155540" y="1280931"/>
            <a:ext cx="9823046" cy="560153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Sans-Serif"/>
              <a:buChar char="•"/>
            </a:pPr>
            <a:r>
              <a:rPr lang="en-US" sz="2400" b="1">
                <a:ea typeface="+mn-lt"/>
                <a:cs typeface="+mn-lt"/>
              </a:rPr>
              <a:t>The dataset consists of 21 columns out which we have selected 14 columns based on our intuition</a:t>
            </a:r>
            <a:endParaRPr lang="en-US" sz="2400">
              <a:ea typeface="+mn-lt"/>
              <a:cs typeface="+mn-lt"/>
            </a:endParaRPr>
          </a:p>
          <a:p>
            <a:pPr marL="285750" indent="-285750">
              <a:buFont typeface="Arial,Sans-Serif"/>
              <a:buChar char="•"/>
            </a:pPr>
            <a:endParaRPr lang="en-US" sz="2400">
              <a:ea typeface="+mn-lt"/>
              <a:cs typeface="+mn-lt"/>
            </a:endParaRPr>
          </a:p>
          <a:p>
            <a:pPr marL="285750" indent="-285750">
              <a:buFont typeface="Arial,Sans-Serif"/>
              <a:buChar char="•"/>
            </a:pPr>
            <a:r>
              <a:rPr lang="en-US" sz="2400" b="1">
                <a:ea typeface="+mn-lt"/>
                <a:cs typeface="+mn-lt"/>
              </a:rPr>
              <a:t>Also, we added 3 columns for our analysis</a:t>
            </a:r>
            <a:endParaRPr lang="en-US" sz="2400">
              <a:ea typeface="+mn-lt"/>
              <a:cs typeface="+mn-lt"/>
            </a:endParaRPr>
          </a:p>
          <a:p>
            <a:pPr marL="800100" lvl="1" indent="-342900">
              <a:buFont typeface="Arial,Sans-Serif"/>
              <a:buChar char="•"/>
            </a:pPr>
            <a:r>
              <a:rPr lang="en-US" sz="2400" b="1">
                <a:ea typeface="+mn-lt"/>
                <a:cs typeface="+mn-lt"/>
              </a:rPr>
              <a:t>Polarity</a:t>
            </a:r>
            <a:endParaRPr lang="en-US" sz="2400">
              <a:ea typeface="+mn-lt"/>
              <a:cs typeface="+mn-lt"/>
            </a:endParaRPr>
          </a:p>
          <a:p>
            <a:pPr marL="800100" lvl="1" indent="-342900">
              <a:buFont typeface="Arial,Sans-Serif"/>
              <a:buChar char="•"/>
            </a:pPr>
            <a:r>
              <a:rPr lang="en-US" sz="2400" b="1">
                <a:ea typeface="+mn-lt"/>
                <a:cs typeface="+mn-lt"/>
              </a:rPr>
              <a:t>Subjectivity </a:t>
            </a:r>
            <a:endParaRPr lang="en-US" sz="2400">
              <a:ea typeface="+mn-lt"/>
              <a:cs typeface="+mn-lt"/>
            </a:endParaRPr>
          </a:p>
          <a:p>
            <a:pPr marL="800100" lvl="1" indent="-342900">
              <a:buFont typeface="Arial,Sans-Serif"/>
              <a:buChar char="•"/>
            </a:pPr>
            <a:r>
              <a:rPr lang="en-US" sz="2400" b="1" err="1">
                <a:ea typeface="+mn-lt"/>
                <a:cs typeface="+mn-lt"/>
              </a:rPr>
              <a:t>NormalizedMarketVal</a:t>
            </a:r>
            <a:endParaRPr lang="en-US" sz="2400" err="1">
              <a:ea typeface="+mn-lt"/>
              <a:cs typeface="+mn-lt"/>
            </a:endParaRPr>
          </a:p>
          <a:p>
            <a:pPr marL="1257300" lvl="2" indent="-342900">
              <a:buFont typeface="Wingdings,Sans-Serif"/>
              <a:buChar char="Ø"/>
            </a:pPr>
            <a:endParaRPr lang="en-US" sz="2400">
              <a:ea typeface="+mn-lt"/>
              <a:cs typeface="+mn-lt"/>
            </a:endParaRPr>
          </a:p>
          <a:p>
            <a:pPr marL="1257300" lvl="2" indent="-342900">
              <a:buFont typeface="Wingdings,Sans-Serif"/>
              <a:buChar char="Ø"/>
            </a:pPr>
            <a:endParaRPr lang="en-US" sz="2400">
              <a:ea typeface="+mn-lt"/>
              <a:cs typeface="+mn-lt"/>
            </a:endParaRPr>
          </a:p>
          <a:p>
            <a:pPr marL="285750" indent="-285750">
              <a:buFont typeface="Arial,Sans-Serif"/>
              <a:buChar char="•"/>
            </a:pPr>
            <a:endParaRPr lang="en-US" sz="2400">
              <a:ea typeface="+mn-lt"/>
              <a:cs typeface="+mn-lt"/>
            </a:endParaRPr>
          </a:p>
          <a:p>
            <a:pPr marL="285750" indent="-285750">
              <a:buFont typeface="Arial,Sans-Serif"/>
              <a:buChar char="•"/>
            </a:pPr>
            <a:endParaRPr lang="en-US" sz="2400">
              <a:ea typeface="+mn-lt"/>
              <a:cs typeface="+mn-lt"/>
            </a:endParaRPr>
          </a:p>
          <a:p>
            <a:pPr marL="285750" indent="-285750">
              <a:buFont typeface="Arial,Sans-Serif"/>
              <a:buChar char="•"/>
            </a:pPr>
            <a:endParaRPr lang="en-US" sz="2400" b="1">
              <a:ea typeface="+mn-lt"/>
              <a:cs typeface="+mn-lt"/>
            </a:endParaRPr>
          </a:p>
          <a:p>
            <a:pPr marL="285750" indent="-285750">
              <a:buFont typeface="Arial"/>
              <a:buChar char="•"/>
            </a:pPr>
            <a:endParaRPr lang="en-US" sz="2400">
              <a:ea typeface="+mn-lt"/>
              <a:cs typeface="+mn-lt"/>
            </a:endParaRPr>
          </a:p>
          <a:p>
            <a:pPr marL="285750" indent="-285750">
              <a:buFont typeface="Arial,Sans-Serif"/>
              <a:buChar char="•"/>
            </a:pPr>
            <a:endParaRPr lang="en-US" sz="2800" b="1">
              <a:cs typeface="Calibri"/>
            </a:endParaRPr>
          </a:p>
          <a:p>
            <a:pPr marL="285750" indent="-285750">
              <a:buFont typeface="Arial"/>
              <a:buChar char="•"/>
            </a:pPr>
            <a:endParaRPr lang="en-US">
              <a:ea typeface="Calibri"/>
              <a:cs typeface="Calibri"/>
            </a:endParaRPr>
          </a:p>
        </p:txBody>
      </p:sp>
      <p:sp>
        <p:nvSpPr>
          <p:cNvPr id="4" name="TextBox 3">
            <a:extLst>
              <a:ext uri="{FF2B5EF4-FFF2-40B4-BE49-F238E27FC236}">
                <a16:creationId xmlns:a16="http://schemas.microsoft.com/office/drawing/2014/main" id="{64176513-4B6A-2106-CDE5-CB92F78153A1}"/>
              </a:ext>
            </a:extLst>
          </p:cNvPr>
          <p:cNvSpPr txBox="1"/>
          <p:nvPr/>
        </p:nvSpPr>
        <p:spPr>
          <a:xfrm>
            <a:off x="2554416" y="114086"/>
            <a:ext cx="7212064" cy="113877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600" b="1" u="sng">
                <a:ea typeface="+mn-lt"/>
                <a:cs typeface="+mn-lt"/>
              </a:rPr>
              <a:t>DATASET</a:t>
            </a:r>
            <a:endParaRPr lang="en-US"/>
          </a:p>
          <a:p>
            <a:endParaRPr lang="en-US" sz="3200" b="1">
              <a:solidFill>
                <a:schemeClr val="tx1">
                  <a:lumMod val="95000"/>
                  <a:lumOff val="5000"/>
                </a:schemeClr>
              </a:solidFill>
              <a:ea typeface="Calibri"/>
              <a:cs typeface="Calibri"/>
            </a:endParaRPr>
          </a:p>
        </p:txBody>
      </p:sp>
    </p:spTree>
    <p:extLst>
      <p:ext uri="{BB962C8B-B14F-4D97-AF65-F5344CB8AC3E}">
        <p14:creationId xmlns:p14="http://schemas.microsoft.com/office/powerpoint/2010/main" val="41900865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4090507" y="2052736"/>
            <a:ext cx="7454077" cy="4165950"/>
          </a:xfrm>
        </p:spPr>
        <p:txBody>
          <a:bodyPr vert="horz" lIns="91440" tIns="45720" rIns="91440" bIns="45720" rtlCol="0" anchor="t">
            <a:normAutofit/>
          </a:bodyPr>
          <a:lstStyle/>
          <a:p>
            <a:pPr marL="0" indent="0">
              <a:lnSpc>
                <a:spcPct val="100000"/>
              </a:lnSpc>
              <a:buNone/>
            </a:pPr>
            <a:endParaRPr lang="en-US" sz="2000"/>
          </a:p>
          <a:p>
            <a:pPr marL="0" indent="0">
              <a:lnSpc>
                <a:spcPct val="100000"/>
              </a:lnSpc>
              <a:buNone/>
            </a:pPr>
            <a:endParaRPr lang="en-US" sz="2000"/>
          </a:p>
        </p:txBody>
      </p:sp>
      <p:sp>
        <p:nvSpPr>
          <p:cNvPr id="5" name="TextBox 4">
            <a:extLst>
              <a:ext uri="{FF2B5EF4-FFF2-40B4-BE49-F238E27FC236}">
                <a16:creationId xmlns:a16="http://schemas.microsoft.com/office/drawing/2014/main" id="{4E79AB83-8434-BB8F-AD91-D476C2FAA5E8}"/>
              </a:ext>
            </a:extLst>
          </p:cNvPr>
          <p:cNvSpPr txBox="1"/>
          <p:nvPr/>
        </p:nvSpPr>
        <p:spPr>
          <a:xfrm>
            <a:off x="4305837" y="1956279"/>
            <a:ext cx="795185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solidFill>
                <a:srgbClr val="000000"/>
              </a:solidFill>
            </a:endParaRPr>
          </a:p>
        </p:txBody>
      </p:sp>
      <p:sp>
        <p:nvSpPr>
          <p:cNvPr id="16" name="Title 1">
            <a:extLst>
              <a:ext uri="{FF2B5EF4-FFF2-40B4-BE49-F238E27FC236}">
                <a16:creationId xmlns:a16="http://schemas.microsoft.com/office/drawing/2014/main" id="{3AD80BCA-CED9-FDDF-6E56-A018ADEE3E5D}"/>
              </a:ext>
            </a:extLst>
          </p:cNvPr>
          <p:cNvSpPr txBox="1">
            <a:spLocks/>
          </p:cNvSpPr>
          <p:nvPr/>
        </p:nvSpPr>
        <p:spPr>
          <a:xfrm>
            <a:off x="1131573" y="41957"/>
            <a:ext cx="9858616" cy="1068590"/>
          </a:xfrm>
          <a:prstGeom prst="rect">
            <a:avLst/>
          </a:prstGeom>
          <a:solidFill>
            <a:srgbClr val="FFFF00"/>
          </a:solidFill>
          <a:ln w="28575">
            <a:solidFill>
              <a:schemeClr val="tx1"/>
            </a:solidFill>
          </a:ln>
        </p:spPr>
        <p:txBody>
          <a:bodyPr vert="horz" lIns="91440" tIns="45720" rIns="91440" bIns="45720" rtlCol="0" anchor="ct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a:r>
              <a:rPr lang="en-US" sz="3200" b="1" u="sng">
                <a:ea typeface="+mj-lt"/>
                <a:cs typeface="+mj-lt"/>
              </a:rPr>
              <a:t>ACCURACY : relevant data</a:t>
            </a:r>
            <a:endParaRPr lang="en-US" sz="3200">
              <a:ea typeface="+mj-lt"/>
              <a:cs typeface="+mj-lt"/>
            </a:endParaRPr>
          </a:p>
          <a:p>
            <a:pPr algn="ctr"/>
            <a:r>
              <a:rPr lang="en-US" sz="3200" b="1" u="sng">
                <a:ea typeface="+mj-lt"/>
                <a:cs typeface="+mj-lt"/>
              </a:rPr>
              <a:t> (all features)</a:t>
            </a:r>
            <a:endParaRPr lang="en-US" sz="3200">
              <a:ea typeface="+mj-lt"/>
              <a:cs typeface="+mj-lt"/>
            </a:endParaRPr>
          </a:p>
        </p:txBody>
      </p:sp>
      <p:pic>
        <p:nvPicPr>
          <p:cNvPr id="2" name="Picture 3" descr="Graphical user interface, table&#10;&#10;Description automatically generated">
            <a:extLst>
              <a:ext uri="{FF2B5EF4-FFF2-40B4-BE49-F238E27FC236}">
                <a16:creationId xmlns:a16="http://schemas.microsoft.com/office/drawing/2014/main" id="{4FB8C63E-FB84-9330-FB21-33D9247D2519}"/>
              </a:ext>
            </a:extLst>
          </p:cNvPr>
          <p:cNvPicPr>
            <a:picLocks noChangeAspect="1"/>
          </p:cNvPicPr>
          <p:nvPr/>
        </p:nvPicPr>
        <p:blipFill rotWithShape="1">
          <a:blip r:embed="rId2"/>
          <a:srcRect l="4104" t="9983" r="21269" b="13644"/>
          <a:stretch/>
        </p:blipFill>
        <p:spPr>
          <a:xfrm>
            <a:off x="1132116" y="1113683"/>
            <a:ext cx="10046036" cy="5758970"/>
          </a:xfrm>
          <a:prstGeom prst="rect">
            <a:avLst/>
          </a:prstGeom>
        </p:spPr>
      </p:pic>
    </p:spTree>
    <p:extLst>
      <p:ext uri="{BB962C8B-B14F-4D97-AF65-F5344CB8AC3E}">
        <p14:creationId xmlns:p14="http://schemas.microsoft.com/office/powerpoint/2010/main" val="1675793300"/>
      </p:ext>
    </p:extLst>
  </p:cSld>
  <p:clrMapOvr>
    <a:overrideClrMapping bg1="lt1" tx1="dk1" bg2="lt2" tx2="dk2" accent1="accent1" accent2="accent2" accent3="accent3" accent4="accent4" accent5="accent5" accent6="accent6" hlink="hlink" folHlink="folHlink"/>
  </p:clrMapOvr>
</p:sld>
</file>

<file path=ppt/slides/slide51.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4090507" y="2052736"/>
            <a:ext cx="7454077" cy="4165950"/>
          </a:xfrm>
        </p:spPr>
        <p:txBody>
          <a:bodyPr vert="horz" lIns="91440" tIns="45720" rIns="91440" bIns="45720" rtlCol="0" anchor="t">
            <a:normAutofit/>
          </a:bodyPr>
          <a:lstStyle/>
          <a:p>
            <a:pPr marL="0" indent="0">
              <a:lnSpc>
                <a:spcPct val="100000"/>
              </a:lnSpc>
              <a:buNone/>
            </a:pPr>
            <a:endParaRPr lang="en-US" sz="2000"/>
          </a:p>
          <a:p>
            <a:pPr marL="0" indent="0">
              <a:lnSpc>
                <a:spcPct val="100000"/>
              </a:lnSpc>
              <a:buNone/>
            </a:pPr>
            <a:endParaRPr lang="en-US" sz="2000"/>
          </a:p>
        </p:txBody>
      </p:sp>
      <p:sp>
        <p:nvSpPr>
          <p:cNvPr id="5" name="TextBox 4">
            <a:extLst>
              <a:ext uri="{FF2B5EF4-FFF2-40B4-BE49-F238E27FC236}">
                <a16:creationId xmlns:a16="http://schemas.microsoft.com/office/drawing/2014/main" id="{4E79AB83-8434-BB8F-AD91-D476C2FAA5E8}"/>
              </a:ext>
            </a:extLst>
          </p:cNvPr>
          <p:cNvSpPr txBox="1"/>
          <p:nvPr/>
        </p:nvSpPr>
        <p:spPr>
          <a:xfrm>
            <a:off x="4305837" y="1956279"/>
            <a:ext cx="795185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solidFill>
                <a:srgbClr val="000000"/>
              </a:solidFill>
            </a:endParaRPr>
          </a:p>
        </p:txBody>
      </p:sp>
      <p:sp>
        <p:nvSpPr>
          <p:cNvPr id="9" name="Title 1">
            <a:extLst>
              <a:ext uri="{FF2B5EF4-FFF2-40B4-BE49-F238E27FC236}">
                <a16:creationId xmlns:a16="http://schemas.microsoft.com/office/drawing/2014/main" id="{45037847-013F-F3A9-0097-65B3866A4B3A}"/>
              </a:ext>
            </a:extLst>
          </p:cNvPr>
          <p:cNvSpPr txBox="1">
            <a:spLocks/>
          </p:cNvSpPr>
          <p:nvPr/>
        </p:nvSpPr>
        <p:spPr>
          <a:xfrm>
            <a:off x="745625" y="131022"/>
            <a:ext cx="10442485" cy="1068590"/>
          </a:xfrm>
          <a:prstGeom prst="rect">
            <a:avLst/>
          </a:prstGeom>
          <a:solidFill>
            <a:srgbClr val="FFFF00"/>
          </a:solidFill>
          <a:ln w="28575">
            <a:solidFill>
              <a:schemeClr val="tx1"/>
            </a:solidFill>
          </a:ln>
        </p:spPr>
        <p:txBody>
          <a:bodyPr vert="horz" lIns="91440" tIns="45720" rIns="91440" bIns="45720" rtlCol="0" anchor="ct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a:r>
              <a:rPr lang="en-US" sz="3200" b="1" u="sng">
                <a:ea typeface="+mj-lt"/>
                <a:cs typeface="+mj-lt"/>
              </a:rPr>
              <a:t>ACCURACY : relevant data </a:t>
            </a:r>
            <a:endParaRPr lang="en-US" sz="3200">
              <a:ea typeface="+mj-lt"/>
              <a:cs typeface="+mj-lt"/>
            </a:endParaRPr>
          </a:p>
          <a:p>
            <a:pPr algn="ctr"/>
            <a:r>
              <a:rPr lang="en-US" sz="3200" b="1" u="sng">
                <a:ea typeface="+mj-lt"/>
                <a:cs typeface="+mj-lt"/>
              </a:rPr>
              <a:t>(WORK TIMINGS SATISFACTION DROPPED)</a:t>
            </a:r>
            <a:endParaRPr lang="en-US" sz="3200">
              <a:ea typeface="+mj-lt"/>
              <a:cs typeface="+mj-lt"/>
            </a:endParaRPr>
          </a:p>
        </p:txBody>
      </p:sp>
      <p:pic>
        <p:nvPicPr>
          <p:cNvPr id="2" name="Picture 5" descr="Table&#10;&#10;Description automatically generated">
            <a:extLst>
              <a:ext uri="{FF2B5EF4-FFF2-40B4-BE49-F238E27FC236}">
                <a16:creationId xmlns:a16="http://schemas.microsoft.com/office/drawing/2014/main" id="{4707B25E-84DD-D48A-85CD-38B5AC1DEC45}"/>
              </a:ext>
            </a:extLst>
          </p:cNvPr>
          <p:cNvPicPr>
            <a:picLocks noChangeAspect="1"/>
          </p:cNvPicPr>
          <p:nvPr/>
        </p:nvPicPr>
        <p:blipFill>
          <a:blip r:embed="rId2"/>
          <a:stretch>
            <a:fillRect/>
          </a:stretch>
        </p:blipFill>
        <p:spPr>
          <a:xfrm>
            <a:off x="1330037" y="1246032"/>
            <a:ext cx="9383485" cy="5612844"/>
          </a:xfrm>
          <a:prstGeom prst="rect">
            <a:avLst/>
          </a:prstGeom>
        </p:spPr>
      </p:pic>
    </p:spTree>
    <p:extLst>
      <p:ext uri="{BB962C8B-B14F-4D97-AF65-F5344CB8AC3E}">
        <p14:creationId xmlns:p14="http://schemas.microsoft.com/office/powerpoint/2010/main" val="2839830233"/>
      </p:ext>
    </p:extLst>
  </p:cSld>
  <p:clrMapOvr>
    <a:overrideClrMapping bg1="lt1" tx1="dk1" bg2="lt2" tx2="dk2" accent1="accent1" accent2="accent2" accent3="accent3" accent4="accent4" accent5="accent5" accent6="accent6" hlink="hlink" folHlink="folHlink"/>
  </p:clrMapOvr>
</p:sld>
</file>

<file path=ppt/slides/slide52.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E79AB83-8434-BB8F-AD91-D476C2FAA5E8}"/>
              </a:ext>
            </a:extLst>
          </p:cNvPr>
          <p:cNvSpPr txBox="1"/>
          <p:nvPr/>
        </p:nvSpPr>
        <p:spPr>
          <a:xfrm>
            <a:off x="4305837" y="1956279"/>
            <a:ext cx="795185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solidFill>
                <a:srgbClr val="000000"/>
              </a:solidFill>
            </a:endParaRPr>
          </a:p>
        </p:txBody>
      </p:sp>
      <p:sp>
        <p:nvSpPr>
          <p:cNvPr id="9" name="Title 1">
            <a:extLst>
              <a:ext uri="{FF2B5EF4-FFF2-40B4-BE49-F238E27FC236}">
                <a16:creationId xmlns:a16="http://schemas.microsoft.com/office/drawing/2014/main" id="{45037847-013F-F3A9-0097-65B3866A4B3A}"/>
              </a:ext>
            </a:extLst>
          </p:cNvPr>
          <p:cNvSpPr txBox="1">
            <a:spLocks/>
          </p:cNvSpPr>
          <p:nvPr/>
        </p:nvSpPr>
        <p:spPr>
          <a:xfrm>
            <a:off x="1270118" y="131022"/>
            <a:ext cx="9858616" cy="1068590"/>
          </a:xfrm>
          <a:prstGeom prst="rect">
            <a:avLst/>
          </a:prstGeom>
          <a:solidFill>
            <a:srgbClr val="FFFF00"/>
          </a:solidFill>
          <a:ln w="28575">
            <a:solidFill>
              <a:schemeClr val="tx1"/>
            </a:solidFill>
          </a:ln>
        </p:spPr>
        <p:txBody>
          <a:bodyPr vert="horz" lIns="91440" tIns="45720" rIns="91440" bIns="45720" rtlCol="0" anchor="ct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a:r>
              <a:rPr lang="en-US" sz="3200" b="1" u="sng">
                <a:ea typeface="+mj-lt"/>
                <a:cs typeface="+mj-lt"/>
              </a:rPr>
              <a:t>ACCURACY : relevant data</a:t>
            </a:r>
            <a:endParaRPr lang="en-US" sz="3200">
              <a:ea typeface="+mj-lt"/>
              <a:cs typeface="+mj-lt"/>
            </a:endParaRPr>
          </a:p>
          <a:p>
            <a:pPr algn="ctr"/>
            <a:r>
              <a:rPr lang="en-US" sz="3200" b="1" u="sng">
                <a:ea typeface="+mj-lt"/>
                <a:cs typeface="+mj-lt"/>
              </a:rPr>
              <a:t> (Overtime also dropped)</a:t>
            </a:r>
            <a:endParaRPr lang="en-US" sz="3200">
              <a:ea typeface="+mj-lt"/>
              <a:cs typeface="+mj-lt"/>
            </a:endParaRPr>
          </a:p>
        </p:txBody>
      </p:sp>
      <p:pic>
        <p:nvPicPr>
          <p:cNvPr id="4" name="Picture 5" descr="Table&#10;&#10;Description automatically generated">
            <a:extLst>
              <a:ext uri="{FF2B5EF4-FFF2-40B4-BE49-F238E27FC236}">
                <a16:creationId xmlns:a16="http://schemas.microsoft.com/office/drawing/2014/main" id="{482DE8AF-4F44-2963-247B-BB8D83449B0C}"/>
              </a:ext>
            </a:extLst>
          </p:cNvPr>
          <p:cNvPicPr>
            <a:picLocks noChangeAspect="1"/>
          </p:cNvPicPr>
          <p:nvPr/>
        </p:nvPicPr>
        <p:blipFill>
          <a:blip r:embed="rId2"/>
          <a:stretch>
            <a:fillRect/>
          </a:stretch>
        </p:blipFill>
        <p:spPr>
          <a:xfrm>
            <a:off x="1646712" y="1199510"/>
            <a:ext cx="9096498" cy="5656408"/>
          </a:xfrm>
          <a:prstGeom prst="rect">
            <a:avLst/>
          </a:prstGeom>
        </p:spPr>
      </p:pic>
    </p:spTree>
    <p:extLst>
      <p:ext uri="{BB962C8B-B14F-4D97-AF65-F5344CB8AC3E}">
        <p14:creationId xmlns:p14="http://schemas.microsoft.com/office/powerpoint/2010/main" val="2955010325"/>
      </p:ext>
    </p:extLst>
  </p:cSld>
  <p:clrMapOvr>
    <a:overrideClrMapping bg1="lt1" tx1="dk1" bg2="lt2" tx2="dk2" accent1="accent1" accent2="accent2" accent3="accent3" accent4="accent4" accent5="accent5" accent6="accent6" hlink="hlink" folHlink="folHlink"/>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E2EBAB45-6D6E-0CC8-B073-6BCB25C2411E}"/>
              </a:ext>
            </a:extLst>
          </p:cNvPr>
          <p:cNvSpPr>
            <a:spLocks noGrp="1"/>
          </p:cNvSpPr>
          <p:nvPr/>
        </p:nvSpPr>
        <p:spPr>
          <a:xfrm>
            <a:off x="1097765" y="973600"/>
            <a:ext cx="9144000" cy="23876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b="1">
              <a:ea typeface="Calibri Light"/>
              <a:cs typeface="Calibri Light"/>
            </a:endParaRPr>
          </a:p>
        </p:txBody>
      </p:sp>
      <p:sp>
        <p:nvSpPr>
          <p:cNvPr id="8" name="Subtitle 2">
            <a:extLst>
              <a:ext uri="{FF2B5EF4-FFF2-40B4-BE49-F238E27FC236}">
                <a16:creationId xmlns:a16="http://schemas.microsoft.com/office/drawing/2014/main" id="{FEAC934E-E0AD-A4B2-7CED-8C48AA82DB93}"/>
              </a:ext>
            </a:extLst>
          </p:cNvPr>
          <p:cNvSpPr>
            <a:spLocks noGrp="1"/>
          </p:cNvSpPr>
          <p:nvPr/>
        </p:nvSpPr>
        <p:spPr>
          <a:xfrm>
            <a:off x="1426535" y="4133666"/>
            <a:ext cx="9144000" cy="1655762"/>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GB" sz="3200" b="1">
              <a:solidFill>
                <a:schemeClr val="accent1"/>
              </a:solidFill>
              <a:ea typeface="Calibri"/>
              <a:cs typeface="Calibri"/>
            </a:endParaRPr>
          </a:p>
        </p:txBody>
      </p:sp>
      <p:sp>
        <p:nvSpPr>
          <p:cNvPr id="3" name="TextBox 2">
            <a:extLst>
              <a:ext uri="{FF2B5EF4-FFF2-40B4-BE49-F238E27FC236}">
                <a16:creationId xmlns:a16="http://schemas.microsoft.com/office/drawing/2014/main" id="{F217A9FC-F1E2-FD3C-8C04-2A28E6357DD1}"/>
              </a:ext>
            </a:extLst>
          </p:cNvPr>
          <p:cNvSpPr txBox="1"/>
          <p:nvPr/>
        </p:nvSpPr>
        <p:spPr>
          <a:xfrm>
            <a:off x="1551780" y="1128531"/>
            <a:ext cx="9823046" cy="449353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endParaRPr lang="en-US">
              <a:ea typeface="+mn-lt"/>
              <a:cs typeface="+mn-lt"/>
            </a:endParaRPr>
          </a:p>
          <a:p>
            <a:pPr marL="285750" indent="-285750">
              <a:buFont typeface="Arial,Sans-Serif"/>
              <a:buChar char="•"/>
            </a:pPr>
            <a:endParaRPr lang="en-US" sz="2800" b="1">
              <a:cs typeface="Calibri"/>
            </a:endParaRPr>
          </a:p>
          <a:p>
            <a:pPr marL="800100" lvl="1" indent="-342900">
              <a:buFont typeface="Arial"/>
              <a:buChar char="•"/>
            </a:pPr>
            <a:r>
              <a:rPr lang="en-IN" sz="2000" b="1">
                <a:ea typeface="+mn-lt"/>
                <a:cs typeface="+mn-lt"/>
              </a:rPr>
              <a:t>Since the data was limited and we feel that only employees looking for some changes are visiting these sites like glass door and ambition box, so there is always a natural Bias within the data.</a:t>
            </a:r>
            <a:endParaRPr lang="en-US" sz="2000" b="1">
              <a:ea typeface="+mn-lt"/>
              <a:cs typeface="+mn-lt"/>
            </a:endParaRPr>
          </a:p>
          <a:p>
            <a:pPr marL="800100" lvl="1" indent="-342900">
              <a:buFont typeface="Arial"/>
              <a:buChar char="•"/>
            </a:pPr>
            <a:endParaRPr lang="en-IN" sz="2000" b="1">
              <a:ea typeface="+mn-lt"/>
              <a:cs typeface="+mn-lt"/>
            </a:endParaRPr>
          </a:p>
          <a:p>
            <a:pPr marL="800100" lvl="1" indent="-342900">
              <a:buFont typeface="Arial"/>
              <a:buChar char="•"/>
            </a:pPr>
            <a:r>
              <a:rPr lang="en-IN" sz="2000" b="1">
                <a:ea typeface="+mn-lt"/>
                <a:cs typeface="+mn-lt"/>
              </a:rPr>
              <a:t>We tried to counter that by leveraging the fact that we had handwritten reviews by the employees, and we looked how subjective each review and did further data filtering to centre the data at appropriate centre for the neutrality of each review and then removed those data points. </a:t>
            </a:r>
            <a:endParaRPr lang="en-US" sz="2000" b="1">
              <a:ea typeface="+mn-lt"/>
              <a:cs typeface="+mn-lt"/>
            </a:endParaRPr>
          </a:p>
          <a:p>
            <a:pPr marL="800100" lvl="1" indent="-342900">
              <a:buFont typeface="Arial"/>
              <a:buChar char="•"/>
            </a:pPr>
            <a:endParaRPr lang="en-US" sz="2000" b="1">
              <a:ea typeface="+mn-lt"/>
              <a:cs typeface="+mn-lt"/>
            </a:endParaRPr>
          </a:p>
          <a:p>
            <a:pPr marL="800100" lvl="1" indent="-342900">
              <a:buFont typeface="Arial"/>
              <a:buChar char="•"/>
            </a:pPr>
            <a:r>
              <a:rPr lang="en-US" sz="2000" b="1">
                <a:ea typeface="+mn-lt"/>
                <a:cs typeface="+mn-lt"/>
              </a:rPr>
              <a:t>The most important factor standing out as the reason for attrition was ‘Work Timing Satisfaction ‘for the employees and followed by how often they are compelled to do Overtime.</a:t>
            </a:r>
          </a:p>
        </p:txBody>
      </p:sp>
      <p:sp>
        <p:nvSpPr>
          <p:cNvPr id="4" name="TextBox 3">
            <a:extLst>
              <a:ext uri="{FF2B5EF4-FFF2-40B4-BE49-F238E27FC236}">
                <a16:creationId xmlns:a16="http://schemas.microsoft.com/office/drawing/2014/main" id="{64176513-4B6A-2106-CDE5-CB92F78153A1}"/>
              </a:ext>
            </a:extLst>
          </p:cNvPr>
          <p:cNvSpPr txBox="1"/>
          <p:nvPr/>
        </p:nvSpPr>
        <p:spPr>
          <a:xfrm>
            <a:off x="2554416" y="114086"/>
            <a:ext cx="7212064" cy="113877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600" b="1" u="sng">
                <a:ea typeface="+mn-lt"/>
                <a:cs typeface="+mn-lt"/>
              </a:rPr>
              <a:t>CONCLUSION</a:t>
            </a:r>
          </a:p>
          <a:p>
            <a:endParaRPr lang="en-US" sz="3200" b="1">
              <a:solidFill>
                <a:schemeClr val="tx1">
                  <a:lumMod val="95000"/>
                  <a:lumOff val="5000"/>
                </a:schemeClr>
              </a:solidFill>
              <a:ea typeface="Calibri"/>
              <a:cs typeface="Calibri"/>
            </a:endParaRPr>
          </a:p>
        </p:txBody>
      </p:sp>
    </p:spTree>
    <p:extLst>
      <p:ext uri="{BB962C8B-B14F-4D97-AF65-F5344CB8AC3E}">
        <p14:creationId xmlns:p14="http://schemas.microsoft.com/office/powerpoint/2010/main" val="98158918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E2EBAB45-6D6E-0CC8-B073-6BCB25C2411E}"/>
              </a:ext>
            </a:extLst>
          </p:cNvPr>
          <p:cNvSpPr>
            <a:spLocks noGrp="1"/>
          </p:cNvSpPr>
          <p:nvPr/>
        </p:nvSpPr>
        <p:spPr>
          <a:xfrm>
            <a:off x="1097765" y="973600"/>
            <a:ext cx="9144000" cy="23876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b="1">
              <a:ea typeface="Calibri Light"/>
              <a:cs typeface="Calibri Light"/>
            </a:endParaRPr>
          </a:p>
        </p:txBody>
      </p:sp>
      <p:sp>
        <p:nvSpPr>
          <p:cNvPr id="8" name="Subtitle 2">
            <a:extLst>
              <a:ext uri="{FF2B5EF4-FFF2-40B4-BE49-F238E27FC236}">
                <a16:creationId xmlns:a16="http://schemas.microsoft.com/office/drawing/2014/main" id="{FEAC934E-E0AD-A4B2-7CED-8C48AA82DB93}"/>
              </a:ext>
            </a:extLst>
          </p:cNvPr>
          <p:cNvSpPr>
            <a:spLocks noGrp="1"/>
          </p:cNvSpPr>
          <p:nvPr/>
        </p:nvSpPr>
        <p:spPr>
          <a:xfrm>
            <a:off x="1426535" y="4133666"/>
            <a:ext cx="9144000" cy="1655762"/>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GB" sz="3200" b="1">
              <a:solidFill>
                <a:schemeClr val="accent1"/>
              </a:solidFill>
              <a:ea typeface="Calibri"/>
              <a:cs typeface="Calibri"/>
            </a:endParaRPr>
          </a:p>
        </p:txBody>
      </p:sp>
      <p:sp>
        <p:nvSpPr>
          <p:cNvPr id="3" name="TextBox 2">
            <a:extLst>
              <a:ext uri="{FF2B5EF4-FFF2-40B4-BE49-F238E27FC236}">
                <a16:creationId xmlns:a16="http://schemas.microsoft.com/office/drawing/2014/main" id="{F217A9FC-F1E2-FD3C-8C04-2A28E6357DD1}"/>
              </a:ext>
            </a:extLst>
          </p:cNvPr>
          <p:cNvSpPr txBox="1"/>
          <p:nvPr/>
        </p:nvSpPr>
        <p:spPr>
          <a:xfrm>
            <a:off x="1155540" y="1280931"/>
            <a:ext cx="9823046" cy="403187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endParaRPr lang="en-US">
              <a:ea typeface="+mn-lt"/>
              <a:cs typeface="+mn-lt"/>
            </a:endParaRPr>
          </a:p>
          <a:p>
            <a:pPr marL="285750" indent="-285750">
              <a:buFont typeface="Arial,Sans-Serif"/>
              <a:buChar char="•"/>
            </a:pPr>
            <a:endParaRPr lang="en-US" sz="2000" i="1">
              <a:cs typeface="Calibri"/>
            </a:endParaRPr>
          </a:p>
          <a:p>
            <a:pPr marL="285750" indent="-285750">
              <a:buFont typeface="Arial"/>
              <a:buChar char="•"/>
            </a:pPr>
            <a:r>
              <a:rPr lang="en-US" sz="2000" i="1">
                <a:ea typeface="+mn-lt"/>
                <a:cs typeface="+mn-lt"/>
                <a:hlinkClick r:id="rId3"/>
              </a:rPr>
              <a:t>https://doi.org/10.48550/arXiv.2012.01286</a:t>
            </a:r>
            <a:endParaRPr lang="en-US" sz="2000" i="1">
              <a:ea typeface="+mn-lt"/>
              <a:cs typeface="+mn-lt"/>
            </a:endParaRPr>
          </a:p>
          <a:p>
            <a:pPr marL="285750" indent="-285750">
              <a:buFont typeface="Arial"/>
              <a:buChar char="•"/>
            </a:pPr>
            <a:endParaRPr lang="en-US" sz="2000" i="1">
              <a:ea typeface="Calibri"/>
              <a:cs typeface="Calibri"/>
            </a:endParaRPr>
          </a:p>
          <a:p>
            <a:pPr marL="285750" indent="-285750">
              <a:buFont typeface="Arial"/>
              <a:buChar char="•"/>
            </a:pPr>
            <a:r>
              <a:rPr lang="en-US" sz="2000" i="1">
                <a:ea typeface="+mn-lt"/>
                <a:cs typeface="+mn-lt"/>
                <a:hlinkClick r:id="rId4"/>
              </a:rPr>
              <a:t>Solving Staff Attrition with Data | by Andrew Olton | Towards Data Science</a:t>
            </a:r>
            <a:endParaRPr lang="en-US" sz="2000" i="1">
              <a:ea typeface="+mn-lt"/>
              <a:cs typeface="+mn-lt"/>
            </a:endParaRPr>
          </a:p>
          <a:p>
            <a:pPr marL="285750" indent="-285750">
              <a:buFont typeface="Arial"/>
              <a:buChar char="•"/>
            </a:pPr>
            <a:endParaRPr lang="en-US" sz="2000" i="1">
              <a:ea typeface="Calibri"/>
              <a:cs typeface="Calibri"/>
            </a:endParaRPr>
          </a:p>
          <a:p>
            <a:pPr marL="285750" indent="-285750">
              <a:buFont typeface="Arial"/>
              <a:buChar char="•"/>
            </a:pPr>
            <a:r>
              <a:rPr lang="en-US" sz="2000" i="1">
                <a:ea typeface="+mn-lt"/>
                <a:cs typeface="+mn-lt"/>
                <a:hlinkClick r:id="rId5"/>
              </a:rPr>
              <a:t>Employee Attrition Analytics: The Who, When &amp; Why Of Employee Turnover | Perceptyx</a:t>
            </a:r>
            <a:endParaRPr lang="en-US" sz="2000" i="1">
              <a:ea typeface="Calibri"/>
              <a:cs typeface="Calibri"/>
            </a:endParaRPr>
          </a:p>
          <a:p>
            <a:pPr marL="285750" indent="-285750">
              <a:buFont typeface="Arial"/>
              <a:buChar char="•"/>
            </a:pPr>
            <a:endParaRPr lang="en-US" sz="2000" i="1">
              <a:ea typeface="Calibri"/>
              <a:cs typeface="Calibri"/>
            </a:endParaRPr>
          </a:p>
          <a:p>
            <a:pPr marL="285750" indent="-285750">
              <a:buFont typeface="Arial"/>
              <a:buChar char="•"/>
            </a:pPr>
            <a:r>
              <a:rPr lang="en-US" sz="2000" i="1">
                <a:ea typeface="+mn-lt"/>
                <a:cs typeface="+mn-lt"/>
                <a:hlinkClick r:id="rId6"/>
              </a:rPr>
              <a:t>https://blog.perceptyx.com/news-research-one-third-of-employees-are-working-dead-report</a:t>
            </a:r>
            <a:endParaRPr lang="en-US" sz="2000" i="1">
              <a:ea typeface="Calibri"/>
              <a:cs typeface="Calibri"/>
            </a:endParaRPr>
          </a:p>
          <a:p>
            <a:pPr marL="285750" indent="-285750">
              <a:buFont typeface="Arial"/>
              <a:buChar char="•"/>
            </a:pPr>
            <a:endParaRPr lang="en-US" sz="2000" i="1">
              <a:ea typeface="Calibri"/>
              <a:cs typeface="Calibri"/>
            </a:endParaRPr>
          </a:p>
          <a:p>
            <a:pPr marL="285750" indent="-285750">
              <a:buFont typeface="Arial"/>
              <a:buChar char="•"/>
            </a:pPr>
            <a:r>
              <a:rPr lang="en-US" sz="2000" i="1">
                <a:ea typeface="+mn-lt"/>
                <a:cs typeface="+mn-lt"/>
                <a:hlinkClick r:id="rId7"/>
              </a:rPr>
              <a:t>EMPLOYEE ATTRITION DATASET | Kaggle</a:t>
            </a:r>
            <a:endParaRPr lang="en-US" sz="2000" i="1">
              <a:ea typeface="Calibri"/>
              <a:cs typeface="Calibri"/>
            </a:endParaRPr>
          </a:p>
          <a:p>
            <a:pPr marL="285750" indent="-285750">
              <a:buFont typeface="Arial"/>
              <a:buChar char="•"/>
            </a:pPr>
            <a:endParaRPr lang="en-US">
              <a:ea typeface="Calibri"/>
              <a:cs typeface="Calibri"/>
            </a:endParaRPr>
          </a:p>
        </p:txBody>
      </p:sp>
      <p:sp>
        <p:nvSpPr>
          <p:cNvPr id="4" name="TextBox 3">
            <a:extLst>
              <a:ext uri="{FF2B5EF4-FFF2-40B4-BE49-F238E27FC236}">
                <a16:creationId xmlns:a16="http://schemas.microsoft.com/office/drawing/2014/main" id="{64176513-4B6A-2106-CDE5-CB92F78153A1}"/>
              </a:ext>
            </a:extLst>
          </p:cNvPr>
          <p:cNvSpPr txBox="1"/>
          <p:nvPr/>
        </p:nvSpPr>
        <p:spPr>
          <a:xfrm>
            <a:off x="2554416" y="114086"/>
            <a:ext cx="7212064" cy="113877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IN" sz="3600" b="1">
                <a:ea typeface="+mn-lt"/>
                <a:cs typeface="+mn-lt"/>
              </a:rPr>
              <a:t>REFERENCES</a:t>
            </a:r>
            <a:endParaRPr lang="en-US"/>
          </a:p>
          <a:p>
            <a:endParaRPr lang="en-US" sz="3200" b="1">
              <a:solidFill>
                <a:schemeClr val="tx1">
                  <a:lumMod val="95000"/>
                  <a:lumOff val="5000"/>
                </a:schemeClr>
              </a:solidFill>
              <a:ea typeface="Calibri"/>
              <a:cs typeface="Calibri"/>
            </a:endParaRPr>
          </a:p>
        </p:txBody>
      </p:sp>
    </p:spTree>
    <p:extLst>
      <p:ext uri="{BB962C8B-B14F-4D97-AF65-F5344CB8AC3E}">
        <p14:creationId xmlns:p14="http://schemas.microsoft.com/office/powerpoint/2010/main" val="337431242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E2EBAB45-6D6E-0CC8-B073-6BCB25C2411E}"/>
              </a:ext>
            </a:extLst>
          </p:cNvPr>
          <p:cNvSpPr>
            <a:spLocks noGrp="1"/>
          </p:cNvSpPr>
          <p:nvPr/>
        </p:nvSpPr>
        <p:spPr>
          <a:xfrm>
            <a:off x="1097765" y="973600"/>
            <a:ext cx="9144000" cy="23876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b="1">
              <a:ea typeface="Calibri Light"/>
              <a:cs typeface="Calibri Light"/>
            </a:endParaRPr>
          </a:p>
        </p:txBody>
      </p:sp>
      <p:sp>
        <p:nvSpPr>
          <p:cNvPr id="8" name="Subtitle 2">
            <a:extLst>
              <a:ext uri="{FF2B5EF4-FFF2-40B4-BE49-F238E27FC236}">
                <a16:creationId xmlns:a16="http://schemas.microsoft.com/office/drawing/2014/main" id="{FEAC934E-E0AD-A4B2-7CED-8C48AA82DB93}"/>
              </a:ext>
            </a:extLst>
          </p:cNvPr>
          <p:cNvSpPr>
            <a:spLocks noGrp="1"/>
          </p:cNvSpPr>
          <p:nvPr/>
        </p:nvSpPr>
        <p:spPr>
          <a:xfrm>
            <a:off x="1426535" y="4133666"/>
            <a:ext cx="9144000" cy="1655762"/>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GB" sz="3200" b="1">
              <a:solidFill>
                <a:schemeClr val="accent1"/>
              </a:solidFill>
              <a:ea typeface="Calibri"/>
              <a:cs typeface="Calibri"/>
            </a:endParaRPr>
          </a:p>
        </p:txBody>
      </p:sp>
      <p:sp>
        <p:nvSpPr>
          <p:cNvPr id="3" name="TextBox 2">
            <a:extLst>
              <a:ext uri="{FF2B5EF4-FFF2-40B4-BE49-F238E27FC236}">
                <a16:creationId xmlns:a16="http://schemas.microsoft.com/office/drawing/2014/main" id="{F217A9FC-F1E2-FD3C-8C04-2A28E6357DD1}"/>
              </a:ext>
            </a:extLst>
          </p:cNvPr>
          <p:cNvSpPr txBox="1"/>
          <p:nvPr/>
        </p:nvSpPr>
        <p:spPr>
          <a:xfrm>
            <a:off x="1155540" y="1280931"/>
            <a:ext cx="9823046"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endParaRPr lang="en-US">
              <a:ea typeface="+mn-lt"/>
              <a:cs typeface="+mn-lt"/>
            </a:endParaRPr>
          </a:p>
          <a:p>
            <a:pPr marL="285750" indent="-285750">
              <a:buFont typeface="Arial,Sans-Serif"/>
              <a:buChar char="•"/>
            </a:pPr>
            <a:endParaRPr lang="en-US" sz="2800" b="1">
              <a:ea typeface="Calibri"/>
              <a:cs typeface="Calibri"/>
            </a:endParaRPr>
          </a:p>
          <a:p>
            <a:endParaRPr lang="en-US" sz="2800" b="1">
              <a:ea typeface="Calibri"/>
              <a:cs typeface="Calibri"/>
            </a:endParaRPr>
          </a:p>
          <a:p>
            <a:r>
              <a:rPr lang="en-US" sz="2800" b="1">
                <a:ea typeface="Calibri"/>
                <a:cs typeface="Calibri"/>
              </a:rPr>
              <a:t>THANK YOU</a:t>
            </a:r>
            <a:endParaRPr lang="en-US" sz="2800" b="1">
              <a:cs typeface="Calibri"/>
            </a:endParaRPr>
          </a:p>
          <a:p>
            <a:pPr marL="285750" indent="-285750">
              <a:buFont typeface="Arial"/>
              <a:buChar char="•"/>
            </a:pPr>
            <a:endParaRPr lang="en-US">
              <a:ea typeface="Calibri"/>
              <a:cs typeface="Calibri"/>
            </a:endParaRPr>
          </a:p>
        </p:txBody>
      </p:sp>
      <p:sp>
        <p:nvSpPr>
          <p:cNvPr id="4" name="TextBox 3">
            <a:extLst>
              <a:ext uri="{FF2B5EF4-FFF2-40B4-BE49-F238E27FC236}">
                <a16:creationId xmlns:a16="http://schemas.microsoft.com/office/drawing/2014/main" id="{64176513-4B6A-2106-CDE5-CB92F78153A1}"/>
              </a:ext>
            </a:extLst>
          </p:cNvPr>
          <p:cNvSpPr txBox="1"/>
          <p:nvPr/>
        </p:nvSpPr>
        <p:spPr>
          <a:xfrm>
            <a:off x="2554416" y="114086"/>
            <a:ext cx="7212064" cy="113877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endParaRPr lang="en-US" sz="3600" b="1" u="sng">
              <a:ea typeface="+mn-lt"/>
              <a:cs typeface="+mn-lt"/>
            </a:endParaRPr>
          </a:p>
          <a:p>
            <a:endParaRPr lang="en-US" sz="3200" b="1">
              <a:solidFill>
                <a:schemeClr val="tx1">
                  <a:lumMod val="95000"/>
                  <a:lumOff val="5000"/>
                </a:schemeClr>
              </a:solidFill>
              <a:ea typeface="Calibri"/>
              <a:cs typeface="Calibri"/>
            </a:endParaRPr>
          </a:p>
        </p:txBody>
      </p:sp>
    </p:spTree>
    <p:extLst>
      <p:ext uri="{BB962C8B-B14F-4D97-AF65-F5344CB8AC3E}">
        <p14:creationId xmlns:p14="http://schemas.microsoft.com/office/powerpoint/2010/main" val="24035748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E2EBAB45-6D6E-0CC8-B073-6BCB25C2411E}"/>
              </a:ext>
            </a:extLst>
          </p:cNvPr>
          <p:cNvSpPr>
            <a:spLocks noGrp="1"/>
          </p:cNvSpPr>
          <p:nvPr/>
        </p:nvSpPr>
        <p:spPr>
          <a:xfrm>
            <a:off x="1097765" y="973600"/>
            <a:ext cx="9144000" cy="23876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b="1">
              <a:ea typeface="Calibri Light"/>
              <a:cs typeface="Calibri Light"/>
            </a:endParaRPr>
          </a:p>
        </p:txBody>
      </p:sp>
      <p:sp>
        <p:nvSpPr>
          <p:cNvPr id="8" name="Subtitle 2">
            <a:extLst>
              <a:ext uri="{FF2B5EF4-FFF2-40B4-BE49-F238E27FC236}">
                <a16:creationId xmlns:a16="http://schemas.microsoft.com/office/drawing/2014/main" id="{FEAC934E-E0AD-A4B2-7CED-8C48AA82DB93}"/>
              </a:ext>
            </a:extLst>
          </p:cNvPr>
          <p:cNvSpPr>
            <a:spLocks noGrp="1"/>
          </p:cNvSpPr>
          <p:nvPr/>
        </p:nvSpPr>
        <p:spPr>
          <a:xfrm>
            <a:off x="1426535" y="4133666"/>
            <a:ext cx="9144000" cy="1655762"/>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GB" sz="3200" b="1">
              <a:solidFill>
                <a:schemeClr val="accent1"/>
              </a:solidFill>
              <a:ea typeface="Calibri"/>
              <a:cs typeface="Calibri"/>
            </a:endParaRPr>
          </a:p>
        </p:txBody>
      </p:sp>
      <p:sp>
        <p:nvSpPr>
          <p:cNvPr id="3" name="TextBox 2">
            <a:extLst>
              <a:ext uri="{FF2B5EF4-FFF2-40B4-BE49-F238E27FC236}">
                <a16:creationId xmlns:a16="http://schemas.microsoft.com/office/drawing/2014/main" id="{F217A9FC-F1E2-FD3C-8C04-2A28E6357DD1}"/>
              </a:ext>
            </a:extLst>
          </p:cNvPr>
          <p:cNvSpPr txBox="1"/>
          <p:nvPr/>
        </p:nvSpPr>
        <p:spPr>
          <a:xfrm>
            <a:off x="1155540" y="1280931"/>
            <a:ext cx="9823046" cy="707886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Sans-Serif"/>
              <a:buChar char="•"/>
            </a:pPr>
            <a:r>
              <a:rPr lang="en-US" sz="2400" b="1">
                <a:ea typeface="+mn-lt"/>
                <a:cs typeface="+mn-lt"/>
              </a:rPr>
              <a:t>For the column </a:t>
            </a:r>
            <a:r>
              <a:rPr lang="en-US" sz="2400" b="1" err="1">
                <a:ea typeface="+mn-lt"/>
                <a:cs typeface="+mn-lt"/>
              </a:rPr>
              <a:t>CompanyName</a:t>
            </a:r>
            <a:r>
              <a:rPr lang="en-US" sz="2400" b="1">
                <a:ea typeface="+mn-lt"/>
                <a:cs typeface="+mn-lt"/>
              </a:rPr>
              <a:t> , the unique companies in the dataset added a new column </a:t>
            </a:r>
            <a:r>
              <a:rPr lang="en-US" sz="2400" b="1" err="1">
                <a:ea typeface="+mn-lt"/>
                <a:cs typeface="+mn-lt"/>
              </a:rPr>
              <a:t>Marketvaluation</a:t>
            </a:r>
            <a:r>
              <a:rPr lang="en-US" sz="2400" b="1">
                <a:ea typeface="+mn-lt"/>
                <a:cs typeface="+mn-lt"/>
              </a:rPr>
              <a:t> </a:t>
            </a:r>
            <a:endParaRPr lang="en-US" sz="2400">
              <a:ea typeface="+mn-lt"/>
              <a:cs typeface="+mn-lt"/>
            </a:endParaRPr>
          </a:p>
          <a:p>
            <a:pPr marL="285750" indent="-285750">
              <a:buFont typeface="Arial,Sans-Serif"/>
              <a:buChar char="•"/>
            </a:pPr>
            <a:r>
              <a:rPr lang="en-US" sz="2400" b="1">
                <a:ea typeface="+mn-lt"/>
                <a:cs typeface="+mn-lt"/>
              </a:rPr>
              <a:t>Normalized the values based on maximum </a:t>
            </a:r>
            <a:endParaRPr lang="en-US" sz="2400">
              <a:ea typeface="+mn-lt"/>
              <a:cs typeface="+mn-lt"/>
            </a:endParaRPr>
          </a:p>
          <a:p>
            <a:pPr marL="285750" indent="-285750">
              <a:buFont typeface="Arial,Sans-Serif"/>
              <a:buChar char="•"/>
            </a:pPr>
            <a:r>
              <a:rPr lang="en-US" sz="2400" b="1">
                <a:ea typeface="+mn-lt"/>
                <a:cs typeface="+mn-lt"/>
              </a:rPr>
              <a:t>See if this affects attrition</a:t>
            </a:r>
            <a:endParaRPr lang="en-US" sz="2400">
              <a:ea typeface="+mn-lt"/>
              <a:cs typeface="+mn-lt"/>
            </a:endParaRPr>
          </a:p>
          <a:p>
            <a:pPr marL="285750" indent="-285750">
              <a:buFont typeface="Arial,Sans-Serif"/>
              <a:buChar char="•"/>
            </a:pPr>
            <a:endParaRPr lang="en-US" sz="2400" b="1">
              <a:ea typeface="+mn-lt"/>
              <a:cs typeface="+mn-lt"/>
            </a:endParaRPr>
          </a:p>
          <a:p>
            <a:pPr marL="285750" indent="-285750">
              <a:buFont typeface="Arial,Sans-Serif"/>
              <a:buChar char="•"/>
            </a:pPr>
            <a:endParaRPr lang="en-US" sz="2400" b="1">
              <a:ea typeface="+mn-lt"/>
              <a:cs typeface="+mn-lt"/>
            </a:endParaRPr>
          </a:p>
          <a:p>
            <a:pPr marL="285750" indent="-285750">
              <a:buFont typeface="Arial,Sans-Serif"/>
              <a:buChar char="•"/>
            </a:pPr>
            <a:endParaRPr lang="en-US" sz="2400" b="1">
              <a:ea typeface="+mn-lt"/>
              <a:cs typeface="+mn-lt"/>
            </a:endParaRPr>
          </a:p>
          <a:p>
            <a:pPr marL="285750" indent="-285750">
              <a:buFont typeface="Arial,Sans-Serif"/>
              <a:buChar char="•"/>
            </a:pPr>
            <a:endParaRPr lang="en-US" sz="2400">
              <a:ea typeface="+mn-lt"/>
              <a:cs typeface="+mn-lt"/>
            </a:endParaRPr>
          </a:p>
          <a:p>
            <a:pPr marL="742950" lvl="1" indent="-285750">
              <a:buFont typeface="Arial,Sans-Serif"/>
              <a:buChar char="•"/>
            </a:pPr>
            <a:endParaRPr lang="en-US" sz="2400">
              <a:ea typeface="+mn-lt"/>
              <a:cs typeface="+mn-lt"/>
            </a:endParaRPr>
          </a:p>
          <a:p>
            <a:pPr marL="742950" lvl="1" indent="-285750">
              <a:buFont typeface="Arial,Sans-Serif"/>
              <a:buChar char="•"/>
            </a:pPr>
            <a:endParaRPr lang="en-US" sz="2400">
              <a:ea typeface="+mn-lt"/>
              <a:cs typeface="+mn-lt"/>
            </a:endParaRPr>
          </a:p>
          <a:p>
            <a:pPr marL="285750" indent="-285750">
              <a:buFont typeface="Arial,Sans-Serif"/>
              <a:buChar char="•"/>
            </a:pPr>
            <a:endParaRPr lang="en-US" sz="2400" b="1">
              <a:ea typeface="+mn-lt"/>
              <a:cs typeface="+mn-lt"/>
            </a:endParaRPr>
          </a:p>
          <a:p>
            <a:pPr marL="1257300" lvl="2" indent="-342900">
              <a:buFont typeface="Wingdings,Sans-Serif"/>
              <a:buChar char="Ø"/>
            </a:pPr>
            <a:endParaRPr lang="en-US" sz="2400">
              <a:ea typeface="+mn-lt"/>
              <a:cs typeface="+mn-lt"/>
            </a:endParaRPr>
          </a:p>
          <a:p>
            <a:pPr marL="1257300" lvl="2" indent="-342900">
              <a:buFont typeface="Wingdings,Sans-Serif"/>
              <a:buChar char="Ø"/>
            </a:pPr>
            <a:endParaRPr lang="en-US" sz="2400">
              <a:ea typeface="+mn-lt"/>
              <a:cs typeface="+mn-lt"/>
            </a:endParaRPr>
          </a:p>
          <a:p>
            <a:pPr marL="285750" indent="-285750">
              <a:buFont typeface="Arial,Sans-Serif"/>
              <a:buChar char="•"/>
            </a:pPr>
            <a:r>
              <a:rPr lang="en-US" sz="2400" b="1">
                <a:ea typeface="+mn-lt"/>
                <a:cs typeface="+mn-lt"/>
              </a:rPr>
              <a:t>See that f1 score does not change so dropped</a:t>
            </a:r>
          </a:p>
          <a:p>
            <a:pPr marL="285750" indent="-285750">
              <a:buFont typeface="Arial,Sans-Serif"/>
              <a:buChar char="•"/>
            </a:pPr>
            <a:endParaRPr lang="en-US" sz="2400">
              <a:cs typeface="Calibri"/>
            </a:endParaRPr>
          </a:p>
          <a:p>
            <a:pPr marL="285750" indent="-285750">
              <a:buFont typeface="Arial,Sans-Serif"/>
              <a:buChar char="•"/>
            </a:pPr>
            <a:endParaRPr lang="en-US" sz="2400" b="1">
              <a:ea typeface="Calibri"/>
              <a:cs typeface="Calibri"/>
            </a:endParaRPr>
          </a:p>
          <a:p>
            <a:pPr marL="285750" indent="-285750">
              <a:buFont typeface="Arial"/>
              <a:buChar char="•"/>
            </a:pPr>
            <a:endParaRPr lang="en-US" sz="2400">
              <a:ea typeface="Calibri"/>
              <a:cs typeface="Calibri"/>
            </a:endParaRPr>
          </a:p>
          <a:p>
            <a:pPr marL="285750" indent="-285750">
              <a:buFont typeface="Arial,Sans-Serif"/>
              <a:buChar char="•"/>
            </a:pPr>
            <a:endParaRPr lang="en-US" sz="2800" b="1">
              <a:ea typeface="Calibri"/>
              <a:cs typeface="Calibri"/>
            </a:endParaRPr>
          </a:p>
          <a:p>
            <a:pPr marL="285750" indent="-285750">
              <a:buFont typeface="Arial"/>
              <a:buChar char="•"/>
            </a:pPr>
            <a:endParaRPr lang="en-US">
              <a:ea typeface="Calibri"/>
              <a:cs typeface="Calibri"/>
            </a:endParaRPr>
          </a:p>
        </p:txBody>
      </p:sp>
      <p:sp>
        <p:nvSpPr>
          <p:cNvPr id="4" name="TextBox 3">
            <a:extLst>
              <a:ext uri="{FF2B5EF4-FFF2-40B4-BE49-F238E27FC236}">
                <a16:creationId xmlns:a16="http://schemas.microsoft.com/office/drawing/2014/main" id="{64176513-4B6A-2106-CDE5-CB92F78153A1}"/>
              </a:ext>
            </a:extLst>
          </p:cNvPr>
          <p:cNvSpPr txBox="1"/>
          <p:nvPr/>
        </p:nvSpPr>
        <p:spPr>
          <a:xfrm>
            <a:off x="2554416" y="114086"/>
            <a:ext cx="7212064" cy="113877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600" b="1" u="sng">
                <a:ea typeface="+mn-lt"/>
                <a:cs typeface="+mn-lt"/>
              </a:rPr>
              <a:t>FEATURE -MARKET VALUATION</a:t>
            </a:r>
            <a:endParaRPr lang="en-US"/>
          </a:p>
          <a:p>
            <a:endParaRPr lang="en-US" sz="3200" b="1">
              <a:solidFill>
                <a:schemeClr val="tx1">
                  <a:lumMod val="95000"/>
                  <a:lumOff val="5000"/>
                </a:schemeClr>
              </a:solidFill>
              <a:ea typeface="Calibri"/>
              <a:cs typeface="Calibri"/>
            </a:endParaRPr>
          </a:p>
        </p:txBody>
      </p:sp>
      <p:pic>
        <p:nvPicPr>
          <p:cNvPr id="5" name="Picture 5" descr="A picture containing text&#10;&#10;Description automatically generated">
            <a:extLst>
              <a:ext uri="{FF2B5EF4-FFF2-40B4-BE49-F238E27FC236}">
                <a16:creationId xmlns:a16="http://schemas.microsoft.com/office/drawing/2014/main" id="{B6C4492C-9598-256A-E03E-B325298732F0}"/>
              </a:ext>
            </a:extLst>
          </p:cNvPr>
          <p:cNvPicPr>
            <a:picLocks noChangeAspect="1"/>
          </p:cNvPicPr>
          <p:nvPr/>
        </p:nvPicPr>
        <p:blipFill>
          <a:blip r:embed="rId3"/>
          <a:stretch>
            <a:fillRect/>
          </a:stretch>
        </p:blipFill>
        <p:spPr>
          <a:xfrm>
            <a:off x="1512277" y="2997587"/>
            <a:ext cx="6482860" cy="980056"/>
          </a:xfrm>
          <a:prstGeom prst="rect">
            <a:avLst/>
          </a:prstGeom>
        </p:spPr>
      </p:pic>
      <p:pic>
        <p:nvPicPr>
          <p:cNvPr id="6" name="Picture 8">
            <a:extLst>
              <a:ext uri="{FF2B5EF4-FFF2-40B4-BE49-F238E27FC236}">
                <a16:creationId xmlns:a16="http://schemas.microsoft.com/office/drawing/2014/main" id="{99A0C1A3-DD61-DB66-2E50-4337294C2BA2}"/>
              </a:ext>
            </a:extLst>
          </p:cNvPr>
          <p:cNvPicPr>
            <a:picLocks noChangeAspect="1"/>
          </p:cNvPicPr>
          <p:nvPr/>
        </p:nvPicPr>
        <p:blipFill>
          <a:blip r:embed="rId4"/>
          <a:stretch>
            <a:fillRect/>
          </a:stretch>
        </p:blipFill>
        <p:spPr>
          <a:xfrm>
            <a:off x="1523999" y="4337283"/>
            <a:ext cx="6471138" cy="973524"/>
          </a:xfrm>
          <a:prstGeom prst="rect">
            <a:avLst/>
          </a:prstGeom>
        </p:spPr>
      </p:pic>
    </p:spTree>
    <p:extLst>
      <p:ext uri="{BB962C8B-B14F-4D97-AF65-F5344CB8AC3E}">
        <p14:creationId xmlns:p14="http://schemas.microsoft.com/office/powerpoint/2010/main" val="34389356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E2EBAB45-6D6E-0CC8-B073-6BCB25C2411E}"/>
              </a:ext>
            </a:extLst>
          </p:cNvPr>
          <p:cNvSpPr>
            <a:spLocks noGrp="1"/>
          </p:cNvSpPr>
          <p:nvPr/>
        </p:nvSpPr>
        <p:spPr>
          <a:xfrm>
            <a:off x="1097765" y="973600"/>
            <a:ext cx="9144000" cy="23876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b="1">
              <a:ea typeface="Calibri Light"/>
              <a:cs typeface="Calibri Light"/>
            </a:endParaRPr>
          </a:p>
        </p:txBody>
      </p:sp>
      <p:sp>
        <p:nvSpPr>
          <p:cNvPr id="8" name="Subtitle 2">
            <a:extLst>
              <a:ext uri="{FF2B5EF4-FFF2-40B4-BE49-F238E27FC236}">
                <a16:creationId xmlns:a16="http://schemas.microsoft.com/office/drawing/2014/main" id="{FEAC934E-E0AD-A4B2-7CED-8C48AA82DB93}"/>
              </a:ext>
            </a:extLst>
          </p:cNvPr>
          <p:cNvSpPr>
            <a:spLocks noGrp="1"/>
          </p:cNvSpPr>
          <p:nvPr/>
        </p:nvSpPr>
        <p:spPr>
          <a:xfrm>
            <a:off x="1426535" y="4133666"/>
            <a:ext cx="9144000" cy="1655762"/>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GB" sz="3200" b="1">
              <a:solidFill>
                <a:schemeClr val="accent1"/>
              </a:solidFill>
              <a:ea typeface="Calibri"/>
              <a:cs typeface="Calibri"/>
            </a:endParaRPr>
          </a:p>
        </p:txBody>
      </p:sp>
      <p:sp>
        <p:nvSpPr>
          <p:cNvPr id="3" name="TextBox 2">
            <a:extLst>
              <a:ext uri="{FF2B5EF4-FFF2-40B4-BE49-F238E27FC236}">
                <a16:creationId xmlns:a16="http://schemas.microsoft.com/office/drawing/2014/main" id="{F217A9FC-F1E2-FD3C-8C04-2A28E6357DD1}"/>
              </a:ext>
            </a:extLst>
          </p:cNvPr>
          <p:cNvSpPr txBox="1"/>
          <p:nvPr/>
        </p:nvSpPr>
        <p:spPr>
          <a:xfrm>
            <a:off x="1155540" y="1280931"/>
            <a:ext cx="9823046" cy="59708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Sans-Serif"/>
              <a:buChar char="•"/>
            </a:pPr>
            <a:r>
              <a:rPr lang="en-US" sz="2400" b="1">
                <a:ea typeface="+mn-lt"/>
                <a:cs typeface="+mn-lt"/>
              </a:rPr>
              <a:t>For the text 'Reviews' column it is unstructured </a:t>
            </a:r>
            <a:endParaRPr lang="en-US" sz="2400">
              <a:ea typeface="+mn-lt"/>
              <a:cs typeface="+mn-lt"/>
            </a:endParaRPr>
          </a:p>
          <a:p>
            <a:pPr marL="285750" indent="-285750">
              <a:buFont typeface="Arial,Sans-Serif"/>
              <a:buChar char="•"/>
            </a:pPr>
            <a:endParaRPr lang="en-US" sz="2400">
              <a:ea typeface="+mn-lt"/>
              <a:cs typeface="+mn-lt"/>
            </a:endParaRPr>
          </a:p>
          <a:p>
            <a:pPr marL="285750" indent="-285750">
              <a:buFont typeface="Arial,Sans-Serif"/>
              <a:buChar char="•"/>
            </a:pPr>
            <a:r>
              <a:rPr lang="en-US" sz="2400" b="1">
                <a:ea typeface="+mn-lt"/>
                <a:cs typeface="+mn-lt"/>
              </a:rPr>
              <a:t>Convert to numerical based on the sentiment using </a:t>
            </a:r>
            <a:r>
              <a:rPr lang="en-US" sz="2400" b="1" err="1">
                <a:ea typeface="+mn-lt"/>
                <a:cs typeface="+mn-lt"/>
              </a:rPr>
              <a:t>TextBlob</a:t>
            </a:r>
            <a:endParaRPr lang="en-US" sz="2400" err="1">
              <a:ea typeface="+mn-lt"/>
              <a:cs typeface="+mn-lt"/>
            </a:endParaRPr>
          </a:p>
          <a:p>
            <a:pPr marL="285750" indent="-285750">
              <a:buFont typeface="Arial,Sans-Serif"/>
              <a:buChar char="•"/>
            </a:pPr>
            <a:endParaRPr lang="en-US" sz="2400">
              <a:ea typeface="+mn-lt"/>
              <a:cs typeface="+mn-lt"/>
            </a:endParaRPr>
          </a:p>
          <a:p>
            <a:pPr marL="285750" indent="-285750">
              <a:buFont typeface="Arial,Sans-Serif"/>
              <a:buChar char="•"/>
            </a:pPr>
            <a:r>
              <a:rPr lang="en-US" sz="2400" b="1">
                <a:ea typeface="+mn-lt"/>
                <a:cs typeface="+mn-lt"/>
              </a:rPr>
              <a:t>Polarity of review ranges from –1 to 1</a:t>
            </a:r>
            <a:endParaRPr lang="en-US"/>
          </a:p>
          <a:p>
            <a:pPr marL="742950" lvl="1" indent="-285750">
              <a:buFont typeface="Arial,Sans-Serif"/>
              <a:buChar char="•"/>
            </a:pPr>
            <a:endParaRPr lang="en-US" sz="2400">
              <a:ea typeface="+mn-lt"/>
              <a:cs typeface="+mn-lt"/>
            </a:endParaRPr>
          </a:p>
          <a:p>
            <a:pPr marL="742950" lvl="1" indent="-285750">
              <a:buFont typeface="Arial,Sans-Serif"/>
              <a:buChar char="•"/>
            </a:pPr>
            <a:endParaRPr lang="en-US" sz="2400">
              <a:ea typeface="+mn-lt"/>
              <a:cs typeface="+mn-lt"/>
            </a:endParaRPr>
          </a:p>
          <a:p>
            <a:pPr marL="285750" indent="-285750">
              <a:buFont typeface="Arial,Sans-Serif"/>
              <a:buChar char="•"/>
            </a:pPr>
            <a:endParaRPr lang="en-US" sz="2400" b="1">
              <a:ea typeface="+mn-lt"/>
              <a:cs typeface="+mn-lt"/>
            </a:endParaRPr>
          </a:p>
          <a:p>
            <a:pPr marL="1257300" lvl="2" indent="-342900">
              <a:buFont typeface="Wingdings,Sans-Serif"/>
              <a:buChar char="Ø"/>
            </a:pPr>
            <a:endParaRPr lang="en-US" sz="2400">
              <a:ea typeface="+mn-lt"/>
              <a:cs typeface="+mn-lt"/>
            </a:endParaRPr>
          </a:p>
          <a:p>
            <a:pPr marL="1257300" lvl="2" indent="-342900">
              <a:buFont typeface="Wingdings,Sans-Serif"/>
              <a:buChar char="Ø"/>
            </a:pPr>
            <a:endParaRPr lang="en-US" sz="2400">
              <a:ea typeface="+mn-lt"/>
              <a:cs typeface="+mn-lt"/>
            </a:endParaRPr>
          </a:p>
          <a:p>
            <a:pPr marL="285750" indent="-285750">
              <a:buFont typeface="Arial,Sans-Serif"/>
              <a:buChar char="•"/>
            </a:pPr>
            <a:endParaRPr lang="en-US" sz="2400">
              <a:ea typeface="+mn-lt"/>
              <a:cs typeface="+mn-lt"/>
            </a:endParaRPr>
          </a:p>
          <a:p>
            <a:pPr marL="285750" indent="-285750">
              <a:buFont typeface="Arial,Sans-Serif"/>
              <a:buChar char="•"/>
            </a:pPr>
            <a:endParaRPr lang="en-US" sz="2400">
              <a:ea typeface="+mn-lt"/>
              <a:cs typeface="+mn-lt"/>
            </a:endParaRPr>
          </a:p>
          <a:p>
            <a:pPr marL="285750" indent="-285750">
              <a:buFont typeface="Arial,Sans-Serif"/>
              <a:buChar char="•"/>
            </a:pPr>
            <a:endParaRPr lang="en-US" sz="2400" b="1">
              <a:ea typeface="+mn-lt"/>
              <a:cs typeface="+mn-lt"/>
            </a:endParaRPr>
          </a:p>
          <a:p>
            <a:pPr marL="285750" indent="-285750">
              <a:buFont typeface="Arial"/>
              <a:buChar char="•"/>
            </a:pPr>
            <a:endParaRPr lang="en-US" sz="2400">
              <a:ea typeface="+mn-lt"/>
              <a:cs typeface="+mn-lt"/>
            </a:endParaRPr>
          </a:p>
          <a:p>
            <a:pPr marL="285750" indent="-285750">
              <a:buFont typeface="Arial,Sans-Serif"/>
              <a:buChar char="•"/>
            </a:pPr>
            <a:endParaRPr lang="en-US" sz="2800" b="1">
              <a:cs typeface="Calibri"/>
            </a:endParaRPr>
          </a:p>
          <a:p>
            <a:pPr marL="285750" indent="-285750">
              <a:buFont typeface="Arial"/>
              <a:buChar char="•"/>
            </a:pPr>
            <a:endParaRPr lang="en-US">
              <a:ea typeface="Calibri"/>
              <a:cs typeface="Calibri"/>
            </a:endParaRPr>
          </a:p>
        </p:txBody>
      </p:sp>
      <p:sp>
        <p:nvSpPr>
          <p:cNvPr id="4" name="TextBox 3">
            <a:extLst>
              <a:ext uri="{FF2B5EF4-FFF2-40B4-BE49-F238E27FC236}">
                <a16:creationId xmlns:a16="http://schemas.microsoft.com/office/drawing/2014/main" id="{64176513-4B6A-2106-CDE5-CB92F78153A1}"/>
              </a:ext>
            </a:extLst>
          </p:cNvPr>
          <p:cNvSpPr txBox="1"/>
          <p:nvPr/>
        </p:nvSpPr>
        <p:spPr>
          <a:xfrm>
            <a:off x="2554416" y="114086"/>
            <a:ext cx="7212064" cy="113877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600" b="1" u="sng">
                <a:ea typeface="+mn-lt"/>
                <a:cs typeface="+mn-lt"/>
              </a:rPr>
              <a:t>SENTIMENT ANALYSIS</a:t>
            </a:r>
            <a:endParaRPr lang="en-US"/>
          </a:p>
          <a:p>
            <a:endParaRPr lang="en-US" sz="3200" b="1">
              <a:solidFill>
                <a:schemeClr val="tx1">
                  <a:lumMod val="95000"/>
                  <a:lumOff val="5000"/>
                </a:schemeClr>
              </a:solidFill>
              <a:ea typeface="Calibri"/>
              <a:cs typeface="Calibri"/>
            </a:endParaRPr>
          </a:p>
        </p:txBody>
      </p:sp>
    </p:spTree>
    <p:extLst>
      <p:ext uri="{BB962C8B-B14F-4D97-AF65-F5344CB8AC3E}">
        <p14:creationId xmlns:p14="http://schemas.microsoft.com/office/powerpoint/2010/main" val="34530489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E2EBAB45-6D6E-0CC8-B073-6BCB25C2411E}"/>
              </a:ext>
            </a:extLst>
          </p:cNvPr>
          <p:cNvSpPr>
            <a:spLocks noGrp="1"/>
          </p:cNvSpPr>
          <p:nvPr/>
        </p:nvSpPr>
        <p:spPr>
          <a:xfrm>
            <a:off x="1097765" y="973600"/>
            <a:ext cx="9144000" cy="23876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b="1">
              <a:ea typeface="Calibri Light"/>
              <a:cs typeface="Calibri Light"/>
            </a:endParaRPr>
          </a:p>
        </p:txBody>
      </p:sp>
      <p:sp>
        <p:nvSpPr>
          <p:cNvPr id="8" name="Subtitle 2">
            <a:extLst>
              <a:ext uri="{FF2B5EF4-FFF2-40B4-BE49-F238E27FC236}">
                <a16:creationId xmlns:a16="http://schemas.microsoft.com/office/drawing/2014/main" id="{FEAC934E-E0AD-A4B2-7CED-8C48AA82DB93}"/>
              </a:ext>
            </a:extLst>
          </p:cNvPr>
          <p:cNvSpPr>
            <a:spLocks noGrp="1"/>
          </p:cNvSpPr>
          <p:nvPr/>
        </p:nvSpPr>
        <p:spPr>
          <a:xfrm>
            <a:off x="1426535" y="4133666"/>
            <a:ext cx="9144000" cy="1655762"/>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GB" sz="3200" b="1">
              <a:solidFill>
                <a:schemeClr val="accent1"/>
              </a:solidFill>
              <a:ea typeface="Calibri"/>
              <a:cs typeface="Calibri"/>
            </a:endParaRPr>
          </a:p>
        </p:txBody>
      </p:sp>
      <p:sp>
        <p:nvSpPr>
          <p:cNvPr id="3" name="TextBox 2">
            <a:extLst>
              <a:ext uri="{FF2B5EF4-FFF2-40B4-BE49-F238E27FC236}">
                <a16:creationId xmlns:a16="http://schemas.microsoft.com/office/drawing/2014/main" id="{F217A9FC-F1E2-FD3C-8C04-2A28E6357DD1}"/>
              </a:ext>
            </a:extLst>
          </p:cNvPr>
          <p:cNvSpPr txBox="1"/>
          <p:nvPr/>
        </p:nvSpPr>
        <p:spPr>
          <a:xfrm>
            <a:off x="1155540" y="1280931"/>
            <a:ext cx="9823046" cy="85561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Sans-Serif"/>
              <a:buChar char="•"/>
            </a:pPr>
            <a:r>
              <a:rPr lang="en-US" sz="2400" b="1">
                <a:ea typeface="+mn-lt"/>
                <a:cs typeface="+mn-lt"/>
              </a:rPr>
              <a:t>Conversion of Categorical values to Numerical values.</a:t>
            </a:r>
            <a:endParaRPr lang="en-US" sz="2400">
              <a:ea typeface="+mn-lt"/>
              <a:cs typeface="+mn-lt"/>
            </a:endParaRPr>
          </a:p>
          <a:p>
            <a:pPr marL="285750" indent="-285750">
              <a:buFont typeface="Arial,Sans-Serif"/>
              <a:buChar char="•"/>
            </a:pPr>
            <a:endParaRPr lang="en-US" sz="2400" b="1">
              <a:ea typeface="+mn-lt"/>
              <a:cs typeface="+mn-lt"/>
            </a:endParaRPr>
          </a:p>
          <a:p>
            <a:pPr marL="285750" indent="-285750">
              <a:buFont typeface="Arial,Sans-Serif"/>
              <a:buChar char="•"/>
            </a:pPr>
            <a:r>
              <a:rPr lang="en-US" sz="2400" b="1">
                <a:ea typeface="+mn-lt"/>
                <a:cs typeface="+mn-lt"/>
              </a:rPr>
              <a:t>Application of </a:t>
            </a:r>
            <a:r>
              <a:rPr lang="en-US" sz="2400" b="1">
                <a:solidFill>
                  <a:srgbClr val="FF0000"/>
                </a:solidFill>
                <a:ea typeface="+mn-lt"/>
                <a:cs typeface="+mn-lt"/>
              </a:rPr>
              <a:t>NLP</a:t>
            </a:r>
            <a:r>
              <a:rPr lang="en-US" sz="2400" b="1">
                <a:ea typeface="+mn-lt"/>
                <a:cs typeface="+mn-lt"/>
              </a:rPr>
              <a:t> on 'Reviews' for the extraction of highly sentimental data in the given dataset.</a:t>
            </a:r>
            <a:endParaRPr lang="en-US" sz="2400">
              <a:ea typeface="+mn-lt"/>
              <a:cs typeface="+mn-lt"/>
            </a:endParaRPr>
          </a:p>
          <a:p>
            <a:pPr marL="285750" indent="-285750">
              <a:buFont typeface="Arial,Sans-Serif"/>
              <a:buChar char="•"/>
            </a:pPr>
            <a:endParaRPr lang="en-US" sz="2400">
              <a:ea typeface="+mn-lt"/>
              <a:cs typeface="+mn-lt"/>
            </a:endParaRPr>
          </a:p>
          <a:p>
            <a:pPr marL="285750" indent="-285750">
              <a:buFont typeface="Arial,Sans-Serif"/>
              <a:buChar char="•"/>
            </a:pPr>
            <a:r>
              <a:rPr lang="en-US" sz="2400" b="1">
                <a:ea typeface="+mn-lt"/>
                <a:cs typeface="+mn-lt"/>
              </a:rPr>
              <a:t>Removal of outliers from the data </a:t>
            </a:r>
            <a:r>
              <a:rPr lang="en-US" sz="2400" b="1">
                <a:solidFill>
                  <a:srgbClr val="FF0000"/>
                </a:solidFill>
                <a:ea typeface="+mn-lt"/>
                <a:cs typeface="+mn-lt"/>
              </a:rPr>
              <a:t>based on sentiment</a:t>
            </a:r>
            <a:endParaRPr lang="en-US" sz="2400">
              <a:ea typeface="+mn-lt"/>
              <a:cs typeface="+mn-lt"/>
            </a:endParaRPr>
          </a:p>
          <a:p>
            <a:pPr marL="742950" lvl="1" indent="-285750">
              <a:buFont typeface="Arial,Sans-Serif"/>
              <a:buChar char="•"/>
            </a:pPr>
            <a:r>
              <a:rPr lang="en-US" sz="2400" b="1">
                <a:ea typeface="+mn-lt"/>
                <a:cs typeface="+mn-lt"/>
              </a:rPr>
              <a:t>Highly negative reviews (Polarity), but STAYED (</a:t>
            </a:r>
            <a:r>
              <a:rPr lang="en-US" sz="2400" b="1">
                <a:solidFill>
                  <a:srgbClr val="FF0000"/>
                </a:solidFill>
                <a:ea typeface="+mn-lt"/>
                <a:cs typeface="+mn-lt"/>
              </a:rPr>
              <a:t>False –</a:t>
            </a:r>
            <a:r>
              <a:rPr lang="en-US" sz="2400" b="1" err="1">
                <a:solidFill>
                  <a:srgbClr val="FF0000"/>
                </a:solidFill>
                <a:ea typeface="+mn-lt"/>
                <a:cs typeface="+mn-lt"/>
              </a:rPr>
              <a:t>ve</a:t>
            </a:r>
            <a:r>
              <a:rPr lang="en-US" sz="2400" b="1">
                <a:ea typeface="+mn-lt"/>
                <a:cs typeface="+mn-lt"/>
              </a:rPr>
              <a:t>)</a:t>
            </a:r>
            <a:endParaRPr lang="en-US" sz="2400">
              <a:ea typeface="+mn-lt"/>
              <a:cs typeface="+mn-lt"/>
            </a:endParaRPr>
          </a:p>
          <a:p>
            <a:pPr marL="742950" lvl="1" indent="-285750">
              <a:buFont typeface="Arial,Sans-Serif"/>
              <a:buChar char="•"/>
            </a:pPr>
            <a:r>
              <a:rPr lang="en-US" sz="2400" b="1">
                <a:ea typeface="+mn-lt"/>
                <a:cs typeface="+mn-lt"/>
              </a:rPr>
              <a:t>Highly positive reviews (Polarity), but LEFT (</a:t>
            </a:r>
            <a:r>
              <a:rPr lang="en-US" sz="2400" b="1">
                <a:solidFill>
                  <a:srgbClr val="FF0000"/>
                </a:solidFill>
                <a:ea typeface="+mn-lt"/>
                <a:cs typeface="+mn-lt"/>
              </a:rPr>
              <a:t>False +</a:t>
            </a:r>
            <a:r>
              <a:rPr lang="en-US" sz="2400" b="1" err="1">
                <a:solidFill>
                  <a:srgbClr val="FF0000"/>
                </a:solidFill>
                <a:ea typeface="+mn-lt"/>
                <a:cs typeface="+mn-lt"/>
              </a:rPr>
              <a:t>ve</a:t>
            </a:r>
            <a:r>
              <a:rPr lang="en-US" sz="2400" b="1">
                <a:ea typeface="+mn-lt"/>
                <a:cs typeface="+mn-lt"/>
              </a:rPr>
              <a:t>)</a:t>
            </a:r>
            <a:endParaRPr lang="en-US" sz="2400">
              <a:ea typeface="+mn-lt"/>
              <a:cs typeface="+mn-lt"/>
            </a:endParaRPr>
          </a:p>
          <a:p>
            <a:pPr marL="742950" lvl="1" indent="-285750">
              <a:buFont typeface="Arial,Sans-Serif"/>
              <a:buChar char="•"/>
            </a:pPr>
            <a:r>
              <a:rPr lang="en-US" sz="2400" b="1">
                <a:ea typeface="+mn-lt"/>
                <a:cs typeface="+mn-lt"/>
              </a:rPr>
              <a:t>Removal of non-sentimental data (data around center)</a:t>
            </a:r>
            <a:endParaRPr lang="en-US" sz="2400">
              <a:ea typeface="+mn-lt"/>
              <a:cs typeface="+mn-lt"/>
            </a:endParaRPr>
          </a:p>
          <a:p>
            <a:pPr marL="742950" lvl="1" indent="-285750">
              <a:buFont typeface="Arial,Sans-Serif"/>
              <a:buChar char="•"/>
            </a:pPr>
            <a:r>
              <a:rPr lang="en-US" sz="2400" b="1">
                <a:solidFill>
                  <a:srgbClr val="FF0000"/>
                </a:solidFill>
                <a:ea typeface="+mn-lt"/>
                <a:cs typeface="+mn-lt"/>
              </a:rPr>
              <a:t>Optimal center?</a:t>
            </a:r>
            <a:endParaRPr lang="en-US" sz="2400">
              <a:ea typeface="+mn-lt"/>
              <a:cs typeface="+mn-lt"/>
            </a:endParaRPr>
          </a:p>
          <a:p>
            <a:pPr marL="742950" lvl="1" indent="-285750">
              <a:buFont typeface="Arial,Sans-Serif"/>
              <a:buChar char="•"/>
            </a:pPr>
            <a:r>
              <a:rPr lang="en-US" sz="2400" b="1">
                <a:solidFill>
                  <a:srgbClr val="FF0000"/>
                </a:solidFill>
                <a:ea typeface="+mn-lt"/>
                <a:cs typeface="+mn-lt"/>
              </a:rPr>
              <a:t>Optimal threshold?</a:t>
            </a:r>
            <a:endParaRPr lang="en-US" sz="2400">
              <a:ea typeface="+mn-lt"/>
              <a:cs typeface="+mn-lt"/>
            </a:endParaRPr>
          </a:p>
          <a:p>
            <a:pPr marL="742950" lvl="1" indent="-285750">
              <a:buFont typeface="Arial,Sans-Serif"/>
              <a:buChar char="•"/>
            </a:pPr>
            <a:r>
              <a:rPr lang="en-US" sz="2400" b="1">
                <a:solidFill>
                  <a:srgbClr val="FF0000"/>
                </a:solidFill>
                <a:ea typeface="+mn-lt"/>
                <a:cs typeface="+mn-lt"/>
              </a:rPr>
              <a:t>Non-subjective?</a:t>
            </a:r>
            <a:endParaRPr lang="en-US"/>
          </a:p>
          <a:p>
            <a:pPr marL="742950" lvl="1" indent="-285750">
              <a:buFont typeface="Arial,Sans-Serif"/>
              <a:buChar char="•"/>
            </a:pPr>
            <a:endParaRPr lang="en-US" sz="2400">
              <a:ea typeface="+mn-lt"/>
              <a:cs typeface="+mn-lt"/>
            </a:endParaRPr>
          </a:p>
          <a:p>
            <a:pPr marL="742950" lvl="1" indent="-285750">
              <a:buFont typeface="Arial,Sans-Serif"/>
              <a:buChar char="•"/>
            </a:pPr>
            <a:endParaRPr lang="en-US" sz="2400">
              <a:ea typeface="+mn-lt"/>
              <a:cs typeface="+mn-lt"/>
            </a:endParaRPr>
          </a:p>
          <a:p>
            <a:pPr marL="285750" indent="-285750">
              <a:buFont typeface="Arial,Sans-Serif"/>
              <a:buChar char="•"/>
            </a:pPr>
            <a:endParaRPr lang="en-US" sz="2400" b="1">
              <a:ea typeface="+mn-lt"/>
              <a:cs typeface="+mn-lt"/>
            </a:endParaRPr>
          </a:p>
          <a:p>
            <a:pPr marL="1257300" lvl="2" indent="-342900">
              <a:buFont typeface="Wingdings,Sans-Serif"/>
              <a:buChar char="Ø"/>
            </a:pPr>
            <a:endParaRPr lang="en-US" sz="2400">
              <a:ea typeface="+mn-lt"/>
              <a:cs typeface="+mn-lt"/>
            </a:endParaRPr>
          </a:p>
          <a:p>
            <a:pPr marL="1257300" lvl="2" indent="-342900">
              <a:buFont typeface="Wingdings,Sans-Serif"/>
              <a:buChar char="Ø"/>
            </a:pPr>
            <a:endParaRPr lang="en-US" sz="2400">
              <a:ea typeface="+mn-lt"/>
              <a:cs typeface="+mn-lt"/>
            </a:endParaRPr>
          </a:p>
          <a:p>
            <a:pPr marL="285750" indent="-285750">
              <a:buFont typeface="Arial,Sans-Serif"/>
              <a:buChar char="•"/>
            </a:pPr>
            <a:endParaRPr lang="en-US" sz="2400">
              <a:ea typeface="+mn-lt"/>
              <a:cs typeface="+mn-lt"/>
            </a:endParaRPr>
          </a:p>
          <a:p>
            <a:pPr marL="285750" indent="-285750">
              <a:buFont typeface="Arial,Sans-Serif"/>
              <a:buChar char="•"/>
            </a:pPr>
            <a:endParaRPr lang="en-US" sz="2400">
              <a:ea typeface="+mn-lt"/>
              <a:cs typeface="+mn-lt"/>
            </a:endParaRPr>
          </a:p>
          <a:p>
            <a:pPr marL="285750" indent="-285750">
              <a:buFont typeface="Arial,Sans-Serif"/>
              <a:buChar char="•"/>
            </a:pPr>
            <a:endParaRPr lang="en-US" sz="2400" b="1">
              <a:ea typeface="+mn-lt"/>
              <a:cs typeface="+mn-lt"/>
            </a:endParaRPr>
          </a:p>
          <a:p>
            <a:pPr marL="285750" indent="-285750">
              <a:buFont typeface="Arial"/>
              <a:buChar char="•"/>
            </a:pPr>
            <a:endParaRPr lang="en-US" sz="2400">
              <a:ea typeface="+mn-lt"/>
              <a:cs typeface="+mn-lt"/>
            </a:endParaRPr>
          </a:p>
          <a:p>
            <a:pPr marL="285750" indent="-285750">
              <a:buFont typeface="Arial,Sans-Serif"/>
              <a:buChar char="•"/>
            </a:pPr>
            <a:endParaRPr lang="en-US" sz="2800" b="1">
              <a:cs typeface="Calibri"/>
            </a:endParaRPr>
          </a:p>
          <a:p>
            <a:pPr marL="285750" indent="-285750">
              <a:buFont typeface="Arial"/>
              <a:buChar char="•"/>
            </a:pPr>
            <a:endParaRPr lang="en-US">
              <a:ea typeface="Calibri"/>
              <a:cs typeface="Calibri"/>
            </a:endParaRPr>
          </a:p>
        </p:txBody>
      </p:sp>
      <p:sp>
        <p:nvSpPr>
          <p:cNvPr id="4" name="TextBox 3">
            <a:extLst>
              <a:ext uri="{FF2B5EF4-FFF2-40B4-BE49-F238E27FC236}">
                <a16:creationId xmlns:a16="http://schemas.microsoft.com/office/drawing/2014/main" id="{64176513-4B6A-2106-CDE5-CB92F78153A1}"/>
              </a:ext>
            </a:extLst>
          </p:cNvPr>
          <p:cNvSpPr txBox="1"/>
          <p:nvPr/>
        </p:nvSpPr>
        <p:spPr>
          <a:xfrm>
            <a:off x="2554416" y="114086"/>
            <a:ext cx="7212064" cy="113877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600" b="1" u="sng">
                <a:ea typeface="+mn-lt"/>
                <a:cs typeface="+mn-lt"/>
              </a:rPr>
              <a:t>DATA PRE-PROCESSING</a:t>
            </a:r>
            <a:endParaRPr lang="en-US"/>
          </a:p>
          <a:p>
            <a:endParaRPr lang="en-US" sz="3200" b="1">
              <a:solidFill>
                <a:schemeClr val="tx1">
                  <a:lumMod val="95000"/>
                  <a:lumOff val="5000"/>
                </a:schemeClr>
              </a:solidFill>
              <a:ea typeface="Calibri"/>
              <a:cs typeface="Calibri"/>
            </a:endParaRPr>
          </a:p>
        </p:txBody>
      </p:sp>
    </p:spTree>
    <p:extLst>
      <p:ext uri="{BB962C8B-B14F-4D97-AF65-F5344CB8AC3E}">
        <p14:creationId xmlns:p14="http://schemas.microsoft.com/office/powerpoint/2010/main" val="21192868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4090507" y="764373"/>
            <a:ext cx="7434070" cy="1474330"/>
          </a:xfrm>
        </p:spPr>
        <p:txBody>
          <a:bodyPr>
            <a:normAutofit/>
          </a:bodyPr>
          <a:lstStyle/>
          <a:p>
            <a:pPr algn="l"/>
            <a:r>
              <a:rPr lang="en-US"/>
              <a:t>Data pre-processing</a:t>
            </a:r>
          </a:p>
        </p:txBody>
      </p:sp>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4090507" y="2052736"/>
            <a:ext cx="7454077" cy="4165950"/>
          </a:xfrm>
        </p:spPr>
        <p:txBody>
          <a:bodyPr vert="horz" lIns="91440" tIns="45720" rIns="91440" bIns="45720" rtlCol="0" anchor="t">
            <a:normAutofit/>
          </a:bodyPr>
          <a:lstStyle/>
          <a:p>
            <a:pPr marL="0" indent="0">
              <a:lnSpc>
                <a:spcPct val="100000"/>
              </a:lnSpc>
              <a:buNone/>
            </a:pPr>
            <a:endParaRPr lang="en-US" sz="2000"/>
          </a:p>
          <a:p>
            <a:pPr marL="0" indent="0">
              <a:lnSpc>
                <a:spcPct val="100000"/>
              </a:lnSpc>
              <a:buNone/>
            </a:pPr>
            <a:endParaRPr lang="en-US" sz="2000"/>
          </a:p>
        </p:txBody>
      </p:sp>
      <p:pic>
        <p:nvPicPr>
          <p:cNvPr id="5" name="Picture 5" descr="Chart&#10;&#10;Description automatically generated">
            <a:extLst>
              <a:ext uri="{FF2B5EF4-FFF2-40B4-BE49-F238E27FC236}">
                <a16:creationId xmlns:a16="http://schemas.microsoft.com/office/drawing/2014/main" id="{3BF2D355-2DA3-3C8E-BAFD-D398AFFA9092}"/>
              </a:ext>
            </a:extLst>
          </p:cNvPr>
          <p:cNvPicPr>
            <a:picLocks noChangeAspect="1"/>
          </p:cNvPicPr>
          <p:nvPr/>
        </p:nvPicPr>
        <p:blipFill>
          <a:blip r:embed="rId2"/>
          <a:stretch>
            <a:fillRect/>
          </a:stretch>
        </p:blipFill>
        <p:spPr>
          <a:xfrm>
            <a:off x="741872" y="2007284"/>
            <a:ext cx="10794519" cy="4626221"/>
          </a:xfrm>
          <a:prstGeom prst="rect">
            <a:avLst/>
          </a:prstGeom>
        </p:spPr>
      </p:pic>
    </p:spTree>
    <p:extLst>
      <p:ext uri="{BB962C8B-B14F-4D97-AF65-F5344CB8AC3E}">
        <p14:creationId xmlns:p14="http://schemas.microsoft.com/office/powerpoint/2010/main" val="3438502605"/>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PPT-TEMPLATE - GTMD-202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DE132E0A8018F4191E4FCB89C47E2BA" ma:contentTypeVersion="13" ma:contentTypeDescription="Create a new document." ma:contentTypeScope="" ma:versionID="e15d5093a23323cdbc8594b17b61f06d">
  <xsd:schema xmlns:xsd="http://www.w3.org/2001/XMLSchema" xmlns:xs="http://www.w3.org/2001/XMLSchema" xmlns:p="http://schemas.microsoft.com/office/2006/metadata/properties" xmlns:ns3="0d72902d-86e0-4361-9586-a8174162b1f2" xmlns:ns4="54a9eef2-ace3-40da-8ad7-09ed8471243a" targetNamespace="http://schemas.microsoft.com/office/2006/metadata/properties" ma:root="true" ma:fieldsID="addb16236cae9877e94707248f53441d" ns3:_="" ns4:_="">
    <xsd:import namespace="0d72902d-86e0-4361-9586-a8174162b1f2"/>
    <xsd:import namespace="54a9eef2-ace3-40da-8ad7-09ed8471243a"/>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d72902d-86e0-4361-9586-a8174162b1f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4a9eef2-ace3-40da-8ad7-09ed8471243a"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363FE55-4E02-4EB9-B881-BE875A0CCB46}">
  <ds:schemaRefs>
    <ds:schemaRef ds:uri="0d72902d-86e0-4361-9586-a8174162b1f2"/>
    <ds:schemaRef ds:uri="54a9eef2-ace3-40da-8ad7-09ed8471243a"/>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3E67200F-55F9-4E3B-B821-A73FD90AEE55}">
  <ds:schemaRefs>
    <ds:schemaRef ds:uri="http://schemas.microsoft.com/sharepoint/v3/contenttype/forms"/>
  </ds:schemaRefs>
</ds:datastoreItem>
</file>

<file path=customXml/itemProps3.xml><?xml version="1.0" encoding="utf-8"?>
<ds:datastoreItem xmlns:ds="http://schemas.openxmlformats.org/officeDocument/2006/customXml" ds:itemID="{92B6D1B4-8491-4F1C-8701-31BD66BF4CC9}">
  <ds:schemaRefs>
    <ds:schemaRef ds:uri="0d72902d-86e0-4361-9586-a8174162b1f2"/>
    <ds:schemaRef ds:uri="54a9eef2-ace3-40da-8ad7-09ed8471243a"/>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0/xmln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55</Slides>
  <Notes>15</Notes>
  <HiddenSlides>3</HiddenSlides>
  <ScaleCrop>false</ScaleCrop>
  <HeadingPairs>
    <vt:vector size="4" baseType="variant">
      <vt:variant>
        <vt:lpstr>Theme</vt:lpstr>
      </vt:variant>
      <vt:variant>
        <vt:i4>2</vt:i4>
      </vt:variant>
      <vt:variant>
        <vt:lpstr>Slide Titles</vt:lpstr>
      </vt:variant>
      <vt:variant>
        <vt:i4>55</vt:i4>
      </vt:variant>
    </vt:vector>
  </HeadingPairs>
  <TitlesOfParts>
    <vt:vector size="57" baseType="lpstr">
      <vt:lpstr>Office Theme</vt:lpstr>
      <vt:lpstr>PPT-TEMPLATE - GTMD-2021</vt:lpstr>
      <vt:lpstr>EMPLOYEE RETENTION ANALYSIS</vt:lpstr>
      <vt:lpstr>PowerPoint Presentation</vt:lpstr>
      <vt:lpstr>DATASET</vt:lpstr>
      <vt:lpstr>PowerPoint Presentation</vt:lpstr>
      <vt:lpstr>PowerPoint Presentation</vt:lpstr>
      <vt:lpstr>PowerPoint Presentation</vt:lpstr>
      <vt:lpstr>PowerPoint Presentation</vt:lpstr>
      <vt:lpstr>PowerPoint Presentation</vt:lpstr>
      <vt:lpstr>Data pre-processing</vt:lpstr>
      <vt:lpstr>DATA FILTERING METHOD</vt:lpstr>
      <vt:lpstr>PowerPoint Presentation</vt:lpstr>
      <vt:lpstr>PowerPoint Presentation</vt:lpstr>
      <vt:lpstr>PowerPoint Presentation</vt:lpstr>
      <vt:lpstr>PowerPoint Presentation</vt:lpstr>
      <vt:lpstr>PowerPoint Presentation</vt:lpstr>
      <vt:lpstr>DATA VISUALISATION</vt:lpstr>
      <vt:lpstr>EMPLOYEE AGE VS ATTRITION</vt:lpstr>
      <vt:lpstr>COMPANY TYPE VS ATTRITION</vt:lpstr>
      <vt:lpstr>YEARS AT COMPANY VS ATTRITION</vt:lpstr>
      <vt:lpstr>GENDER VS ATTRITION</vt:lpstr>
      <vt:lpstr>CAREER GROWTH VS ATTRITION</vt:lpstr>
      <vt:lpstr>JOB SECURITY VS ATTRITION</vt:lpstr>
      <vt:lpstr>SKILL DEVELOPMENT VS ATTRITION</vt:lpstr>
      <vt:lpstr>COMPANY CULTURE VS ATTRITION</vt:lpstr>
      <vt:lpstr>WORK SATISFACTION VS ATTRITION</vt:lpstr>
      <vt:lpstr>SALARY AND BENEFITS VS ATTRITION</vt:lpstr>
      <vt:lpstr>WORK TIME SATISFACTION VS ATTRITION</vt:lpstr>
      <vt:lpstr>CORRELATION HEATMAP</vt:lpstr>
      <vt:lpstr>PowerPoint Presentation</vt:lpstr>
      <vt:lpstr>MODELS</vt:lpstr>
      <vt:lpstr>PowerPoint Presentation</vt:lpstr>
      <vt:lpstr>PowerPoint Presentation</vt:lpstr>
      <vt:lpstr>Decision Tree</vt:lpstr>
      <vt:lpstr>PowerPoint Presentation</vt:lpstr>
      <vt:lpstr>PowerPoint Presentation</vt:lpstr>
      <vt:lpstr>EFFECT OF DATA FILTERING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Samarth Singh</dc:creator>
  <cp:revision>1</cp:revision>
  <dcterms:created xsi:type="dcterms:W3CDTF">2022-03-16T08:34:34Z</dcterms:created>
  <dcterms:modified xsi:type="dcterms:W3CDTF">2022-11-24T03:30:24Z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0x0101000DE132E0A8018F4191E4FCB89C47E2BA</vt:lpwstr>
  </property>
</Properties>
</file>