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3097b67f2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3097b67f2_1_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c3097b67f2_1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3097b67f2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3097b67f2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c3097b67f2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3097b67f2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3097b67f2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c3097b67f2_1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3097b67f2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3097b67f2_1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c3097b67f2_1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3097b67f2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3097b67f2_1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c3097b67f2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3097b67f2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3097b67f2_1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c3097b67f2_1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3097b67f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3097b67f2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c3097b67f2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3097b67f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3097b67f2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3097b67f2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3097b67f2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3097b67f2_1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c3097b67f2_1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3097b67f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3097b67f2_1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3097b67f2_1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bd55ed2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4bd55ed2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c4bd55ed27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097b67f2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097b67f2_1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c3097b67f2_1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3097b67f2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3097b67f2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c3097b67f2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27703" y="1784556"/>
            <a:ext cx="8229600" cy="16886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 i="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63714" y="1312606"/>
            <a:ext cx="8246070" cy="346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389238" y="1268361"/>
            <a:ext cx="6304935" cy="342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>
                <a:solidFill>
                  <a:srgbClr val="002060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–"/>
              <a:defRPr>
                <a:solidFill>
                  <a:srgbClr val="002060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–"/>
              <a:defRPr>
                <a:solidFill>
                  <a:srgbClr val="002060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Char char="»"/>
              <a:defRPr>
                <a:solidFill>
                  <a:srgbClr val="002060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22131" y="2127914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3"/>
          </p:nvPr>
        </p:nvSpPr>
        <p:spPr>
          <a:xfrm>
            <a:off x="4557252" y="1655517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4"/>
          </p:nvPr>
        </p:nvSpPr>
        <p:spPr>
          <a:xfrm>
            <a:off x="4557252" y="2127914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4604657" y="1752600"/>
            <a:ext cx="4245076" cy="12069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 C17-</a:t>
            </a:r>
            <a:r>
              <a:rPr lang="en-US" i="1"/>
              <a:t>Wasserstein Generative Adversarial Network (WGAN) 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4844150" y="3753447"/>
            <a:ext cx="38133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Presented by: </a:t>
            </a:r>
            <a:endParaRPr sz="18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Tirath Sojitra (110029415),</a:t>
            </a:r>
            <a:endParaRPr sz="1800"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 Sanketkumar Patel (110023916)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4277375" y="239850"/>
            <a:ext cx="4602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Wasserstein GAN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65350" y="1515413"/>
            <a:ext cx="8613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According to Kantorovich-Rubinstein duality principle [3], the Wasserstein distance equation can be written as: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420600" y="2377325"/>
            <a:ext cx="8302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W(P</a:t>
            </a:r>
            <a:r>
              <a:rPr lang="en-US" sz="36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en-US" sz="36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)= sup {E</a:t>
            </a:r>
            <a:r>
              <a:rPr lang="en-US" sz="36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(x~Pr)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[f(x)] - E</a:t>
            </a:r>
            <a:r>
              <a:rPr lang="en-US" sz="36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(x~Pθ)</a:t>
            </a: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[f(x)]}         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385225" y="2956325"/>
            <a:ext cx="130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||f||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≤1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65350" y="3877625"/>
            <a:ext cx="826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Discriminator/Critic function want to maximize equation 4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Generator wants to minimize equation 4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532692" y="271648"/>
            <a:ext cx="80934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Wasserstein GAN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1079325" y="3797650"/>
            <a:ext cx="73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00" y="1780200"/>
            <a:ext cx="7486349" cy="26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2273525" y="4459600"/>
            <a:ext cx="400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Network design of WGAN. Source: Medium.com [4]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3384625" y="79950"/>
            <a:ext cx="5529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Why other distances differ from EM distance?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119925" y="1372950"/>
            <a:ext cx="888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Considering the real data distribution to be located at (0,y) and generated data at (θ,y) where θ is non-zero. So goal is to move P(θ) close to P(0).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79925" y="2291925"/>
            <a:ext cx="8767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W(P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)=|θ|     														(6)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JS(P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)= log2       ; if θ != 0  											(7)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=0              ; if θ=0 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KL(P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||P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)= ∞       ; if θ != 0           									(8)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= 0        ; if θ=0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50" y="93275"/>
            <a:ext cx="8015899" cy="46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2053500" y="4717100"/>
            <a:ext cx="50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Gradient comparison of GAN and WGAN. Source: WGAN paper [3]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00" y="145375"/>
            <a:ext cx="8805898" cy="4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781700" y="4774175"/>
            <a:ext cx="75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Algorithm for the Wasserstein Generative Adversarial Networks. Source: Wasserstein GAN paper [3]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134575" y="1293000"/>
            <a:ext cx="87414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Strengths: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WGAN prevents mode from collapsing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Improved stability 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Loss here means something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Weakness: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Slow convergence after weight clipping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Vanishing gradients (when clipping window is too small)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3757675" y="0"/>
            <a:ext cx="5118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Strength and weakness of WGAN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4572000" y="253175"/>
            <a:ext cx="4362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Applications of WGAN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213200" y="1519075"/>
            <a:ext cx="8721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Synthesize image 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Synthesising chemical formula of drugs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Biology 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4312650" y="255825"/>
            <a:ext cx="4656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222900" y="1359900"/>
            <a:ext cx="8698200" cy="3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AutoNum type="arabicPeriod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L. Weng, “From GAN to WGAN,” Lil'Log, 20-Aug-2017. [Online]. Available: https://lilianweng.github.io/lil-log/2017/08/20/from-GAN-to-WGAN.html. [Accessed: 04-Mar-2021].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AutoNum type="arabicPeriod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J. Brownlee, “A Gentle Introduction to Generative Adversarial Networks (GANs),” </a:t>
            </a:r>
            <a:r>
              <a:rPr lang="en-US" sz="16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 Learning Mastery</a:t>
            </a: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19-Jul-2019. [Online]. Available: https://machinelearningmastery.com/what-are-generative-adversarial-networks-gans/. [Accessed: 04-Mar-2021].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M. Arjovsky, S. Chintala, and L. Bottou, “Wasserstein GAN,” arxiv.org. [Online]. Available: https://arxiv.org/pdf/1701.07875.pdf. [Accessed: 04-Mar-2021].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Hui, J. (2020, March 05). GAN - Wasserstein gan &amp; WGAN-GP. Retrieved March 06, 2021, from https://jonathan-hui.medium.com/gan-wasserstein-gan-wgan-gp-6a1a2aa1b490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1098150" y="2571750"/>
            <a:ext cx="6947700" cy="1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 dirty="0"/>
              <a:t>What are GAN’s?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226525" y="1312600"/>
            <a:ext cx="8714700" cy="3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  <a:p>
            <a:pPr marL="342900" lvl="0" indent="-304800" algn="l" rtl="0"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It is an unsupervised type of learning.</a:t>
            </a:r>
            <a:endParaRPr sz="2200"/>
          </a:p>
          <a:p>
            <a:pPr marL="342900" lvl="0" indent="-3048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Two models, generator and discriminator, competing against each other. Generators model tries to trick discriminator by producing fake results. On the other hand, discriminator tries not to get trick [1].</a:t>
            </a:r>
            <a:endParaRPr sz="2200"/>
          </a:p>
          <a:p>
            <a:pPr marL="342900" lvl="0" indent="-304800" algn="l" rtl="0"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GANs work on probability distributions.</a:t>
            </a:r>
            <a:endParaRPr sz="2200"/>
          </a:p>
          <a:p>
            <a:pPr marL="342900" lvl="0" indent="-304800" algn="l" rtl="0"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Various distances are used to calculate the distance between two probability distributions.</a:t>
            </a:r>
            <a:endParaRPr sz="2200"/>
          </a:p>
          <a:p>
            <a:pPr marL="342900" lvl="0" indent="-304800" algn="l" rtl="0"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Cost function are implemented to converge this distance.</a:t>
            </a:r>
            <a:endParaRPr sz="22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71947" y="194600"/>
            <a:ext cx="82590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GAN’s? (cont.)</a:t>
            </a:r>
            <a:endParaRPr dirty="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500" y="1467650"/>
            <a:ext cx="6665001" cy="33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2888850" y="4712625"/>
            <a:ext cx="336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Flow chart of GAN’s. Source: Medium.com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71947" y="224337"/>
            <a:ext cx="82590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used by GAN’s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63714" y="1312606"/>
            <a:ext cx="8246100" cy="346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-US" sz="2200" b="1"/>
              <a:t>Jensen-Shannon divergence</a:t>
            </a:r>
            <a:r>
              <a:rPr lang="en-US" sz="2200"/>
              <a:t> is used for GAN’s. 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FFFFFF"/>
                </a:solidFill>
              </a:rPr>
              <a:t>JS(P</a:t>
            </a:r>
            <a:r>
              <a:rPr lang="en-US" sz="2000" baseline="-25000">
                <a:solidFill>
                  <a:srgbClr val="FFFFFF"/>
                </a:solidFill>
              </a:rPr>
              <a:t>r</a:t>
            </a:r>
            <a:r>
              <a:rPr lang="en-US" sz="2000">
                <a:solidFill>
                  <a:srgbClr val="FFFFFF"/>
                </a:solidFill>
              </a:rPr>
              <a:t>,P</a:t>
            </a:r>
            <a:r>
              <a:rPr lang="en-US" sz="2000" baseline="-25000">
                <a:solidFill>
                  <a:srgbClr val="FFFFFF"/>
                </a:solidFill>
              </a:rPr>
              <a:t>g</a:t>
            </a:r>
            <a:r>
              <a:rPr lang="en-US" sz="2000">
                <a:solidFill>
                  <a:srgbClr val="FFFFFF"/>
                </a:solidFill>
              </a:rPr>
              <a:t>) = KL(P</a:t>
            </a:r>
            <a:r>
              <a:rPr lang="en-US" sz="2000" baseline="-25000">
                <a:solidFill>
                  <a:srgbClr val="FFFFFF"/>
                </a:solidFill>
              </a:rPr>
              <a:t>r</a:t>
            </a:r>
            <a:r>
              <a:rPr lang="en-US" sz="2000">
                <a:solidFill>
                  <a:srgbClr val="FFFFFF"/>
                </a:solidFill>
              </a:rPr>
              <a:t>||P</a:t>
            </a:r>
            <a:r>
              <a:rPr lang="en-US" sz="2000" baseline="-25000">
                <a:solidFill>
                  <a:srgbClr val="FFFFFF"/>
                </a:solidFill>
              </a:rPr>
              <a:t>m</a:t>
            </a:r>
            <a:r>
              <a:rPr lang="en-US" sz="2000">
                <a:solidFill>
                  <a:srgbClr val="FFFFFF"/>
                </a:solidFill>
              </a:rPr>
              <a:t>) + KL(P</a:t>
            </a:r>
            <a:r>
              <a:rPr lang="en-US" sz="2000" baseline="-25000">
                <a:solidFill>
                  <a:srgbClr val="FFFFFF"/>
                </a:solidFill>
              </a:rPr>
              <a:t>g</a:t>
            </a:r>
            <a:r>
              <a:rPr lang="en-US" sz="2000">
                <a:solidFill>
                  <a:srgbClr val="FFFFFF"/>
                </a:solidFill>
              </a:rPr>
              <a:t>||P</a:t>
            </a:r>
            <a:r>
              <a:rPr lang="en-US" sz="2000" baseline="-25000">
                <a:solidFill>
                  <a:srgbClr val="FFFFFF"/>
                </a:solidFill>
              </a:rPr>
              <a:t>m</a:t>
            </a:r>
            <a:r>
              <a:rPr lang="en-US" sz="2000">
                <a:solidFill>
                  <a:srgbClr val="FFFFFF"/>
                </a:solidFill>
              </a:rPr>
              <a:t>)   								    (1)</a:t>
            </a: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where P</a:t>
            </a:r>
            <a:r>
              <a:rPr lang="en-US" sz="2000" baseline="-25000">
                <a:solidFill>
                  <a:srgbClr val="FFFFFF"/>
                </a:solidFill>
              </a:rPr>
              <a:t>m </a:t>
            </a:r>
            <a:r>
              <a:rPr lang="en-US" sz="2000">
                <a:solidFill>
                  <a:srgbClr val="FFFFFF"/>
                </a:solidFill>
              </a:rPr>
              <a:t> is the average of P</a:t>
            </a:r>
            <a:r>
              <a:rPr lang="en-US" sz="2000" baseline="-25000">
                <a:solidFill>
                  <a:srgbClr val="FFFFFF"/>
                </a:solidFill>
              </a:rPr>
              <a:t>r </a:t>
            </a:r>
            <a:r>
              <a:rPr lang="en-US" sz="2000">
                <a:solidFill>
                  <a:srgbClr val="FFFFFF"/>
                </a:solidFill>
              </a:rPr>
              <a:t>and P</a:t>
            </a:r>
            <a:r>
              <a:rPr lang="en-US" sz="2000" baseline="-25000">
                <a:solidFill>
                  <a:srgbClr val="FFFFFF"/>
                </a:solidFill>
              </a:rPr>
              <a:t>g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KL(P</a:t>
            </a:r>
            <a:r>
              <a:rPr lang="en-US" sz="2000" baseline="-25000">
                <a:solidFill>
                  <a:srgbClr val="FFFFFF"/>
                </a:solidFill>
              </a:rPr>
              <a:t>r</a:t>
            </a:r>
            <a:r>
              <a:rPr lang="en-US" sz="2000">
                <a:solidFill>
                  <a:srgbClr val="FFFFFF"/>
                </a:solidFill>
              </a:rPr>
              <a:t>||P</a:t>
            </a:r>
            <a:r>
              <a:rPr lang="en-US" sz="2000" baseline="-25000">
                <a:solidFill>
                  <a:srgbClr val="FFFFFF"/>
                </a:solidFill>
              </a:rPr>
              <a:t>g</a:t>
            </a:r>
            <a:r>
              <a:rPr lang="en-US" sz="2000">
                <a:solidFill>
                  <a:srgbClr val="FFFFFF"/>
                </a:solidFill>
              </a:rPr>
              <a:t>) = ∫ log(P</a:t>
            </a:r>
            <a:r>
              <a:rPr lang="en-US" sz="2000" baseline="-25000">
                <a:solidFill>
                  <a:srgbClr val="FFFFFF"/>
                </a:solidFill>
              </a:rPr>
              <a:t>r</a:t>
            </a:r>
            <a:r>
              <a:rPr lang="en-US" sz="2000">
                <a:solidFill>
                  <a:srgbClr val="FFFFFF"/>
                </a:solidFill>
              </a:rPr>
              <a:t>/P</a:t>
            </a:r>
            <a:r>
              <a:rPr lang="en-US" sz="2000" baseline="-25000">
                <a:solidFill>
                  <a:srgbClr val="FFFFFF"/>
                </a:solidFill>
              </a:rPr>
              <a:t>g</a:t>
            </a:r>
            <a:r>
              <a:rPr lang="en-US" sz="2000">
                <a:solidFill>
                  <a:srgbClr val="FFFFFF"/>
                </a:solidFill>
              </a:rPr>
              <a:t>) P</a:t>
            </a:r>
            <a:r>
              <a:rPr lang="en-US" sz="2000" baseline="-25000">
                <a:solidFill>
                  <a:srgbClr val="FFFFFF"/>
                </a:solidFill>
              </a:rPr>
              <a:t>r</a:t>
            </a:r>
            <a:r>
              <a:rPr lang="en-US" sz="2000">
                <a:solidFill>
                  <a:srgbClr val="FFFFFF"/>
                </a:solidFill>
              </a:rPr>
              <a:t> dx									    (2)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86550" y="1508050"/>
            <a:ext cx="8661300" cy="18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During the training, generator may produce the same output which results into mode collapse [1].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either discriminator or generator behaves badly and doesn’t provide proper feedback then loss function cannot represent the reality and learning stops [1].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US"/>
              <a:t>Limitations of GAN’s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32692" y="271648"/>
            <a:ext cx="80934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386100" y="2398525"/>
            <a:ext cx="2371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WGAN</a:t>
            </a:r>
            <a:endParaRPr sz="5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4147100" y="255850"/>
            <a:ext cx="4737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Wasserstein GAN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69300" y="1508050"/>
            <a:ext cx="86148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Wasserstein GAN is an extension of the traditional GAN. The loss function of WGAN actually means something. 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uses Wasserstein distance to find the distance between probability distributions [3].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Furthermore, WGAN has replaced the discriminator network with a critic function which doesn’t bound the output between 0 to 1 [2].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Instead, WGAN provide scalar value to define correctness of the given image [2].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725" y="1673775"/>
            <a:ext cx="4943699" cy="267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3957575" y="253175"/>
            <a:ext cx="494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Wasserstein Distance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46575" y="1555950"/>
            <a:ext cx="35577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Wasserstein distance is the minimum cost of transporting mass in converting the data distribution </a:t>
            </a:r>
            <a:r>
              <a:rPr lang="en-US" sz="2200" b="1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the data distribution </a:t>
            </a:r>
            <a:r>
              <a:rPr lang="en-US" sz="2200" b="1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[4]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852275" y="4450600"/>
            <a:ext cx="490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Transport Plan of moving distributions. Source: Medium.com [4]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3957575" y="346450"/>
            <a:ext cx="481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Wasserstein Distance</a:t>
            </a:r>
            <a:endParaRPr sz="3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46300" y="1305713"/>
            <a:ext cx="733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1305875" y="1505741"/>
            <a:ext cx="3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86550" y="1422275"/>
            <a:ext cx="8701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W(P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 =  inf   E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(x,y) ~ ℽ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[||x-y||]  									      (3)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745600" y="1812200"/>
            <a:ext cx="10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ℽ ∈ ℿ(P</a:t>
            </a:r>
            <a:r>
              <a:rPr lang="en-US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en-US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86550" y="2318675"/>
            <a:ext cx="85815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ℿ(P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,P</a:t>
            </a:r>
            <a:r>
              <a:rPr lang="en-US" sz="2200" baseline="-2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represents the joint set of all the possible transport plan ℽ(x,y).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ℽ(x,y) states the cost to transport distribution from x to y in order to make probability distribution x same as y [4].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932</Words>
  <Application>Microsoft Office PowerPoint</Application>
  <PresentationFormat>On-screen Show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  C17-Wasserstein Generative Adversarial Network (WGAN) </vt:lpstr>
      <vt:lpstr>What are GAN’s?</vt:lpstr>
      <vt:lpstr>What are GAN’s? (cont.)</vt:lpstr>
      <vt:lpstr>Distance used by GAN’s</vt:lpstr>
      <vt:lpstr>Limitations of GAN’s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Wasserstein 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C17-Wasserstein Generative Adversarial Network (WGAN) </dc:title>
  <cp:lastModifiedBy>Sanket Patel</cp:lastModifiedBy>
  <cp:revision>1</cp:revision>
  <dcterms:modified xsi:type="dcterms:W3CDTF">2022-02-09T16:41:06Z</dcterms:modified>
</cp:coreProperties>
</file>