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99" r:id="rId4"/>
    <p:sldId id="298" r:id="rId5"/>
    <p:sldId id="258" r:id="rId6"/>
    <p:sldId id="259" r:id="rId7"/>
    <p:sldId id="257" r:id="rId8"/>
    <p:sldId id="260" r:id="rId9"/>
    <p:sldId id="278" r:id="rId10"/>
    <p:sldId id="279" r:id="rId11"/>
    <p:sldId id="280" r:id="rId12"/>
    <p:sldId id="281" r:id="rId13"/>
    <p:sldId id="262" r:id="rId14"/>
    <p:sldId id="263" r:id="rId15"/>
    <p:sldId id="264" r:id="rId16"/>
    <p:sldId id="265" r:id="rId17"/>
    <p:sldId id="267" r:id="rId18"/>
    <p:sldId id="269" r:id="rId19"/>
    <p:sldId id="266" r:id="rId20"/>
    <p:sldId id="270" r:id="rId21"/>
    <p:sldId id="268" r:id="rId22"/>
    <p:sldId id="271" r:id="rId23"/>
    <p:sldId id="272" r:id="rId24"/>
    <p:sldId id="273" r:id="rId25"/>
    <p:sldId id="274" r:id="rId26"/>
    <p:sldId id="275" r:id="rId27"/>
    <p:sldId id="276" r:id="rId28"/>
    <p:sldId id="277"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D1C14C-A143-42F5-B247-D0E8001310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D1C14C-A143-42F5-B247-D0E8001310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D1C14C-A143-42F5-B247-D0E8001310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D1C14C-A143-42F5-B247-D0E8001310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Unified Mentor</a:t>
            </a:r>
            <a:br>
              <a:rPr lang="en-US"/>
            </a:br>
            <a:r>
              <a:rPr lang="en-US"/>
              <a:t>Data Science Internship Program</a:t>
            </a:r>
            <a:endParaRPr lang="en-US"/>
          </a:p>
        </p:txBody>
      </p:sp>
      <p:sp>
        <p:nvSpPr>
          <p:cNvPr id="3" name="Content Placeholder 2"/>
          <p:cNvSpPr>
            <a:spLocks noGrp="1"/>
          </p:cNvSpPr>
          <p:nvPr>
            <p:ph idx="1"/>
          </p:nvPr>
        </p:nvSpPr>
        <p:spPr/>
        <p:txBody>
          <a:bodyPr/>
          <a:p>
            <a:r>
              <a:rPr lang="en-US"/>
              <a:t>Project 1 - Supply Chain Management Dashboard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Product sold distribution"/>
          <p:cNvPicPr>
            <a:picLocks noChangeAspect="1"/>
          </p:cNvPicPr>
          <p:nvPr/>
        </p:nvPicPr>
        <p:blipFill>
          <a:blip r:embed="rId1"/>
          <a:stretch>
            <a:fillRect/>
          </a:stretch>
        </p:blipFill>
        <p:spPr>
          <a:xfrm>
            <a:off x="172085" y="0"/>
            <a:ext cx="8819515" cy="6728460"/>
          </a:xfrm>
          <a:prstGeom prst="rect">
            <a:avLst/>
          </a:prstGeom>
        </p:spPr>
      </p:pic>
      <p:sp>
        <p:nvSpPr>
          <p:cNvPr id="6" name="Text Box 5"/>
          <p:cNvSpPr txBox="1"/>
          <p:nvPr/>
        </p:nvSpPr>
        <p:spPr>
          <a:xfrm>
            <a:off x="8991600" y="127000"/>
            <a:ext cx="2971800" cy="6600825"/>
          </a:xfrm>
          <a:prstGeom prst="rect">
            <a:avLst/>
          </a:prstGeom>
          <a:noFill/>
        </p:spPr>
        <p:txBody>
          <a:bodyPr wrap="square" rtlCol="0">
            <a:noAutofit/>
          </a:bodyPr>
          <a:p>
            <a:r>
              <a:rPr lang="en-US"/>
              <a:t>This visual shows that what are the target groups for different products. </a:t>
            </a:r>
            <a:endParaRPr lang="en-US"/>
          </a:p>
          <a:p>
            <a:endParaRPr lang="en-US"/>
          </a:p>
          <a:p>
            <a:pPr marL="285750" indent="-285750">
              <a:buFont typeface="Arial" panose="020B0604020202020204" pitchFamily="34" charset="0"/>
              <a:buChar char="•"/>
            </a:pPr>
            <a:r>
              <a:rPr lang="en-US"/>
              <a:t>The sales of cosmetic products are nearly uniform across all customer demographics, with a slight increase for female customers.</a:t>
            </a:r>
            <a:endParaRPr lang="en-US"/>
          </a:p>
          <a:p>
            <a:pPr marL="285750" indent="-285750">
              <a:buFont typeface="Arial" panose="020B0604020202020204" pitchFamily="34" charset="0"/>
              <a:buChar char="•"/>
            </a:pPr>
            <a:r>
              <a:rPr lang="en-US"/>
              <a:t>The sales of haircare products is the most for gender neutral products.</a:t>
            </a:r>
            <a:endParaRPr lang="en-US"/>
          </a:p>
          <a:p>
            <a:pPr marL="285750" indent="-285750">
              <a:buFont typeface="Arial" panose="020B0604020202020204" pitchFamily="34" charset="0"/>
              <a:buChar char="•"/>
            </a:pPr>
            <a:r>
              <a:rPr lang="en-US">
                <a:sym typeface="+mn-ea"/>
              </a:rPr>
              <a:t>The sales of skincare products are nearly uniform across all customer demographics, with a slight increase for female customers.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159385"/>
            <a:ext cx="10515600" cy="1325563"/>
          </a:xfrm>
        </p:spPr>
        <p:txBody>
          <a:bodyPr>
            <a:normAutofit/>
          </a:bodyPr>
          <a:p>
            <a:r>
              <a:rPr lang="en-US" sz="3200"/>
              <a:t>Understanding Business Problems</a:t>
            </a:r>
            <a:endParaRPr lang="en-US" sz="3200"/>
          </a:p>
        </p:txBody>
      </p:sp>
      <p:sp>
        <p:nvSpPr>
          <p:cNvPr id="3" name="Content Placeholder 2"/>
          <p:cNvSpPr>
            <a:spLocks noGrp="1"/>
          </p:cNvSpPr>
          <p:nvPr>
            <p:ph idx="1"/>
          </p:nvPr>
        </p:nvSpPr>
        <p:spPr>
          <a:xfrm>
            <a:off x="444500" y="986790"/>
            <a:ext cx="10059035" cy="4884420"/>
          </a:xfrm>
        </p:spPr>
        <p:txBody>
          <a:bodyPr/>
          <a:p>
            <a:r>
              <a:rPr lang="en-US"/>
              <a:t>Now that we’ve reviewed the data summary, it's time to dive deeper into the analysis and extract meaningful insights.</a:t>
            </a:r>
            <a:endParaRPr lang="en-US"/>
          </a:p>
          <a:p>
            <a:r>
              <a:rPr lang="en-US"/>
              <a:t>Rather than searching for insights randomly, a more effective approach is to outline key questions first, then use the data to answer them. </a:t>
            </a:r>
            <a:endParaRPr lang="en-US"/>
          </a:p>
          <a:p>
            <a:r>
              <a:rPr lang="en-US"/>
              <a:t>This method will help us stay focused, ensuring we understand what information we need from the data and where we are headed.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0975"/>
            <a:ext cx="10515600" cy="1325563"/>
          </a:xfrm>
        </p:spPr>
        <p:txBody>
          <a:bodyPr/>
          <a:p>
            <a:r>
              <a:rPr lang="en-US" sz="3200"/>
              <a:t>Critical Questions from the Sales Analysis</a:t>
            </a:r>
            <a:endParaRPr lang="en-US" sz="3200"/>
          </a:p>
        </p:txBody>
      </p:sp>
      <p:sp>
        <p:nvSpPr>
          <p:cNvPr id="3" name="Content Placeholder 2"/>
          <p:cNvSpPr>
            <a:spLocks noGrp="1"/>
          </p:cNvSpPr>
          <p:nvPr>
            <p:ph idx="1"/>
          </p:nvPr>
        </p:nvSpPr>
        <p:spPr>
          <a:xfrm>
            <a:off x="139700" y="789305"/>
            <a:ext cx="11798300" cy="5459095"/>
          </a:xfrm>
        </p:spPr>
        <p:txBody>
          <a:bodyPr/>
          <a:p>
            <a:r>
              <a:rPr lang="en-US" sz="2000"/>
              <a:t>Which Product type generates the highest revenue and what are the top products from each product type?</a:t>
            </a:r>
            <a:endParaRPr lang="en-US" sz="2000"/>
          </a:p>
        </p:txBody>
      </p:sp>
      <p:pic>
        <p:nvPicPr>
          <p:cNvPr id="4" name="Picture 3" descr="Product Sales by type"/>
          <p:cNvPicPr>
            <a:picLocks noChangeAspect="1"/>
          </p:cNvPicPr>
          <p:nvPr/>
        </p:nvPicPr>
        <p:blipFill>
          <a:blip r:embed="rId1"/>
          <a:stretch>
            <a:fillRect/>
          </a:stretch>
        </p:blipFill>
        <p:spPr>
          <a:xfrm>
            <a:off x="838200" y="1449705"/>
            <a:ext cx="3345180" cy="5147310"/>
          </a:xfrm>
          <a:prstGeom prst="rect">
            <a:avLst/>
          </a:prstGeom>
        </p:spPr>
      </p:pic>
      <p:sp>
        <p:nvSpPr>
          <p:cNvPr id="5" name="Text Box 4"/>
          <p:cNvSpPr txBox="1"/>
          <p:nvPr/>
        </p:nvSpPr>
        <p:spPr>
          <a:xfrm>
            <a:off x="5118100" y="3429000"/>
            <a:ext cx="6832600" cy="2121535"/>
          </a:xfrm>
          <a:prstGeom prst="rect">
            <a:avLst/>
          </a:prstGeom>
          <a:noFill/>
        </p:spPr>
        <p:txBody>
          <a:bodyPr wrap="square" rtlCol="0">
            <a:noAutofit/>
          </a:bodyPr>
          <a:p>
            <a:r>
              <a:rPr lang="en-US"/>
              <a:t>The following bar graph illustrates that skincare products generates the highest revenue with a total of 241,628 followed by haircare products with a total of 174,455, and lastly cosmetics products at 161,521</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op products"/>
          <p:cNvPicPr>
            <a:picLocks noChangeAspect="1"/>
          </p:cNvPicPr>
          <p:nvPr>
            <p:ph idx="1"/>
          </p:nvPr>
        </p:nvPicPr>
        <p:blipFill>
          <a:blip r:embed="rId1"/>
          <a:stretch>
            <a:fillRect/>
          </a:stretch>
        </p:blipFill>
        <p:spPr>
          <a:xfrm>
            <a:off x="554355" y="328295"/>
            <a:ext cx="7010400" cy="6089650"/>
          </a:xfrm>
          <a:prstGeom prst="rect">
            <a:avLst/>
          </a:prstGeom>
        </p:spPr>
      </p:pic>
      <p:sp>
        <p:nvSpPr>
          <p:cNvPr id="5" name="Text Box 4"/>
          <p:cNvSpPr txBox="1"/>
          <p:nvPr/>
        </p:nvSpPr>
        <p:spPr>
          <a:xfrm>
            <a:off x="7772400" y="1066800"/>
            <a:ext cx="4381500" cy="3644265"/>
          </a:xfrm>
          <a:prstGeom prst="rect">
            <a:avLst/>
          </a:prstGeom>
          <a:noFill/>
        </p:spPr>
        <p:txBody>
          <a:bodyPr wrap="square" rtlCol="0">
            <a:noAutofit/>
          </a:bodyPr>
          <a:p>
            <a:r>
              <a:rPr lang="en-US"/>
              <a:t>The following table shows the top products from each type for every location giving us a comprehensive summary of which products are performing the best in the market.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9735" y="129540"/>
            <a:ext cx="11263630" cy="6567805"/>
          </a:xfrm>
        </p:spPr>
        <p:txBody>
          <a:bodyPr/>
          <a:p>
            <a:r>
              <a:rPr lang="en-US" sz="2000">
                <a:sym typeface="+mn-ea"/>
              </a:rPr>
              <a:t>Products of what price range is doing good in the market. Which price range performance is concerning and needs attention?</a:t>
            </a:r>
            <a:endParaRPr lang="en-US" sz="2000"/>
          </a:p>
        </p:txBody>
      </p:sp>
      <p:pic>
        <p:nvPicPr>
          <p:cNvPr id="5" name="Picture 4" descr="Revenue by Price range"/>
          <p:cNvPicPr>
            <a:picLocks noChangeAspect="1"/>
          </p:cNvPicPr>
          <p:nvPr/>
        </p:nvPicPr>
        <p:blipFill>
          <a:blip r:embed="rId1"/>
          <a:stretch>
            <a:fillRect/>
          </a:stretch>
        </p:blipFill>
        <p:spPr>
          <a:xfrm>
            <a:off x="748030" y="995045"/>
            <a:ext cx="10644505" cy="4867275"/>
          </a:xfrm>
          <a:prstGeom prst="rect">
            <a:avLst/>
          </a:prstGeom>
        </p:spPr>
      </p:pic>
      <p:sp>
        <p:nvSpPr>
          <p:cNvPr id="6" name="Text Box 5"/>
          <p:cNvSpPr txBox="1"/>
          <p:nvPr/>
        </p:nvSpPr>
        <p:spPr>
          <a:xfrm>
            <a:off x="227965" y="5862320"/>
            <a:ext cx="11165205" cy="835025"/>
          </a:xfrm>
          <a:prstGeom prst="rect">
            <a:avLst/>
          </a:prstGeom>
          <a:noFill/>
        </p:spPr>
        <p:txBody>
          <a:bodyPr wrap="square" rtlCol="0">
            <a:noAutofit/>
          </a:bodyPr>
          <a:p>
            <a:r>
              <a:rPr lang="en-US"/>
              <a:t>We can observe smaller bars in the middle of the visual for skincare products, indicating that they are struggling in the market. Cosmetic products in the price range of 65-85 also show comparatively lower sales, while haircare products maintain consistent sales across all price ranges.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9735" y="129540"/>
            <a:ext cx="11263630" cy="6567805"/>
          </a:xfrm>
        </p:spPr>
        <p:txBody>
          <a:bodyPr/>
          <a:p>
            <a:r>
              <a:rPr lang="en-US" sz="2000">
                <a:sym typeface="+mn-ea"/>
              </a:rPr>
              <a:t>Which suppliers have the most efficient manufacturing process?</a:t>
            </a:r>
            <a:endParaRPr lang="en-US" sz="2000"/>
          </a:p>
        </p:txBody>
      </p:sp>
      <p:pic>
        <p:nvPicPr>
          <p:cNvPr id="2" name="Picture 1" descr="Manufacturing efficiency"/>
          <p:cNvPicPr>
            <a:picLocks noChangeAspect="1"/>
          </p:cNvPicPr>
          <p:nvPr/>
        </p:nvPicPr>
        <p:blipFill>
          <a:blip r:embed="rId1"/>
          <a:stretch>
            <a:fillRect/>
          </a:stretch>
        </p:blipFill>
        <p:spPr>
          <a:xfrm>
            <a:off x="514985" y="425450"/>
            <a:ext cx="11168380" cy="6432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Avg lead time (2)"/>
          <p:cNvPicPr>
            <a:picLocks noChangeAspect="1"/>
          </p:cNvPicPr>
          <p:nvPr>
            <p:ph idx="1"/>
          </p:nvPr>
        </p:nvPicPr>
        <p:blipFill>
          <a:blip r:embed="rId1"/>
          <a:stretch>
            <a:fillRect/>
          </a:stretch>
        </p:blipFill>
        <p:spPr>
          <a:xfrm>
            <a:off x="2060575" y="593090"/>
            <a:ext cx="7512685" cy="3838575"/>
          </a:xfrm>
          <a:prstGeom prst="rect">
            <a:avLst/>
          </a:prstGeom>
        </p:spPr>
      </p:pic>
      <p:sp>
        <p:nvSpPr>
          <p:cNvPr id="7" name="Text Box 6"/>
          <p:cNvSpPr txBox="1"/>
          <p:nvPr/>
        </p:nvSpPr>
        <p:spPr>
          <a:xfrm>
            <a:off x="1181735" y="4764405"/>
            <a:ext cx="11111865" cy="1879600"/>
          </a:xfrm>
          <a:prstGeom prst="rect">
            <a:avLst/>
          </a:prstGeom>
          <a:noFill/>
        </p:spPr>
        <p:txBody>
          <a:bodyPr wrap="square" rtlCol="0">
            <a:noAutofit/>
          </a:bodyPr>
          <a:p>
            <a:r>
              <a:rPr lang="en-US"/>
              <a:t>This visual illustrates that supplier 1 takes the least amount of time for one unit of production.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Supplier 1 lead time"/>
          <p:cNvPicPr>
            <a:picLocks noChangeAspect="1"/>
          </p:cNvPicPr>
          <p:nvPr>
            <p:ph idx="1"/>
          </p:nvPr>
        </p:nvPicPr>
        <p:blipFill>
          <a:blip r:embed="rId1"/>
          <a:stretch>
            <a:fillRect/>
          </a:stretch>
        </p:blipFill>
        <p:spPr>
          <a:xfrm>
            <a:off x="961390" y="3657600"/>
            <a:ext cx="5810885" cy="3092450"/>
          </a:xfrm>
          <a:prstGeom prst="rect">
            <a:avLst/>
          </a:prstGeom>
        </p:spPr>
      </p:pic>
      <p:pic>
        <p:nvPicPr>
          <p:cNvPr id="10" name="Picture 9" descr="Avg lead time"/>
          <p:cNvPicPr>
            <a:picLocks noChangeAspect="1"/>
          </p:cNvPicPr>
          <p:nvPr/>
        </p:nvPicPr>
        <p:blipFill>
          <a:blip r:embed="rId2"/>
          <a:stretch>
            <a:fillRect/>
          </a:stretch>
        </p:blipFill>
        <p:spPr>
          <a:xfrm>
            <a:off x="682625" y="0"/>
            <a:ext cx="7181215" cy="3884930"/>
          </a:xfrm>
          <a:prstGeom prst="rect">
            <a:avLst/>
          </a:prstGeom>
        </p:spPr>
      </p:pic>
      <p:sp>
        <p:nvSpPr>
          <p:cNvPr id="11" name="Text Box 10"/>
          <p:cNvSpPr txBox="1"/>
          <p:nvPr/>
        </p:nvSpPr>
        <p:spPr>
          <a:xfrm>
            <a:off x="8216900" y="294005"/>
            <a:ext cx="4064000" cy="6045200"/>
          </a:xfrm>
          <a:prstGeom prst="rect">
            <a:avLst/>
          </a:prstGeom>
          <a:noFill/>
        </p:spPr>
        <p:txBody>
          <a:bodyPr wrap="square" rtlCol="0">
            <a:noAutofit/>
          </a:bodyPr>
          <a:p>
            <a:r>
              <a:rPr lang="en-US"/>
              <a:t>From the visual, we can observe that for all suppliers except Supplier 1, lower production volumes result in higher average times. However, as production volume increases, the average time decreases, and all suppliers tend to converge around a similar average. This suggests that manufacturers follow a uniform production approach, causing the average time to rise when the volume is lower (since Average time = Total time taken / Production volume).</a:t>
            </a:r>
            <a:endParaRPr lang="en-US"/>
          </a:p>
          <a:p>
            <a:endParaRPr lang="en-US"/>
          </a:p>
          <a:p>
            <a:r>
              <a:rPr lang="en-US"/>
              <a:t>In contrast, Supplier 1 maintains a consistent average across all production levels, resulting in a more efficient overall production time.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9735" y="129540"/>
            <a:ext cx="11263630" cy="6567805"/>
          </a:xfrm>
        </p:spPr>
        <p:txBody>
          <a:bodyPr/>
          <a:p>
            <a:r>
              <a:rPr lang="en-US" sz="2000">
                <a:sym typeface="+mn-ea"/>
              </a:rPr>
              <a:t>How do shipping costs vary by Shipping carriers and location?</a:t>
            </a:r>
            <a:endParaRPr lang="en-US" sz="2000"/>
          </a:p>
        </p:txBody>
      </p:sp>
      <p:pic>
        <p:nvPicPr>
          <p:cNvPr id="4" name="Picture 3" descr="Average Shipping cost"/>
          <p:cNvPicPr>
            <a:picLocks noChangeAspect="1"/>
          </p:cNvPicPr>
          <p:nvPr/>
        </p:nvPicPr>
        <p:blipFill>
          <a:blip r:embed="rId1"/>
          <a:stretch>
            <a:fillRect/>
          </a:stretch>
        </p:blipFill>
        <p:spPr>
          <a:xfrm>
            <a:off x="419735" y="691515"/>
            <a:ext cx="8547100" cy="5443220"/>
          </a:xfrm>
          <a:prstGeom prst="rect">
            <a:avLst/>
          </a:prstGeom>
        </p:spPr>
      </p:pic>
      <p:sp>
        <p:nvSpPr>
          <p:cNvPr id="5" name="Text Box 4"/>
          <p:cNvSpPr txBox="1"/>
          <p:nvPr/>
        </p:nvSpPr>
        <p:spPr>
          <a:xfrm>
            <a:off x="8521700" y="777240"/>
            <a:ext cx="3517900" cy="5357495"/>
          </a:xfrm>
          <a:prstGeom prst="rect">
            <a:avLst/>
          </a:prstGeom>
          <a:noFill/>
        </p:spPr>
        <p:txBody>
          <a:bodyPr wrap="square" rtlCol="0">
            <a:noAutofit/>
          </a:bodyPr>
          <a:p>
            <a:r>
              <a:rPr lang="en-US"/>
              <a:t>From the following visual we can observe the average shipping cost of all the shipping carriers for different locations.</a:t>
            </a:r>
            <a:endParaRPr lang="en-US"/>
          </a:p>
          <a:p>
            <a:endParaRPr lang="en-US"/>
          </a:p>
          <a:p>
            <a:r>
              <a:rPr lang="en-US"/>
              <a:t>For carrier A the average shipping cost for Delhi and Kolkata is a little lower than the rest of the cities by carrier A.</a:t>
            </a:r>
            <a:endParaRPr lang="en-US"/>
          </a:p>
          <a:p>
            <a:endParaRPr lang="en-US"/>
          </a:p>
          <a:p>
            <a:r>
              <a:rPr lang="en-US"/>
              <a:t>For carrier B the average shipping costs for Kolkata and Mumbai is higher than the rest.</a:t>
            </a:r>
            <a:endParaRPr lang="en-US"/>
          </a:p>
          <a:p>
            <a:endParaRPr lang="en-US"/>
          </a:p>
          <a:p>
            <a:r>
              <a:rPr lang="en-US"/>
              <a:t>For carrier C the average cost for Bangalore is super high but consistent for the rest of the cities with the average cost between 4-6.</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5600" y="208915"/>
            <a:ext cx="11595100" cy="1383030"/>
          </a:xfrm>
        </p:spPr>
        <p:txBody>
          <a:bodyPr>
            <a:normAutofit lnSpcReduction="20000"/>
          </a:bodyPr>
          <a:p>
            <a:r>
              <a:rPr lang="en-US" sz="2400"/>
              <a:t>What are the significant factors affecting the Defect rates?</a:t>
            </a:r>
            <a:endParaRPr lang="en-US" sz="2400"/>
          </a:p>
          <a:p>
            <a:pPr marL="0" indent="0">
              <a:buNone/>
            </a:pPr>
            <a:r>
              <a:rPr lang="en-US" sz="2000"/>
              <a:t>To answer this, we will use the statistical methods for the test of significance. We will use ANOVA test on the categorical features and regression analysis test for the continuous features.</a:t>
            </a:r>
            <a:endParaRPr lang="en-US" sz="2000"/>
          </a:p>
          <a:p>
            <a:pPr marL="0" indent="0">
              <a:buNone/>
            </a:pPr>
            <a:r>
              <a:rPr lang="en-US" sz="2000"/>
              <a:t>Lets now look at the test results and its summary</a:t>
            </a:r>
            <a:endParaRPr lang="en-US" sz="2000"/>
          </a:p>
          <a:p>
            <a:pPr marL="0" indent="0">
              <a:buNone/>
            </a:pPr>
            <a:endParaRPr lang="en-US" sz="2000"/>
          </a:p>
        </p:txBody>
      </p:sp>
      <p:pic>
        <p:nvPicPr>
          <p:cNvPr id="4" name="Picture 3" descr="ANOVA for defect rates"/>
          <p:cNvPicPr>
            <a:picLocks noChangeAspect="1"/>
          </p:cNvPicPr>
          <p:nvPr/>
        </p:nvPicPr>
        <p:blipFill>
          <a:blip r:embed="rId1"/>
          <a:stretch>
            <a:fillRect/>
          </a:stretch>
        </p:blipFill>
        <p:spPr>
          <a:xfrm>
            <a:off x="496570" y="1696720"/>
            <a:ext cx="5331460" cy="5009515"/>
          </a:xfrm>
          <a:prstGeom prst="rect">
            <a:avLst/>
          </a:prstGeom>
        </p:spPr>
      </p:pic>
      <p:sp>
        <p:nvSpPr>
          <p:cNvPr id="6" name="Text Box 5"/>
          <p:cNvSpPr txBox="1"/>
          <p:nvPr/>
        </p:nvSpPr>
        <p:spPr>
          <a:xfrm>
            <a:off x="6096000" y="1802130"/>
            <a:ext cx="5855335" cy="4903470"/>
          </a:xfrm>
          <a:prstGeom prst="rect">
            <a:avLst/>
          </a:prstGeom>
          <a:noFill/>
        </p:spPr>
        <p:txBody>
          <a:bodyPr wrap="square" rtlCol="0">
            <a:noAutofit/>
          </a:bodyPr>
          <a:p>
            <a:pPr marL="1371600" lvl="3" indent="457200"/>
            <a:r>
              <a:rPr lang="en-US"/>
              <a:t>ANOVA test Summary</a:t>
            </a:r>
            <a:endParaRPr lang="en-US"/>
          </a:p>
          <a:p>
            <a:r>
              <a:rPr lang="en-US"/>
              <a:t>The ANOVA test determines if two features are correlated. If the p-value is less than 0.05, we can conclude, with 95% confidence, that a correlation exists. In the output, the column "PR(&gt;F)" represents the p-value for each feature. We observe that only "Shipping Carriers" (p-value = 0.007252) has a p-value below 0.05, indicating a significant correlation with product defect rates.</a:t>
            </a:r>
            <a:endParaRPr lang="en-US"/>
          </a:p>
          <a:p>
            <a:endParaRPr lang="en-US"/>
          </a:p>
          <a:p>
            <a:r>
              <a:rPr lang="en-US"/>
              <a:t>With this information, we can now create a targeted visual to explore this relationship further, without the need to generate visuals for every feature that lacks a significant correlation.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0" y="0"/>
            <a:ext cx="6132830" cy="2565400"/>
          </a:xfrm>
        </p:spPr>
        <p:txBody>
          <a:bodyPr>
            <a:normAutofit/>
          </a:bodyPr>
          <a:p>
            <a:r>
              <a:rPr lang="en-US" b="1">
                <a:solidFill>
                  <a:schemeClr val="tx1"/>
                </a:solidFill>
              </a:rPr>
              <a:t>Strategic Insights into Supply Chain Management</a:t>
            </a:r>
            <a:endParaRPr lang="en-US" b="1">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Regression test for defect rates"/>
          <p:cNvPicPr>
            <a:picLocks noChangeAspect="1"/>
          </p:cNvPicPr>
          <p:nvPr>
            <p:ph idx="1"/>
          </p:nvPr>
        </p:nvPicPr>
        <p:blipFill>
          <a:blip r:embed="rId1"/>
          <a:stretch>
            <a:fillRect/>
          </a:stretch>
        </p:blipFill>
        <p:spPr>
          <a:xfrm>
            <a:off x="1673225" y="109855"/>
            <a:ext cx="8387715" cy="5080635"/>
          </a:xfrm>
          <a:prstGeom prst="rect">
            <a:avLst/>
          </a:prstGeom>
        </p:spPr>
      </p:pic>
      <p:sp>
        <p:nvSpPr>
          <p:cNvPr id="5" name="Text Box 4"/>
          <p:cNvSpPr txBox="1"/>
          <p:nvPr/>
        </p:nvSpPr>
        <p:spPr>
          <a:xfrm>
            <a:off x="280035" y="5367655"/>
            <a:ext cx="11645265" cy="1306195"/>
          </a:xfrm>
          <a:prstGeom prst="rect">
            <a:avLst/>
          </a:prstGeom>
          <a:noFill/>
        </p:spPr>
        <p:txBody>
          <a:bodyPr wrap="square" rtlCol="0">
            <a:noAutofit/>
          </a:bodyPr>
          <a:p>
            <a:r>
              <a:rPr lang="en-US"/>
              <a:t>Similar to the ANOVA test, the p value determines if two features are correlated. Here the column P&gt;|t| shows the p value.</a:t>
            </a:r>
            <a:endParaRPr lang="en-US"/>
          </a:p>
          <a:p>
            <a:r>
              <a:rPr lang="en-US"/>
              <a:t>We can see that only the feature Lead time(p value = 0.002) is significantly correlated to Defect rates.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Defect rate by Shipping carriers"/>
          <p:cNvPicPr>
            <a:picLocks noChangeAspect="1"/>
          </p:cNvPicPr>
          <p:nvPr>
            <p:ph idx="1"/>
          </p:nvPr>
        </p:nvPicPr>
        <p:blipFill>
          <a:blip r:embed="rId1"/>
          <a:stretch>
            <a:fillRect/>
          </a:stretch>
        </p:blipFill>
        <p:spPr>
          <a:xfrm>
            <a:off x="506095" y="0"/>
            <a:ext cx="4841875" cy="6791325"/>
          </a:xfrm>
          <a:prstGeom prst="rect">
            <a:avLst/>
          </a:prstGeom>
        </p:spPr>
      </p:pic>
      <p:sp>
        <p:nvSpPr>
          <p:cNvPr id="7" name="Text Box 6"/>
          <p:cNvSpPr txBox="1"/>
          <p:nvPr/>
        </p:nvSpPr>
        <p:spPr>
          <a:xfrm>
            <a:off x="5804535" y="448945"/>
            <a:ext cx="6031865" cy="6069330"/>
          </a:xfrm>
          <a:prstGeom prst="rect">
            <a:avLst/>
          </a:prstGeom>
          <a:noFill/>
        </p:spPr>
        <p:txBody>
          <a:bodyPr wrap="square" rtlCol="0">
            <a:noAutofit/>
          </a:bodyPr>
          <a:p>
            <a:r>
              <a:rPr lang="en-US"/>
              <a:t>The bar graph clearly shows that the average defect rate is significantly higher for Carrier A and Carrier C compared to Carrier B, indicating that Carrier B handles products more effectively during shipping.</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fect rate by SKU"/>
          <p:cNvPicPr>
            <a:picLocks noChangeAspect="1"/>
          </p:cNvPicPr>
          <p:nvPr>
            <p:ph idx="1"/>
          </p:nvPr>
        </p:nvPicPr>
        <p:blipFill>
          <a:blip r:embed="rId1"/>
          <a:stretch>
            <a:fillRect/>
          </a:stretch>
        </p:blipFill>
        <p:spPr>
          <a:xfrm>
            <a:off x="46355" y="311150"/>
            <a:ext cx="12096750" cy="2908300"/>
          </a:xfrm>
          <a:prstGeom prst="rect">
            <a:avLst/>
          </a:prstGeom>
        </p:spPr>
      </p:pic>
      <p:sp>
        <p:nvSpPr>
          <p:cNvPr id="5" name="Text Box 4"/>
          <p:cNvSpPr txBox="1"/>
          <p:nvPr/>
        </p:nvSpPr>
        <p:spPr>
          <a:xfrm>
            <a:off x="280035" y="3662045"/>
            <a:ext cx="11518265" cy="2424430"/>
          </a:xfrm>
          <a:prstGeom prst="rect">
            <a:avLst/>
          </a:prstGeom>
          <a:noFill/>
        </p:spPr>
        <p:txBody>
          <a:bodyPr wrap="square" rtlCol="0">
            <a:noAutofit/>
          </a:bodyPr>
          <a:p>
            <a:r>
              <a:rPr lang="en-US"/>
              <a:t>The following graph displays the deviation of defect rates for various SKUs from the median value, represented by the zero line. Bars extending above the zero line indicate SKUs with defect rates higher than the median, while bars below the zero line represent SKUs with lower defect rates.</a:t>
            </a:r>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fect rate by SKU(2)"/>
          <p:cNvPicPr>
            <a:picLocks noChangeAspect="1"/>
          </p:cNvPicPr>
          <p:nvPr>
            <p:ph idx="1"/>
          </p:nvPr>
        </p:nvPicPr>
        <p:blipFill>
          <a:blip r:embed="rId1"/>
          <a:stretch>
            <a:fillRect/>
          </a:stretch>
        </p:blipFill>
        <p:spPr>
          <a:xfrm>
            <a:off x="231140" y="0"/>
            <a:ext cx="8235315" cy="6857365"/>
          </a:xfrm>
          <a:prstGeom prst="rect">
            <a:avLst/>
          </a:prstGeom>
        </p:spPr>
      </p:pic>
      <p:sp>
        <p:nvSpPr>
          <p:cNvPr id="5" name="Text Box 4"/>
          <p:cNvSpPr txBox="1"/>
          <p:nvPr/>
        </p:nvSpPr>
        <p:spPr>
          <a:xfrm>
            <a:off x="8770620" y="842645"/>
            <a:ext cx="3421380" cy="5853430"/>
          </a:xfrm>
          <a:prstGeom prst="rect">
            <a:avLst/>
          </a:prstGeom>
          <a:noFill/>
        </p:spPr>
        <p:txBody>
          <a:bodyPr wrap="square" rtlCol="0">
            <a:noAutofit/>
          </a:bodyPr>
          <a:p>
            <a:r>
              <a:rPr lang="en-US"/>
              <a:t>These products have defect rates more than 2 units above the median value, indicating significantly higher defect rates. With this information, we should closely examine these products to determine the underlying causes of the elevated defect rates. It’s important to assess whether the higher defect rates are due solely to the carrier or if other factors are contributing.</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fect rate by Lead time"/>
          <p:cNvPicPr>
            <a:picLocks noChangeAspect="1"/>
          </p:cNvPicPr>
          <p:nvPr>
            <p:ph idx="1"/>
          </p:nvPr>
        </p:nvPicPr>
        <p:blipFill>
          <a:blip r:embed="rId1"/>
          <a:stretch>
            <a:fillRect/>
          </a:stretch>
        </p:blipFill>
        <p:spPr>
          <a:xfrm>
            <a:off x="1318260" y="0"/>
            <a:ext cx="9885680" cy="5207635"/>
          </a:xfrm>
          <a:prstGeom prst="rect">
            <a:avLst/>
          </a:prstGeom>
        </p:spPr>
      </p:pic>
      <p:sp>
        <p:nvSpPr>
          <p:cNvPr id="5" name="Text Box 4"/>
          <p:cNvSpPr txBox="1"/>
          <p:nvPr/>
        </p:nvSpPr>
        <p:spPr>
          <a:xfrm>
            <a:off x="469900" y="5207635"/>
            <a:ext cx="11290300" cy="1232535"/>
          </a:xfrm>
          <a:prstGeom prst="rect">
            <a:avLst/>
          </a:prstGeom>
          <a:noFill/>
        </p:spPr>
        <p:txBody>
          <a:bodyPr wrap="square" rtlCol="0">
            <a:noAutofit/>
          </a:bodyPr>
          <a:p>
            <a:r>
              <a:rPr lang="en-US"/>
              <a:t>The following graph and the trend line shows that the Defect rate tends to increase when the Lead time increases. This suggests a positive correlation between Defect rates and Lead time.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0500" y="160020"/>
            <a:ext cx="11810365" cy="6550025"/>
          </a:xfrm>
        </p:spPr>
        <p:txBody>
          <a:bodyPr/>
          <a:p>
            <a:r>
              <a:rPr lang="en-US" sz="2400"/>
              <a:t>How does Product type affects the manufacturing, shipment and lead times?</a:t>
            </a:r>
            <a:endParaRPr lang="en-US" sz="2400"/>
          </a:p>
        </p:txBody>
      </p:sp>
      <p:pic>
        <p:nvPicPr>
          <p:cNvPr id="4" name="Picture 3" descr="Time relations"/>
          <p:cNvPicPr>
            <a:picLocks noChangeAspect="1"/>
          </p:cNvPicPr>
          <p:nvPr/>
        </p:nvPicPr>
        <p:blipFill>
          <a:blip r:embed="rId1"/>
          <a:stretch>
            <a:fillRect/>
          </a:stretch>
        </p:blipFill>
        <p:spPr>
          <a:xfrm>
            <a:off x="774700" y="606425"/>
            <a:ext cx="4559300" cy="6067425"/>
          </a:xfrm>
          <a:prstGeom prst="rect">
            <a:avLst/>
          </a:prstGeom>
        </p:spPr>
      </p:pic>
      <p:sp>
        <p:nvSpPr>
          <p:cNvPr id="5" name="Text Box 4"/>
          <p:cNvSpPr txBox="1"/>
          <p:nvPr/>
        </p:nvSpPr>
        <p:spPr>
          <a:xfrm>
            <a:off x="5575300" y="1032510"/>
            <a:ext cx="6273165" cy="4991100"/>
          </a:xfrm>
          <a:prstGeom prst="rect">
            <a:avLst/>
          </a:prstGeom>
          <a:noFill/>
        </p:spPr>
        <p:txBody>
          <a:bodyPr wrap="square" rtlCol="0">
            <a:noAutofit/>
          </a:bodyPr>
          <a:p>
            <a:r>
              <a:rPr lang="en-US"/>
              <a:t>For average manufacturing time, we observe that haircare products take longer to produce compared to the other product types. However, shipment and lead times are relatively consistent across all product types.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0"/>
            <a:ext cx="10062210" cy="965835"/>
          </a:xfrm>
        </p:spPr>
        <p:txBody>
          <a:bodyPr/>
          <a:p>
            <a:r>
              <a:rPr lang="en-US" sz="3600" b="1"/>
              <a:t>Conclusive Summary</a:t>
            </a:r>
            <a:endParaRPr lang="en-US" sz="3600" b="1"/>
          </a:p>
        </p:txBody>
      </p:sp>
      <p:sp>
        <p:nvSpPr>
          <p:cNvPr id="3" name="Content Placeholder 2"/>
          <p:cNvSpPr>
            <a:spLocks noGrp="1"/>
          </p:cNvSpPr>
          <p:nvPr>
            <p:ph idx="1"/>
          </p:nvPr>
        </p:nvSpPr>
        <p:spPr>
          <a:xfrm>
            <a:off x="227965" y="855980"/>
            <a:ext cx="11704955" cy="5321300"/>
          </a:xfrm>
        </p:spPr>
        <p:txBody>
          <a:bodyPr/>
          <a:p>
            <a:pPr marL="0" indent="0">
              <a:buNone/>
            </a:pPr>
            <a:r>
              <a:rPr lang="en-US"/>
              <a:t>After a thorough analysis, we now have a clear understanding of our business challenges and can focus on developing solutions to drive growth. To further increase profitability, we can implement the following strategies:</a:t>
            </a:r>
            <a:endParaRPr lang="en-US"/>
          </a:p>
          <a:p>
            <a:pPr marL="0" indent="0">
              <a:buNone/>
            </a:pPr>
            <a:endParaRPr lang="en-US"/>
          </a:p>
          <a:p>
            <a:r>
              <a:rPr lang="en-US"/>
              <a:t>Reduce Defect Rates: Achieve this by selecting the most reliable shipping carriers.</a:t>
            </a:r>
            <a:endParaRPr lang="en-US"/>
          </a:p>
          <a:p>
            <a:r>
              <a:rPr lang="en-US"/>
              <a:t>Lower Shipping Costs: Optimize carrier selection based on location, while considering defect rate data to maintain quality.</a:t>
            </a:r>
            <a:endParaRPr lang="en-US"/>
          </a:p>
          <a:p>
            <a:r>
              <a:rPr lang="en-US"/>
              <a:t>Cut Manufacturing Costs: Decrease average production time by increasing batch sizes, ensuring we avoid overstocking.</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2310130" y="-166370"/>
            <a:ext cx="6789420" cy="2202815"/>
          </a:xfrm>
        </p:spPr>
        <p:txBody>
          <a:bodyPr/>
          <a:p>
            <a:pPr algn="ctr"/>
            <a:r>
              <a:rPr lang="en-US" sz="6000"/>
              <a:t>Thank You</a:t>
            </a:r>
            <a:endParaRPr lang="en-US" sz="6000"/>
          </a:p>
        </p:txBody>
      </p:sp>
      <p:sp>
        <p:nvSpPr>
          <p:cNvPr id="3" name="Content Placeholder 2"/>
          <p:cNvSpPr>
            <a:spLocks noGrp="1"/>
          </p:cNvSpPr>
          <p:nvPr>
            <p:ph idx="1"/>
          </p:nvPr>
        </p:nvSpPr>
        <p:spPr>
          <a:xfrm>
            <a:off x="3492500" y="1191260"/>
            <a:ext cx="5019675" cy="641350"/>
          </a:xfrm>
        </p:spPr>
        <p:txBody>
          <a:bodyPr/>
          <a:p>
            <a:r>
              <a:rPr lang="en-US"/>
              <a:t>Presented by: </a:t>
            </a:r>
            <a:r>
              <a:rPr lang="en-US">
                <a:solidFill>
                  <a:schemeClr val="tx1"/>
                </a:solidFill>
              </a:rPr>
              <a:t>Sanket Anand</a:t>
            </a:r>
            <a:endParaRPr 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187325"/>
            <a:ext cx="10515600" cy="1325563"/>
          </a:xfrm>
        </p:spPr>
        <p:txBody>
          <a:bodyPr/>
          <a:p>
            <a:r>
              <a:rPr lang="en-US" sz="3600"/>
              <a:t>INTRODUCTION</a:t>
            </a:r>
            <a:endParaRPr lang="en-US" sz="3600"/>
          </a:p>
        </p:txBody>
      </p:sp>
      <p:sp>
        <p:nvSpPr>
          <p:cNvPr id="3" name="Content Placeholder 2"/>
          <p:cNvSpPr>
            <a:spLocks noGrp="1"/>
          </p:cNvSpPr>
          <p:nvPr>
            <p:ph idx="1"/>
          </p:nvPr>
        </p:nvSpPr>
        <p:spPr>
          <a:xfrm>
            <a:off x="605155" y="916940"/>
            <a:ext cx="10515600" cy="4351338"/>
          </a:xfrm>
        </p:spPr>
        <p:txBody>
          <a:bodyPr/>
          <a:p>
            <a:r>
              <a:rPr lang="en-US"/>
              <a:t>This presentation provides an in-depth analysis of our sales data, focusing on crucial metrics such as Revenue trends, Defect rates, and other business-critical insights. By examining product performance, customer demographics, supplier efficiency, and shipping carriers, we aim to answer key questions that impact business growth and operational efficiency. This data-driven approach highlights opportunities for improvement and supports strategic decision-making.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187325"/>
            <a:ext cx="10515600" cy="1325563"/>
          </a:xfrm>
        </p:spPr>
        <p:txBody>
          <a:bodyPr/>
          <a:p>
            <a:r>
              <a:rPr lang="en-US" sz="3200"/>
              <a:t>Quick look into the Data</a:t>
            </a:r>
            <a:endParaRPr lang="en-US" sz="3200"/>
          </a:p>
        </p:txBody>
      </p:sp>
      <p:sp>
        <p:nvSpPr>
          <p:cNvPr id="3" name="Content Placeholder 2"/>
          <p:cNvSpPr>
            <a:spLocks noGrp="1"/>
          </p:cNvSpPr>
          <p:nvPr>
            <p:ph idx="1"/>
          </p:nvPr>
        </p:nvSpPr>
        <p:spPr>
          <a:xfrm>
            <a:off x="605155" y="916940"/>
            <a:ext cx="10515600" cy="4351338"/>
          </a:xfrm>
        </p:spPr>
        <p:txBody>
          <a:bodyPr/>
          <a:p>
            <a:r>
              <a:rPr lang="en-US"/>
              <a:t>Before exploring detailed insights and answering key business questions, let’s first review some key metrics such as total sales, total revenue, top products, regional sales and customer demographics. This high-level overview will provide a snapshot of the current business performance.</a:t>
            </a:r>
            <a:endParaRPr lang="en-US"/>
          </a:p>
          <a:p>
            <a:endParaRPr lang="en-US"/>
          </a:p>
          <a:p>
            <a:r>
              <a:rPr lang="en-US"/>
              <a:t>Following this summary, we will dive deeper into each visual representation to extract actionable insights that can support business growth and profit maximization.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Introducti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9675" y="0"/>
            <a:ext cx="8572500"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a:t>Sales Distribution by location</a:t>
            </a:r>
            <a:endParaRPr lang="en-US" sz="3200"/>
          </a:p>
        </p:txBody>
      </p:sp>
      <p:pic>
        <p:nvPicPr>
          <p:cNvPr id="4" name="Content Placeholder 3" descr="Revenue by location"/>
          <p:cNvPicPr>
            <a:picLocks noChangeAspect="1"/>
          </p:cNvPicPr>
          <p:nvPr>
            <p:ph idx="1"/>
          </p:nvPr>
        </p:nvPicPr>
        <p:blipFill>
          <a:blip r:embed="rId1"/>
          <a:stretch>
            <a:fillRect/>
          </a:stretch>
        </p:blipFill>
        <p:spPr>
          <a:xfrm>
            <a:off x="-635" y="1839595"/>
            <a:ext cx="6096635" cy="3714115"/>
          </a:xfrm>
          <a:prstGeom prst="rect">
            <a:avLst/>
          </a:prstGeom>
        </p:spPr>
      </p:pic>
      <p:pic>
        <p:nvPicPr>
          <p:cNvPr id="5" name="Picture 4" descr="Product sold by Location"/>
          <p:cNvPicPr>
            <a:picLocks noChangeAspect="1"/>
          </p:cNvPicPr>
          <p:nvPr/>
        </p:nvPicPr>
        <p:blipFill>
          <a:blip r:embed="rId2"/>
          <a:stretch>
            <a:fillRect/>
          </a:stretch>
        </p:blipFill>
        <p:spPr>
          <a:xfrm>
            <a:off x="6096000" y="1743075"/>
            <a:ext cx="6095365" cy="3895090"/>
          </a:xfrm>
          <a:prstGeom prst="rect">
            <a:avLst/>
          </a:prstGeom>
        </p:spPr>
      </p:pic>
      <p:sp>
        <p:nvSpPr>
          <p:cNvPr id="6" name="Text Box 5"/>
          <p:cNvSpPr txBox="1"/>
          <p:nvPr/>
        </p:nvSpPr>
        <p:spPr>
          <a:xfrm>
            <a:off x="240665" y="5154295"/>
            <a:ext cx="11809730" cy="1396365"/>
          </a:xfrm>
          <a:prstGeom prst="rect">
            <a:avLst/>
          </a:prstGeom>
          <a:noFill/>
        </p:spPr>
        <p:txBody>
          <a:bodyPr wrap="square" rtlCol="0">
            <a:noAutofit/>
          </a:bodyPr>
          <a:p>
            <a:r>
              <a:rPr lang="en-US"/>
              <a:t>These pie charts provide a clear overview of the locations generating the highest sales and revenue. It is evident that Kolkata leads in both sales and revenue. Additionally, while Bangalore has comparatively lower product sales, it is generating nearly the same revenue as other cities.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mographic Distribution"/>
          <p:cNvPicPr>
            <a:picLocks noChangeAspect="1"/>
          </p:cNvPicPr>
          <p:nvPr>
            <p:ph idx="1"/>
          </p:nvPr>
        </p:nvPicPr>
        <p:blipFill>
          <a:blip r:embed="rId1"/>
          <a:stretch>
            <a:fillRect/>
          </a:stretch>
        </p:blipFill>
        <p:spPr>
          <a:xfrm>
            <a:off x="1371600" y="0"/>
            <a:ext cx="8996680" cy="6747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ata Distribution"/>
          <p:cNvPicPr>
            <a:picLocks noChangeAspect="1"/>
          </p:cNvPicPr>
          <p:nvPr/>
        </p:nvPicPr>
        <p:blipFill>
          <a:blip r:embed="rId1"/>
          <a:stretch>
            <a:fillRect/>
          </a:stretch>
        </p:blipFill>
        <p:spPr>
          <a:xfrm>
            <a:off x="469900" y="0"/>
            <a:ext cx="85725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Price Distribution"/>
          <p:cNvPicPr>
            <a:picLocks noChangeAspect="1"/>
          </p:cNvPicPr>
          <p:nvPr>
            <p:ph idx="1"/>
          </p:nvPr>
        </p:nvPicPr>
        <p:blipFill>
          <a:blip r:embed="rId1"/>
          <a:stretch>
            <a:fillRect/>
          </a:stretch>
        </p:blipFill>
        <p:spPr>
          <a:xfrm>
            <a:off x="1666240" y="0"/>
            <a:ext cx="9357360" cy="5299075"/>
          </a:xfrm>
          <a:prstGeom prst="rect">
            <a:avLst/>
          </a:prstGeom>
        </p:spPr>
      </p:pic>
      <p:sp>
        <p:nvSpPr>
          <p:cNvPr id="5" name="Text Box 4"/>
          <p:cNvSpPr txBox="1"/>
          <p:nvPr/>
        </p:nvSpPr>
        <p:spPr>
          <a:xfrm>
            <a:off x="127635" y="5298440"/>
            <a:ext cx="11975465" cy="1457325"/>
          </a:xfrm>
          <a:prstGeom prst="rect">
            <a:avLst/>
          </a:prstGeom>
          <a:noFill/>
        </p:spPr>
        <p:txBody>
          <a:bodyPr wrap="square" rtlCol="0">
            <a:noAutofit/>
          </a:bodyPr>
          <a:p>
            <a:r>
              <a:rPr lang="en-US"/>
              <a:t>This visual shows the price distribution of the products across different product type. </a:t>
            </a:r>
            <a:endParaRPr lang="en-US"/>
          </a:p>
          <a:p>
            <a:pPr marL="285750" indent="-285750">
              <a:buFont typeface="Arial" panose="020B0604020202020204" pitchFamily="34" charset="0"/>
              <a:buChar char="•"/>
            </a:pPr>
            <a:r>
              <a:rPr lang="en-US"/>
              <a:t>Cosmetics products are mostly in the range of 45-100 with a few products in the 0-15 price range too.</a:t>
            </a:r>
            <a:endParaRPr lang="en-US"/>
          </a:p>
          <a:p>
            <a:pPr marL="285750" indent="-285750">
              <a:buFont typeface="Arial" panose="020B0604020202020204" pitchFamily="34" charset="0"/>
              <a:buChar char="•"/>
            </a:pPr>
            <a:r>
              <a:rPr lang="en-US"/>
              <a:t>Haircare products are almost evenly distributed throughout. However there are fewer products costlier than 85</a:t>
            </a:r>
            <a:endParaRPr lang="en-US"/>
          </a:p>
          <a:p>
            <a:pPr marL="285750" indent="-285750">
              <a:buFont typeface="Arial" panose="020B0604020202020204" pitchFamily="34" charset="0"/>
              <a:buChar char="•"/>
            </a:pPr>
            <a:r>
              <a:rPr lang="en-US"/>
              <a:t>Most of the skincare products are in the price range of 0-25 and 80-100. However there are a few products in the range of 25-65 too. This suggests that skincare products prices are more diverse than the other two.</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7985</Words>
  <Application>WPS Presentation</Application>
  <PresentationFormat>Widescreen</PresentationFormat>
  <Paragraphs>105</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27</vt:i4>
      </vt:variant>
    </vt:vector>
  </HeadingPairs>
  <TitlesOfParts>
    <vt:vector size="36" baseType="lpstr">
      <vt:lpstr>Arial</vt:lpstr>
      <vt:lpstr>SimSun</vt:lpstr>
      <vt:lpstr>Wingdings</vt:lpstr>
      <vt:lpstr>Calibri Light</vt:lpstr>
      <vt:lpstr>Calibri</vt:lpstr>
      <vt:lpstr>Microsoft YaHei</vt:lpstr>
      <vt:lpstr>Arial Unicode MS</vt:lpstr>
      <vt:lpstr>Office Theme</vt:lpstr>
      <vt:lpstr>1_Office Theme</vt:lpstr>
      <vt:lpstr>PowerPoint 演示文稿</vt:lpstr>
      <vt:lpstr>PowerPoint 演示文稿</vt:lpstr>
      <vt:lpstr>INTRODUCTION</vt:lpstr>
      <vt:lpstr>Quick look into the Data</vt:lpstr>
      <vt:lpstr>PowerPoint 演示文稿</vt:lpstr>
      <vt:lpstr>Sales Distribution by location</vt:lpstr>
      <vt:lpstr>PowerPoint 演示文稿</vt:lpstr>
      <vt:lpstr>PowerPoint 演示文稿</vt:lpstr>
      <vt:lpstr>PowerPoint 演示文稿</vt:lpstr>
      <vt:lpstr>PowerPoint 演示文稿</vt:lpstr>
      <vt:lpstr>Understanding Business Problems</vt:lpstr>
      <vt:lpstr>Critical Questions from the Sales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asank</cp:lastModifiedBy>
  <cp:revision>3</cp:revision>
  <dcterms:created xsi:type="dcterms:W3CDTF">2024-09-07T07:04:00Z</dcterms:created>
  <dcterms:modified xsi:type="dcterms:W3CDTF">2024-09-09T07:44:02Z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4B0618A4D42D4A538C87570D0E79E30D_12</vt:lpwstr>
  </property>
  <property fmtid="{D5CDD505-2E9C-101B-9397-08002B2CF9AE}" pid="3" name="KSOProductBuildVer">
    <vt:lpwstr>1033-12.2.0.17562</vt:lpwstr>
  </property>
</Properties>
</file>