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99" r:id="rId4"/>
    <p:sldId id="298" r:id="rId5"/>
    <p:sldId id="258" r:id="rId6"/>
    <p:sldId id="259" r:id="rId7"/>
    <p:sldId id="257" r:id="rId8"/>
    <p:sldId id="260" r:id="rId9"/>
    <p:sldId id="278" r:id="rId10"/>
    <p:sldId id="279" r:id="rId11"/>
    <p:sldId id="280" r:id="rId12"/>
    <p:sldId id="281" r:id="rId13"/>
    <p:sldId id="262" r:id="rId14"/>
    <p:sldId id="263" r:id="rId15"/>
    <p:sldId id="264" r:id="rId16"/>
    <p:sldId id="265" r:id="rId17"/>
    <p:sldId id="267" r:id="rId18"/>
    <p:sldId id="269" r:id="rId19"/>
    <p:sldId id="266" r:id="rId20"/>
    <p:sldId id="270" r:id="rId21"/>
    <p:sldId id="268" r:id="rId22"/>
    <p:sldId id="271" r:id="rId23"/>
    <p:sldId id="272" r:id="rId24"/>
    <p:sldId id="273" r:id="rId25"/>
    <p:sldId id="274" r:id="rId26"/>
    <p:sldId id="275" r:id="rId27"/>
    <p:sldId id="276" r:id="rId28"/>
    <p:sldId id="277" r:id="rId29"/>
    <p:sldId id="300" r:id="rId30"/>
    <p:sldId id="326" r:id="rId31"/>
    <p:sldId id="327" r:id="rId32"/>
    <p:sldId id="329" r:id="rId33"/>
    <p:sldId id="330" r:id="rId34"/>
    <p:sldId id="333" r:id="rId35"/>
    <p:sldId id="341" r:id="rId36"/>
    <p:sldId id="331" r:id="rId37"/>
    <p:sldId id="345" r:id="rId38"/>
    <p:sldId id="346" r:id="rId39"/>
    <p:sldId id="349" r:id="rId40"/>
    <p:sldId id="351" r:id="rId41"/>
    <p:sldId id="352" r:id="rId42"/>
    <p:sldId id="353"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70" r:id="rId57"/>
    <p:sldId id="369" r:id="rId58"/>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30.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2.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Unified Mentor</a:t>
            </a:r>
            <a:br>
              <a:rPr lang="en-US"/>
            </a:br>
            <a:r>
              <a:rPr lang="en-US"/>
              <a:t>Data Science Internship Program</a:t>
            </a:r>
            <a:endParaRPr lang="en-US"/>
          </a:p>
        </p:txBody>
      </p:sp>
      <p:sp>
        <p:nvSpPr>
          <p:cNvPr id="3" name="Content Placeholder 2"/>
          <p:cNvSpPr>
            <a:spLocks noGrp="1"/>
          </p:cNvSpPr>
          <p:nvPr>
            <p:ph idx="1"/>
          </p:nvPr>
        </p:nvSpPr>
        <p:spPr/>
        <p:txBody>
          <a:bodyPr/>
          <a:p>
            <a:r>
              <a:rPr lang="en-US"/>
              <a:t>Project 1 - Supply Chain Management Dashboard</a:t>
            </a:r>
            <a:endParaRPr lang="en-US"/>
          </a:p>
          <a:p>
            <a:r>
              <a:rPr lang="en-US"/>
              <a:t>Project 2 - Chatbot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roduct sold distribution"/>
          <p:cNvPicPr>
            <a:picLocks noChangeAspect="1"/>
          </p:cNvPicPr>
          <p:nvPr/>
        </p:nvPicPr>
        <p:blipFill>
          <a:blip r:embed="rId1"/>
          <a:stretch>
            <a:fillRect/>
          </a:stretch>
        </p:blipFill>
        <p:spPr>
          <a:xfrm>
            <a:off x="172085" y="0"/>
            <a:ext cx="8819515" cy="6728460"/>
          </a:xfrm>
          <a:prstGeom prst="rect">
            <a:avLst/>
          </a:prstGeom>
        </p:spPr>
      </p:pic>
      <p:sp>
        <p:nvSpPr>
          <p:cNvPr id="6" name="Text Box 5"/>
          <p:cNvSpPr txBox="1"/>
          <p:nvPr/>
        </p:nvSpPr>
        <p:spPr>
          <a:xfrm>
            <a:off x="8991600" y="127000"/>
            <a:ext cx="2971800" cy="6600825"/>
          </a:xfrm>
          <a:prstGeom prst="rect">
            <a:avLst/>
          </a:prstGeom>
          <a:noFill/>
        </p:spPr>
        <p:txBody>
          <a:bodyPr wrap="square" rtlCol="0">
            <a:noAutofit/>
          </a:bodyPr>
          <a:p>
            <a:r>
              <a:rPr lang="en-US"/>
              <a:t>This visual shows that what are the target groups for different products. </a:t>
            </a:r>
            <a:endParaRPr lang="en-US"/>
          </a:p>
          <a:p>
            <a:endParaRPr lang="en-US"/>
          </a:p>
          <a:p>
            <a:pPr marL="285750" indent="-285750">
              <a:buFont typeface="Arial" panose="020B0604020202020204" pitchFamily="34" charset="0"/>
              <a:buChar char="•"/>
            </a:pPr>
            <a:r>
              <a:rPr lang="en-US"/>
              <a:t>The sales of cosmetic products are nearly uniform across all customer demographics, with a slight increase for female customers.</a:t>
            </a:r>
            <a:endParaRPr lang="en-US"/>
          </a:p>
          <a:p>
            <a:pPr marL="285750" indent="-285750">
              <a:buFont typeface="Arial" panose="020B0604020202020204" pitchFamily="34" charset="0"/>
              <a:buChar char="•"/>
            </a:pPr>
            <a:r>
              <a:rPr lang="en-US"/>
              <a:t>The sales of haircare products is the most for gender neutral products.</a:t>
            </a:r>
            <a:endParaRPr lang="en-US"/>
          </a:p>
          <a:p>
            <a:pPr marL="285750" indent="-285750">
              <a:buFont typeface="Arial" panose="020B0604020202020204" pitchFamily="34" charset="0"/>
              <a:buChar char="•"/>
            </a:pPr>
            <a:r>
              <a:rPr lang="en-US">
                <a:sym typeface="+mn-ea"/>
              </a:rPr>
              <a:t>The sales of skincare products are nearly uniform across all customer demographics, with a slight increase for female customers.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59385"/>
            <a:ext cx="10515600" cy="1325563"/>
          </a:xfrm>
        </p:spPr>
        <p:txBody>
          <a:bodyPr>
            <a:normAutofit/>
          </a:bodyPr>
          <a:p>
            <a:r>
              <a:rPr lang="en-US" sz="3200"/>
              <a:t>Understanding Business Problems</a:t>
            </a:r>
            <a:endParaRPr lang="en-US" sz="3200"/>
          </a:p>
        </p:txBody>
      </p:sp>
      <p:sp>
        <p:nvSpPr>
          <p:cNvPr id="3" name="Content Placeholder 2"/>
          <p:cNvSpPr>
            <a:spLocks noGrp="1"/>
          </p:cNvSpPr>
          <p:nvPr>
            <p:ph idx="1"/>
          </p:nvPr>
        </p:nvSpPr>
        <p:spPr>
          <a:xfrm>
            <a:off x="444500" y="986790"/>
            <a:ext cx="10059035" cy="4884420"/>
          </a:xfrm>
        </p:spPr>
        <p:txBody>
          <a:bodyPr/>
          <a:p>
            <a:r>
              <a:rPr lang="en-US"/>
              <a:t>Now that we’ve reviewed the data summary, it's time to dive deeper into the analysis and extract meaningful insights.</a:t>
            </a:r>
            <a:endParaRPr lang="en-US"/>
          </a:p>
          <a:p>
            <a:r>
              <a:rPr lang="en-US"/>
              <a:t>Rather than searching for insights randomly, a more effective approach is to outline key questions first, then use the data to answer them. </a:t>
            </a:r>
            <a:endParaRPr lang="en-US"/>
          </a:p>
          <a:p>
            <a:r>
              <a:rPr lang="en-US"/>
              <a:t>This method will help us stay focused, ensuring we understand what information we need from the data and where we are headed.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0975"/>
            <a:ext cx="10515600" cy="1325563"/>
          </a:xfrm>
        </p:spPr>
        <p:txBody>
          <a:bodyPr/>
          <a:p>
            <a:r>
              <a:rPr lang="en-US" sz="3200"/>
              <a:t>Critical Questions from the Sales Analysis</a:t>
            </a:r>
            <a:endParaRPr lang="en-US" sz="3200"/>
          </a:p>
        </p:txBody>
      </p:sp>
      <p:sp>
        <p:nvSpPr>
          <p:cNvPr id="3" name="Content Placeholder 2"/>
          <p:cNvSpPr>
            <a:spLocks noGrp="1"/>
          </p:cNvSpPr>
          <p:nvPr>
            <p:ph idx="1"/>
          </p:nvPr>
        </p:nvSpPr>
        <p:spPr>
          <a:xfrm>
            <a:off x="139700" y="789305"/>
            <a:ext cx="11798300" cy="5459095"/>
          </a:xfrm>
        </p:spPr>
        <p:txBody>
          <a:bodyPr/>
          <a:p>
            <a:r>
              <a:rPr lang="en-US" sz="2000"/>
              <a:t>Which Product type generates the highest revenue and what are the top products from each product type?</a:t>
            </a:r>
            <a:endParaRPr lang="en-US" sz="2000"/>
          </a:p>
        </p:txBody>
      </p:sp>
      <p:pic>
        <p:nvPicPr>
          <p:cNvPr id="4" name="Picture 3" descr="Product Sales by type"/>
          <p:cNvPicPr>
            <a:picLocks noChangeAspect="1"/>
          </p:cNvPicPr>
          <p:nvPr/>
        </p:nvPicPr>
        <p:blipFill>
          <a:blip r:embed="rId1"/>
          <a:stretch>
            <a:fillRect/>
          </a:stretch>
        </p:blipFill>
        <p:spPr>
          <a:xfrm>
            <a:off x="838200" y="1449705"/>
            <a:ext cx="3345180" cy="5147310"/>
          </a:xfrm>
          <a:prstGeom prst="rect">
            <a:avLst/>
          </a:prstGeom>
        </p:spPr>
      </p:pic>
      <p:sp>
        <p:nvSpPr>
          <p:cNvPr id="5" name="Text Box 4"/>
          <p:cNvSpPr txBox="1"/>
          <p:nvPr/>
        </p:nvSpPr>
        <p:spPr>
          <a:xfrm>
            <a:off x="5118100" y="3429000"/>
            <a:ext cx="6832600" cy="2121535"/>
          </a:xfrm>
          <a:prstGeom prst="rect">
            <a:avLst/>
          </a:prstGeom>
          <a:noFill/>
        </p:spPr>
        <p:txBody>
          <a:bodyPr wrap="square" rtlCol="0">
            <a:noAutofit/>
          </a:bodyPr>
          <a:p>
            <a:r>
              <a:rPr lang="en-US"/>
              <a:t>The following bar graph illustrates that skincare products generates the highest revenue with a total of 241,628 followed by haircare products with a total of 174,455, and lastly cosmetics products at 161,521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op products"/>
          <p:cNvPicPr>
            <a:picLocks noChangeAspect="1"/>
          </p:cNvPicPr>
          <p:nvPr>
            <p:ph idx="1"/>
          </p:nvPr>
        </p:nvPicPr>
        <p:blipFill>
          <a:blip r:embed="rId1"/>
          <a:stretch>
            <a:fillRect/>
          </a:stretch>
        </p:blipFill>
        <p:spPr>
          <a:xfrm>
            <a:off x="554355" y="328295"/>
            <a:ext cx="7010400" cy="6089650"/>
          </a:xfrm>
          <a:prstGeom prst="rect">
            <a:avLst/>
          </a:prstGeom>
        </p:spPr>
      </p:pic>
      <p:sp>
        <p:nvSpPr>
          <p:cNvPr id="5" name="Text Box 4"/>
          <p:cNvSpPr txBox="1"/>
          <p:nvPr/>
        </p:nvSpPr>
        <p:spPr>
          <a:xfrm>
            <a:off x="7772400" y="1066800"/>
            <a:ext cx="4381500" cy="3644265"/>
          </a:xfrm>
          <a:prstGeom prst="rect">
            <a:avLst/>
          </a:prstGeom>
          <a:noFill/>
        </p:spPr>
        <p:txBody>
          <a:bodyPr wrap="square" rtlCol="0">
            <a:noAutofit/>
          </a:bodyPr>
          <a:p>
            <a:r>
              <a:rPr lang="en-US"/>
              <a:t>The following table shows the top products from each type for every location giving us a comprehensive summary of which products are performing the best in the market.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129540"/>
            <a:ext cx="11263630" cy="6567805"/>
          </a:xfrm>
        </p:spPr>
        <p:txBody>
          <a:bodyPr/>
          <a:p>
            <a:r>
              <a:rPr lang="en-US" sz="2000">
                <a:sym typeface="+mn-ea"/>
              </a:rPr>
              <a:t>Products of what price range is doing good in the market. Which price range performance is concerning and needs attention?</a:t>
            </a:r>
            <a:endParaRPr lang="en-US" sz="2000"/>
          </a:p>
        </p:txBody>
      </p:sp>
      <p:pic>
        <p:nvPicPr>
          <p:cNvPr id="5" name="Picture 4" descr="Revenue by Price range"/>
          <p:cNvPicPr>
            <a:picLocks noChangeAspect="1"/>
          </p:cNvPicPr>
          <p:nvPr/>
        </p:nvPicPr>
        <p:blipFill>
          <a:blip r:embed="rId1"/>
          <a:stretch>
            <a:fillRect/>
          </a:stretch>
        </p:blipFill>
        <p:spPr>
          <a:xfrm>
            <a:off x="748030" y="995045"/>
            <a:ext cx="10644505" cy="4867275"/>
          </a:xfrm>
          <a:prstGeom prst="rect">
            <a:avLst/>
          </a:prstGeom>
        </p:spPr>
      </p:pic>
      <p:sp>
        <p:nvSpPr>
          <p:cNvPr id="6" name="Text Box 5"/>
          <p:cNvSpPr txBox="1"/>
          <p:nvPr/>
        </p:nvSpPr>
        <p:spPr>
          <a:xfrm>
            <a:off x="227965" y="5862320"/>
            <a:ext cx="11165205" cy="835025"/>
          </a:xfrm>
          <a:prstGeom prst="rect">
            <a:avLst/>
          </a:prstGeom>
          <a:noFill/>
        </p:spPr>
        <p:txBody>
          <a:bodyPr wrap="square" rtlCol="0">
            <a:noAutofit/>
          </a:bodyPr>
          <a:p>
            <a:r>
              <a:rPr lang="en-US"/>
              <a:t>We can observe smaller bars in the middle of the visual for skincare products, indicating that they are struggling in the market. Cosmetic products in the price range of 65-85 also show comparatively lower sales, while haircare products maintain consistent sales across all price ranges.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129540"/>
            <a:ext cx="11263630" cy="6567805"/>
          </a:xfrm>
        </p:spPr>
        <p:txBody>
          <a:bodyPr/>
          <a:p>
            <a:r>
              <a:rPr lang="en-US" sz="2000">
                <a:sym typeface="+mn-ea"/>
              </a:rPr>
              <a:t>Which suppliers have the most efficient manufacturing process?</a:t>
            </a:r>
            <a:endParaRPr lang="en-US" sz="2000"/>
          </a:p>
        </p:txBody>
      </p:sp>
      <p:pic>
        <p:nvPicPr>
          <p:cNvPr id="2" name="Picture 1" descr="Manufacturing efficiency"/>
          <p:cNvPicPr>
            <a:picLocks noChangeAspect="1"/>
          </p:cNvPicPr>
          <p:nvPr/>
        </p:nvPicPr>
        <p:blipFill>
          <a:blip r:embed="rId1"/>
          <a:stretch>
            <a:fillRect/>
          </a:stretch>
        </p:blipFill>
        <p:spPr>
          <a:xfrm>
            <a:off x="514985" y="425450"/>
            <a:ext cx="11168380" cy="6432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Avg lead time (2)"/>
          <p:cNvPicPr>
            <a:picLocks noChangeAspect="1"/>
          </p:cNvPicPr>
          <p:nvPr>
            <p:ph idx="1"/>
          </p:nvPr>
        </p:nvPicPr>
        <p:blipFill>
          <a:blip r:embed="rId1"/>
          <a:stretch>
            <a:fillRect/>
          </a:stretch>
        </p:blipFill>
        <p:spPr>
          <a:xfrm>
            <a:off x="2060575" y="593090"/>
            <a:ext cx="7512685" cy="3838575"/>
          </a:xfrm>
          <a:prstGeom prst="rect">
            <a:avLst/>
          </a:prstGeom>
        </p:spPr>
      </p:pic>
      <p:sp>
        <p:nvSpPr>
          <p:cNvPr id="7" name="Text Box 6"/>
          <p:cNvSpPr txBox="1"/>
          <p:nvPr/>
        </p:nvSpPr>
        <p:spPr>
          <a:xfrm>
            <a:off x="1181735" y="4764405"/>
            <a:ext cx="11111865" cy="1879600"/>
          </a:xfrm>
          <a:prstGeom prst="rect">
            <a:avLst/>
          </a:prstGeom>
          <a:noFill/>
        </p:spPr>
        <p:txBody>
          <a:bodyPr wrap="square" rtlCol="0">
            <a:noAutofit/>
          </a:bodyPr>
          <a:p>
            <a:r>
              <a:rPr lang="en-US"/>
              <a:t>This visual illustrates that supplier 1 takes the least amount of time for one unit of production.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Supplier 1 lead time"/>
          <p:cNvPicPr>
            <a:picLocks noChangeAspect="1"/>
          </p:cNvPicPr>
          <p:nvPr>
            <p:ph idx="1"/>
          </p:nvPr>
        </p:nvPicPr>
        <p:blipFill>
          <a:blip r:embed="rId1"/>
          <a:stretch>
            <a:fillRect/>
          </a:stretch>
        </p:blipFill>
        <p:spPr>
          <a:xfrm>
            <a:off x="961390" y="3657600"/>
            <a:ext cx="5810885" cy="3092450"/>
          </a:xfrm>
          <a:prstGeom prst="rect">
            <a:avLst/>
          </a:prstGeom>
        </p:spPr>
      </p:pic>
      <p:pic>
        <p:nvPicPr>
          <p:cNvPr id="10" name="Picture 9" descr="Avg lead time"/>
          <p:cNvPicPr>
            <a:picLocks noChangeAspect="1"/>
          </p:cNvPicPr>
          <p:nvPr/>
        </p:nvPicPr>
        <p:blipFill>
          <a:blip r:embed="rId2"/>
          <a:stretch>
            <a:fillRect/>
          </a:stretch>
        </p:blipFill>
        <p:spPr>
          <a:xfrm>
            <a:off x="682625" y="0"/>
            <a:ext cx="7181215" cy="3884930"/>
          </a:xfrm>
          <a:prstGeom prst="rect">
            <a:avLst/>
          </a:prstGeom>
        </p:spPr>
      </p:pic>
      <p:sp>
        <p:nvSpPr>
          <p:cNvPr id="11" name="Text Box 10"/>
          <p:cNvSpPr txBox="1"/>
          <p:nvPr/>
        </p:nvSpPr>
        <p:spPr>
          <a:xfrm>
            <a:off x="8216900" y="294005"/>
            <a:ext cx="4064000" cy="6045200"/>
          </a:xfrm>
          <a:prstGeom prst="rect">
            <a:avLst/>
          </a:prstGeom>
          <a:noFill/>
        </p:spPr>
        <p:txBody>
          <a:bodyPr wrap="square" rtlCol="0">
            <a:noAutofit/>
          </a:bodyPr>
          <a:p>
            <a:r>
              <a:rPr lang="en-US"/>
              <a:t>From the visual, we can observe that for all suppliers except Supplier 1, lower production volumes result in higher average times. However, as production volume increases, the average time decreases, and all suppliers tend to converge around a similar average. This suggests that manufacturers follow a uniform production approach, causing the average time to rise when the volume is lower (since Average time = Total time taken / Production volume).</a:t>
            </a:r>
            <a:endParaRPr lang="en-US"/>
          </a:p>
          <a:p>
            <a:endParaRPr lang="en-US"/>
          </a:p>
          <a:p>
            <a:r>
              <a:rPr lang="en-US"/>
              <a:t>In contrast, Supplier 1 maintains a consistent average across all production levels, resulting in a more efficient overall production time.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129540"/>
            <a:ext cx="11263630" cy="6567805"/>
          </a:xfrm>
        </p:spPr>
        <p:txBody>
          <a:bodyPr/>
          <a:p>
            <a:r>
              <a:rPr lang="en-US" sz="2000">
                <a:sym typeface="+mn-ea"/>
              </a:rPr>
              <a:t>How do shipping costs vary by Shipping carriers and location?</a:t>
            </a:r>
            <a:endParaRPr lang="en-US" sz="2000"/>
          </a:p>
        </p:txBody>
      </p:sp>
      <p:pic>
        <p:nvPicPr>
          <p:cNvPr id="4" name="Picture 3" descr="Average Shipping cost"/>
          <p:cNvPicPr>
            <a:picLocks noChangeAspect="1"/>
          </p:cNvPicPr>
          <p:nvPr/>
        </p:nvPicPr>
        <p:blipFill>
          <a:blip r:embed="rId1"/>
          <a:stretch>
            <a:fillRect/>
          </a:stretch>
        </p:blipFill>
        <p:spPr>
          <a:xfrm>
            <a:off x="419735" y="691515"/>
            <a:ext cx="8547100" cy="5443220"/>
          </a:xfrm>
          <a:prstGeom prst="rect">
            <a:avLst/>
          </a:prstGeom>
        </p:spPr>
      </p:pic>
      <p:sp>
        <p:nvSpPr>
          <p:cNvPr id="5" name="Text Box 4"/>
          <p:cNvSpPr txBox="1"/>
          <p:nvPr/>
        </p:nvSpPr>
        <p:spPr>
          <a:xfrm>
            <a:off x="8521700" y="777240"/>
            <a:ext cx="3517900" cy="5357495"/>
          </a:xfrm>
          <a:prstGeom prst="rect">
            <a:avLst/>
          </a:prstGeom>
          <a:noFill/>
        </p:spPr>
        <p:txBody>
          <a:bodyPr wrap="square" rtlCol="0">
            <a:noAutofit/>
          </a:bodyPr>
          <a:p>
            <a:r>
              <a:rPr lang="en-US"/>
              <a:t>From the following visual we can observe the average shipping cost of all the shipping carriers for different locations.</a:t>
            </a:r>
            <a:endParaRPr lang="en-US"/>
          </a:p>
          <a:p>
            <a:endParaRPr lang="en-US"/>
          </a:p>
          <a:p>
            <a:r>
              <a:rPr lang="en-US"/>
              <a:t>For carrier A the average shipping cost for Delhi and Kolkata is a little lower than the rest of the cities by carrier A.</a:t>
            </a:r>
            <a:endParaRPr lang="en-US"/>
          </a:p>
          <a:p>
            <a:endParaRPr lang="en-US"/>
          </a:p>
          <a:p>
            <a:r>
              <a:rPr lang="en-US"/>
              <a:t>For carrier B the average shipping costs for Kolkata and Mumbai is higher than the rest.</a:t>
            </a:r>
            <a:endParaRPr lang="en-US"/>
          </a:p>
          <a:p>
            <a:endParaRPr lang="en-US"/>
          </a:p>
          <a:p>
            <a:r>
              <a:rPr lang="en-US"/>
              <a:t>For carrier C the average cost for Bangalore is super high but consistent for the rest of the cities with the average cost between 4-6.</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208915"/>
            <a:ext cx="11595100" cy="1383030"/>
          </a:xfrm>
        </p:spPr>
        <p:txBody>
          <a:bodyPr>
            <a:normAutofit lnSpcReduction="20000"/>
          </a:bodyPr>
          <a:p>
            <a:r>
              <a:rPr lang="en-US" sz="2400"/>
              <a:t>What are the significant factors affecting the Defect rates?</a:t>
            </a:r>
            <a:endParaRPr lang="en-US" sz="2400"/>
          </a:p>
          <a:p>
            <a:pPr marL="0" indent="0">
              <a:buNone/>
            </a:pPr>
            <a:r>
              <a:rPr lang="en-US" sz="2000"/>
              <a:t>To answer this, we will use the statistical methods for the test of significance. We will use ANOVA test on the categorical features and regression analysis test for the continuous features.</a:t>
            </a:r>
            <a:endParaRPr lang="en-US" sz="2000"/>
          </a:p>
          <a:p>
            <a:pPr marL="0" indent="0">
              <a:buNone/>
            </a:pPr>
            <a:r>
              <a:rPr lang="en-US" sz="2000"/>
              <a:t>Lets now look at the test results and its summary</a:t>
            </a:r>
            <a:endParaRPr lang="en-US" sz="2000"/>
          </a:p>
          <a:p>
            <a:pPr marL="0" indent="0">
              <a:buNone/>
            </a:pPr>
            <a:endParaRPr lang="en-US" sz="2000"/>
          </a:p>
        </p:txBody>
      </p:sp>
      <p:pic>
        <p:nvPicPr>
          <p:cNvPr id="4" name="Picture 3" descr="ANOVA for defect rates"/>
          <p:cNvPicPr>
            <a:picLocks noChangeAspect="1"/>
          </p:cNvPicPr>
          <p:nvPr/>
        </p:nvPicPr>
        <p:blipFill>
          <a:blip r:embed="rId1"/>
          <a:stretch>
            <a:fillRect/>
          </a:stretch>
        </p:blipFill>
        <p:spPr>
          <a:xfrm>
            <a:off x="496570" y="1696720"/>
            <a:ext cx="5331460" cy="5009515"/>
          </a:xfrm>
          <a:prstGeom prst="rect">
            <a:avLst/>
          </a:prstGeom>
        </p:spPr>
      </p:pic>
      <p:sp>
        <p:nvSpPr>
          <p:cNvPr id="6" name="Text Box 5"/>
          <p:cNvSpPr txBox="1"/>
          <p:nvPr/>
        </p:nvSpPr>
        <p:spPr>
          <a:xfrm>
            <a:off x="6096000" y="1802130"/>
            <a:ext cx="5855335" cy="4903470"/>
          </a:xfrm>
          <a:prstGeom prst="rect">
            <a:avLst/>
          </a:prstGeom>
          <a:noFill/>
        </p:spPr>
        <p:txBody>
          <a:bodyPr wrap="square" rtlCol="0">
            <a:noAutofit/>
          </a:bodyPr>
          <a:p>
            <a:pPr marL="1371600" lvl="3" indent="457200"/>
            <a:r>
              <a:rPr lang="en-US"/>
              <a:t>ANOVA test Summary</a:t>
            </a:r>
            <a:endParaRPr lang="en-US"/>
          </a:p>
          <a:p>
            <a:r>
              <a:rPr lang="en-US"/>
              <a:t>The ANOVA test determines if two features are correlated. If the p-value is less than 0.05, we can conclude, with 95% confidence, that a correlation exists. In the output, the column "PR(&gt;F)" represents the p-value for each feature. We observe that only "Shipping Carriers" (p-value = 0.007252) has a p-value below 0.05, indicating a significant correlation with product defect rates.</a:t>
            </a:r>
            <a:endParaRPr lang="en-US"/>
          </a:p>
          <a:p>
            <a:endParaRPr lang="en-US"/>
          </a:p>
          <a:p>
            <a:r>
              <a:rPr lang="en-US"/>
              <a:t>With this information, we can now create a targeted visual to explore this relationship further, without the need to generate visuals for every feature that lacks a significant correlation.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0" y="0"/>
            <a:ext cx="6132830" cy="2565400"/>
          </a:xfrm>
        </p:spPr>
        <p:txBody>
          <a:bodyPr>
            <a:normAutofit/>
          </a:bodyPr>
          <a:p>
            <a:r>
              <a:rPr lang="en-US" b="1">
                <a:solidFill>
                  <a:schemeClr val="tx1"/>
                </a:solidFill>
              </a:rPr>
              <a:t>Strategic Insights into Supply Chain Management</a:t>
            </a:r>
            <a:endParaRPr lang="en-US"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Regression test for defect rates"/>
          <p:cNvPicPr>
            <a:picLocks noChangeAspect="1"/>
          </p:cNvPicPr>
          <p:nvPr>
            <p:ph idx="1"/>
          </p:nvPr>
        </p:nvPicPr>
        <p:blipFill>
          <a:blip r:embed="rId1"/>
          <a:stretch>
            <a:fillRect/>
          </a:stretch>
        </p:blipFill>
        <p:spPr>
          <a:xfrm>
            <a:off x="1673225" y="109855"/>
            <a:ext cx="8387715" cy="5080635"/>
          </a:xfrm>
          <a:prstGeom prst="rect">
            <a:avLst/>
          </a:prstGeom>
        </p:spPr>
      </p:pic>
      <p:sp>
        <p:nvSpPr>
          <p:cNvPr id="5" name="Text Box 4"/>
          <p:cNvSpPr txBox="1"/>
          <p:nvPr/>
        </p:nvSpPr>
        <p:spPr>
          <a:xfrm>
            <a:off x="280035" y="5367655"/>
            <a:ext cx="11645265" cy="1306195"/>
          </a:xfrm>
          <a:prstGeom prst="rect">
            <a:avLst/>
          </a:prstGeom>
          <a:noFill/>
        </p:spPr>
        <p:txBody>
          <a:bodyPr wrap="square" rtlCol="0">
            <a:noAutofit/>
          </a:bodyPr>
          <a:p>
            <a:r>
              <a:rPr lang="en-US"/>
              <a:t>Similar to the ANOVA test, the p value determines if two features are correlated. Here the column P&gt;|t| shows the p value.</a:t>
            </a:r>
            <a:endParaRPr lang="en-US"/>
          </a:p>
          <a:p>
            <a:r>
              <a:rPr lang="en-US"/>
              <a:t>We can see that only the feature Lead time(p value = 0.002) is significantly correlated to Defect rates.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Defect rate by Shipping carriers"/>
          <p:cNvPicPr>
            <a:picLocks noChangeAspect="1"/>
          </p:cNvPicPr>
          <p:nvPr>
            <p:ph idx="1"/>
          </p:nvPr>
        </p:nvPicPr>
        <p:blipFill>
          <a:blip r:embed="rId1"/>
          <a:stretch>
            <a:fillRect/>
          </a:stretch>
        </p:blipFill>
        <p:spPr>
          <a:xfrm>
            <a:off x="506095" y="0"/>
            <a:ext cx="4841875" cy="6791325"/>
          </a:xfrm>
          <a:prstGeom prst="rect">
            <a:avLst/>
          </a:prstGeom>
        </p:spPr>
      </p:pic>
      <p:sp>
        <p:nvSpPr>
          <p:cNvPr id="7" name="Text Box 6"/>
          <p:cNvSpPr txBox="1"/>
          <p:nvPr/>
        </p:nvSpPr>
        <p:spPr>
          <a:xfrm>
            <a:off x="5804535" y="448945"/>
            <a:ext cx="6031865" cy="6069330"/>
          </a:xfrm>
          <a:prstGeom prst="rect">
            <a:avLst/>
          </a:prstGeom>
          <a:noFill/>
        </p:spPr>
        <p:txBody>
          <a:bodyPr wrap="square" rtlCol="0">
            <a:noAutofit/>
          </a:bodyPr>
          <a:p>
            <a:r>
              <a:rPr lang="en-US"/>
              <a:t>The bar graph clearly shows that the average defect rate is significantly higher for Carrier A and Carrier C compared to Carrier B, indicating that Carrier B handles products more effectively during shipping.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fect rate by SKU"/>
          <p:cNvPicPr>
            <a:picLocks noChangeAspect="1"/>
          </p:cNvPicPr>
          <p:nvPr>
            <p:ph idx="1"/>
          </p:nvPr>
        </p:nvPicPr>
        <p:blipFill>
          <a:blip r:embed="rId1"/>
          <a:stretch>
            <a:fillRect/>
          </a:stretch>
        </p:blipFill>
        <p:spPr>
          <a:xfrm>
            <a:off x="46355" y="311150"/>
            <a:ext cx="12096750" cy="2908300"/>
          </a:xfrm>
          <a:prstGeom prst="rect">
            <a:avLst/>
          </a:prstGeom>
        </p:spPr>
      </p:pic>
      <p:sp>
        <p:nvSpPr>
          <p:cNvPr id="5" name="Text Box 4"/>
          <p:cNvSpPr txBox="1"/>
          <p:nvPr/>
        </p:nvSpPr>
        <p:spPr>
          <a:xfrm>
            <a:off x="280035" y="3662045"/>
            <a:ext cx="11518265" cy="2424430"/>
          </a:xfrm>
          <a:prstGeom prst="rect">
            <a:avLst/>
          </a:prstGeom>
          <a:noFill/>
        </p:spPr>
        <p:txBody>
          <a:bodyPr wrap="square" rtlCol="0">
            <a:noAutofit/>
          </a:bodyPr>
          <a:p>
            <a:r>
              <a:rPr lang="en-US"/>
              <a:t>The following graph displays the deviation of defect rates for various SKUs from the median value, represented by the zero line. Bars extending above the zero line indicate SKUs with defect rates higher than the median, while bars below the zero line represent SKUs with lower defect rates.</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fect rate by SKU(2)"/>
          <p:cNvPicPr>
            <a:picLocks noChangeAspect="1"/>
          </p:cNvPicPr>
          <p:nvPr>
            <p:ph idx="1"/>
          </p:nvPr>
        </p:nvPicPr>
        <p:blipFill>
          <a:blip r:embed="rId1"/>
          <a:stretch>
            <a:fillRect/>
          </a:stretch>
        </p:blipFill>
        <p:spPr>
          <a:xfrm>
            <a:off x="231140" y="0"/>
            <a:ext cx="8235315" cy="6857365"/>
          </a:xfrm>
          <a:prstGeom prst="rect">
            <a:avLst/>
          </a:prstGeom>
        </p:spPr>
      </p:pic>
      <p:sp>
        <p:nvSpPr>
          <p:cNvPr id="5" name="Text Box 4"/>
          <p:cNvSpPr txBox="1"/>
          <p:nvPr/>
        </p:nvSpPr>
        <p:spPr>
          <a:xfrm>
            <a:off x="8770620" y="842645"/>
            <a:ext cx="3421380" cy="5853430"/>
          </a:xfrm>
          <a:prstGeom prst="rect">
            <a:avLst/>
          </a:prstGeom>
          <a:noFill/>
        </p:spPr>
        <p:txBody>
          <a:bodyPr wrap="square" rtlCol="0">
            <a:noAutofit/>
          </a:bodyPr>
          <a:p>
            <a:r>
              <a:rPr lang="en-US"/>
              <a:t>These products have defect rates more than 2 units above the median value, indicating significantly higher defect rates. With this information, we should closely examine these products to determine the underlying causes of the elevated defect rates. It’s important to assess whether the higher defect rates are due solely to the carrier or if other factors are contributing.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fect rate by Lead time"/>
          <p:cNvPicPr>
            <a:picLocks noChangeAspect="1"/>
          </p:cNvPicPr>
          <p:nvPr>
            <p:ph idx="1"/>
          </p:nvPr>
        </p:nvPicPr>
        <p:blipFill>
          <a:blip r:embed="rId1"/>
          <a:stretch>
            <a:fillRect/>
          </a:stretch>
        </p:blipFill>
        <p:spPr>
          <a:xfrm>
            <a:off x="1318260" y="0"/>
            <a:ext cx="9885680" cy="5207635"/>
          </a:xfrm>
          <a:prstGeom prst="rect">
            <a:avLst/>
          </a:prstGeom>
        </p:spPr>
      </p:pic>
      <p:sp>
        <p:nvSpPr>
          <p:cNvPr id="5" name="Text Box 4"/>
          <p:cNvSpPr txBox="1"/>
          <p:nvPr/>
        </p:nvSpPr>
        <p:spPr>
          <a:xfrm>
            <a:off x="469900" y="5207635"/>
            <a:ext cx="11290300" cy="1232535"/>
          </a:xfrm>
          <a:prstGeom prst="rect">
            <a:avLst/>
          </a:prstGeom>
          <a:noFill/>
        </p:spPr>
        <p:txBody>
          <a:bodyPr wrap="square" rtlCol="0">
            <a:noAutofit/>
          </a:bodyPr>
          <a:p>
            <a:r>
              <a:rPr lang="en-US"/>
              <a:t>The following graph and the trend line shows that the Defect rate tends to increase when the Lead time increases. This suggests a positive correlation between Defect rates and Lead time.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0500" y="160020"/>
            <a:ext cx="11810365" cy="6550025"/>
          </a:xfrm>
        </p:spPr>
        <p:txBody>
          <a:bodyPr/>
          <a:p>
            <a:r>
              <a:rPr lang="en-US" sz="2400"/>
              <a:t>How does Product type affects the manufacturing, shipment and lead times?</a:t>
            </a:r>
            <a:endParaRPr lang="en-US" sz="2400"/>
          </a:p>
        </p:txBody>
      </p:sp>
      <p:pic>
        <p:nvPicPr>
          <p:cNvPr id="4" name="Picture 3" descr="Time relations"/>
          <p:cNvPicPr>
            <a:picLocks noChangeAspect="1"/>
          </p:cNvPicPr>
          <p:nvPr/>
        </p:nvPicPr>
        <p:blipFill>
          <a:blip r:embed="rId1"/>
          <a:stretch>
            <a:fillRect/>
          </a:stretch>
        </p:blipFill>
        <p:spPr>
          <a:xfrm>
            <a:off x="774700" y="606425"/>
            <a:ext cx="4559300" cy="6067425"/>
          </a:xfrm>
          <a:prstGeom prst="rect">
            <a:avLst/>
          </a:prstGeom>
        </p:spPr>
      </p:pic>
      <p:sp>
        <p:nvSpPr>
          <p:cNvPr id="5" name="Text Box 4"/>
          <p:cNvSpPr txBox="1"/>
          <p:nvPr/>
        </p:nvSpPr>
        <p:spPr>
          <a:xfrm>
            <a:off x="5575300" y="1032510"/>
            <a:ext cx="6273165" cy="4991100"/>
          </a:xfrm>
          <a:prstGeom prst="rect">
            <a:avLst/>
          </a:prstGeom>
          <a:noFill/>
        </p:spPr>
        <p:txBody>
          <a:bodyPr wrap="square" rtlCol="0">
            <a:noAutofit/>
          </a:bodyPr>
          <a:p>
            <a:r>
              <a:rPr lang="en-US"/>
              <a:t>For average manufacturing time, we observe that haircare products take longer to produce compared to the other product types. However, shipment and lead times are relatively consistent across all product types.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0"/>
            <a:ext cx="10062210" cy="965835"/>
          </a:xfrm>
        </p:spPr>
        <p:txBody>
          <a:bodyPr/>
          <a:p>
            <a:r>
              <a:rPr lang="en-US" sz="3600" b="1"/>
              <a:t>Conclusive Summary</a:t>
            </a:r>
            <a:endParaRPr lang="en-US" sz="3600" b="1"/>
          </a:p>
        </p:txBody>
      </p:sp>
      <p:sp>
        <p:nvSpPr>
          <p:cNvPr id="3" name="Content Placeholder 2"/>
          <p:cNvSpPr>
            <a:spLocks noGrp="1"/>
          </p:cNvSpPr>
          <p:nvPr>
            <p:ph idx="1"/>
          </p:nvPr>
        </p:nvSpPr>
        <p:spPr>
          <a:xfrm>
            <a:off x="227965" y="855980"/>
            <a:ext cx="11704955" cy="5321300"/>
          </a:xfrm>
        </p:spPr>
        <p:txBody>
          <a:bodyPr/>
          <a:p>
            <a:pPr marL="0" indent="0">
              <a:buNone/>
            </a:pPr>
            <a:r>
              <a:rPr lang="en-US"/>
              <a:t>After a thorough analysis, we now have a clear understanding of our business challenges and can focus on developing solutions to drive growth. To further increase profitability, we can implement the following strategies:</a:t>
            </a:r>
            <a:endParaRPr lang="en-US"/>
          </a:p>
          <a:p>
            <a:pPr marL="0" indent="0">
              <a:buNone/>
            </a:pPr>
            <a:endParaRPr lang="en-US"/>
          </a:p>
          <a:p>
            <a:r>
              <a:rPr lang="en-US"/>
              <a:t>Reduce Defect Rates: Achieve this by selecting the most reliable shipping carriers.</a:t>
            </a:r>
            <a:endParaRPr lang="en-US"/>
          </a:p>
          <a:p>
            <a:r>
              <a:rPr lang="en-US"/>
              <a:t>Lower Shipping Costs: Optimize carrier selection based on location, while considering defect rate data to maintain quality.</a:t>
            </a:r>
            <a:endParaRPr lang="en-US"/>
          </a:p>
          <a:p>
            <a:r>
              <a:rPr lang="en-US"/>
              <a:t>Cut Manufacturing Costs: Decrease average production time by increasing batch sizes, ensuring we avoid overstocking.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2310130" y="-166370"/>
            <a:ext cx="6789420" cy="2202815"/>
          </a:xfrm>
        </p:spPr>
        <p:txBody>
          <a:bodyPr/>
          <a:p>
            <a:pPr algn="ctr"/>
            <a:r>
              <a:rPr lang="en-US" sz="6000"/>
              <a:t>Thank You</a:t>
            </a:r>
            <a:endParaRPr lang="en-US" sz="6000"/>
          </a:p>
        </p:txBody>
      </p:sp>
      <p:sp>
        <p:nvSpPr>
          <p:cNvPr id="3" name="Content Placeholder 2"/>
          <p:cNvSpPr>
            <a:spLocks noGrp="1"/>
          </p:cNvSpPr>
          <p:nvPr>
            <p:ph idx="1"/>
          </p:nvPr>
        </p:nvSpPr>
        <p:spPr>
          <a:xfrm>
            <a:off x="3389630" y="1557655"/>
            <a:ext cx="5019675" cy="641350"/>
          </a:xfrm>
        </p:spPr>
        <p:txBody>
          <a:bodyPr/>
          <a:p>
            <a:r>
              <a:rPr lang="en-US" b="1"/>
              <a:t>Presented by: </a:t>
            </a:r>
            <a:r>
              <a:rPr lang="en-US" b="1">
                <a:solidFill>
                  <a:schemeClr val="tx1"/>
                </a:solidFill>
              </a:rPr>
              <a:t>Sanket Anand</a:t>
            </a:r>
            <a:endParaRPr lang="en-US" b="1">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2001520" y="2384425"/>
            <a:ext cx="7902575" cy="2134235"/>
          </a:xfrm>
        </p:spPr>
        <p:txBody>
          <a:bodyPr>
            <a:normAutofit fontScale="90000"/>
          </a:bodyPr>
          <a:p>
            <a:pPr algn="ctr"/>
            <a:r>
              <a:rPr lang="en-US" b="1">
                <a:solidFill>
                  <a:schemeClr val="bg1"/>
                </a:solidFill>
                <a:latin typeface="Arial Black" panose="020B0A04020102020204" charset="0"/>
                <a:cs typeface="Arial Black" panose="020B0A04020102020204" charset="0"/>
              </a:rPr>
              <a:t>Revolutionizing Customer Support with AI-Driven Chatbot Solutions</a:t>
            </a:r>
            <a:endParaRPr lang="en-US" b="1">
              <a:solidFill>
                <a:schemeClr val="bg1"/>
              </a:solidFill>
              <a:latin typeface="Arial Black" panose="020B0A04020102020204" charset="0"/>
              <a:cs typeface="Arial Black" panose="020B0A04020102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descr="Smart Ai Chatbots"/>
          <p:cNvPicPr>
            <a:picLocks noChangeAspect="1"/>
          </p:cNvPicPr>
          <p:nvPr/>
        </p:nvPicPr>
        <p:blipFill>
          <a:blip r:embed="rId1"/>
          <a:stretch>
            <a:fillRect/>
          </a:stretch>
        </p:blipFill>
        <p:spPr>
          <a:xfrm>
            <a:off x="8159750" y="1325880"/>
            <a:ext cx="4032250" cy="4032250"/>
          </a:xfrm>
          <a:prstGeom prst="rect">
            <a:avLst/>
          </a:prstGeom>
        </p:spPr>
      </p:pic>
      <p:sp>
        <p:nvSpPr>
          <p:cNvPr id="2" name="Title 1"/>
          <p:cNvSpPr>
            <a:spLocks noGrp="1"/>
          </p:cNvSpPr>
          <p:nvPr>
            <p:ph type="title"/>
          </p:nvPr>
        </p:nvSpPr>
        <p:spPr>
          <a:xfrm>
            <a:off x="750570" y="110490"/>
            <a:ext cx="4361815" cy="757555"/>
          </a:xfrm>
        </p:spPr>
        <p:txBody>
          <a:bodyPr>
            <a:normAutofit/>
          </a:bodyPr>
          <a:p>
            <a:r>
              <a:rPr lang="en-US" sz="3200" b="1">
                <a:solidFill>
                  <a:schemeClr val="tx1"/>
                </a:solidFill>
                <a:latin typeface="Arial Black" panose="020B0A04020102020204" charset="0"/>
                <a:cs typeface="Arial Black" panose="020B0A04020102020204" charset="0"/>
              </a:rPr>
              <a:t>Introduction</a:t>
            </a:r>
            <a:endParaRPr lang="en-US" sz="3200" b="1">
              <a:solidFill>
                <a:schemeClr val="tx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400050" y="868045"/>
            <a:ext cx="7760335" cy="5989955"/>
          </a:xfrm>
        </p:spPr>
        <p:txBody>
          <a:bodyPr>
            <a:noAutofit/>
          </a:bodyPr>
          <a:p>
            <a:r>
              <a:rPr lang="en-US" sz="2200" i="1">
                <a:solidFill>
                  <a:schemeClr val="tx1"/>
                </a:solidFill>
                <a:latin typeface="Comic Sans MS" panose="030F0702030302020204" charset="0"/>
                <a:cs typeface="Comic Sans MS" panose="030F0702030302020204" charset="0"/>
              </a:rPr>
              <a:t>In today's fast-paced, digital-first world, customer service plays a critical role in shaping customer experiences and business success. To meet the growing demand for immediate, reliable, and personalized support, I have developed an AI-powered chatbot. </a:t>
            </a:r>
            <a:endParaRPr lang="en-US" sz="2200" i="1">
              <a:solidFill>
                <a:schemeClr val="tx1"/>
              </a:solidFill>
              <a:latin typeface="Comic Sans MS" panose="030F0702030302020204" charset="0"/>
              <a:cs typeface="Comic Sans MS" panose="030F0702030302020204" charset="0"/>
            </a:endParaRPr>
          </a:p>
          <a:p>
            <a:r>
              <a:rPr lang="en-US" sz="2200" i="1">
                <a:solidFill>
                  <a:schemeClr val="tx1"/>
                </a:solidFill>
                <a:latin typeface="Comic Sans MS" panose="030F0702030302020204" charset="0"/>
                <a:cs typeface="Comic Sans MS" panose="030F0702030302020204" charset="0"/>
              </a:rPr>
              <a:t>This intelligent assistant is specifically designed to address common customer issues such as account creation, password recovery, and payment troubleshooting. </a:t>
            </a:r>
            <a:endParaRPr lang="en-US" sz="2200" i="1">
              <a:solidFill>
                <a:schemeClr val="tx1"/>
              </a:solidFill>
              <a:latin typeface="Comic Sans MS" panose="030F0702030302020204" charset="0"/>
              <a:cs typeface="Comic Sans MS" panose="030F0702030302020204" charset="0"/>
            </a:endParaRPr>
          </a:p>
          <a:p>
            <a:r>
              <a:rPr lang="en-US" sz="2200" i="1">
                <a:solidFill>
                  <a:schemeClr val="tx1"/>
                </a:solidFill>
                <a:latin typeface="Comic Sans MS" panose="030F0702030302020204" charset="0"/>
                <a:cs typeface="Comic Sans MS" panose="030F0702030302020204" charset="0"/>
              </a:rPr>
              <a:t>By automating these routine tasks, the chatbot significantly reduces response times, enhances customer satisfaction, and allows human agents to focus on more complex inquiries.</a:t>
            </a:r>
            <a:endParaRPr lang="en-US" sz="2200" i="1">
              <a:solidFill>
                <a:schemeClr val="tx1"/>
              </a:solidFill>
              <a:latin typeface="Comic Sans MS" panose="030F0702030302020204" charset="0"/>
              <a:cs typeface="Comic Sans MS" panose="030F0702030302020204" charset="0"/>
            </a:endParaRPr>
          </a:p>
          <a:p>
            <a:r>
              <a:rPr lang="en-US" sz="2200" i="1">
                <a:solidFill>
                  <a:schemeClr val="tx1"/>
                </a:solidFill>
                <a:latin typeface="Comic Sans MS" panose="030F0702030302020204" charset="0"/>
                <a:cs typeface="Comic Sans MS" panose="030F0702030302020204" charset="0"/>
              </a:rPr>
              <a:t>My solution not only streamlines the customer journey but also provides round-the-clock assistance, ensuring that customers can resolve their issues anytime, anywhere.</a:t>
            </a:r>
            <a:endParaRPr lang="en-US" sz="2200" i="1">
              <a:solidFill>
                <a:schemeClr val="tx1"/>
              </a:solidFill>
              <a:latin typeface="Comic Sans MS" panose="030F0702030302020204" charset="0"/>
              <a:cs typeface="Comic Sans MS" panose="030F0702030302020204" charset="0"/>
            </a:endParaRPr>
          </a:p>
          <a:p>
            <a:endParaRPr lang="en-US" sz="2200" i="1">
              <a:solidFill>
                <a:schemeClr val="tx1"/>
              </a:solidFill>
              <a:latin typeface="Comic Sans MS" panose="030F0702030302020204" charset="0"/>
              <a:cs typeface="Comic Sans MS" panose="030F07020303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87325"/>
            <a:ext cx="10515600" cy="1325563"/>
          </a:xfrm>
        </p:spPr>
        <p:txBody>
          <a:bodyPr/>
          <a:p>
            <a:r>
              <a:rPr lang="en-US" sz="3600"/>
              <a:t>INTRODUCTION</a:t>
            </a:r>
            <a:endParaRPr lang="en-US" sz="3600"/>
          </a:p>
        </p:txBody>
      </p:sp>
      <p:sp>
        <p:nvSpPr>
          <p:cNvPr id="3" name="Content Placeholder 2"/>
          <p:cNvSpPr>
            <a:spLocks noGrp="1"/>
          </p:cNvSpPr>
          <p:nvPr>
            <p:ph idx="1"/>
          </p:nvPr>
        </p:nvSpPr>
        <p:spPr>
          <a:xfrm>
            <a:off x="605155" y="916940"/>
            <a:ext cx="10515600" cy="4351338"/>
          </a:xfrm>
        </p:spPr>
        <p:txBody>
          <a:bodyPr/>
          <a:p>
            <a:r>
              <a:rPr lang="en-US"/>
              <a:t>This presentation provides an in-depth analysis of our sales data, focusing on crucial metrics such as Revenue trends, Defect rates, and other business-critical insights. By examining product performance, customer demographics, supplier efficiency, and shipping carriers, we aim to answer key questions that impact business growth and operational efficiency. This data-driven approach highlights opportunities for improvement and supports strategic decision-making.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descr="Smart Ai Chatbots"/>
          <p:cNvPicPr>
            <a:picLocks noChangeAspect="1"/>
          </p:cNvPicPr>
          <p:nvPr/>
        </p:nvPicPr>
        <p:blipFill>
          <a:blip r:embed="rId1"/>
          <a:stretch>
            <a:fillRect/>
          </a:stretch>
        </p:blipFill>
        <p:spPr>
          <a:xfrm>
            <a:off x="8159750" y="1325880"/>
            <a:ext cx="4032250" cy="4032250"/>
          </a:xfrm>
          <a:prstGeom prst="rect">
            <a:avLst/>
          </a:prstGeom>
        </p:spPr>
      </p:pic>
      <p:sp>
        <p:nvSpPr>
          <p:cNvPr id="2" name="Title 1"/>
          <p:cNvSpPr>
            <a:spLocks noGrp="1"/>
          </p:cNvSpPr>
          <p:nvPr>
            <p:ph type="title"/>
          </p:nvPr>
        </p:nvSpPr>
        <p:spPr>
          <a:xfrm>
            <a:off x="750570" y="110490"/>
            <a:ext cx="7160895" cy="757555"/>
          </a:xfrm>
        </p:spPr>
        <p:txBody>
          <a:bodyPr>
            <a:normAutofit/>
          </a:bodyPr>
          <a:p>
            <a:r>
              <a:rPr lang="en-US" sz="3200" b="1">
                <a:latin typeface="Arial Black" panose="020B0A04020102020204" charset="0"/>
                <a:cs typeface="Arial Black" panose="020B0A04020102020204" charset="0"/>
                <a:sym typeface="+mn-ea"/>
              </a:rPr>
              <a:t>Scope of the Project</a:t>
            </a:r>
            <a:endParaRPr lang="en-US" sz="3200" b="1">
              <a:solidFill>
                <a:schemeClr val="tx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400050" y="868045"/>
            <a:ext cx="7759065" cy="5989955"/>
          </a:xfrm>
        </p:spPr>
        <p:txBody>
          <a:bodyPr>
            <a:normAutofit/>
          </a:bodyPr>
          <a:p>
            <a:pPr marL="0" indent="0">
              <a:buNone/>
            </a:pPr>
            <a:r>
              <a:rPr lang="en-US" sz="2400">
                <a:latin typeface="Comic Sans MS" panose="030F0702030302020204" charset="0"/>
                <a:cs typeface="Comic Sans MS" panose="030F0702030302020204" charset="0"/>
                <a:sym typeface="+mn-ea"/>
              </a:rPr>
              <a:t>The AI-powered chatbot is designed to handle a wide range of customer support tasks to streamline the user experience and reduce reliance on human agents. The chatbot’s scope includes addressing common customer service inquiries such as:</a:t>
            </a:r>
            <a:endParaRPr lang="en-US" sz="2400">
              <a:solidFill>
                <a:schemeClr val="tx1"/>
              </a:solidFill>
              <a:latin typeface="Comic Sans MS" panose="030F0702030302020204" charset="0"/>
              <a:cs typeface="Comic Sans MS" panose="030F0702030302020204" charset="0"/>
            </a:endParaRPr>
          </a:p>
          <a:p>
            <a:pPr marL="514350" indent="-514350">
              <a:buAutoNum type="arabicPeriod"/>
            </a:pPr>
            <a:r>
              <a:rPr lang="en-US" sz="2400">
                <a:latin typeface="Comic Sans MS" panose="030F0702030302020204" charset="0"/>
                <a:cs typeface="Comic Sans MS" panose="030F0702030302020204" charset="0"/>
                <a:sym typeface="+mn-ea"/>
              </a:rPr>
              <a:t>Order Management: Assisting customers in placing, changing, or canceling orders, and tracking order status.</a:t>
            </a:r>
            <a:endParaRPr lang="en-US" sz="2400">
              <a:solidFill>
                <a:schemeClr val="tx1"/>
              </a:solidFill>
              <a:latin typeface="Comic Sans MS" panose="030F0702030302020204" charset="0"/>
              <a:cs typeface="Comic Sans MS" panose="030F0702030302020204" charset="0"/>
            </a:endParaRPr>
          </a:p>
          <a:p>
            <a:pPr marL="514350" indent="-514350">
              <a:buAutoNum type="arabicPeriod"/>
            </a:pPr>
            <a:r>
              <a:rPr lang="en-US" sz="2400">
                <a:latin typeface="Comic Sans MS" panose="030F0702030302020204" charset="0"/>
                <a:cs typeface="Comic Sans MS" panose="030F0702030302020204" charset="0"/>
                <a:sym typeface="+mn-ea"/>
              </a:rPr>
              <a:t>Account Management: Helping users create, edit, delete, or switch accounts, recover passwords, and resolve registration problems.</a:t>
            </a:r>
            <a:endParaRPr lang="en-US" sz="2400">
              <a:solidFill>
                <a:schemeClr val="tx1"/>
              </a:solidFill>
              <a:latin typeface="Comic Sans MS" panose="030F0702030302020204" charset="0"/>
              <a:cs typeface="Comic Sans MS" panose="030F0702030302020204" charset="0"/>
            </a:endParaRPr>
          </a:p>
          <a:p>
            <a:pPr marL="514350" indent="-514350">
              <a:buAutoNum type="arabicPeriod"/>
            </a:pPr>
            <a:r>
              <a:rPr lang="en-US" sz="2400">
                <a:latin typeface="Comic Sans MS" panose="030F0702030302020204" charset="0"/>
                <a:cs typeface="Comic Sans MS" panose="030F0702030302020204" charset="0"/>
                <a:sym typeface="+mn-ea"/>
              </a:rPr>
              <a:t>Shipping and Delivery Support: Providing information on delivery options, updating shipping addresses, tracking deliveries, and estimating delivery periods.</a:t>
            </a:r>
            <a:endParaRPr lang="en-US" sz="2400" i="1">
              <a:solidFill>
                <a:schemeClr val="tx1"/>
              </a:solidFill>
              <a:latin typeface="Comic Sans MS" panose="030F0702030302020204" charset="0"/>
              <a:cs typeface="Comic Sans MS" panose="030F070203030202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descr="Smart Ai Chatbots"/>
          <p:cNvPicPr>
            <a:picLocks noChangeAspect="1"/>
          </p:cNvPicPr>
          <p:nvPr/>
        </p:nvPicPr>
        <p:blipFill>
          <a:blip r:embed="rId1"/>
          <a:stretch>
            <a:fillRect/>
          </a:stretch>
        </p:blipFill>
        <p:spPr>
          <a:xfrm>
            <a:off x="8159750" y="1325880"/>
            <a:ext cx="4032250" cy="4032250"/>
          </a:xfrm>
          <a:prstGeom prst="rect">
            <a:avLst/>
          </a:prstGeom>
        </p:spPr>
      </p:pic>
      <p:sp>
        <p:nvSpPr>
          <p:cNvPr id="3" name="Content Placeholder 2"/>
          <p:cNvSpPr>
            <a:spLocks noGrp="1"/>
          </p:cNvSpPr>
          <p:nvPr>
            <p:ph idx="1"/>
          </p:nvPr>
        </p:nvSpPr>
        <p:spPr>
          <a:xfrm>
            <a:off x="368300" y="570230"/>
            <a:ext cx="7760335" cy="5989955"/>
          </a:xfrm>
        </p:spPr>
        <p:txBody>
          <a:bodyPr>
            <a:normAutofit fontScale="90000" lnSpcReduction="20000"/>
          </a:bodyPr>
          <a:p>
            <a:pPr marL="457200" indent="-457200">
              <a:buFont typeface="+mj-lt"/>
              <a:buAutoNum type="arabicPeriod" startAt="4"/>
            </a:pPr>
            <a:r>
              <a:rPr lang="en-US" sz="2665">
                <a:latin typeface="Comic Sans MS" panose="030F0702030302020204" charset="0"/>
                <a:cs typeface="Comic Sans MS" panose="030F0702030302020204" charset="0"/>
                <a:sym typeface="+mn-ea"/>
              </a:rPr>
              <a:t>Payment and Refund Assistance: Addressing payment issues, offering information on payment methods, checking invoices, processing refunds, and tracking refund status.</a:t>
            </a:r>
            <a:endParaRPr lang="en-US" sz="2665">
              <a:latin typeface="Comic Sans MS" panose="030F0702030302020204" charset="0"/>
              <a:cs typeface="Comic Sans MS" panose="030F0702030302020204" charset="0"/>
              <a:sym typeface="+mn-ea"/>
            </a:endParaRPr>
          </a:p>
          <a:p>
            <a:pPr marL="457200" indent="-457200">
              <a:buAutoNum type="arabicPeriod" startAt="4"/>
            </a:pPr>
            <a:endParaRPr lang="en-US" sz="2665">
              <a:latin typeface="Comic Sans MS" panose="030F0702030302020204" charset="0"/>
              <a:cs typeface="Comic Sans MS" panose="030F0702030302020204" charset="0"/>
              <a:sym typeface="+mn-ea"/>
            </a:endParaRPr>
          </a:p>
          <a:p>
            <a:pPr marL="457200" indent="-457200">
              <a:buAutoNum type="arabicPeriod" startAt="4"/>
            </a:pPr>
            <a:r>
              <a:rPr lang="en-US" sz="2665">
                <a:latin typeface="Comic Sans MS" panose="030F0702030302020204" charset="0"/>
                <a:cs typeface="Comic Sans MS" panose="030F0702030302020204" charset="0"/>
                <a:sym typeface="+mn-ea"/>
              </a:rPr>
              <a:t>Customer Support and Escalation: Managing customer complaints, facilitating contact with customer service or human agents, and providing responses to general inquiries.</a:t>
            </a:r>
            <a:endParaRPr lang="en-US" sz="2665">
              <a:latin typeface="Comic Sans MS" panose="030F0702030302020204" charset="0"/>
              <a:cs typeface="Comic Sans MS" panose="030F0702030302020204" charset="0"/>
              <a:sym typeface="+mn-ea"/>
            </a:endParaRPr>
          </a:p>
          <a:p>
            <a:pPr marL="457200" indent="-457200">
              <a:buAutoNum type="arabicPeriod" startAt="4"/>
            </a:pPr>
            <a:endParaRPr lang="en-US" sz="2665">
              <a:latin typeface="Comic Sans MS" panose="030F0702030302020204" charset="0"/>
              <a:cs typeface="Comic Sans MS" panose="030F0702030302020204" charset="0"/>
              <a:sym typeface="+mn-ea"/>
            </a:endParaRPr>
          </a:p>
          <a:p>
            <a:pPr marL="457200" indent="-457200">
              <a:buAutoNum type="arabicPeriod" startAt="4"/>
            </a:pPr>
            <a:r>
              <a:rPr lang="en-US" sz="2665">
                <a:latin typeface="Comic Sans MS" panose="030F0702030302020204" charset="0"/>
                <a:cs typeface="Comic Sans MS" panose="030F0702030302020204" charset="0"/>
                <a:sym typeface="+mn-ea"/>
              </a:rPr>
              <a:t>Policy and Subscription Information: Informing customers about the refund policy, cancellation fees, and assisting with newsletter subscriptions.</a:t>
            </a:r>
            <a:endParaRPr lang="en-US" sz="2400">
              <a:latin typeface="Comic Sans MS" panose="030F0702030302020204" charset="0"/>
              <a:cs typeface="Comic Sans MS" panose="030F0702030302020204" charset="0"/>
              <a:sym typeface="+mn-ea"/>
            </a:endParaRPr>
          </a:p>
          <a:p>
            <a:pPr marL="0" indent="0">
              <a:buNone/>
            </a:pPr>
            <a:endParaRPr lang="en-US" sz="2400">
              <a:latin typeface="Comic Sans MS" panose="030F0702030302020204" charset="0"/>
              <a:cs typeface="Comic Sans MS" panose="030F0702030302020204" charset="0"/>
              <a:sym typeface="+mn-ea"/>
            </a:endParaRPr>
          </a:p>
          <a:p>
            <a:pPr marL="0" indent="0">
              <a:buNone/>
            </a:pPr>
            <a:r>
              <a:rPr lang="en-US" sz="2890">
                <a:latin typeface="Comic Sans MS" panose="030F0702030302020204" charset="0"/>
                <a:cs typeface="Comic Sans MS" panose="030F0702030302020204" charset="0"/>
                <a:sym typeface="+mn-ea"/>
              </a:rPr>
              <a:t>This comprehensive scope ensures that customers have instant access to the information they need, enabling faster resolutions and an enhanced service experience.</a:t>
            </a:r>
            <a:endParaRPr lang="en-US" sz="2890">
              <a:latin typeface="Comic Sans MS" panose="030F0702030302020204" charset="0"/>
              <a:cs typeface="Comic Sans MS" panose="030F070203030202020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400050" y="868045"/>
            <a:ext cx="11089640" cy="5814060"/>
          </a:xfrm>
        </p:spPr>
        <p:txBody>
          <a:bodyPr>
            <a:normAutofit lnSpcReduction="10000"/>
          </a:bodyPr>
          <a:p>
            <a:pPr marL="0" indent="0" algn="l">
              <a:lnSpc>
                <a:spcPct val="100000"/>
              </a:lnSpc>
              <a:buNone/>
            </a:pPr>
            <a:r>
              <a:rPr lang="en-US" sz="2400" i="1">
                <a:solidFill>
                  <a:schemeClr val="tx1"/>
                </a:solidFill>
                <a:latin typeface="Comic Sans MS" panose="030F0702030302020204" charset="0"/>
                <a:cs typeface="Comic Sans MS" panose="030F0702030302020204" charset="0"/>
              </a:rPr>
              <a:t>The chatbot operates on a rule-based system, first identifying the user’s intent from their prompt and then responding with an appropriate solution from a pre-defined set of responses tailored to that intent.</a:t>
            </a:r>
            <a:endParaRPr lang="en-US" sz="2400" i="1">
              <a:solidFill>
                <a:schemeClr val="tx1"/>
              </a:solidFill>
              <a:latin typeface="Comic Sans MS" panose="030F0702030302020204" charset="0"/>
              <a:cs typeface="Comic Sans MS" panose="030F0702030302020204" charset="0"/>
            </a:endParaRPr>
          </a:p>
          <a:p>
            <a:pPr marL="0" indent="0" algn="l">
              <a:lnSpc>
                <a:spcPct val="100000"/>
              </a:lnSpc>
              <a:buNone/>
            </a:pPr>
            <a:endParaRPr lang="en-US" sz="2400" i="1">
              <a:solidFill>
                <a:schemeClr val="tx1"/>
              </a:solidFill>
              <a:latin typeface="Comic Sans MS" panose="030F0702030302020204" charset="0"/>
              <a:cs typeface="Comic Sans MS" panose="030F0702030302020204" charset="0"/>
            </a:endParaRPr>
          </a:p>
          <a:p>
            <a:pPr marL="0" indent="0" algn="l">
              <a:lnSpc>
                <a:spcPct val="100000"/>
              </a:lnSpc>
              <a:buNone/>
            </a:pPr>
            <a:r>
              <a:rPr lang="en-US" sz="2400" i="1">
                <a:solidFill>
                  <a:schemeClr val="tx1"/>
                </a:solidFill>
                <a:latin typeface="Comic Sans MS" panose="030F0702030302020204" charset="0"/>
                <a:cs typeface="Comic Sans MS" panose="030F0702030302020204" charset="0"/>
              </a:rPr>
              <a:t>Let’s break down the process step by step to understand how the chatbot functions and generates responses (each step will be explained in detail in the upcoming slides):</a:t>
            </a:r>
            <a:endParaRPr lang="en-US" sz="2400" i="1">
              <a:solidFill>
                <a:schemeClr val="tx1"/>
              </a:solidFill>
              <a:latin typeface="Comic Sans MS" panose="030F0702030302020204" charset="0"/>
              <a:cs typeface="Comic Sans MS" panose="030F0702030302020204" charset="0"/>
            </a:endParaRPr>
          </a:p>
          <a:p>
            <a:pPr algn="l">
              <a:lnSpc>
                <a:spcPct val="100000"/>
              </a:lnSpc>
            </a:pPr>
            <a:r>
              <a:rPr lang="en-US" sz="2400" i="1">
                <a:solidFill>
                  <a:schemeClr val="tx1"/>
                </a:solidFill>
                <a:latin typeface="Comic Sans MS" panose="030F0702030302020204" charset="0"/>
                <a:cs typeface="Comic Sans MS" panose="030F0702030302020204" charset="0"/>
              </a:rPr>
              <a:t>The user's input prompt is captured and stored.</a:t>
            </a:r>
            <a:endParaRPr lang="en-US" sz="2400" i="1">
              <a:solidFill>
                <a:schemeClr val="tx1"/>
              </a:solidFill>
              <a:latin typeface="Comic Sans MS" panose="030F0702030302020204" charset="0"/>
              <a:cs typeface="Comic Sans MS" panose="030F0702030302020204" charset="0"/>
            </a:endParaRPr>
          </a:p>
          <a:p>
            <a:pPr algn="l">
              <a:lnSpc>
                <a:spcPct val="100000"/>
              </a:lnSpc>
            </a:pPr>
            <a:r>
              <a:rPr lang="en-US" sz="2400" i="1">
                <a:solidFill>
                  <a:schemeClr val="tx1"/>
                </a:solidFill>
                <a:latin typeface="Comic Sans MS" panose="030F0702030302020204" charset="0"/>
                <a:cs typeface="Comic Sans MS" panose="030F0702030302020204" charset="0"/>
              </a:rPr>
              <a:t>Standard text preprocessing is applied, such as lemmatization and stopword removal.</a:t>
            </a:r>
            <a:endParaRPr lang="en-US" sz="2400" i="1">
              <a:solidFill>
                <a:schemeClr val="tx1"/>
              </a:solidFill>
              <a:latin typeface="Comic Sans MS" panose="030F0702030302020204" charset="0"/>
              <a:cs typeface="Comic Sans MS" panose="030F0702030302020204" charset="0"/>
            </a:endParaRPr>
          </a:p>
          <a:p>
            <a:pPr algn="l">
              <a:lnSpc>
                <a:spcPct val="100000"/>
              </a:lnSpc>
            </a:pPr>
            <a:r>
              <a:rPr lang="en-US" sz="2400" i="1">
                <a:solidFill>
                  <a:schemeClr val="tx1"/>
                </a:solidFill>
                <a:latin typeface="Comic Sans MS" panose="030F0702030302020204" charset="0"/>
                <a:cs typeface="Comic Sans MS" panose="030F0702030302020204" charset="0"/>
              </a:rPr>
              <a:t>The processed input is then transformed into a vector representation for model prediction.</a:t>
            </a:r>
            <a:endParaRPr lang="en-US" sz="2400" i="1">
              <a:solidFill>
                <a:schemeClr val="tx1"/>
              </a:solidFill>
              <a:latin typeface="Comic Sans MS" panose="030F0702030302020204" charset="0"/>
              <a:cs typeface="Comic Sans MS" panose="030F0702030302020204" charset="0"/>
            </a:endParaRPr>
          </a:p>
          <a:p>
            <a:pPr algn="l">
              <a:lnSpc>
                <a:spcPct val="100000"/>
              </a:lnSpc>
            </a:pPr>
            <a:r>
              <a:rPr lang="en-US" sz="2400" i="1">
                <a:solidFill>
                  <a:schemeClr val="tx1"/>
                </a:solidFill>
                <a:latin typeface="Comic Sans MS" panose="030F0702030302020204" charset="0"/>
                <a:cs typeface="Comic Sans MS" panose="030F0702030302020204" charset="0"/>
              </a:rPr>
              <a:t>A deep learning model is employed to classify the user's intent based on the input data.</a:t>
            </a:r>
            <a:endParaRPr lang="en-US" sz="2400" i="1">
              <a:solidFill>
                <a:schemeClr val="tx1"/>
              </a:solidFill>
              <a:latin typeface="Comic Sans MS" panose="030F0702030302020204" charset="0"/>
              <a:cs typeface="Comic Sans MS" panose="030F0702030302020204" charset="0"/>
            </a:endParaRPr>
          </a:p>
        </p:txBody>
      </p:sp>
      <p:sp>
        <p:nvSpPr>
          <p:cNvPr id="2" name="Title 1"/>
          <p:cNvSpPr>
            <a:spLocks noGrp="1"/>
          </p:cNvSpPr>
          <p:nvPr>
            <p:ph type="title"/>
          </p:nvPr>
        </p:nvSpPr>
        <p:spPr>
          <a:xfrm>
            <a:off x="750570" y="110490"/>
            <a:ext cx="10739755" cy="757555"/>
          </a:xfrm>
        </p:spPr>
        <p:txBody>
          <a:bodyPr>
            <a:normAutofit/>
          </a:bodyPr>
          <a:p>
            <a:pPr algn="l"/>
            <a:r>
              <a:rPr lang="en-US" sz="3200" b="1">
                <a:latin typeface="Arial Black" panose="020B0A04020102020204" charset="0"/>
                <a:cs typeface="Arial Black" panose="020B0A04020102020204" charset="0"/>
                <a:sym typeface="+mn-ea"/>
              </a:rPr>
              <a:t>System Architecture &amp; Workflow:</a:t>
            </a:r>
            <a:endParaRPr lang="en-US" sz="3200" b="1">
              <a:latin typeface="Arial Black" panose="020B0A04020102020204" charset="0"/>
              <a:cs typeface="Arial Black" panose="020B0A04020102020204"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400050" y="267970"/>
            <a:ext cx="11089640" cy="6414135"/>
          </a:xfrm>
        </p:spPr>
        <p:txBody>
          <a:bodyPr>
            <a:normAutofit/>
          </a:bodyPr>
          <a:p>
            <a:pPr algn="l">
              <a:lnSpc>
                <a:spcPct val="100000"/>
              </a:lnSpc>
            </a:pPr>
            <a:r>
              <a:rPr lang="en-US" sz="2400" i="1">
                <a:solidFill>
                  <a:schemeClr val="tx1"/>
                </a:solidFill>
                <a:latin typeface="Comic Sans MS" panose="030F0702030302020204" charset="0"/>
                <a:cs typeface="Comic Sans MS" panose="030F0702030302020204" charset="0"/>
              </a:rPr>
              <a:t>The model outputs the probability of the prompt belonging to each possible intent class.</a:t>
            </a:r>
            <a:endParaRPr lang="en-US" sz="2400" i="1">
              <a:solidFill>
                <a:schemeClr val="tx1"/>
              </a:solidFill>
              <a:latin typeface="Comic Sans MS" panose="030F0702030302020204" charset="0"/>
              <a:cs typeface="Comic Sans MS" panose="030F0702030302020204" charset="0"/>
            </a:endParaRPr>
          </a:p>
          <a:p>
            <a:pPr algn="l">
              <a:lnSpc>
                <a:spcPct val="100000"/>
              </a:lnSpc>
            </a:pPr>
            <a:r>
              <a:rPr lang="en-US" sz="2400" i="1">
                <a:solidFill>
                  <a:schemeClr val="tx1"/>
                </a:solidFill>
                <a:latin typeface="Comic Sans MS" panose="030F0702030302020204" charset="0"/>
                <a:cs typeface="Comic Sans MS" panose="030F0702030302020204" charset="0"/>
              </a:rPr>
              <a:t>The intent with the highest probability is selected as the final class.</a:t>
            </a:r>
            <a:endParaRPr lang="en-US" sz="2400" i="1">
              <a:solidFill>
                <a:schemeClr val="tx1"/>
              </a:solidFill>
              <a:latin typeface="Comic Sans MS" panose="030F0702030302020204" charset="0"/>
              <a:cs typeface="Comic Sans MS" panose="030F0702030302020204" charset="0"/>
            </a:endParaRPr>
          </a:p>
          <a:p>
            <a:pPr algn="l">
              <a:lnSpc>
                <a:spcPct val="100000"/>
              </a:lnSpc>
            </a:pPr>
            <a:r>
              <a:rPr lang="en-US" sz="2400" i="1">
                <a:solidFill>
                  <a:schemeClr val="tx1"/>
                </a:solidFill>
                <a:latin typeface="Comic Sans MS" panose="030F0702030302020204" charset="0"/>
                <a:cs typeface="Comic Sans MS" panose="030F0702030302020204" charset="0"/>
              </a:rPr>
              <a:t>A response is then randomly chosen from the pre-generated set of responses for that intent and displayed to the user.</a:t>
            </a:r>
            <a:endParaRPr lang="en-US" sz="2400" i="1">
              <a:solidFill>
                <a:schemeClr val="tx1"/>
              </a:solidFill>
              <a:latin typeface="Comic Sans MS" panose="030F0702030302020204" charset="0"/>
              <a:cs typeface="Comic Sans MS" panose="030F0702030302020204" charset="0"/>
            </a:endParaRPr>
          </a:p>
        </p:txBody>
      </p:sp>
      <p:sp>
        <p:nvSpPr>
          <p:cNvPr id="16" name="椭圆"/>
          <p:cNvSpPr/>
          <p:nvPr>
            <p:custDataLst>
              <p:tags r:id="rId1"/>
            </p:custDataLst>
          </p:nvPr>
        </p:nvSpPr>
        <p:spPr>
          <a:xfrm>
            <a:off x="2536284" y="4405618"/>
            <a:ext cx="760369" cy="76080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17" name="椭圆 16"/>
          <p:cNvSpPr/>
          <p:nvPr>
            <p:custDataLst>
              <p:tags r:id="rId2"/>
            </p:custDataLst>
          </p:nvPr>
        </p:nvSpPr>
        <p:spPr>
          <a:xfrm>
            <a:off x="2606478" y="4475813"/>
            <a:ext cx="619544" cy="61998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01</a:t>
            </a:r>
            <a:endParaRPr lang="en-US" sz="2400" b="1">
              <a:solidFill>
                <a:schemeClr val="lt1">
                  <a:lumMod val="100000"/>
                </a:schemeClr>
              </a:solidFill>
              <a:latin typeface="+mn-ea"/>
              <a:sym typeface="+mn-ea"/>
            </a:endParaRPr>
          </a:p>
        </p:txBody>
      </p:sp>
      <p:sp>
        <p:nvSpPr>
          <p:cNvPr id="18" name="弧形 85"/>
          <p:cNvSpPr/>
          <p:nvPr>
            <p:custDataLst>
              <p:tags r:id="rId3"/>
            </p:custDataLst>
          </p:nvPr>
        </p:nvSpPr>
        <p:spPr>
          <a:xfrm rot="16200000">
            <a:off x="2480041" y="4375535"/>
            <a:ext cx="816612" cy="816612"/>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19" name="椭圆"/>
          <p:cNvSpPr/>
          <p:nvPr>
            <p:custDataLst>
              <p:tags r:id="rId4"/>
            </p:custDataLst>
          </p:nvPr>
        </p:nvSpPr>
        <p:spPr>
          <a:xfrm>
            <a:off x="3954999" y="4405618"/>
            <a:ext cx="760369" cy="76080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20" name="椭圆 19"/>
          <p:cNvSpPr/>
          <p:nvPr>
            <p:custDataLst>
              <p:tags r:id="rId5"/>
            </p:custDataLst>
          </p:nvPr>
        </p:nvSpPr>
        <p:spPr>
          <a:xfrm>
            <a:off x="4025194" y="4475813"/>
            <a:ext cx="619544" cy="61998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02</a:t>
            </a:r>
            <a:endParaRPr lang="en-US" sz="2400" b="1">
              <a:solidFill>
                <a:schemeClr val="lt1">
                  <a:lumMod val="100000"/>
                </a:schemeClr>
              </a:solidFill>
              <a:latin typeface="+mn-ea"/>
              <a:sym typeface="+mn-ea"/>
            </a:endParaRPr>
          </a:p>
        </p:txBody>
      </p:sp>
      <p:sp>
        <p:nvSpPr>
          <p:cNvPr id="21" name="弧形 85"/>
          <p:cNvSpPr/>
          <p:nvPr>
            <p:custDataLst>
              <p:tags r:id="rId6"/>
            </p:custDataLst>
          </p:nvPr>
        </p:nvSpPr>
        <p:spPr>
          <a:xfrm rot="16200000">
            <a:off x="3898757" y="4375535"/>
            <a:ext cx="816612" cy="816612"/>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22" name="椭圆"/>
          <p:cNvSpPr/>
          <p:nvPr>
            <p:custDataLst>
              <p:tags r:id="rId7"/>
            </p:custDataLst>
          </p:nvPr>
        </p:nvSpPr>
        <p:spPr>
          <a:xfrm>
            <a:off x="5373715" y="4405618"/>
            <a:ext cx="760369" cy="76080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23" name="椭圆 22"/>
          <p:cNvSpPr/>
          <p:nvPr>
            <p:custDataLst>
              <p:tags r:id="rId8"/>
            </p:custDataLst>
          </p:nvPr>
        </p:nvSpPr>
        <p:spPr>
          <a:xfrm>
            <a:off x="5443910" y="4475813"/>
            <a:ext cx="619544" cy="61998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03</a:t>
            </a:r>
            <a:endParaRPr lang="en-US" sz="2400" b="1">
              <a:solidFill>
                <a:schemeClr val="lt1">
                  <a:lumMod val="100000"/>
                </a:schemeClr>
              </a:solidFill>
              <a:latin typeface="+mn-ea"/>
              <a:sym typeface="+mn-ea"/>
            </a:endParaRPr>
          </a:p>
        </p:txBody>
      </p:sp>
      <p:sp>
        <p:nvSpPr>
          <p:cNvPr id="24" name="弧形 85"/>
          <p:cNvSpPr/>
          <p:nvPr>
            <p:custDataLst>
              <p:tags r:id="rId9"/>
            </p:custDataLst>
          </p:nvPr>
        </p:nvSpPr>
        <p:spPr>
          <a:xfrm rot="16200000">
            <a:off x="5317472" y="4375535"/>
            <a:ext cx="816612" cy="816612"/>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53" name="椭圆"/>
          <p:cNvSpPr/>
          <p:nvPr>
            <p:custDataLst>
              <p:tags r:id="rId10"/>
            </p:custDataLst>
          </p:nvPr>
        </p:nvSpPr>
        <p:spPr>
          <a:xfrm>
            <a:off x="6792431" y="4405618"/>
            <a:ext cx="760369" cy="76080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25" name="椭圆 24"/>
          <p:cNvSpPr/>
          <p:nvPr>
            <p:custDataLst>
              <p:tags r:id="rId11"/>
            </p:custDataLst>
          </p:nvPr>
        </p:nvSpPr>
        <p:spPr>
          <a:xfrm>
            <a:off x="6863061" y="4475813"/>
            <a:ext cx="619544" cy="61998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04</a:t>
            </a:r>
            <a:endParaRPr lang="en-US" sz="2400" b="1">
              <a:solidFill>
                <a:schemeClr val="lt1">
                  <a:lumMod val="100000"/>
                </a:schemeClr>
              </a:solidFill>
              <a:latin typeface="+mn-ea"/>
              <a:sym typeface="+mn-ea"/>
            </a:endParaRPr>
          </a:p>
        </p:txBody>
      </p:sp>
      <p:sp>
        <p:nvSpPr>
          <p:cNvPr id="52" name="弧形 85"/>
          <p:cNvSpPr/>
          <p:nvPr>
            <p:custDataLst>
              <p:tags r:id="rId12"/>
            </p:custDataLst>
          </p:nvPr>
        </p:nvSpPr>
        <p:spPr>
          <a:xfrm rot="16200000">
            <a:off x="6736624" y="4375535"/>
            <a:ext cx="816612" cy="816612"/>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58" name="椭圆"/>
          <p:cNvSpPr/>
          <p:nvPr>
            <p:custDataLst>
              <p:tags r:id="rId13"/>
            </p:custDataLst>
          </p:nvPr>
        </p:nvSpPr>
        <p:spPr>
          <a:xfrm>
            <a:off x="8211583" y="4405618"/>
            <a:ext cx="760369" cy="76080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26" name="椭圆 25"/>
          <p:cNvSpPr/>
          <p:nvPr>
            <p:custDataLst>
              <p:tags r:id="rId14"/>
            </p:custDataLst>
          </p:nvPr>
        </p:nvSpPr>
        <p:spPr>
          <a:xfrm>
            <a:off x="8281777" y="4475813"/>
            <a:ext cx="619544" cy="61998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05</a:t>
            </a:r>
            <a:endParaRPr lang="en-US" sz="2400" b="1">
              <a:solidFill>
                <a:schemeClr val="lt1">
                  <a:lumMod val="100000"/>
                </a:schemeClr>
              </a:solidFill>
              <a:latin typeface="+mn-ea"/>
              <a:sym typeface="+mn-ea"/>
            </a:endParaRPr>
          </a:p>
        </p:txBody>
      </p:sp>
      <p:sp>
        <p:nvSpPr>
          <p:cNvPr id="57" name="弧形 85"/>
          <p:cNvSpPr/>
          <p:nvPr>
            <p:custDataLst>
              <p:tags r:id="rId15"/>
            </p:custDataLst>
          </p:nvPr>
        </p:nvSpPr>
        <p:spPr>
          <a:xfrm rot="16200000">
            <a:off x="8155340" y="4375535"/>
            <a:ext cx="816612" cy="816612"/>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cxnSp>
        <p:nvCxnSpPr>
          <p:cNvPr id="66" name="直接连接符 65"/>
          <p:cNvCxnSpPr>
            <a:endCxn id="19" idx="2"/>
          </p:cNvCxnSpPr>
          <p:nvPr>
            <p:custDataLst>
              <p:tags r:id="rId16"/>
            </p:custDataLst>
          </p:nvPr>
        </p:nvCxnSpPr>
        <p:spPr>
          <a:xfrm>
            <a:off x="3312784" y="4784495"/>
            <a:ext cx="642215" cy="1744"/>
          </a:xfrm>
          <a:prstGeom prst="line">
            <a:avLst/>
          </a:prstGeom>
          <a:ln w="158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7"/>
            </p:custDataLst>
          </p:nvPr>
        </p:nvCxnSpPr>
        <p:spPr>
          <a:xfrm>
            <a:off x="4731500" y="4784059"/>
            <a:ext cx="642215" cy="1744"/>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8"/>
            </p:custDataLst>
          </p:nvPr>
        </p:nvCxnSpPr>
        <p:spPr>
          <a:xfrm>
            <a:off x="6150216" y="4784059"/>
            <a:ext cx="642215" cy="1744"/>
          </a:xfrm>
          <a:prstGeom prst="line">
            <a:avLst/>
          </a:prstGeom>
          <a:ln w="158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19"/>
            </p:custDataLst>
          </p:nvPr>
        </p:nvCxnSpPr>
        <p:spPr>
          <a:xfrm>
            <a:off x="7568931" y="4784059"/>
            <a:ext cx="642215" cy="1744"/>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custDataLst>
              <p:tags r:id="rId20"/>
            </p:custDataLst>
          </p:nvPr>
        </p:nvSpPr>
        <p:spPr>
          <a:xfrm>
            <a:off x="2035262" y="3900571"/>
            <a:ext cx="1752479" cy="30999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normAutofit/>
          </a:bodyPr>
          <a:p>
            <a:pPr marL="0" indent="0" algn="ctr">
              <a:lnSpc>
                <a:spcPct val="100000"/>
              </a:lnSpc>
              <a:spcBef>
                <a:spcPts val="0"/>
              </a:spcBef>
              <a:spcAft>
                <a:spcPts val="0"/>
              </a:spcAft>
              <a:buSzPct val="100000"/>
            </a:pPr>
            <a:r>
              <a:rPr lang="en-US" b="1">
                <a:solidFill>
                  <a:schemeClr val="accent1"/>
                </a:solidFill>
                <a:latin typeface="+mj-lt"/>
                <a:sym typeface="+mn-ea"/>
              </a:rPr>
              <a:t>User Input</a:t>
            </a:r>
            <a:endParaRPr lang="en-US" b="1">
              <a:solidFill>
                <a:schemeClr val="accent1"/>
              </a:solidFill>
              <a:latin typeface="+mj-lt"/>
              <a:sym typeface="+mn-ea"/>
            </a:endParaRPr>
          </a:p>
        </p:txBody>
      </p:sp>
      <p:sp>
        <p:nvSpPr>
          <p:cNvPr id="33" name="矩形 32"/>
          <p:cNvSpPr/>
          <p:nvPr>
            <p:custDataLst>
              <p:tags r:id="rId21"/>
            </p:custDataLst>
          </p:nvPr>
        </p:nvSpPr>
        <p:spPr>
          <a:xfrm>
            <a:off x="4860892" y="3117458"/>
            <a:ext cx="1752479" cy="666116"/>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b" anchorCtr="0">
            <a:normAutofit lnSpcReduction="20000"/>
          </a:bodyPr>
          <a:p>
            <a:pPr marL="0" indent="0" algn="ctr">
              <a:lnSpc>
                <a:spcPct val="150000"/>
              </a:lnSpc>
              <a:spcBef>
                <a:spcPts val="0"/>
              </a:spcBef>
              <a:spcAft>
                <a:spcPts val="0"/>
              </a:spcAft>
              <a:buSzPct val="100000"/>
            </a:pPr>
            <a:r>
              <a:rPr lang="en-US" sz="1600" dirty="0">
                <a:solidFill>
                  <a:schemeClr val="tx1">
                    <a:lumMod val="85000"/>
                    <a:lumOff val="15000"/>
                  </a:schemeClr>
                </a:solidFill>
                <a:latin typeface="+mn-lt"/>
                <a:sym typeface="+mn-ea"/>
              </a:rPr>
              <a:t>One hot encoding and text padding</a:t>
            </a:r>
            <a:endParaRPr lang="en-US" sz="1600" dirty="0">
              <a:solidFill>
                <a:schemeClr val="tx1">
                  <a:lumMod val="85000"/>
                  <a:lumOff val="15000"/>
                </a:schemeClr>
              </a:solidFill>
              <a:latin typeface="+mn-lt"/>
              <a:sym typeface="+mn-ea"/>
            </a:endParaRPr>
          </a:p>
        </p:txBody>
      </p:sp>
      <p:sp>
        <p:nvSpPr>
          <p:cNvPr id="34" name="矩形 33"/>
          <p:cNvSpPr/>
          <p:nvPr>
            <p:custDataLst>
              <p:tags r:id="rId22"/>
            </p:custDataLst>
          </p:nvPr>
        </p:nvSpPr>
        <p:spPr>
          <a:xfrm>
            <a:off x="4860892" y="3936976"/>
            <a:ext cx="1752479" cy="30999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normAutofit/>
          </a:bodyPr>
          <a:p>
            <a:pPr marL="0" indent="0" algn="ctr">
              <a:lnSpc>
                <a:spcPct val="100000"/>
              </a:lnSpc>
              <a:spcBef>
                <a:spcPts val="0"/>
              </a:spcBef>
              <a:spcAft>
                <a:spcPts val="0"/>
              </a:spcAft>
              <a:buSzPct val="100000"/>
            </a:pPr>
            <a:r>
              <a:rPr lang="en-US" b="1">
                <a:solidFill>
                  <a:schemeClr val="accent1"/>
                </a:solidFill>
                <a:latin typeface="+mj-lt"/>
                <a:sym typeface="+mn-ea"/>
              </a:rPr>
              <a:t>Text Vectorization</a:t>
            </a:r>
            <a:endParaRPr lang="en-US" b="1">
              <a:solidFill>
                <a:schemeClr val="accent1"/>
              </a:solidFill>
              <a:latin typeface="+mj-lt"/>
              <a:sym typeface="+mn-ea"/>
            </a:endParaRPr>
          </a:p>
        </p:txBody>
      </p:sp>
      <p:sp>
        <p:nvSpPr>
          <p:cNvPr id="35" name="矩形 34"/>
          <p:cNvSpPr/>
          <p:nvPr>
            <p:custDataLst>
              <p:tags r:id="rId23"/>
            </p:custDataLst>
          </p:nvPr>
        </p:nvSpPr>
        <p:spPr>
          <a:xfrm>
            <a:off x="7223760" y="2880360"/>
            <a:ext cx="2463165" cy="103378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b" anchorCtr="0">
            <a:noAutofit/>
          </a:bodyPr>
          <a:p>
            <a:pPr algn="ctr">
              <a:lnSpc>
                <a:spcPct val="150000"/>
              </a:lnSpc>
              <a:spcBef>
                <a:spcPct val="0"/>
              </a:spcBef>
              <a:spcAft>
                <a:spcPct val="0"/>
              </a:spcAft>
            </a:pPr>
            <a:r>
              <a:rPr lang="en-US" sz="1600" dirty="0">
                <a:solidFill>
                  <a:schemeClr val="tx1">
                    <a:lumMod val="85000"/>
                    <a:lumOff val="15000"/>
                  </a:schemeClr>
                </a:solidFill>
                <a:latin typeface="+mn-lt"/>
                <a:sym typeface="+mn-ea"/>
              </a:rPr>
              <a:t>Suitable output for user’s intent from pre-generated responses</a:t>
            </a:r>
            <a:endParaRPr lang="en-US" sz="1600" dirty="0">
              <a:solidFill>
                <a:schemeClr val="tx1">
                  <a:lumMod val="85000"/>
                  <a:lumOff val="15000"/>
                </a:schemeClr>
              </a:solidFill>
              <a:latin typeface="+mn-lt"/>
              <a:sym typeface="+mn-ea"/>
            </a:endParaRPr>
          </a:p>
        </p:txBody>
      </p:sp>
      <p:sp>
        <p:nvSpPr>
          <p:cNvPr id="37" name="矩形 36"/>
          <p:cNvSpPr/>
          <p:nvPr>
            <p:custDataLst>
              <p:tags r:id="rId24"/>
            </p:custDataLst>
          </p:nvPr>
        </p:nvSpPr>
        <p:spPr>
          <a:xfrm>
            <a:off x="7688132" y="3936976"/>
            <a:ext cx="1752479" cy="30999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normAutofit/>
          </a:bodyPr>
          <a:p>
            <a:pPr algn="ctr">
              <a:spcBef>
                <a:spcPct val="0"/>
              </a:spcBef>
              <a:spcAft>
                <a:spcPct val="0"/>
              </a:spcAft>
            </a:pPr>
            <a:r>
              <a:rPr lang="en-US" b="1">
                <a:solidFill>
                  <a:schemeClr val="accent1"/>
                </a:solidFill>
                <a:latin typeface="+mj-lt"/>
                <a:sym typeface="+mn-ea"/>
              </a:rPr>
              <a:t>Output Generation</a:t>
            </a:r>
            <a:endParaRPr lang="en-US" b="1">
              <a:solidFill>
                <a:schemeClr val="accent1"/>
              </a:solidFill>
              <a:latin typeface="+mj-lt"/>
              <a:sym typeface="+mn-ea"/>
            </a:endParaRPr>
          </a:p>
        </p:txBody>
      </p:sp>
      <p:sp>
        <p:nvSpPr>
          <p:cNvPr id="39" name="矩形 38"/>
          <p:cNvSpPr/>
          <p:nvPr>
            <p:custDataLst>
              <p:tags r:id="rId25"/>
            </p:custDataLst>
          </p:nvPr>
        </p:nvSpPr>
        <p:spPr>
          <a:xfrm>
            <a:off x="3458727" y="5718019"/>
            <a:ext cx="1752479" cy="779049"/>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normAutofit/>
          </a:bodyPr>
          <a:p>
            <a:pPr marL="0" indent="0" algn="ctr">
              <a:lnSpc>
                <a:spcPct val="150000"/>
              </a:lnSpc>
              <a:spcBef>
                <a:spcPts val="0"/>
              </a:spcBef>
              <a:spcAft>
                <a:spcPts val="0"/>
              </a:spcAft>
              <a:buSzPct val="100000"/>
            </a:pPr>
            <a:r>
              <a:rPr lang="en-US" sz="1600" dirty="0">
                <a:solidFill>
                  <a:schemeClr val="tx1">
                    <a:lumMod val="85000"/>
                    <a:lumOff val="15000"/>
                  </a:schemeClr>
                </a:solidFill>
                <a:latin typeface="+mn-lt"/>
                <a:sym typeface="+mn-ea"/>
              </a:rPr>
              <a:t>Removing stopwords, Text lemmatization</a:t>
            </a:r>
            <a:endParaRPr lang="en-US" sz="1600" dirty="0">
              <a:solidFill>
                <a:schemeClr val="tx1">
                  <a:lumMod val="85000"/>
                  <a:lumOff val="15000"/>
                </a:schemeClr>
              </a:solidFill>
              <a:latin typeface="+mn-lt"/>
              <a:sym typeface="+mn-ea"/>
            </a:endParaRPr>
          </a:p>
        </p:txBody>
      </p:sp>
      <p:sp>
        <p:nvSpPr>
          <p:cNvPr id="40" name="矩形 39"/>
          <p:cNvSpPr/>
          <p:nvPr>
            <p:custDataLst>
              <p:tags r:id="rId26"/>
            </p:custDataLst>
          </p:nvPr>
        </p:nvSpPr>
        <p:spPr>
          <a:xfrm>
            <a:off x="3458727" y="5340451"/>
            <a:ext cx="1752479" cy="30999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b" anchorCtr="0">
            <a:normAutofit/>
          </a:bodyPr>
          <a:p>
            <a:pPr marL="0" indent="0" algn="ctr">
              <a:lnSpc>
                <a:spcPct val="100000"/>
              </a:lnSpc>
              <a:spcBef>
                <a:spcPts val="0"/>
              </a:spcBef>
              <a:spcAft>
                <a:spcPts val="0"/>
              </a:spcAft>
              <a:buSzPct val="100000"/>
            </a:pPr>
            <a:r>
              <a:rPr lang="en-US" b="1">
                <a:solidFill>
                  <a:schemeClr val="accent1"/>
                </a:solidFill>
                <a:latin typeface="+mj-lt"/>
                <a:sym typeface="+mn-ea"/>
              </a:rPr>
              <a:t>Text preprocessing</a:t>
            </a:r>
            <a:endParaRPr lang="en-US" b="1">
              <a:solidFill>
                <a:schemeClr val="accent1"/>
              </a:solidFill>
              <a:latin typeface="+mj-lt"/>
              <a:sym typeface="+mn-ea"/>
            </a:endParaRPr>
          </a:p>
        </p:txBody>
      </p:sp>
      <p:sp>
        <p:nvSpPr>
          <p:cNvPr id="41" name="矩形 40"/>
          <p:cNvSpPr/>
          <p:nvPr>
            <p:custDataLst>
              <p:tags r:id="rId27"/>
            </p:custDataLst>
          </p:nvPr>
        </p:nvSpPr>
        <p:spPr>
          <a:xfrm>
            <a:off x="6296594" y="5718019"/>
            <a:ext cx="1752479" cy="779049"/>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normAutofit/>
          </a:bodyPr>
          <a:p>
            <a:pPr algn="ctr">
              <a:lnSpc>
                <a:spcPct val="150000"/>
              </a:lnSpc>
              <a:spcBef>
                <a:spcPct val="0"/>
              </a:spcBef>
              <a:spcAft>
                <a:spcPct val="0"/>
              </a:spcAft>
            </a:pPr>
            <a:r>
              <a:rPr lang="en-US" sz="1600">
                <a:solidFill>
                  <a:schemeClr val="tx1">
                    <a:lumMod val="85000"/>
                    <a:lumOff val="15000"/>
                  </a:schemeClr>
                </a:solidFill>
                <a:latin typeface="+mn-lt"/>
                <a:sym typeface="+mn-ea"/>
              </a:rPr>
              <a:t>Using Deep Learning LSTM model.</a:t>
            </a:r>
            <a:endParaRPr lang="en-US" sz="1600">
              <a:solidFill>
                <a:schemeClr val="tx1">
                  <a:lumMod val="85000"/>
                  <a:lumOff val="15000"/>
                </a:schemeClr>
              </a:solidFill>
              <a:latin typeface="+mn-lt"/>
              <a:sym typeface="+mn-ea"/>
            </a:endParaRPr>
          </a:p>
        </p:txBody>
      </p:sp>
      <p:sp>
        <p:nvSpPr>
          <p:cNvPr id="44" name="矩形 43"/>
          <p:cNvSpPr/>
          <p:nvPr>
            <p:custDataLst>
              <p:tags r:id="rId28"/>
            </p:custDataLst>
          </p:nvPr>
        </p:nvSpPr>
        <p:spPr>
          <a:xfrm>
            <a:off x="6296594" y="5346555"/>
            <a:ext cx="1752479" cy="30999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b" anchorCtr="0">
            <a:normAutofit/>
          </a:bodyPr>
          <a:p>
            <a:pPr marL="0" indent="0" algn="ctr">
              <a:lnSpc>
                <a:spcPct val="100000"/>
              </a:lnSpc>
              <a:spcBef>
                <a:spcPts val="0"/>
              </a:spcBef>
              <a:spcAft>
                <a:spcPts val="0"/>
              </a:spcAft>
              <a:buSzPct val="100000"/>
            </a:pPr>
            <a:r>
              <a:rPr lang="en-US" b="1">
                <a:solidFill>
                  <a:schemeClr val="accent1"/>
                </a:solidFill>
                <a:latin typeface="+mj-lt"/>
                <a:sym typeface="+mn-ea"/>
              </a:rPr>
              <a:t>Intent Prediction</a:t>
            </a:r>
            <a:endParaRPr lang="en-US" b="1">
              <a:solidFill>
                <a:schemeClr val="accent1"/>
              </a:solidFill>
              <a:latin typeface="+mj-lt"/>
              <a:sym typeface="+mn-ea"/>
            </a:endParaRPr>
          </a:p>
        </p:txBody>
      </p:sp>
    </p:spTree>
    <p:custDataLst>
      <p:tags r:id="rId29"/>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400050" y="868045"/>
            <a:ext cx="4429760" cy="5989955"/>
          </a:xfrm>
        </p:spPr>
        <p:txBody>
          <a:bodyPr>
            <a:normAutofit/>
          </a:bodyPr>
          <a:p>
            <a:pPr marL="0" indent="0" algn="l">
              <a:lnSpc>
                <a:spcPct val="100000"/>
              </a:lnSpc>
              <a:buNone/>
            </a:pPr>
            <a:r>
              <a:rPr lang="en-US" sz="2400" i="1">
                <a:solidFill>
                  <a:schemeClr val="tx1"/>
                </a:solidFill>
                <a:latin typeface="Comic Sans MS" panose="030F0702030302020204" charset="0"/>
                <a:cs typeface="Comic Sans MS" panose="030F0702030302020204" charset="0"/>
              </a:rPr>
              <a:t>The model receives user issue prompts as input and responds with the most suitable solution from a pre-generated set of responses, addressing common and frequently occurring problems efficiently.</a:t>
            </a:r>
            <a:endParaRPr lang="en-US" sz="2400" i="1">
              <a:solidFill>
                <a:schemeClr val="tx1"/>
              </a:solidFill>
              <a:latin typeface="Comic Sans MS" panose="030F0702030302020204" charset="0"/>
              <a:cs typeface="Comic Sans MS" panose="030F0702030302020204" charset="0"/>
            </a:endParaRPr>
          </a:p>
          <a:p>
            <a:pPr marL="0" indent="0" algn="l">
              <a:lnSpc>
                <a:spcPct val="100000"/>
              </a:lnSpc>
              <a:buNone/>
            </a:pPr>
            <a:endParaRPr lang="en-US" sz="2400" i="1">
              <a:solidFill>
                <a:schemeClr val="tx1"/>
              </a:solidFill>
              <a:latin typeface="Comic Sans MS" panose="030F0702030302020204" charset="0"/>
              <a:cs typeface="Comic Sans MS" panose="030F0702030302020204" charset="0"/>
            </a:endParaRPr>
          </a:p>
        </p:txBody>
      </p:sp>
      <p:pic>
        <p:nvPicPr>
          <p:cNvPr id="5" name="Picture 4" descr="Chatbot interface"/>
          <p:cNvPicPr>
            <a:picLocks noChangeAspect="1"/>
          </p:cNvPicPr>
          <p:nvPr/>
        </p:nvPicPr>
        <p:blipFill>
          <a:blip r:embed="rId1"/>
          <a:stretch>
            <a:fillRect/>
          </a:stretch>
        </p:blipFill>
        <p:spPr>
          <a:xfrm>
            <a:off x="4829810" y="523240"/>
            <a:ext cx="7361555" cy="5811520"/>
          </a:xfrm>
          <a:prstGeom prst="rect">
            <a:avLst/>
          </a:prstGeom>
        </p:spPr>
      </p:pic>
      <p:sp>
        <p:nvSpPr>
          <p:cNvPr id="2" name="Title 1"/>
          <p:cNvSpPr>
            <a:spLocks noGrp="1"/>
          </p:cNvSpPr>
          <p:nvPr>
            <p:ph type="title"/>
          </p:nvPr>
        </p:nvSpPr>
        <p:spPr>
          <a:xfrm>
            <a:off x="750570" y="110490"/>
            <a:ext cx="9025255" cy="757555"/>
          </a:xfrm>
        </p:spPr>
        <p:txBody>
          <a:bodyPr>
            <a:normAutofit/>
          </a:bodyPr>
          <a:p>
            <a:pPr algn="l"/>
            <a:r>
              <a:rPr lang="en-US" sz="3200" b="1">
                <a:latin typeface="Arial Black" panose="020B0A04020102020204" charset="0"/>
                <a:cs typeface="Arial Black" panose="020B0A04020102020204" charset="0"/>
                <a:sym typeface="+mn-ea"/>
              </a:rPr>
              <a:t>Model Overview:</a:t>
            </a:r>
            <a:endParaRPr lang="en-US" sz="3200" b="1">
              <a:latin typeface="Arial Black" panose="020B0A04020102020204" charset="0"/>
              <a:cs typeface="Arial Black" panose="020B0A04020102020204"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571500" y="193421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2" name="Title 1"/>
          <p:cNvSpPr>
            <a:spLocks noGrp="1"/>
          </p:cNvSpPr>
          <p:nvPr>
            <p:ph type="title"/>
          </p:nvPr>
        </p:nvSpPr>
        <p:spPr>
          <a:xfrm>
            <a:off x="400685" y="110490"/>
            <a:ext cx="11381740" cy="757555"/>
          </a:xfrm>
        </p:spPr>
        <p:txBody>
          <a:bodyPr>
            <a:normAutofit fontScale="90000"/>
          </a:bodyPr>
          <a:p>
            <a:pPr algn="l"/>
            <a:r>
              <a:rPr lang="en-US" sz="3110" b="1">
                <a:latin typeface="Arial Black" panose="020B0A04020102020204" charset="0"/>
                <a:cs typeface="Arial Black" panose="020B0A04020102020204" charset="0"/>
                <a:sym typeface="+mn-ea"/>
              </a:rPr>
              <a:t>Technical Deep Dive: Behind the Chatbot’s functionality</a:t>
            </a:r>
            <a:endParaRPr lang="en-US" sz="3110" b="1">
              <a:latin typeface="Arial Black" panose="020B0A04020102020204" charset="0"/>
              <a:cs typeface="Arial Black" panose="020B0A04020102020204" charset="0"/>
              <a:sym typeface="+mn-ea"/>
            </a:endParaRPr>
          </a:p>
        </p:txBody>
      </p:sp>
      <p:sp>
        <p:nvSpPr>
          <p:cNvPr id="4" name="Text Box 3"/>
          <p:cNvSpPr txBox="1"/>
          <p:nvPr/>
        </p:nvSpPr>
        <p:spPr>
          <a:xfrm>
            <a:off x="571500" y="967740"/>
            <a:ext cx="7375525"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ETL: Quick overview of the Data</a:t>
            </a:r>
            <a:endParaRPr lang="en-US" sz="2800" b="1">
              <a:latin typeface="Comic Sans MS" panose="030F0702030302020204" charset="0"/>
              <a:cs typeface="Comic Sans MS" panose="030F0702030302020204" charset="0"/>
            </a:endParaRPr>
          </a:p>
        </p:txBody>
      </p:sp>
      <p:sp>
        <p:nvSpPr>
          <p:cNvPr id="6" name="Content Placeholder 2"/>
          <p:cNvSpPr>
            <a:spLocks noGrp="1"/>
          </p:cNvSpPr>
          <p:nvPr/>
        </p:nvSpPr>
        <p:spPr>
          <a:xfrm>
            <a:off x="0" y="3993515"/>
            <a:ext cx="2394585" cy="53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i="1">
                <a:solidFill>
                  <a:schemeClr val="tx1"/>
                </a:solidFill>
                <a:latin typeface="Comic Sans MS" panose="030F0702030302020204" charset="0"/>
                <a:cs typeface="Comic Sans MS" panose="030F0702030302020204" charset="0"/>
              </a:rPr>
              <a:t>Output:</a:t>
            </a:r>
            <a:endParaRPr lang="en-US" sz="2400" i="1">
              <a:solidFill>
                <a:schemeClr val="tx1"/>
              </a:solidFill>
              <a:latin typeface="Comic Sans MS" panose="030F0702030302020204" charset="0"/>
              <a:cs typeface="Comic Sans MS" panose="030F0702030302020204" charset="0"/>
            </a:endParaRPr>
          </a:p>
        </p:txBody>
      </p:sp>
      <p:pic>
        <p:nvPicPr>
          <p:cNvPr id="7" name="Picture 6"/>
          <p:cNvPicPr>
            <a:picLocks noChangeAspect="1"/>
          </p:cNvPicPr>
          <p:nvPr/>
        </p:nvPicPr>
        <p:blipFill>
          <a:blip r:embed="rId1"/>
          <a:stretch>
            <a:fillRect/>
          </a:stretch>
        </p:blipFill>
        <p:spPr>
          <a:xfrm>
            <a:off x="2004060" y="1934210"/>
            <a:ext cx="9778365" cy="1962785"/>
          </a:xfrm>
          <a:prstGeom prst="rect">
            <a:avLst/>
          </a:prstGeom>
        </p:spPr>
      </p:pic>
      <p:pic>
        <p:nvPicPr>
          <p:cNvPr id="10" name="Picture 9"/>
          <p:cNvPicPr>
            <a:picLocks noChangeAspect="1"/>
          </p:cNvPicPr>
          <p:nvPr/>
        </p:nvPicPr>
        <p:blipFill>
          <a:blip r:embed="rId2"/>
          <a:stretch>
            <a:fillRect/>
          </a:stretch>
        </p:blipFill>
        <p:spPr>
          <a:xfrm>
            <a:off x="2004060" y="3993515"/>
            <a:ext cx="9179560" cy="26714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39750" y="171450"/>
            <a:ext cx="11439525" cy="3030220"/>
          </a:xfrm>
          <a:prstGeom prst="rect">
            <a:avLst/>
          </a:prstGeom>
          <a:noFill/>
        </p:spPr>
        <p:txBody>
          <a:bodyPr wrap="square" rtlCol="0">
            <a:noAutofit/>
          </a:bodyPr>
          <a:p>
            <a:r>
              <a:rPr lang="en-US" sz="2800" b="1">
                <a:latin typeface="Comic Sans MS" panose="030F0702030302020204" charset="0"/>
                <a:cs typeface="Comic Sans MS" panose="030F0702030302020204" charset="0"/>
              </a:rPr>
              <a:t>ETL: Quick overview of the Data</a:t>
            </a:r>
            <a:endParaRPr lang="en-US" sz="2800" b="1">
              <a:latin typeface="Comic Sans MS" panose="030F0702030302020204" charset="0"/>
              <a:cs typeface="Comic Sans MS" panose="030F0702030302020204" charset="0"/>
            </a:endParaRPr>
          </a:p>
          <a:p>
            <a:endParaRPr lang="en-US" sz="2800" b="1">
              <a:latin typeface="Comic Sans MS" panose="030F0702030302020204" charset="0"/>
              <a:cs typeface="Comic Sans MS" panose="030F0702030302020204" charset="0"/>
            </a:endParaRPr>
          </a:p>
          <a:p>
            <a:r>
              <a:rPr lang="en-US" sz="2400">
                <a:latin typeface="Comic Sans MS" panose="030F0702030302020204" charset="0"/>
                <a:cs typeface="Comic Sans MS" panose="030F0702030302020204" charset="0"/>
              </a:rPr>
              <a:t>The Dataset contains four different columns:</a:t>
            </a:r>
            <a:endParaRPr lang="en-US" sz="2400">
              <a:latin typeface="Comic Sans MS" panose="030F0702030302020204" charset="0"/>
              <a:cs typeface="Comic Sans MS" panose="030F0702030302020204" charset="0"/>
            </a:endParaRPr>
          </a:p>
          <a:p>
            <a:pPr marL="457200" indent="-457200">
              <a:buAutoNum type="arabicPeriod"/>
            </a:pPr>
            <a:r>
              <a:rPr lang="en-US" sz="2400">
                <a:latin typeface="Comic Sans MS" panose="030F0702030302020204" charset="0"/>
                <a:cs typeface="Comic Sans MS" panose="030F0702030302020204" charset="0"/>
              </a:rPr>
              <a:t>Flags:  Annotations for linguistic phenomena, which can be used to adapt bot training to different user language profiles. Some flags are:</a:t>
            </a:r>
            <a:endParaRPr lang="en-US" sz="2400">
              <a:latin typeface="Comic Sans MS" panose="030F0702030302020204" charset="0"/>
              <a:cs typeface="Comic Sans MS" panose="030F0702030302020204" charset="0"/>
            </a:endParaRPr>
          </a:p>
          <a:p>
            <a:pPr marL="914400" lvl="1" indent="-457200">
              <a:buFont typeface="Arial" panose="020B0604020202020204" pitchFamily="34" charset="0"/>
              <a:buChar char="•"/>
            </a:pPr>
            <a:r>
              <a:rPr lang="en-US">
                <a:latin typeface="Comic Sans MS" panose="030F0702030302020204" charset="0"/>
                <a:cs typeface="Comic Sans MS" panose="030F0702030302020204" charset="0"/>
              </a:rPr>
              <a:t>B - Basic syntactic structure</a:t>
            </a:r>
            <a:endParaRPr lang="en-US">
              <a:latin typeface="Comic Sans MS" panose="030F0702030302020204" charset="0"/>
              <a:cs typeface="Comic Sans MS" panose="030F0702030302020204" charset="0"/>
            </a:endParaRPr>
          </a:p>
          <a:p>
            <a:pPr marL="914400" lvl="1" indent="-457200">
              <a:buFont typeface="Arial" panose="020B0604020202020204" pitchFamily="34" charset="0"/>
              <a:buChar char="•"/>
            </a:pPr>
            <a:r>
              <a:rPr lang="en-US">
                <a:latin typeface="Comic Sans MS" panose="030F0702030302020204" charset="0"/>
                <a:cs typeface="Comic Sans MS" panose="030F0702030302020204" charset="0"/>
              </a:rPr>
              <a:t>S - Syntactic structure</a:t>
            </a:r>
            <a:endParaRPr lang="en-US">
              <a:latin typeface="Comic Sans MS" panose="030F0702030302020204" charset="0"/>
              <a:cs typeface="Comic Sans MS" panose="030F0702030302020204" charset="0"/>
            </a:endParaRPr>
          </a:p>
          <a:p>
            <a:pPr marL="914400" lvl="1" indent="-457200">
              <a:buFont typeface="Arial" panose="020B0604020202020204" pitchFamily="34" charset="0"/>
              <a:buChar char="•"/>
            </a:pPr>
            <a:r>
              <a:rPr lang="en-US">
                <a:latin typeface="Comic Sans MS" panose="030F0702030302020204" charset="0"/>
                <a:cs typeface="Comic Sans MS" panose="030F0702030302020204" charset="0"/>
              </a:rPr>
              <a:t>L - Lexical variation (synonyms), etc.</a:t>
            </a:r>
            <a:endParaRPr lang="en-US">
              <a:latin typeface="Comic Sans MS" panose="030F0702030302020204" charset="0"/>
              <a:cs typeface="Comic Sans MS" panose="030F0702030302020204" charset="0"/>
            </a:endParaRPr>
          </a:p>
          <a:p>
            <a:pPr marL="914400" lvl="1" indent="-457200">
              <a:buFont typeface="Arial" panose="020B0604020202020204" pitchFamily="34" charset="0"/>
              <a:buChar char="•"/>
            </a:pPr>
            <a:endParaRPr lang="en-US">
              <a:latin typeface="Comic Sans MS" panose="030F0702030302020204" charset="0"/>
              <a:cs typeface="Comic Sans MS" panose="030F0702030302020204" charset="0"/>
            </a:endParaRPr>
          </a:p>
        </p:txBody>
      </p:sp>
      <p:sp>
        <p:nvSpPr>
          <p:cNvPr id="9" name="Text Box 8"/>
          <p:cNvSpPr txBox="1"/>
          <p:nvPr/>
        </p:nvSpPr>
        <p:spPr>
          <a:xfrm>
            <a:off x="539750" y="3201670"/>
            <a:ext cx="11439525" cy="3655695"/>
          </a:xfrm>
          <a:prstGeom prst="rect">
            <a:avLst/>
          </a:prstGeom>
          <a:noFill/>
        </p:spPr>
        <p:txBody>
          <a:bodyPr wrap="square" rtlCol="0">
            <a:noAutofit/>
          </a:bodyPr>
          <a:p>
            <a:pPr marL="457200" indent="-457200">
              <a:buFont typeface="+mj-lt"/>
              <a:buAutoNum type="arabicPeriod" startAt="2"/>
            </a:pPr>
            <a:r>
              <a:rPr lang="en-US" sz="2400">
                <a:latin typeface="Comic Sans MS" panose="030F0702030302020204" charset="0"/>
                <a:cs typeface="Comic Sans MS" panose="030F0702030302020204" charset="0"/>
              </a:rPr>
              <a:t>Utterance: The user input prompt to the bot.</a:t>
            </a:r>
            <a:endParaRPr lang="en-US" sz="2400">
              <a:latin typeface="Comic Sans MS" panose="030F0702030302020204" charset="0"/>
              <a:cs typeface="Comic Sans MS" panose="030F0702030302020204" charset="0"/>
            </a:endParaRPr>
          </a:p>
          <a:p>
            <a:pPr marL="457200" indent="-457200">
              <a:buFont typeface="+mj-lt"/>
              <a:buAutoNum type="arabicPeriod" startAt="2"/>
            </a:pPr>
            <a:r>
              <a:rPr lang="en-US" sz="2400">
                <a:latin typeface="Comic Sans MS" panose="030F0702030302020204" charset="0"/>
                <a:cs typeface="Comic Sans MS" panose="030F0702030302020204" charset="0"/>
              </a:rPr>
              <a:t>Category: The category of the query that is prompted by the user.</a:t>
            </a:r>
            <a:endParaRPr lang="en-US" sz="2400">
              <a:latin typeface="Comic Sans MS" panose="030F0702030302020204" charset="0"/>
              <a:cs typeface="Comic Sans MS" panose="030F0702030302020204" charset="0"/>
            </a:endParaRPr>
          </a:p>
          <a:p>
            <a:pPr marL="457200" indent="-457200">
              <a:buFont typeface="+mj-lt"/>
              <a:buAutoNum type="arabicPeriod" startAt="2"/>
            </a:pPr>
            <a:r>
              <a:rPr lang="en-US" sz="2400">
                <a:latin typeface="Comic Sans MS" panose="030F0702030302020204" charset="0"/>
                <a:cs typeface="Comic Sans MS" panose="030F0702030302020204" charset="0"/>
              </a:rPr>
              <a:t>Intent: The intention of the user behind the query.</a:t>
            </a:r>
            <a:endParaRPr lang="en-US" sz="2400">
              <a:latin typeface="Comic Sans MS" panose="030F0702030302020204" charset="0"/>
              <a:cs typeface="Comic Sans MS" panose="030F0702030302020204" charset="0"/>
            </a:endParaRPr>
          </a:p>
          <a:p>
            <a:pPr indent="0">
              <a:buFont typeface="+mj-lt"/>
              <a:buNone/>
            </a:pPr>
            <a:endParaRPr lang="en-US" sz="2400">
              <a:latin typeface="Comic Sans MS" panose="030F0702030302020204" charset="0"/>
              <a:cs typeface="Comic Sans MS" panose="030F0702030302020204" charset="0"/>
            </a:endParaRPr>
          </a:p>
          <a:p>
            <a:pPr indent="0">
              <a:buFont typeface="+mj-lt"/>
              <a:buNone/>
            </a:pPr>
            <a:r>
              <a:rPr lang="en-US" sz="2300">
                <a:latin typeface="Comic Sans MS" panose="030F0702030302020204" charset="0"/>
                <a:cs typeface="Comic Sans MS" panose="030F0702030302020204" charset="0"/>
              </a:rPr>
              <a:t>Even though for the labelled dataset we have four columns, for the new prompts we know that the input will just be the user’s query. That’s why we only used the data in the utterance column to classify the intent of the user behind the query. </a:t>
            </a:r>
            <a:endParaRPr lang="en-US" sz="2300">
              <a:latin typeface="Comic Sans MS" panose="030F0702030302020204" charset="0"/>
              <a:cs typeface="Comic Sans MS" panose="030F0702030302020204" charset="0"/>
            </a:endParaRPr>
          </a:p>
          <a:p>
            <a:pPr indent="0">
              <a:buFont typeface="+mj-lt"/>
              <a:buNone/>
            </a:pPr>
            <a:r>
              <a:rPr lang="en-US" sz="2300">
                <a:latin typeface="Comic Sans MS" panose="030F0702030302020204" charset="0"/>
                <a:cs typeface="Comic Sans MS" panose="030F0702030302020204" charset="0"/>
              </a:rPr>
              <a:t>So we used utterance as the only feature and intent as the label to train our model.</a:t>
            </a:r>
            <a:endParaRPr lang="en-US" sz="2300">
              <a:latin typeface="Comic Sans MS" panose="030F0702030302020204" charset="0"/>
              <a:cs typeface="Comic Sans MS" panose="030F070203030202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571500" y="110744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4" name="Text Box 3"/>
          <p:cNvSpPr txBox="1"/>
          <p:nvPr/>
        </p:nvSpPr>
        <p:spPr>
          <a:xfrm>
            <a:off x="571500" y="282575"/>
            <a:ext cx="7375525"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ETL: Quick overview of the Data</a:t>
            </a:r>
            <a:endParaRPr lang="en-US" sz="2800" b="1">
              <a:latin typeface="Comic Sans MS" panose="030F0702030302020204" charset="0"/>
              <a:cs typeface="Comic Sans MS" panose="030F0702030302020204" charset="0"/>
            </a:endParaRPr>
          </a:p>
        </p:txBody>
      </p:sp>
      <p:sp>
        <p:nvSpPr>
          <p:cNvPr id="6" name="Content Placeholder 2"/>
          <p:cNvSpPr>
            <a:spLocks noGrp="1"/>
          </p:cNvSpPr>
          <p:nvPr/>
        </p:nvSpPr>
        <p:spPr>
          <a:xfrm>
            <a:off x="0" y="2133600"/>
            <a:ext cx="2394585" cy="53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i="1">
                <a:solidFill>
                  <a:schemeClr val="tx1"/>
                </a:solidFill>
                <a:latin typeface="Comic Sans MS" panose="030F0702030302020204" charset="0"/>
                <a:cs typeface="Comic Sans MS" panose="030F0702030302020204" charset="0"/>
              </a:rPr>
              <a:t>Output:</a:t>
            </a:r>
            <a:endParaRPr lang="en-US" sz="2400" i="1">
              <a:solidFill>
                <a:schemeClr val="tx1"/>
              </a:solidFill>
              <a:latin typeface="Comic Sans MS" panose="030F0702030302020204" charset="0"/>
              <a:cs typeface="Comic Sans MS" panose="030F0702030302020204" charset="0"/>
            </a:endParaRPr>
          </a:p>
        </p:txBody>
      </p:sp>
      <p:pic>
        <p:nvPicPr>
          <p:cNvPr id="8" name="Picture 7"/>
          <p:cNvPicPr>
            <a:picLocks noChangeAspect="1"/>
          </p:cNvPicPr>
          <p:nvPr/>
        </p:nvPicPr>
        <p:blipFill>
          <a:blip r:embed="rId1"/>
          <a:stretch>
            <a:fillRect/>
          </a:stretch>
        </p:blipFill>
        <p:spPr>
          <a:xfrm>
            <a:off x="1865630" y="938530"/>
            <a:ext cx="8742045" cy="1125220"/>
          </a:xfrm>
          <a:prstGeom prst="rect">
            <a:avLst/>
          </a:prstGeom>
        </p:spPr>
      </p:pic>
      <p:pic>
        <p:nvPicPr>
          <p:cNvPr id="12" name="Picture 11"/>
          <p:cNvPicPr>
            <a:picLocks noChangeAspect="1"/>
          </p:cNvPicPr>
          <p:nvPr/>
        </p:nvPicPr>
        <p:blipFill>
          <a:blip r:embed="rId2"/>
          <a:stretch>
            <a:fillRect/>
          </a:stretch>
        </p:blipFill>
        <p:spPr>
          <a:xfrm>
            <a:off x="1865630" y="2191385"/>
            <a:ext cx="9384665" cy="2828925"/>
          </a:xfrm>
          <a:prstGeom prst="rect">
            <a:avLst/>
          </a:prstGeom>
        </p:spPr>
      </p:pic>
      <p:sp>
        <p:nvSpPr>
          <p:cNvPr id="14" name="Text Box 13"/>
          <p:cNvSpPr txBox="1"/>
          <p:nvPr/>
        </p:nvSpPr>
        <p:spPr>
          <a:xfrm>
            <a:off x="571500" y="5273040"/>
            <a:ext cx="11153140" cy="896620"/>
          </a:xfrm>
          <a:prstGeom prst="rect">
            <a:avLst/>
          </a:prstGeom>
          <a:noFill/>
        </p:spPr>
        <p:txBody>
          <a:bodyPr wrap="square" rtlCol="0">
            <a:noAutofit/>
          </a:bodyPr>
          <a:p>
            <a:r>
              <a:rPr lang="en-US" sz="2400">
                <a:latin typeface="Comic Sans MS" panose="030F0702030302020204" charset="0"/>
                <a:cs typeface="Comic Sans MS" panose="030F0702030302020204" charset="0"/>
              </a:rPr>
              <a:t>We have customer’s prompt for 27 different types of queries which we used to train our chatbot, to assist our users with further queries.</a:t>
            </a:r>
            <a:endParaRPr lang="en-US" sz="2400">
              <a:latin typeface="Comic Sans MS" panose="030F0702030302020204" charset="0"/>
              <a:cs typeface="Comic Sans MS" panose="030F070203030202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2356485" y="110744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4" name="Text Box 3"/>
          <p:cNvSpPr txBox="1"/>
          <p:nvPr/>
        </p:nvSpPr>
        <p:spPr>
          <a:xfrm>
            <a:off x="571500" y="282575"/>
            <a:ext cx="7375525"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ETL: Quick overview of the Data</a:t>
            </a:r>
            <a:endParaRPr lang="en-US" sz="2800" b="1">
              <a:latin typeface="Comic Sans MS" panose="030F0702030302020204" charset="0"/>
              <a:cs typeface="Comic Sans MS" panose="030F0702030302020204" charset="0"/>
            </a:endParaRPr>
          </a:p>
        </p:txBody>
      </p:sp>
      <p:sp>
        <p:nvSpPr>
          <p:cNvPr id="6" name="Content Placeholder 2"/>
          <p:cNvSpPr>
            <a:spLocks noGrp="1"/>
          </p:cNvSpPr>
          <p:nvPr/>
        </p:nvSpPr>
        <p:spPr>
          <a:xfrm>
            <a:off x="7633970" y="456565"/>
            <a:ext cx="2394585" cy="53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i="1">
                <a:solidFill>
                  <a:schemeClr val="tx1"/>
                </a:solidFill>
                <a:latin typeface="Comic Sans MS" panose="030F0702030302020204" charset="0"/>
                <a:cs typeface="Comic Sans MS" panose="030F0702030302020204" charset="0"/>
              </a:rPr>
              <a:t>Output:</a:t>
            </a:r>
            <a:endParaRPr lang="en-US" sz="2400" i="1">
              <a:solidFill>
                <a:schemeClr val="tx1"/>
              </a:solidFill>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429895" y="1778000"/>
            <a:ext cx="6494145" cy="1048385"/>
          </a:xfrm>
          <a:prstGeom prst="rect">
            <a:avLst/>
          </a:prstGeom>
        </p:spPr>
      </p:pic>
      <p:pic>
        <p:nvPicPr>
          <p:cNvPr id="7" name="Picture 6"/>
          <p:cNvPicPr>
            <a:picLocks noChangeAspect="1"/>
          </p:cNvPicPr>
          <p:nvPr/>
        </p:nvPicPr>
        <p:blipFill>
          <a:blip r:embed="rId2"/>
          <a:stretch>
            <a:fillRect/>
          </a:stretch>
        </p:blipFill>
        <p:spPr>
          <a:xfrm>
            <a:off x="7289800" y="993775"/>
            <a:ext cx="4255770" cy="5622290"/>
          </a:xfrm>
          <a:prstGeom prst="rect">
            <a:avLst/>
          </a:prstGeom>
        </p:spPr>
      </p:pic>
      <p:sp>
        <p:nvSpPr>
          <p:cNvPr id="9" name="Text Box 8"/>
          <p:cNvSpPr txBox="1"/>
          <p:nvPr/>
        </p:nvSpPr>
        <p:spPr>
          <a:xfrm>
            <a:off x="429895" y="3141980"/>
            <a:ext cx="6374765" cy="3474720"/>
          </a:xfrm>
          <a:prstGeom prst="rect">
            <a:avLst/>
          </a:prstGeom>
          <a:noFill/>
        </p:spPr>
        <p:txBody>
          <a:bodyPr wrap="square" rtlCol="0">
            <a:noAutofit/>
          </a:bodyPr>
          <a:p>
            <a:r>
              <a:rPr lang="en-US" sz="2100">
                <a:latin typeface="Comic Sans MS" panose="030F0702030302020204" charset="0"/>
                <a:cs typeface="Comic Sans MS" panose="030F0702030302020204" charset="0"/>
              </a:rPr>
              <a:t>The shape of our data, i.e the number of rows and column is (8175,4) means 8175 rows and 4 columns.</a:t>
            </a:r>
            <a:endParaRPr lang="en-US" sz="2100">
              <a:latin typeface="Comic Sans MS" panose="030F0702030302020204" charset="0"/>
              <a:cs typeface="Comic Sans MS" panose="030F0702030302020204" charset="0"/>
            </a:endParaRPr>
          </a:p>
          <a:p>
            <a:r>
              <a:rPr lang="en-US" sz="2100">
                <a:latin typeface="Comic Sans MS" panose="030F0702030302020204" charset="0"/>
                <a:cs typeface="Comic Sans MS" panose="030F0702030302020204" charset="0"/>
              </a:rPr>
              <a:t>The second line of code shows the number of records we have for every type of query intent.</a:t>
            </a:r>
            <a:endParaRPr lang="en-US" sz="2100">
              <a:latin typeface="Comic Sans MS" panose="030F0702030302020204" charset="0"/>
              <a:cs typeface="Comic Sans MS" panose="030F0702030302020204" charset="0"/>
            </a:endParaRPr>
          </a:p>
          <a:p>
            <a:r>
              <a:rPr lang="en-US" sz="2100">
                <a:latin typeface="Comic Sans MS" panose="030F0702030302020204" charset="0"/>
                <a:cs typeface="Comic Sans MS" panose="030F0702030302020204" charset="0"/>
              </a:rPr>
              <a:t>We can observe that we have almost equal number of records for every type of query, so we can easily use this data for our model training without the model getting biased by a particular intent.</a:t>
            </a:r>
            <a:endParaRPr lang="en-US" sz="2100">
              <a:latin typeface="Comic Sans MS" panose="030F0702030302020204" charset="0"/>
              <a:cs typeface="Comic Sans MS" panose="030F070203030202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571500" y="110744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Text Preprocessing: Data preparation</a:t>
            </a:r>
            <a:endParaRPr lang="en-US" sz="2800" b="1">
              <a:latin typeface="Comic Sans MS" panose="030F0702030302020204" charset="0"/>
              <a:cs typeface="Comic Sans MS" panose="030F0702030302020204" charset="0"/>
            </a:endParaRPr>
          </a:p>
        </p:txBody>
      </p:sp>
      <p:pic>
        <p:nvPicPr>
          <p:cNvPr id="5" name="Picture 4"/>
          <p:cNvPicPr>
            <a:picLocks noChangeAspect="1"/>
          </p:cNvPicPr>
          <p:nvPr/>
        </p:nvPicPr>
        <p:blipFill>
          <a:blip r:embed="rId1"/>
          <a:stretch>
            <a:fillRect/>
          </a:stretch>
        </p:blipFill>
        <p:spPr>
          <a:xfrm>
            <a:off x="1948180" y="889635"/>
            <a:ext cx="8955405" cy="4552950"/>
          </a:xfrm>
          <a:prstGeom prst="rect">
            <a:avLst/>
          </a:prstGeom>
        </p:spPr>
      </p:pic>
      <p:sp>
        <p:nvSpPr>
          <p:cNvPr id="7" name="Text Box 6"/>
          <p:cNvSpPr txBox="1"/>
          <p:nvPr/>
        </p:nvSpPr>
        <p:spPr>
          <a:xfrm>
            <a:off x="570865" y="5442585"/>
            <a:ext cx="11173460" cy="1222375"/>
          </a:xfrm>
          <a:prstGeom prst="rect">
            <a:avLst/>
          </a:prstGeom>
          <a:noFill/>
        </p:spPr>
        <p:txBody>
          <a:bodyPr wrap="square" rtlCol="0">
            <a:noAutofit/>
          </a:bodyPr>
          <a:p>
            <a:r>
              <a:rPr lang="en-US" sz="2000">
                <a:latin typeface="Comic Sans MS" panose="030F0702030302020204" charset="0"/>
                <a:cs typeface="Comic Sans MS" panose="030F0702030302020204" charset="0"/>
              </a:rPr>
              <a:t>This process removes stopwords from the prompts and lemmatizes each word, reducing it to its root form. This ensures consistency across different versions of the same word, preventing the model from treating similar words as distinct and assigning them different weights.</a:t>
            </a:r>
            <a:endParaRPr lang="en-US" sz="2000">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87325"/>
            <a:ext cx="10515600" cy="1325563"/>
          </a:xfrm>
        </p:spPr>
        <p:txBody>
          <a:bodyPr/>
          <a:p>
            <a:r>
              <a:rPr lang="en-US" sz="3200"/>
              <a:t>Quick look into the Data</a:t>
            </a:r>
            <a:endParaRPr lang="en-US" sz="3200"/>
          </a:p>
        </p:txBody>
      </p:sp>
      <p:sp>
        <p:nvSpPr>
          <p:cNvPr id="3" name="Content Placeholder 2"/>
          <p:cNvSpPr>
            <a:spLocks noGrp="1"/>
          </p:cNvSpPr>
          <p:nvPr>
            <p:ph idx="1"/>
          </p:nvPr>
        </p:nvSpPr>
        <p:spPr>
          <a:xfrm>
            <a:off x="605155" y="916940"/>
            <a:ext cx="10515600" cy="4351338"/>
          </a:xfrm>
        </p:spPr>
        <p:txBody>
          <a:bodyPr/>
          <a:p>
            <a:r>
              <a:rPr lang="en-US"/>
              <a:t>Before exploring detailed insights and answering key business questions, let’s first review some key metrics such as total sales, total revenue, top products, regional sales and customer demographics. This high-level overview will provide a snapshot of the current business performance.</a:t>
            </a:r>
            <a:endParaRPr lang="en-US"/>
          </a:p>
          <a:p>
            <a:endParaRPr lang="en-US"/>
          </a:p>
          <a:p>
            <a:r>
              <a:rPr lang="en-US"/>
              <a:t>Following this summary, we will dive deeper into each visual representation to extract actionable insights that can support business growth and profit maximization.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Text Preprocessing: Data preparation</a:t>
            </a:r>
            <a:endParaRPr lang="en-US" sz="2800" b="1">
              <a:latin typeface="Comic Sans MS" panose="030F0702030302020204" charset="0"/>
              <a:cs typeface="Comic Sans MS" panose="030F0702030302020204" charset="0"/>
            </a:endParaRPr>
          </a:p>
        </p:txBody>
      </p:sp>
      <p:sp>
        <p:nvSpPr>
          <p:cNvPr id="7" name="Text Box 6"/>
          <p:cNvSpPr txBox="1"/>
          <p:nvPr/>
        </p:nvSpPr>
        <p:spPr>
          <a:xfrm>
            <a:off x="571500" y="1012190"/>
            <a:ext cx="6376670" cy="5526405"/>
          </a:xfrm>
          <a:prstGeom prst="rect">
            <a:avLst/>
          </a:prstGeom>
          <a:noFill/>
        </p:spPr>
        <p:txBody>
          <a:bodyPr wrap="square" rtlCol="0">
            <a:noAutofit/>
          </a:bodyPr>
          <a:p>
            <a:r>
              <a:rPr lang="en-US" sz="2000">
                <a:latin typeface="Comic Sans MS" panose="030F0702030302020204" charset="0"/>
                <a:cs typeface="Comic Sans MS" panose="030F0702030302020204" charset="0"/>
              </a:rPr>
              <a:t>This is how our prompts looks like after the preprocessing. It is evident that the unnecessary words used to form sentences, like: I, he, she, was, etc. are now removed from the corpus.</a:t>
            </a:r>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r>
              <a:rPr lang="en-US" sz="2000">
                <a:latin typeface="Comic Sans MS" panose="030F0702030302020204" charset="0"/>
                <a:cs typeface="Comic Sans MS" panose="030F0702030302020204" charset="0"/>
              </a:rPr>
              <a:t>This helps avoid the model to give these words weightage in the label prediction, as we know that these words doesn’t have any significant importance in predicting the intent of the query.</a:t>
            </a:r>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r>
              <a:rPr lang="en-US" sz="2000">
                <a:latin typeface="Comic Sans MS" panose="030F0702030302020204" charset="0"/>
                <a:cs typeface="Comic Sans MS" panose="030F0702030302020204" charset="0"/>
              </a:rPr>
              <a:t>Also we have reducted the words to its root form to maintain consistency across the use of same word in different verb forms.</a:t>
            </a:r>
            <a:endParaRPr lang="en-US" sz="2000">
              <a:latin typeface="Comic Sans MS" panose="030F0702030302020204" charset="0"/>
              <a:cs typeface="Comic Sans MS" panose="030F0702030302020204" charset="0"/>
            </a:endParaRPr>
          </a:p>
        </p:txBody>
      </p:sp>
      <p:pic>
        <p:nvPicPr>
          <p:cNvPr id="8" name="Picture 7"/>
          <p:cNvPicPr>
            <a:picLocks noChangeAspect="1"/>
          </p:cNvPicPr>
          <p:nvPr/>
        </p:nvPicPr>
        <p:blipFill>
          <a:blip r:embed="rId1"/>
          <a:stretch>
            <a:fillRect/>
          </a:stretch>
        </p:blipFill>
        <p:spPr>
          <a:xfrm>
            <a:off x="7453630" y="794385"/>
            <a:ext cx="4290695" cy="58705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571500" y="110744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Text Preprocessing: Data transformation</a:t>
            </a:r>
            <a:endParaRPr lang="en-US" sz="2800" b="1">
              <a:latin typeface="Comic Sans MS" panose="030F0702030302020204" charset="0"/>
              <a:cs typeface="Comic Sans MS" panose="030F0702030302020204" charset="0"/>
            </a:endParaRPr>
          </a:p>
        </p:txBody>
      </p:sp>
      <p:sp>
        <p:nvSpPr>
          <p:cNvPr id="7" name="Text Box 6"/>
          <p:cNvSpPr txBox="1"/>
          <p:nvPr/>
        </p:nvSpPr>
        <p:spPr>
          <a:xfrm>
            <a:off x="570865" y="5442585"/>
            <a:ext cx="11173460" cy="1222375"/>
          </a:xfrm>
          <a:prstGeom prst="rect">
            <a:avLst/>
          </a:prstGeom>
          <a:noFill/>
        </p:spPr>
        <p:txBody>
          <a:bodyPr wrap="square" rtlCol="0">
            <a:noAutofit/>
          </a:bodyPr>
          <a:p>
            <a:r>
              <a:rPr lang="en-US" sz="2000">
                <a:latin typeface="Comic Sans MS" panose="030F0702030302020204" charset="0"/>
                <a:cs typeface="Comic Sans MS" panose="030F0702030302020204" charset="0"/>
              </a:rPr>
              <a:t>This process transforms text inputs into vector form, a crucial step in Natural Language Processing (NLP), as machines cannot interpret text in its natural language. Each number in the vector corresponds to a different word.</a:t>
            </a:r>
            <a:endParaRPr lang="en-US" sz="2000">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1933575" y="1107440"/>
            <a:ext cx="8562975" cy="1543050"/>
          </a:xfrm>
          <a:prstGeom prst="rect">
            <a:avLst/>
          </a:prstGeom>
        </p:spPr>
      </p:pic>
      <p:sp>
        <p:nvSpPr>
          <p:cNvPr id="6" name="Content Placeholder 2"/>
          <p:cNvSpPr>
            <a:spLocks noGrp="1"/>
          </p:cNvSpPr>
          <p:nvPr/>
        </p:nvSpPr>
        <p:spPr>
          <a:xfrm>
            <a:off x="381635" y="2858135"/>
            <a:ext cx="1551940" cy="53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i="1">
                <a:solidFill>
                  <a:schemeClr val="tx1"/>
                </a:solidFill>
                <a:latin typeface="Comic Sans MS" panose="030F0702030302020204" charset="0"/>
                <a:cs typeface="Comic Sans MS" panose="030F0702030302020204" charset="0"/>
              </a:rPr>
              <a:t>Output:</a:t>
            </a:r>
            <a:endParaRPr lang="en-US" sz="2400" i="1">
              <a:solidFill>
                <a:schemeClr val="tx1"/>
              </a:solidFill>
              <a:latin typeface="Comic Sans MS" panose="030F0702030302020204" charset="0"/>
              <a:cs typeface="Comic Sans MS" panose="030F0702030302020204" charset="0"/>
            </a:endParaRPr>
          </a:p>
        </p:txBody>
      </p:sp>
      <p:pic>
        <p:nvPicPr>
          <p:cNvPr id="8" name="Picture 7"/>
          <p:cNvPicPr>
            <a:picLocks noChangeAspect="1"/>
          </p:cNvPicPr>
          <p:nvPr/>
        </p:nvPicPr>
        <p:blipFill>
          <a:blip r:embed="rId2"/>
          <a:stretch>
            <a:fillRect/>
          </a:stretch>
        </p:blipFill>
        <p:spPr>
          <a:xfrm>
            <a:off x="1933575" y="2794635"/>
            <a:ext cx="4440555" cy="250380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571500" y="110744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Text Preprocessing: Data transformation</a:t>
            </a:r>
            <a:endParaRPr lang="en-US" sz="2800" b="1">
              <a:latin typeface="Comic Sans MS" panose="030F0702030302020204" charset="0"/>
              <a:cs typeface="Comic Sans MS" panose="030F0702030302020204" charset="0"/>
            </a:endParaRPr>
          </a:p>
        </p:txBody>
      </p:sp>
      <p:sp>
        <p:nvSpPr>
          <p:cNvPr id="7" name="Text Box 6"/>
          <p:cNvSpPr txBox="1"/>
          <p:nvPr/>
        </p:nvSpPr>
        <p:spPr>
          <a:xfrm>
            <a:off x="570865" y="5301615"/>
            <a:ext cx="11173460" cy="1222375"/>
          </a:xfrm>
          <a:prstGeom prst="rect">
            <a:avLst/>
          </a:prstGeom>
          <a:noFill/>
        </p:spPr>
        <p:txBody>
          <a:bodyPr wrap="square" rtlCol="0">
            <a:noAutofit/>
          </a:bodyPr>
          <a:p>
            <a:r>
              <a:rPr lang="en-US" sz="2000">
                <a:latin typeface="Comic Sans MS" panose="030F0702030302020204" charset="0"/>
                <a:cs typeface="Comic Sans MS" panose="030F0702030302020204" charset="0"/>
              </a:rPr>
              <a:t>This process adds zeros in the start for every prompt to unsure that the input shape for every prompt is the same. This step is very necessary as the model can’t be trained on irregular input shape. The input and output shape must be same for every instance.</a:t>
            </a:r>
            <a:endParaRPr lang="en-US" sz="2000">
              <a:latin typeface="Comic Sans MS" panose="030F0702030302020204" charset="0"/>
              <a:cs typeface="Comic Sans MS" panose="030F0702030302020204" charset="0"/>
            </a:endParaRPr>
          </a:p>
        </p:txBody>
      </p:sp>
      <p:sp>
        <p:nvSpPr>
          <p:cNvPr id="6" name="Content Placeholder 2"/>
          <p:cNvSpPr>
            <a:spLocks noGrp="1"/>
          </p:cNvSpPr>
          <p:nvPr/>
        </p:nvSpPr>
        <p:spPr>
          <a:xfrm>
            <a:off x="381635" y="2858135"/>
            <a:ext cx="1551940" cy="53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400" i="1">
                <a:solidFill>
                  <a:schemeClr val="tx1"/>
                </a:solidFill>
                <a:latin typeface="Comic Sans MS" panose="030F0702030302020204" charset="0"/>
                <a:cs typeface="Comic Sans MS" panose="030F0702030302020204" charset="0"/>
              </a:rPr>
              <a:t>Output:</a:t>
            </a:r>
            <a:endParaRPr lang="en-US" sz="2400" i="1">
              <a:solidFill>
                <a:schemeClr val="tx1"/>
              </a:solidFill>
              <a:latin typeface="Comic Sans MS" panose="030F0702030302020204" charset="0"/>
              <a:cs typeface="Comic Sans MS" panose="030F0702030302020204" charset="0"/>
            </a:endParaRPr>
          </a:p>
        </p:txBody>
      </p:sp>
      <p:pic>
        <p:nvPicPr>
          <p:cNvPr id="5" name="Picture 4"/>
          <p:cNvPicPr>
            <a:picLocks noChangeAspect="1"/>
          </p:cNvPicPr>
          <p:nvPr/>
        </p:nvPicPr>
        <p:blipFill>
          <a:blip r:embed="rId1"/>
          <a:stretch>
            <a:fillRect/>
          </a:stretch>
        </p:blipFill>
        <p:spPr>
          <a:xfrm>
            <a:off x="1933575" y="842645"/>
            <a:ext cx="9498965" cy="1652270"/>
          </a:xfrm>
          <a:prstGeom prst="rect">
            <a:avLst/>
          </a:prstGeom>
        </p:spPr>
      </p:pic>
      <p:pic>
        <p:nvPicPr>
          <p:cNvPr id="10" name="Picture 9"/>
          <p:cNvPicPr>
            <a:picLocks noChangeAspect="1"/>
          </p:cNvPicPr>
          <p:nvPr/>
        </p:nvPicPr>
        <p:blipFill>
          <a:blip r:embed="rId2"/>
          <a:stretch>
            <a:fillRect/>
          </a:stretch>
        </p:blipFill>
        <p:spPr>
          <a:xfrm>
            <a:off x="1933575" y="2858135"/>
            <a:ext cx="9293860" cy="20802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Content Placeholder 2"/>
          <p:cNvSpPr>
            <a:spLocks noGrp="1"/>
          </p:cNvSpPr>
          <p:nvPr>
            <p:ph idx="1"/>
          </p:nvPr>
        </p:nvSpPr>
        <p:spPr>
          <a:xfrm>
            <a:off x="571500" y="1107440"/>
            <a:ext cx="1551940" cy="537210"/>
          </a:xfrm>
        </p:spPr>
        <p:txBody>
          <a:bodyPr>
            <a:normAutofit/>
          </a:bodyPr>
          <a:p>
            <a:pPr marL="0" indent="0" algn="ctr">
              <a:lnSpc>
                <a:spcPct val="100000"/>
              </a:lnSpc>
              <a:buNone/>
            </a:pPr>
            <a:r>
              <a:rPr lang="en-US" sz="2400" i="1">
                <a:solidFill>
                  <a:schemeClr val="tx1"/>
                </a:solidFill>
                <a:latin typeface="Comic Sans MS" panose="030F0702030302020204" charset="0"/>
                <a:cs typeface="Comic Sans MS" panose="030F0702030302020204" charset="0"/>
              </a:rPr>
              <a:t>Code:</a:t>
            </a:r>
            <a:endParaRPr lang="en-US" sz="2400" i="1">
              <a:solidFill>
                <a:schemeClr val="tx1"/>
              </a:solidFill>
              <a:latin typeface="Comic Sans MS" panose="030F0702030302020204" charset="0"/>
              <a:cs typeface="Comic Sans MS" panose="030F0702030302020204" charset="0"/>
            </a:endParaRPr>
          </a:p>
        </p:txBody>
      </p:sp>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Architecture: </a:t>
            </a:r>
            <a:r>
              <a:rPr lang="en-US" sz="2400" b="1">
                <a:latin typeface="Comic Sans MS" panose="030F0702030302020204" charset="0"/>
                <a:cs typeface="Comic Sans MS" panose="030F0702030302020204" charset="0"/>
              </a:rPr>
              <a:t>Making a Deep Learning Neural Network</a:t>
            </a:r>
            <a:endParaRPr lang="en-US" sz="2400" b="1">
              <a:latin typeface="Comic Sans MS" panose="030F0702030302020204" charset="0"/>
              <a:cs typeface="Comic Sans MS" panose="030F0702030302020204" charset="0"/>
            </a:endParaRPr>
          </a:p>
        </p:txBody>
      </p:sp>
      <p:sp>
        <p:nvSpPr>
          <p:cNvPr id="7" name="Text Box 6"/>
          <p:cNvSpPr txBox="1"/>
          <p:nvPr/>
        </p:nvSpPr>
        <p:spPr>
          <a:xfrm>
            <a:off x="571500" y="3893185"/>
            <a:ext cx="11172825" cy="2630805"/>
          </a:xfrm>
          <a:prstGeom prst="rect">
            <a:avLst/>
          </a:prstGeom>
          <a:noFill/>
        </p:spPr>
        <p:txBody>
          <a:bodyPr wrap="square" rtlCol="0">
            <a:noAutofit/>
          </a:bodyPr>
          <a:p>
            <a:r>
              <a:rPr lang="en-US" sz="2400">
                <a:latin typeface="Comic Sans MS" panose="030F0702030302020204" charset="0"/>
                <a:cs typeface="Comic Sans MS" panose="030F0702030302020204" charset="0"/>
              </a:rPr>
              <a:t>This code creates a deep learning LSTM model structure which we trained using our data to predict the intents when feeded with new unseen data. </a:t>
            </a:r>
            <a:endParaRPr lang="en-US" sz="2400">
              <a:latin typeface="Comic Sans MS" panose="030F0702030302020204" charset="0"/>
              <a:cs typeface="Comic Sans MS" panose="030F0702030302020204" charset="0"/>
            </a:endParaRPr>
          </a:p>
          <a:p>
            <a:endParaRPr lang="en-US" sz="2400">
              <a:latin typeface="Comic Sans MS" panose="030F0702030302020204" charset="0"/>
              <a:cs typeface="Comic Sans MS" panose="030F0702030302020204" charset="0"/>
            </a:endParaRPr>
          </a:p>
          <a:p>
            <a:r>
              <a:rPr lang="en-US" sz="2000">
                <a:latin typeface="Comic Sans MS" panose="030F0702030302020204" charset="0"/>
                <a:cs typeface="Comic Sans MS" panose="030F0702030302020204" charset="0"/>
              </a:rPr>
              <a:t>Our deep learning model consists of the follwoing three layers:</a:t>
            </a: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Input layer: The embedding layer is our input layer.</a:t>
            </a: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Hidden layer: The LSTM layer is our hidden layer.</a:t>
            </a: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Output Layer: The last Dense layer is our output layer which uses softmax activation function to predict the labels </a:t>
            </a:r>
            <a:endParaRPr lang="en-US" sz="2000">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2011680" y="1107440"/>
            <a:ext cx="9971405" cy="276288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Architecture: Model Summary</a:t>
            </a:r>
            <a:endParaRPr lang="en-US" sz="2800" b="1">
              <a:latin typeface="Comic Sans MS" panose="030F0702030302020204" charset="0"/>
              <a:cs typeface="Comic Sans MS" panose="030F0702030302020204" charset="0"/>
            </a:endParaRPr>
          </a:p>
        </p:txBody>
      </p:sp>
      <p:sp>
        <p:nvSpPr>
          <p:cNvPr id="7" name="Text Box 6"/>
          <p:cNvSpPr txBox="1"/>
          <p:nvPr/>
        </p:nvSpPr>
        <p:spPr>
          <a:xfrm>
            <a:off x="109855" y="3334385"/>
            <a:ext cx="11957685" cy="3349625"/>
          </a:xfrm>
          <a:prstGeom prst="rect">
            <a:avLst/>
          </a:prstGeom>
          <a:noFill/>
        </p:spPr>
        <p:txBody>
          <a:bodyPr wrap="square" rtlCol="0">
            <a:noAutofit/>
          </a:bodyPr>
          <a:p>
            <a:endParaRPr lang="en-US" sz="2000">
              <a:latin typeface="Comic Sans MS" panose="030F0702030302020204" charset="0"/>
              <a:cs typeface="Comic Sans MS" panose="030F0702030302020204" charset="0"/>
            </a:endParaRPr>
          </a:p>
          <a:p>
            <a:pPr marL="457200" indent="-457200">
              <a:buFont typeface="+mj-lt"/>
              <a:buAutoNum type="arabicPeriod" startAt="2"/>
            </a:pPr>
            <a:r>
              <a:rPr lang="en-US" sz="2000">
                <a:latin typeface="Comic Sans MS" panose="030F0702030302020204" charset="0"/>
                <a:cs typeface="Comic Sans MS" panose="030F0702030302020204" charset="0"/>
              </a:rPr>
              <a:t>Bi-directional LSTM: In a Bidirectional LSTM, two separate LSTM layers are used. One processes the input sequence in the forward direction and the other processes the input in the backward direction.The outputs of both the forward and backward LSTM layers are then concatenated at each time step. This combination allows the model to access both past (preceding words) and future (subsequent words) information simultaneously.</a:t>
            </a:r>
            <a:endParaRPr lang="en-US" sz="2000">
              <a:latin typeface="Comic Sans MS" panose="030F0702030302020204" charset="0"/>
              <a:cs typeface="Comic Sans MS" panose="030F0702030302020204" charset="0"/>
            </a:endParaRPr>
          </a:p>
          <a:p>
            <a:pPr marL="457200" indent="-457200">
              <a:buFont typeface="+mj-lt"/>
              <a:buAutoNum type="arabicPeriod" startAt="2"/>
            </a:pPr>
            <a:endParaRPr lang="en-US" sz="2000">
              <a:latin typeface="Comic Sans MS" panose="030F0702030302020204" charset="0"/>
              <a:cs typeface="Comic Sans MS" panose="030F0702030302020204" charset="0"/>
            </a:endParaRPr>
          </a:p>
          <a:p>
            <a:pPr marL="457200" indent="-457200">
              <a:buAutoNum type="arabicPeriod" startAt="2"/>
            </a:pPr>
            <a:r>
              <a:rPr lang="en-US" sz="2000">
                <a:latin typeface="Comic Sans MS" panose="030F0702030302020204" charset="0"/>
                <a:cs typeface="Comic Sans MS" panose="030F0702030302020204" charset="0"/>
              </a:rPr>
              <a:t>The final Dense layer uses the ‘softmax’ activation function and predicts the possability for the prompt to belong in each class. The output is the probability of each class and thus the output shape is 1 row and 27 columns. (Since we have 27 different intents as label.)</a:t>
            </a:r>
            <a:endParaRPr lang="en-US" sz="2000">
              <a:latin typeface="Comic Sans MS" panose="030F0702030302020204" charset="0"/>
              <a:cs typeface="Comic Sans MS" panose="030F0702030302020204" charset="0"/>
            </a:endParaRPr>
          </a:p>
        </p:txBody>
      </p:sp>
      <p:pic>
        <p:nvPicPr>
          <p:cNvPr id="8" name="Picture 7"/>
          <p:cNvPicPr>
            <a:picLocks noChangeAspect="1"/>
          </p:cNvPicPr>
          <p:nvPr/>
        </p:nvPicPr>
        <p:blipFill>
          <a:blip r:embed="rId1"/>
          <a:stretch>
            <a:fillRect/>
          </a:stretch>
        </p:blipFill>
        <p:spPr>
          <a:xfrm>
            <a:off x="6473190" y="1017270"/>
            <a:ext cx="5594350" cy="2600325"/>
          </a:xfrm>
          <a:prstGeom prst="rect">
            <a:avLst/>
          </a:prstGeom>
        </p:spPr>
      </p:pic>
      <p:sp>
        <p:nvSpPr>
          <p:cNvPr id="3" name="Text Box 2"/>
          <p:cNvSpPr txBox="1"/>
          <p:nvPr/>
        </p:nvSpPr>
        <p:spPr>
          <a:xfrm>
            <a:off x="109855" y="855980"/>
            <a:ext cx="6363970" cy="2667000"/>
          </a:xfrm>
          <a:prstGeom prst="rect">
            <a:avLst/>
          </a:prstGeom>
          <a:noFill/>
        </p:spPr>
        <p:txBody>
          <a:bodyPr wrap="square" rtlCol="0">
            <a:noAutofit/>
          </a:bodyPr>
          <a:p>
            <a:r>
              <a:rPr lang="en-US" sz="2000">
                <a:latin typeface="Comic Sans MS" panose="030F0702030302020204" charset="0"/>
                <a:cs typeface="Comic Sans MS" panose="030F0702030302020204" charset="0"/>
              </a:rPr>
              <a:t>This is our model summary. Our model has three layers.</a:t>
            </a: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Embedding: The Embedding layer converts each token (word) in the padded input sequence into a dense vector of a fixed size (i.e., the embedding size). These vectors are learned during training, meaning the model learns a semantic representation for each word.</a:t>
            </a:r>
            <a:endParaRPr lang="en-US" sz="2000">
              <a:latin typeface="Comic Sans MS" panose="030F0702030302020204" charset="0"/>
              <a:cs typeface="Comic Sans MS" panose="030F070203030202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10" name="Picture 9"/>
          <p:cNvPicPr>
            <a:picLocks noChangeAspect="1"/>
          </p:cNvPicPr>
          <p:nvPr/>
        </p:nvPicPr>
        <p:blipFill>
          <a:blip r:embed="rId1"/>
          <a:stretch>
            <a:fillRect/>
          </a:stretch>
        </p:blipFill>
        <p:spPr>
          <a:xfrm>
            <a:off x="571500" y="4605020"/>
            <a:ext cx="5847080" cy="1174750"/>
          </a:xfrm>
          <a:prstGeom prst="rect">
            <a:avLst/>
          </a:prstGeom>
        </p:spPr>
      </p:pic>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Training: Training Data </a:t>
            </a:r>
            <a:r>
              <a:rPr lang="en-US" sz="2800" b="1">
                <a:latin typeface="Comic Sans MS" panose="030F0702030302020204" charset="0"/>
                <a:cs typeface="Comic Sans MS" panose="030F0702030302020204" charset="0"/>
                <a:sym typeface="+mn-ea"/>
              </a:rPr>
              <a:t>Preparation</a:t>
            </a:r>
            <a:endParaRPr lang="en-US" sz="2800" b="1">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2"/>
          <a:stretch>
            <a:fillRect/>
          </a:stretch>
        </p:blipFill>
        <p:spPr>
          <a:xfrm>
            <a:off x="571500" y="3535680"/>
            <a:ext cx="7491095" cy="962660"/>
          </a:xfrm>
          <a:prstGeom prst="rect">
            <a:avLst/>
          </a:prstGeom>
        </p:spPr>
      </p:pic>
      <p:sp>
        <p:nvSpPr>
          <p:cNvPr id="3" name="Text Box 2"/>
          <p:cNvSpPr txBox="1"/>
          <p:nvPr/>
        </p:nvSpPr>
        <p:spPr>
          <a:xfrm>
            <a:off x="570865" y="1064260"/>
            <a:ext cx="11078210" cy="2364740"/>
          </a:xfrm>
          <a:prstGeom prst="rect">
            <a:avLst/>
          </a:prstGeom>
          <a:noFill/>
        </p:spPr>
        <p:txBody>
          <a:bodyPr wrap="square" rtlCol="0">
            <a:noAutofit/>
          </a:bodyPr>
          <a:p>
            <a:pPr indent="0">
              <a:buNone/>
            </a:pPr>
            <a:r>
              <a:rPr lang="en-US" sz="2000">
                <a:latin typeface="Comic Sans MS" panose="030F0702030302020204" charset="0"/>
                <a:cs typeface="Comic Sans MS" panose="030F0702030302020204" charset="0"/>
              </a:rPr>
              <a:t>We did the following steps to prepare our data for model training.</a:t>
            </a:r>
            <a:endParaRPr lang="en-US" sz="2000">
              <a:latin typeface="Comic Sans MS" panose="030F0702030302020204" charset="0"/>
              <a:cs typeface="Comic Sans MS" panose="030F0702030302020204" charset="0"/>
            </a:endParaRPr>
          </a:p>
          <a:p>
            <a:pPr marL="342900" indent="-342900">
              <a:buAutoNum type="arabicPeriod"/>
            </a:pPr>
            <a:r>
              <a:rPr lang="en-US" sz="2000">
                <a:latin typeface="Comic Sans MS" panose="030F0702030302020204" charset="0"/>
                <a:cs typeface="Comic Sans MS" panose="030F0702030302020204" charset="0"/>
              </a:rPr>
              <a:t>Load the padded data into a new variable, so our features is ready to fit in the model.</a:t>
            </a:r>
            <a:endParaRPr lang="en-US" sz="2000">
              <a:latin typeface="Comic Sans MS" panose="030F0702030302020204" charset="0"/>
              <a:cs typeface="Comic Sans MS" panose="030F0702030302020204" charset="0"/>
            </a:endParaRPr>
          </a:p>
          <a:p>
            <a:pPr marL="342900" indent="-342900">
              <a:buAutoNum type="arabicPeriod"/>
            </a:pPr>
            <a:r>
              <a:rPr lang="en-US" sz="2000">
                <a:latin typeface="Comic Sans MS" panose="030F0702030302020204" charset="0"/>
                <a:cs typeface="Comic Sans MS" panose="030F0702030302020204" charset="0"/>
              </a:rPr>
              <a:t>Encode the labels into an integer representation for model training.</a:t>
            </a:r>
            <a:endParaRPr lang="en-US" sz="2000">
              <a:latin typeface="Comic Sans MS" panose="030F0702030302020204" charset="0"/>
              <a:cs typeface="Comic Sans MS" panose="030F0702030302020204" charset="0"/>
            </a:endParaRPr>
          </a:p>
          <a:p>
            <a:pPr marL="342900" indent="-342900">
              <a:buAutoNum type="arabicPeriod"/>
            </a:pPr>
            <a:r>
              <a:rPr lang="en-US" sz="2000">
                <a:latin typeface="Comic Sans MS" panose="030F0702030302020204" charset="0"/>
                <a:cs typeface="Comic Sans MS" panose="030F0702030302020204" charset="0"/>
              </a:rPr>
              <a:t>Split the data into two sets for training and testing purposes.</a:t>
            </a:r>
            <a:endParaRPr lang="en-US" sz="2000">
              <a:latin typeface="Comic Sans MS" panose="030F0702030302020204" charset="0"/>
              <a:cs typeface="Comic Sans MS" panose="030F0702030302020204" charset="0"/>
            </a:endParaRPr>
          </a:p>
          <a:p>
            <a:pPr marL="800100" lvl="1" indent="-342900">
              <a:buFont typeface="Arial" panose="020B0604020202020204" pitchFamily="34" charset="0"/>
              <a:buChar char="•"/>
            </a:pPr>
            <a:r>
              <a:rPr lang="en-US" sz="2000">
                <a:latin typeface="Comic Sans MS" panose="030F0702030302020204" charset="0"/>
                <a:cs typeface="Comic Sans MS" panose="030F0702030302020204" charset="0"/>
              </a:rPr>
              <a:t>We splitted data such that 80% of the data is used for training and 20% is used for testing.</a:t>
            </a:r>
            <a:endParaRPr lang="en-US" sz="2000">
              <a:latin typeface="Comic Sans MS" panose="030F0702030302020204" charset="0"/>
              <a:cs typeface="Comic Sans MS" panose="030F0702030302020204" charset="0"/>
            </a:endParaRPr>
          </a:p>
          <a:p>
            <a:pPr marL="800100" lvl="1" indent="-342900">
              <a:buFont typeface="Arial" panose="020B0604020202020204" pitchFamily="34" charset="0"/>
              <a:buChar char="•"/>
            </a:pPr>
            <a:r>
              <a:rPr lang="en-US" sz="2000">
                <a:latin typeface="Comic Sans MS" panose="030F0702030302020204" charset="0"/>
                <a:cs typeface="Comic Sans MS" panose="030F0702030302020204" charset="0"/>
              </a:rPr>
              <a:t>We used the testing data for model validation data.</a:t>
            </a:r>
            <a:endParaRPr lang="en-US" sz="2000">
              <a:latin typeface="Comic Sans MS" panose="030F0702030302020204" charset="0"/>
              <a:cs typeface="Comic Sans MS" panose="030F0702030302020204" charset="0"/>
            </a:endParaRPr>
          </a:p>
        </p:txBody>
      </p:sp>
      <p:sp>
        <p:nvSpPr>
          <p:cNvPr id="5" name="Text Box 4"/>
          <p:cNvSpPr txBox="1"/>
          <p:nvPr/>
        </p:nvSpPr>
        <p:spPr>
          <a:xfrm>
            <a:off x="62865" y="3761105"/>
            <a:ext cx="349250" cy="521970"/>
          </a:xfrm>
          <a:prstGeom prst="rect">
            <a:avLst/>
          </a:prstGeom>
          <a:noFill/>
        </p:spPr>
        <p:txBody>
          <a:bodyPr wrap="square" rtlCol="0">
            <a:spAutoFit/>
          </a:bodyPr>
          <a:p>
            <a:r>
              <a:rPr lang="en-US" sz="2800"/>
              <a:t>1.</a:t>
            </a:r>
            <a:endParaRPr lang="en-US" sz="2800"/>
          </a:p>
        </p:txBody>
      </p:sp>
      <p:sp>
        <p:nvSpPr>
          <p:cNvPr id="6" name="Text Box 5"/>
          <p:cNvSpPr txBox="1"/>
          <p:nvPr/>
        </p:nvSpPr>
        <p:spPr>
          <a:xfrm>
            <a:off x="62865" y="4874895"/>
            <a:ext cx="349250" cy="521970"/>
          </a:xfrm>
          <a:prstGeom prst="rect">
            <a:avLst/>
          </a:prstGeom>
          <a:noFill/>
        </p:spPr>
        <p:txBody>
          <a:bodyPr wrap="square" rtlCol="0">
            <a:spAutoFit/>
          </a:bodyPr>
          <a:p>
            <a:r>
              <a:rPr lang="en-US" sz="2800"/>
              <a:t>2.</a:t>
            </a:r>
            <a:endParaRPr lang="en-US" sz="2800"/>
          </a:p>
        </p:txBody>
      </p:sp>
      <p:sp>
        <p:nvSpPr>
          <p:cNvPr id="8" name="Text Box 7"/>
          <p:cNvSpPr txBox="1"/>
          <p:nvPr/>
        </p:nvSpPr>
        <p:spPr>
          <a:xfrm>
            <a:off x="62865" y="6062345"/>
            <a:ext cx="349250" cy="521970"/>
          </a:xfrm>
          <a:prstGeom prst="rect">
            <a:avLst/>
          </a:prstGeom>
          <a:noFill/>
        </p:spPr>
        <p:txBody>
          <a:bodyPr wrap="square" rtlCol="0">
            <a:spAutoFit/>
          </a:bodyPr>
          <a:p>
            <a:r>
              <a:rPr lang="en-US" sz="2800"/>
              <a:t>3.</a:t>
            </a:r>
            <a:endParaRPr lang="en-US" sz="2800"/>
          </a:p>
        </p:txBody>
      </p:sp>
      <p:pic>
        <p:nvPicPr>
          <p:cNvPr id="9" name="Picture 8"/>
          <p:cNvPicPr>
            <a:picLocks noChangeAspect="1"/>
          </p:cNvPicPr>
          <p:nvPr/>
        </p:nvPicPr>
        <p:blipFill>
          <a:blip r:embed="rId3"/>
          <a:stretch>
            <a:fillRect/>
          </a:stretch>
        </p:blipFill>
        <p:spPr>
          <a:xfrm>
            <a:off x="571500" y="5857875"/>
            <a:ext cx="7000875" cy="10001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Training: Fitting the data</a:t>
            </a:r>
            <a:endParaRPr lang="en-US" sz="2800" b="1">
              <a:latin typeface="Comic Sans MS" panose="030F0702030302020204" charset="0"/>
              <a:cs typeface="Comic Sans MS" panose="030F0702030302020204" charset="0"/>
            </a:endParaRPr>
          </a:p>
        </p:txBody>
      </p:sp>
      <p:sp>
        <p:nvSpPr>
          <p:cNvPr id="3" name="Text Box 2"/>
          <p:cNvSpPr txBox="1"/>
          <p:nvPr/>
        </p:nvSpPr>
        <p:spPr>
          <a:xfrm>
            <a:off x="570865" y="1064260"/>
            <a:ext cx="11078210" cy="930275"/>
          </a:xfrm>
          <a:prstGeom prst="rect">
            <a:avLst/>
          </a:prstGeom>
          <a:noFill/>
        </p:spPr>
        <p:txBody>
          <a:bodyPr wrap="square" rtlCol="0">
            <a:noAutofit/>
          </a:bodyPr>
          <a:p>
            <a:pPr indent="0">
              <a:buNone/>
            </a:pPr>
            <a:r>
              <a:rPr lang="en-US" sz="2200">
                <a:latin typeface="Comic Sans MS" panose="030F0702030302020204" charset="0"/>
                <a:cs typeface="Comic Sans MS" panose="030F0702030302020204" charset="0"/>
              </a:rPr>
              <a:t>We now trained our model using the training data and validated it with the test data and obtained an accuracy of 99.75% on the training data and 99.45% on the validation data in the last epoch.</a:t>
            </a:r>
            <a:endParaRPr lang="en-US" sz="2200">
              <a:latin typeface="Comic Sans MS" panose="030F0702030302020204" charset="0"/>
              <a:cs typeface="Comic Sans MS" panose="030F0702030302020204" charset="0"/>
            </a:endParaRPr>
          </a:p>
        </p:txBody>
      </p:sp>
      <p:pic>
        <p:nvPicPr>
          <p:cNvPr id="11" name="Picture 10"/>
          <p:cNvPicPr>
            <a:picLocks noChangeAspect="1"/>
          </p:cNvPicPr>
          <p:nvPr/>
        </p:nvPicPr>
        <p:blipFill>
          <a:blip r:embed="rId1"/>
          <a:stretch>
            <a:fillRect/>
          </a:stretch>
        </p:blipFill>
        <p:spPr>
          <a:xfrm>
            <a:off x="1065530" y="2247900"/>
            <a:ext cx="10280650" cy="441134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Evaluation: Checking prediction accuracy</a:t>
            </a:r>
            <a:endParaRPr lang="en-US" sz="2800" b="1">
              <a:latin typeface="Comic Sans MS" panose="030F0702030302020204" charset="0"/>
              <a:cs typeface="Comic Sans MS" panose="030F0702030302020204" charset="0"/>
            </a:endParaRPr>
          </a:p>
        </p:txBody>
      </p:sp>
      <p:sp>
        <p:nvSpPr>
          <p:cNvPr id="3" name="Text Box 2"/>
          <p:cNvSpPr txBox="1"/>
          <p:nvPr/>
        </p:nvSpPr>
        <p:spPr>
          <a:xfrm>
            <a:off x="570865" y="953135"/>
            <a:ext cx="11078210" cy="2476500"/>
          </a:xfrm>
          <a:prstGeom prst="rect">
            <a:avLst/>
          </a:prstGeom>
          <a:noFill/>
        </p:spPr>
        <p:txBody>
          <a:bodyPr wrap="square" rtlCol="0">
            <a:noAutofit/>
          </a:bodyPr>
          <a:p>
            <a:pPr indent="0">
              <a:buNone/>
            </a:pPr>
            <a:r>
              <a:rPr lang="en-US" sz="2200">
                <a:latin typeface="Comic Sans MS" panose="030F0702030302020204" charset="0"/>
                <a:cs typeface="Comic Sans MS" panose="030F0702030302020204" charset="0"/>
              </a:rPr>
              <a:t>To check our model performance we did the following steps: </a:t>
            </a:r>
            <a:endParaRPr lang="en-US" sz="2200">
              <a:latin typeface="Comic Sans MS" panose="030F0702030302020204" charset="0"/>
              <a:cs typeface="Comic Sans MS" panose="030F0702030302020204" charset="0"/>
            </a:endParaRPr>
          </a:p>
          <a:p>
            <a:pPr lvl="0" indent="-457200">
              <a:buAutoNum type="arabicPeriod"/>
            </a:pPr>
            <a:r>
              <a:rPr lang="en-US" sz="2200">
                <a:latin typeface="Comic Sans MS" panose="030F0702030302020204" charset="0"/>
                <a:cs typeface="Comic Sans MS" panose="030F0702030302020204" charset="0"/>
              </a:rPr>
              <a:t>We used our model to predict on the training data and store its predictions to check for accuracy.</a:t>
            </a:r>
            <a:endParaRPr lang="en-US" sz="2200">
              <a:latin typeface="Comic Sans MS" panose="030F0702030302020204" charset="0"/>
              <a:cs typeface="Comic Sans MS" panose="030F0702030302020204" charset="0"/>
            </a:endParaRPr>
          </a:p>
          <a:p>
            <a:pPr lvl="0" indent="-457200">
              <a:buAutoNum type="arabicPeriod"/>
            </a:pPr>
            <a:r>
              <a:rPr lang="en-US" sz="2200">
                <a:latin typeface="Comic Sans MS" panose="030F0702030302020204" charset="0"/>
                <a:cs typeface="Comic Sans MS" panose="030F0702030302020204" charset="0"/>
              </a:rPr>
              <a:t>Converted the output of probabilities into a single class output by using the argmax function of numpy to get the class with the highest probability.</a:t>
            </a:r>
            <a:endParaRPr lang="en-US" sz="2200">
              <a:latin typeface="Comic Sans MS" panose="030F0702030302020204" charset="0"/>
              <a:cs typeface="Comic Sans MS" panose="030F0702030302020204" charset="0"/>
            </a:endParaRPr>
          </a:p>
          <a:p>
            <a:pPr lvl="0" indent="-457200">
              <a:buAutoNum type="arabicPeriod"/>
            </a:pPr>
            <a:r>
              <a:rPr lang="en-US" sz="2200">
                <a:latin typeface="Comic Sans MS" panose="030F0702030302020204" charset="0"/>
                <a:cs typeface="Comic Sans MS" panose="030F0702030302020204" charset="0"/>
              </a:rPr>
              <a:t>Used the accuracy score by scik-it learn module to check how well the model performed.</a:t>
            </a:r>
            <a:endParaRPr lang="en-US" sz="2200">
              <a:latin typeface="Comic Sans MS" panose="030F0702030302020204" charset="0"/>
              <a:cs typeface="Comic Sans MS" panose="030F0702030302020204" charset="0"/>
            </a:endParaRPr>
          </a:p>
          <a:p>
            <a:pPr indent="0">
              <a:buNone/>
            </a:pPr>
            <a:endParaRPr lang="en-US" sz="2200">
              <a:latin typeface="Comic Sans MS" panose="030F0702030302020204" charset="0"/>
              <a:cs typeface="Comic Sans MS" panose="030F0702030302020204" charset="0"/>
            </a:endParaRPr>
          </a:p>
        </p:txBody>
      </p:sp>
      <p:sp>
        <p:nvSpPr>
          <p:cNvPr id="5" name="Text Box 4"/>
          <p:cNvSpPr txBox="1"/>
          <p:nvPr/>
        </p:nvSpPr>
        <p:spPr>
          <a:xfrm>
            <a:off x="333375" y="3697605"/>
            <a:ext cx="351155" cy="494030"/>
          </a:xfrm>
          <a:prstGeom prst="rect">
            <a:avLst/>
          </a:prstGeom>
          <a:noFill/>
        </p:spPr>
        <p:txBody>
          <a:bodyPr wrap="square" rtlCol="0">
            <a:noAutofit/>
          </a:bodyPr>
          <a:p>
            <a:r>
              <a:rPr lang="en-US" sz="2400"/>
              <a:t>1.</a:t>
            </a:r>
            <a:endParaRPr lang="en-US" sz="2400"/>
          </a:p>
        </p:txBody>
      </p:sp>
      <p:sp>
        <p:nvSpPr>
          <p:cNvPr id="7" name="Text Box 6"/>
          <p:cNvSpPr txBox="1"/>
          <p:nvPr/>
        </p:nvSpPr>
        <p:spPr>
          <a:xfrm>
            <a:off x="4651375" y="3823335"/>
            <a:ext cx="2408555" cy="368300"/>
          </a:xfrm>
          <a:prstGeom prst="rect">
            <a:avLst/>
          </a:prstGeom>
          <a:noFill/>
        </p:spPr>
        <p:txBody>
          <a:bodyPr wrap="square" rtlCol="0">
            <a:spAutoFit/>
          </a:bodyPr>
          <a:p>
            <a:pPr algn="ctr"/>
            <a:r>
              <a:rPr lang="en-US">
                <a:latin typeface="Comic Sans MS" panose="030F0702030302020204" charset="0"/>
                <a:cs typeface="Comic Sans MS" panose="030F0702030302020204" charset="0"/>
              </a:rPr>
              <a:t>Output:</a:t>
            </a:r>
            <a:endParaRPr lang="en-US">
              <a:latin typeface="Comic Sans MS" panose="030F0702030302020204" charset="0"/>
              <a:cs typeface="Comic Sans MS" panose="030F0702030302020204" charset="0"/>
            </a:endParaRPr>
          </a:p>
        </p:txBody>
      </p:sp>
      <p:pic>
        <p:nvPicPr>
          <p:cNvPr id="10" name="Picture 9"/>
          <p:cNvPicPr>
            <a:picLocks noChangeAspect="1"/>
          </p:cNvPicPr>
          <p:nvPr/>
        </p:nvPicPr>
        <p:blipFill>
          <a:blip r:embed="rId1"/>
          <a:stretch>
            <a:fillRect/>
          </a:stretch>
        </p:blipFill>
        <p:spPr>
          <a:xfrm>
            <a:off x="860425" y="3606165"/>
            <a:ext cx="4411980" cy="1442720"/>
          </a:xfrm>
          <a:prstGeom prst="rect">
            <a:avLst/>
          </a:prstGeom>
        </p:spPr>
      </p:pic>
      <p:pic>
        <p:nvPicPr>
          <p:cNvPr id="12" name="Picture 11"/>
          <p:cNvPicPr>
            <a:picLocks noChangeAspect="1"/>
          </p:cNvPicPr>
          <p:nvPr/>
        </p:nvPicPr>
        <p:blipFill>
          <a:blip r:embed="rId2"/>
          <a:stretch>
            <a:fillRect/>
          </a:stretch>
        </p:blipFill>
        <p:spPr>
          <a:xfrm>
            <a:off x="6367780" y="3429635"/>
            <a:ext cx="5505450" cy="29273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Evaluation: Checking prediction accuracy</a:t>
            </a:r>
            <a:endParaRPr lang="en-US" sz="2800" b="1">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1424305" y="1111885"/>
            <a:ext cx="7938135" cy="1332230"/>
          </a:xfrm>
          <a:prstGeom prst="rect">
            <a:avLst/>
          </a:prstGeom>
        </p:spPr>
      </p:pic>
      <p:sp>
        <p:nvSpPr>
          <p:cNvPr id="8" name="Text Box 7"/>
          <p:cNvSpPr txBox="1"/>
          <p:nvPr/>
        </p:nvSpPr>
        <p:spPr>
          <a:xfrm>
            <a:off x="779780" y="1530985"/>
            <a:ext cx="351155" cy="494030"/>
          </a:xfrm>
          <a:prstGeom prst="rect">
            <a:avLst/>
          </a:prstGeom>
          <a:noFill/>
        </p:spPr>
        <p:txBody>
          <a:bodyPr wrap="square" rtlCol="0">
            <a:noAutofit/>
          </a:bodyPr>
          <a:p>
            <a:r>
              <a:rPr lang="en-US" sz="2400"/>
              <a:t>2.</a:t>
            </a:r>
            <a:endParaRPr lang="en-US" sz="2400"/>
          </a:p>
        </p:txBody>
      </p:sp>
      <p:pic>
        <p:nvPicPr>
          <p:cNvPr id="9" name="Picture 8"/>
          <p:cNvPicPr>
            <a:picLocks noChangeAspect="1"/>
          </p:cNvPicPr>
          <p:nvPr/>
        </p:nvPicPr>
        <p:blipFill>
          <a:blip r:embed="rId2"/>
          <a:stretch>
            <a:fillRect/>
          </a:stretch>
        </p:blipFill>
        <p:spPr>
          <a:xfrm>
            <a:off x="1437640" y="2680970"/>
            <a:ext cx="10287000" cy="1941195"/>
          </a:xfrm>
          <a:prstGeom prst="rect">
            <a:avLst/>
          </a:prstGeom>
        </p:spPr>
      </p:pic>
      <p:sp>
        <p:nvSpPr>
          <p:cNvPr id="13" name="Text Box 12"/>
          <p:cNvSpPr txBox="1"/>
          <p:nvPr/>
        </p:nvSpPr>
        <p:spPr>
          <a:xfrm>
            <a:off x="779780" y="3181985"/>
            <a:ext cx="351155" cy="494030"/>
          </a:xfrm>
          <a:prstGeom prst="rect">
            <a:avLst/>
          </a:prstGeom>
          <a:noFill/>
        </p:spPr>
        <p:txBody>
          <a:bodyPr wrap="square" rtlCol="0">
            <a:noAutofit/>
          </a:bodyPr>
          <a:p>
            <a:r>
              <a:rPr lang="en-US" sz="2400"/>
              <a:t>3.</a:t>
            </a:r>
            <a:endParaRPr lang="en-US" sz="2400"/>
          </a:p>
        </p:txBody>
      </p:sp>
      <p:sp>
        <p:nvSpPr>
          <p:cNvPr id="14" name="Text Box 13"/>
          <p:cNvSpPr txBox="1"/>
          <p:nvPr/>
        </p:nvSpPr>
        <p:spPr>
          <a:xfrm>
            <a:off x="875665" y="5086350"/>
            <a:ext cx="10848340" cy="1435735"/>
          </a:xfrm>
          <a:prstGeom prst="rect">
            <a:avLst/>
          </a:prstGeom>
          <a:noFill/>
        </p:spPr>
        <p:txBody>
          <a:bodyPr wrap="square" rtlCol="0">
            <a:noAutofit/>
          </a:bodyPr>
          <a:p>
            <a:r>
              <a:rPr lang="en-US" sz="2400">
                <a:latin typeface="Comic Sans MS" panose="030F0702030302020204" charset="0"/>
                <a:cs typeface="Comic Sans MS" panose="030F0702030302020204" charset="0"/>
              </a:rPr>
              <a:t>We obtained a great accuracy of </a:t>
            </a:r>
            <a:r>
              <a:rPr lang="en-US" sz="2400" b="1">
                <a:latin typeface="Comic Sans MS" panose="030F0702030302020204" charset="0"/>
                <a:cs typeface="Comic Sans MS" panose="030F0702030302020204" charset="0"/>
              </a:rPr>
              <a:t>99.45%</a:t>
            </a:r>
            <a:r>
              <a:rPr lang="en-US" sz="2400">
                <a:latin typeface="Comic Sans MS" panose="030F0702030302020204" charset="0"/>
                <a:cs typeface="Comic Sans MS" panose="030F0702030302020204" charset="0"/>
              </a:rPr>
              <a:t> and now our model is ready to give predictions on the real world problems.</a:t>
            </a:r>
            <a:endParaRPr lang="en-US" sz="2400">
              <a:latin typeface="Comic Sans MS" panose="030F0702030302020204" charset="0"/>
              <a:cs typeface="Comic Sans MS" panose="030F07020303020202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Model Serialization: Saving the models</a:t>
            </a:r>
            <a:endParaRPr lang="en-US" sz="2800" b="1">
              <a:latin typeface="Comic Sans MS" panose="030F0702030302020204" charset="0"/>
              <a:cs typeface="Comic Sans MS" panose="030F0702030302020204" charset="0"/>
            </a:endParaRPr>
          </a:p>
        </p:txBody>
      </p:sp>
      <p:sp>
        <p:nvSpPr>
          <p:cNvPr id="3" name="Text Box 2"/>
          <p:cNvSpPr txBox="1"/>
          <p:nvPr/>
        </p:nvSpPr>
        <p:spPr>
          <a:xfrm>
            <a:off x="570865" y="1069340"/>
            <a:ext cx="11221720" cy="5484495"/>
          </a:xfrm>
          <a:prstGeom prst="rect">
            <a:avLst/>
          </a:prstGeom>
          <a:noFill/>
        </p:spPr>
        <p:txBody>
          <a:bodyPr wrap="square" rtlCol="0">
            <a:noAutofit/>
          </a:bodyPr>
          <a:p>
            <a:r>
              <a:rPr lang="en-US" sz="2400">
                <a:latin typeface="Comic Sans MS" panose="030F0702030302020204" charset="0"/>
                <a:cs typeface="Comic Sans MS" panose="030F0702030302020204" charset="0"/>
              </a:rPr>
              <a:t>After training the models, for prediction, tokenization and encoding labels, we saved the model so that it can be used across different instances, systems, or sessions.</a:t>
            </a:r>
            <a:endParaRPr lang="en-US" sz="2400">
              <a:latin typeface="Comic Sans MS" panose="030F0702030302020204" charset="0"/>
              <a:cs typeface="Comic Sans MS" panose="030F0702030302020204" charset="0"/>
            </a:endParaRPr>
          </a:p>
          <a:p>
            <a:endParaRPr lang="en-US" sz="2400">
              <a:latin typeface="Comic Sans MS" panose="030F0702030302020204" charset="0"/>
              <a:cs typeface="Comic Sans MS" panose="030F0702030302020204" charset="0"/>
            </a:endParaRPr>
          </a:p>
          <a:p>
            <a:r>
              <a:rPr lang="en-US" sz="2400">
                <a:latin typeface="Comic Sans MS" panose="030F0702030302020204" charset="0"/>
                <a:cs typeface="Comic Sans MS" panose="030F0702030302020204" charset="0"/>
              </a:rPr>
              <a:t>Code snippets: </a:t>
            </a:r>
            <a:endParaRPr lang="en-US" sz="2400">
              <a:latin typeface="Comic Sans MS" panose="030F0702030302020204" charset="0"/>
              <a:cs typeface="Comic Sans MS" panose="030F0702030302020204" charset="0"/>
            </a:endParaRPr>
          </a:p>
        </p:txBody>
      </p:sp>
      <p:pic>
        <p:nvPicPr>
          <p:cNvPr id="5" name="Picture 4"/>
          <p:cNvPicPr>
            <a:picLocks noChangeAspect="1"/>
          </p:cNvPicPr>
          <p:nvPr/>
        </p:nvPicPr>
        <p:blipFill>
          <a:blip r:embed="rId1"/>
          <a:stretch>
            <a:fillRect/>
          </a:stretch>
        </p:blipFill>
        <p:spPr>
          <a:xfrm>
            <a:off x="2847975" y="2551430"/>
            <a:ext cx="8874125" cy="1149350"/>
          </a:xfrm>
          <a:prstGeom prst="rect">
            <a:avLst/>
          </a:prstGeom>
        </p:spPr>
      </p:pic>
      <p:pic>
        <p:nvPicPr>
          <p:cNvPr id="7" name="Picture 6"/>
          <p:cNvPicPr>
            <a:picLocks noChangeAspect="1"/>
          </p:cNvPicPr>
          <p:nvPr/>
        </p:nvPicPr>
        <p:blipFill>
          <a:blip r:embed="rId2"/>
          <a:stretch>
            <a:fillRect/>
          </a:stretch>
        </p:blipFill>
        <p:spPr>
          <a:xfrm>
            <a:off x="2847975" y="3876675"/>
            <a:ext cx="8874760" cy="2677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Introducti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9675" y="0"/>
            <a:ext cx="8572500" cy="68580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Chatbot Architecture: Loading the pretrained models</a:t>
            </a:r>
            <a:endParaRPr lang="en-US" sz="2800" b="1">
              <a:latin typeface="Comic Sans MS" panose="030F0702030302020204" charset="0"/>
              <a:cs typeface="Comic Sans MS" panose="030F0702030302020204" charset="0"/>
            </a:endParaRPr>
          </a:p>
        </p:txBody>
      </p:sp>
      <p:sp>
        <p:nvSpPr>
          <p:cNvPr id="3" name="Text Box 2"/>
          <p:cNvSpPr txBox="1"/>
          <p:nvPr/>
        </p:nvSpPr>
        <p:spPr>
          <a:xfrm>
            <a:off x="570865" y="1069340"/>
            <a:ext cx="11221720" cy="2553970"/>
          </a:xfrm>
          <a:prstGeom prst="rect">
            <a:avLst/>
          </a:prstGeom>
          <a:noFill/>
        </p:spPr>
        <p:txBody>
          <a:bodyPr wrap="square" rtlCol="0">
            <a:noAutofit/>
          </a:bodyPr>
          <a:p>
            <a:r>
              <a:rPr lang="en-US" sz="2200">
                <a:latin typeface="Comic Sans MS" panose="030F0702030302020204" charset="0"/>
                <a:cs typeface="Comic Sans MS" panose="030F0702030302020204" charset="0"/>
              </a:rPr>
              <a:t>To create a working chatbot, we created a separate python file and used the streamlit library to make the user interface. The first step was to load our model, tokenizer &amp; encoder. Loading the pretrained tokenizer is as important as loading the model because we want to ensure that our new inputs gets encoded in the same way as our training inputs.</a:t>
            </a:r>
            <a:endParaRPr lang="en-US" sz="2200">
              <a:latin typeface="Comic Sans MS" panose="030F0702030302020204" charset="0"/>
              <a:cs typeface="Comic Sans MS" panose="030F0702030302020204" charset="0"/>
            </a:endParaRPr>
          </a:p>
          <a:p>
            <a:endParaRPr lang="en-US" sz="2200">
              <a:latin typeface="Comic Sans MS" panose="030F0702030302020204" charset="0"/>
              <a:cs typeface="Comic Sans MS" panose="030F0702030302020204" charset="0"/>
            </a:endParaRPr>
          </a:p>
          <a:p>
            <a:r>
              <a:rPr lang="en-US" sz="2200">
                <a:latin typeface="Comic Sans MS" panose="030F0702030302020204" charset="0"/>
                <a:cs typeface="Comic Sans MS" panose="030F0702030302020204" charset="0"/>
              </a:rPr>
              <a:t>Code:</a:t>
            </a:r>
            <a:endParaRPr lang="en-US" sz="2200">
              <a:latin typeface="Comic Sans MS" panose="030F0702030302020204" charset="0"/>
              <a:cs typeface="Comic Sans MS" panose="030F0702030302020204" charset="0"/>
            </a:endParaRPr>
          </a:p>
        </p:txBody>
      </p:sp>
      <p:pic>
        <p:nvPicPr>
          <p:cNvPr id="6" name="Picture 5"/>
          <p:cNvPicPr>
            <a:picLocks noChangeAspect="1"/>
          </p:cNvPicPr>
          <p:nvPr/>
        </p:nvPicPr>
        <p:blipFill>
          <a:blip r:embed="rId1"/>
          <a:stretch>
            <a:fillRect/>
          </a:stretch>
        </p:blipFill>
        <p:spPr>
          <a:xfrm>
            <a:off x="3289935" y="2864485"/>
            <a:ext cx="7206615" cy="1435100"/>
          </a:xfrm>
          <a:prstGeom prst="rect">
            <a:avLst/>
          </a:prstGeom>
        </p:spPr>
      </p:pic>
      <p:pic>
        <p:nvPicPr>
          <p:cNvPr id="2" name="Picture 1"/>
          <p:cNvPicPr>
            <a:picLocks noChangeAspect="1"/>
          </p:cNvPicPr>
          <p:nvPr/>
        </p:nvPicPr>
        <p:blipFill>
          <a:blip r:embed="rId2"/>
          <a:stretch>
            <a:fillRect/>
          </a:stretch>
        </p:blipFill>
        <p:spPr>
          <a:xfrm>
            <a:off x="3289935" y="4046855"/>
            <a:ext cx="7230110" cy="2717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Chatbot Architecture: Generating response set </a:t>
            </a:r>
            <a:endParaRPr lang="en-US" sz="2800" b="1">
              <a:latin typeface="Comic Sans MS" panose="030F0702030302020204" charset="0"/>
              <a:cs typeface="Comic Sans MS" panose="030F0702030302020204" charset="0"/>
            </a:endParaRPr>
          </a:p>
        </p:txBody>
      </p:sp>
      <p:sp>
        <p:nvSpPr>
          <p:cNvPr id="3" name="Text Box 2"/>
          <p:cNvSpPr txBox="1"/>
          <p:nvPr/>
        </p:nvSpPr>
        <p:spPr>
          <a:xfrm>
            <a:off x="571500" y="1069340"/>
            <a:ext cx="11221720" cy="5484495"/>
          </a:xfrm>
          <a:prstGeom prst="rect">
            <a:avLst/>
          </a:prstGeom>
          <a:noFill/>
        </p:spPr>
        <p:txBody>
          <a:bodyPr wrap="square" rtlCol="0">
            <a:noAutofit/>
          </a:bodyPr>
          <a:p>
            <a:r>
              <a:rPr lang="en-US" sz="2200">
                <a:latin typeface="Comic Sans MS" panose="030F0702030302020204" charset="0"/>
                <a:cs typeface="Comic Sans MS" panose="030F0702030302020204" charset="0"/>
              </a:rPr>
              <a:t>Generated a response for every intent so that the chatbot can respond to the user when a query of that particular intent arises.</a:t>
            </a:r>
            <a:endParaRPr lang="en-US" sz="2200">
              <a:latin typeface="Comic Sans MS" panose="030F0702030302020204" charset="0"/>
              <a:cs typeface="Comic Sans MS" panose="030F0702030302020204" charset="0"/>
            </a:endParaRPr>
          </a:p>
          <a:p>
            <a:r>
              <a:rPr lang="en-US" sz="2200" b="1">
                <a:latin typeface="Comic Sans MS" panose="030F0702030302020204" charset="0"/>
                <a:cs typeface="Comic Sans MS" panose="030F0702030302020204" charset="0"/>
              </a:rPr>
              <a:t>Responses:</a:t>
            </a:r>
            <a:endParaRPr lang="en-US" sz="2200" b="1">
              <a:latin typeface="Comic Sans MS" panose="030F0702030302020204" charset="0"/>
              <a:cs typeface="Comic Sans MS" panose="030F0702030302020204" charset="0"/>
            </a:endParaRPr>
          </a:p>
        </p:txBody>
      </p:sp>
      <p:pic>
        <p:nvPicPr>
          <p:cNvPr id="9" name="Picture 8"/>
          <p:cNvPicPr>
            <a:picLocks noChangeAspect="1"/>
          </p:cNvPicPr>
          <p:nvPr/>
        </p:nvPicPr>
        <p:blipFill>
          <a:blip r:embed="rId1"/>
          <a:stretch>
            <a:fillRect/>
          </a:stretch>
        </p:blipFill>
        <p:spPr>
          <a:xfrm>
            <a:off x="2499360" y="1821180"/>
            <a:ext cx="8524240" cy="486854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Chatbot Architecture: Function for chatbot responses</a:t>
            </a:r>
            <a:endParaRPr lang="en-US" sz="2800" b="1">
              <a:latin typeface="Comic Sans MS" panose="030F0702030302020204" charset="0"/>
              <a:cs typeface="Comic Sans MS" panose="030F0702030302020204" charset="0"/>
            </a:endParaRPr>
          </a:p>
        </p:txBody>
      </p:sp>
      <p:sp>
        <p:nvSpPr>
          <p:cNvPr id="3" name="Text Box 2"/>
          <p:cNvSpPr txBox="1"/>
          <p:nvPr/>
        </p:nvSpPr>
        <p:spPr>
          <a:xfrm>
            <a:off x="264795" y="923290"/>
            <a:ext cx="3655695" cy="5934075"/>
          </a:xfrm>
          <a:prstGeom prst="rect">
            <a:avLst/>
          </a:prstGeom>
          <a:noFill/>
        </p:spPr>
        <p:txBody>
          <a:bodyPr wrap="square" rtlCol="0">
            <a:noAutofit/>
          </a:bodyPr>
          <a:p>
            <a:r>
              <a:rPr lang="en-US" sz="1950">
                <a:latin typeface="Comic Sans MS" panose="030F0702030302020204" charset="0"/>
                <a:cs typeface="Comic Sans MS" panose="030F0702030302020204" charset="0"/>
              </a:rPr>
              <a:t>The function performs the following steps:</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Takes the user input and store it.</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Performs text preprocessing like removing stopwords, lemmatization.</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Generate a vector representation of words using the pretrained tokenizer object</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Do zero padding of the vector representation</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Predict intent class using the pretrained model</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Returns the response for the particular predicted intent class</a:t>
            </a:r>
            <a:endParaRPr lang="en-US" sz="1950">
              <a:latin typeface="Comic Sans MS" panose="030F0702030302020204" charset="0"/>
              <a:cs typeface="Comic Sans MS" panose="030F0702030302020204" charset="0"/>
            </a:endParaRPr>
          </a:p>
        </p:txBody>
      </p:sp>
      <p:pic>
        <p:nvPicPr>
          <p:cNvPr id="5" name="Picture 4"/>
          <p:cNvPicPr>
            <a:picLocks noChangeAspect="1"/>
          </p:cNvPicPr>
          <p:nvPr/>
        </p:nvPicPr>
        <p:blipFill>
          <a:blip r:embed="rId1"/>
          <a:stretch>
            <a:fillRect/>
          </a:stretch>
        </p:blipFill>
        <p:spPr>
          <a:xfrm>
            <a:off x="3920490" y="1304925"/>
            <a:ext cx="8180705" cy="490410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71500" y="282575"/>
            <a:ext cx="9925050" cy="528320"/>
          </a:xfrm>
          <a:prstGeom prst="rect">
            <a:avLst/>
          </a:prstGeom>
          <a:noFill/>
        </p:spPr>
        <p:txBody>
          <a:bodyPr wrap="square" rtlCol="0">
            <a:noAutofit/>
          </a:bodyPr>
          <a:p>
            <a:r>
              <a:rPr lang="en-US" sz="2800" b="1">
                <a:latin typeface="Comic Sans MS" panose="030F0702030302020204" charset="0"/>
                <a:cs typeface="Comic Sans MS" panose="030F0702030302020204" charset="0"/>
              </a:rPr>
              <a:t>Chatbot Architecture: User Interface</a:t>
            </a:r>
            <a:endParaRPr lang="en-US" sz="2800" b="1">
              <a:latin typeface="Comic Sans MS" panose="030F0702030302020204" charset="0"/>
              <a:cs typeface="Comic Sans MS" panose="030F0702030302020204" charset="0"/>
            </a:endParaRPr>
          </a:p>
        </p:txBody>
      </p:sp>
      <p:sp>
        <p:nvSpPr>
          <p:cNvPr id="3" name="Text Box 2"/>
          <p:cNvSpPr txBox="1"/>
          <p:nvPr/>
        </p:nvSpPr>
        <p:spPr>
          <a:xfrm>
            <a:off x="264795" y="923290"/>
            <a:ext cx="4475480" cy="5934075"/>
          </a:xfrm>
          <a:prstGeom prst="rect">
            <a:avLst/>
          </a:prstGeom>
          <a:noFill/>
        </p:spPr>
        <p:txBody>
          <a:bodyPr wrap="square" rtlCol="0">
            <a:noAutofit/>
          </a:bodyPr>
          <a:p>
            <a:r>
              <a:rPr lang="en-US" sz="1950">
                <a:latin typeface="Comic Sans MS" panose="030F0702030302020204" charset="0"/>
                <a:cs typeface="Comic Sans MS" panose="030F0702030302020204" charset="0"/>
              </a:rPr>
              <a:t>The following piece of code performs these actions:</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Creates a title for the homepage. (“Ask Panda Bot”)</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If there are no messages in the session yet, the bot response will be to greet.</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When there are new messages in the session (either by bot or the user) it is stored and displayed on the chatbox.</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Whenever a prompt is entered in the textbox, the bot response function is called with the prompt as the input for the function.</a:t>
            </a:r>
            <a:endParaRPr lang="en-US" sz="1950">
              <a:latin typeface="Comic Sans MS" panose="030F0702030302020204" charset="0"/>
              <a:cs typeface="Comic Sans MS" panose="030F0702030302020204" charset="0"/>
            </a:endParaRPr>
          </a:p>
          <a:p>
            <a:pPr marL="457200" indent="-457200">
              <a:buAutoNum type="arabicPeriod"/>
            </a:pPr>
            <a:r>
              <a:rPr lang="en-US" sz="1950">
                <a:latin typeface="Comic Sans MS" panose="030F0702030302020204" charset="0"/>
                <a:cs typeface="Comic Sans MS" panose="030F0702030302020204" charset="0"/>
              </a:rPr>
              <a:t>The response returned by the function is displayed as the bot’s response in the chatbox.</a:t>
            </a:r>
            <a:endParaRPr lang="en-US" sz="1950">
              <a:latin typeface="Comic Sans MS" panose="030F0702030302020204" charset="0"/>
              <a:cs typeface="Comic Sans MS" panose="030F0702030302020204" charset="0"/>
            </a:endParaRPr>
          </a:p>
        </p:txBody>
      </p:sp>
      <p:pic>
        <p:nvPicPr>
          <p:cNvPr id="6" name="Picture 5"/>
          <p:cNvPicPr>
            <a:picLocks noChangeAspect="1"/>
          </p:cNvPicPr>
          <p:nvPr/>
        </p:nvPicPr>
        <p:blipFill>
          <a:blip r:embed="rId1"/>
          <a:stretch>
            <a:fillRect/>
          </a:stretch>
        </p:blipFill>
        <p:spPr>
          <a:xfrm>
            <a:off x="4847590" y="923290"/>
            <a:ext cx="7198360" cy="557911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750570" y="110490"/>
            <a:ext cx="6637655" cy="757555"/>
          </a:xfrm>
        </p:spPr>
        <p:txBody>
          <a:bodyPr>
            <a:normAutofit/>
          </a:bodyPr>
          <a:p>
            <a:r>
              <a:rPr lang="en-US" sz="3200" b="1">
                <a:solidFill>
                  <a:schemeClr val="tx1"/>
                </a:solidFill>
                <a:latin typeface="Arial Black" panose="020B0A04020102020204" charset="0"/>
                <a:cs typeface="Arial Black" panose="020B0A04020102020204" charset="0"/>
              </a:rPr>
              <a:t>Conclusive Summary</a:t>
            </a:r>
            <a:endParaRPr lang="en-US" sz="3200" b="1">
              <a:solidFill>
                <a:schemeClr val="tx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400050" y="868045"/>
            <a:ext cx="11565890" cy="5989955"/>
          </a:xfrm>
        </p:spPr>
        <p:txBody>
          <a:bodyPr>
            <a:noAutofit/>
          </a:bodyPr>
          <a:p>
            <a:pPr marL="0" indent="0">
              <a:buNone/>
            </a:pPr>
            <a:r>
              <a:rPr lang="en-US" sz="2400" i="1">
                <a:solidFill>
                  <a:schemeClr val="tx1"/>
                </a:solidFill>
                <a:latin typeface="Comic Sans MS" panose="030F0702030302020204" charset="0"/>
                <a:cs typeface="Comic Sans MS" panose="030F0702030302020204" charset="0"/>
              </a:rPr>
              <a:t>The implementation of our chatbot demonstrates a significant advancement in providing timely, efficient, and scalable customer support. By leveraging natural language processing and rule-based interactions, the chatbot is able to handle routine inquiries, troubleshoot common issues, and provide 24/7 assistance, ensuring an enhanced customer experience.</a:t>
            </a:r>
            <a:endParaRPr lang="en-US" sz="2200" i="1">
              <a:solidFill>
                <a:schemeClr val="tx1"/>
              </a:solidFill>
              <a:latin typeface="Comic Sans MS" panose="030F0702030302020204" charset="0"/>
              <a:cs typeface="Comic Sans MS" panose="030F0702030302020204" charset="0"/>
            </a:endParaRPr>
          </a:p>
          <a:p>
            <a:pPr marL="0" indent="0">
              <a:buNone/>
            </a:pPr>
            <a:r>
              <a:rPr lang="en-US" sz="2200" b="1" i="1">
                <a:solidFill>
                  <a:schemeClr val="tx1"/>
                </a:solidFill>
                <a:latin typeface="Comic Sans MS" panose="030F0702030302020204" charset="0"/>
                <a:cs typeface="Comic Sans MS" panose="030F0702030302020204" charset="0"/>
              </a:rPr>
              <a:t>Key benefits of the chatbot include:</a:t>
            </a:r>
            <a:endParaRPr lang="en-US" sz="2200" i="1">
              <a:solidFill>
                <a:schemeClr val="tx1"/>
              </a:solidFill>
              <a:latin typeface="Comic Sans MS" panose="030F0702030302020204" charset="0"/>
              <a:cs typeface="Comic Sans MS" panose="030F0702030302020204" charset="0"/>
            </a:endParaRPr>
          </a:p>
          <a:p>
            <a:pPr lvl="0"/>
            <a:r>
              <a:rPr lang="en-US" sz="2000" i="1">
                <a:solidFill>
                  <a:schemeClr val="tx1"/>
                </a:solidFill>
                <a:latin typeface="Comic Sans MS" panose="030F0702030302020204" charset="0"/>
                <a:cs typeface="Comic Sans MS" panose="030F0702030302020204" charset="0"/>
              </a:rPr>
              <a:t>Improved customer satisfaction: Instant responses to queries reduce wait times and enhance service quality.</a:t>
            </a:r>
            <a:endParaRPr lang="en-US" sz="2000" i="1">
              <a:solidFill>
                <a:schemeClr val="tx1"/>
              </a:solidFill>
              <a:latin typeface="Comic Sans MS" panose="030F0702030302020204" charset="0"/>
              <a:cs typeface="Comic Sans MS" panose="030F0702030302020204" charset="0"/>
            </a:endParaRPr>
          </a:p>
          <a:p>
            <a:pPr lvl="0"/>
            <a:r>
              <a:rPr lang="en-US" sz="2000" i="1">
                <a:solidFill>
                  <a:schemeClr val="tx1"/>
                </a:solidFill>
                <a:latin typeface="Comic Sans MS" panose="030F0702030302020204" charset="0"/>
                <a:cs typeface="Comic Sans MS" panose="030F0702030302020204" charset="0"/>
              </a:rPr>
              <a:t>Cost-effective support: Automating routine tasks allows human agents to focus on more complex issues, reducing operational costs.</a:t>
            </a:r>
            <a:endParaRPr lang="en-US" sz="2000" i="1">
              <a:solidFill>
                <a:schemeClr val="tx1"/>
              </a:solidFill>
              <a:latin typeface="Comic Sans MS" panose="030F0702030302020204" charset="0"/>
              <a:cs typeface="Comic Sans MS" panose="030F0702030302020204" charset="0"/>
            </a:endParaRPr>
          </a:p>
          <a:p>
            <a:pPr lvl="0"/>
            <a:r>
              <a:rPr lang="en-US" sz="2000" i="1">
                <a:solidFill>
                  <a:schemeClr val="tx1"/>
                </a:solidFill>
                <a:latin typeface="Comic Sans MS" panose="030F0702030302020204" charset="0"/>
                <a:cs typeface="Comic Sans MS" panose="030F0702030302020204" charset="0"/>
              </a:rPr>
              <a:t>Scalability: The chatbot can handle a large volume of queries without compromising performance, making it a flexible solution as the company grows.</a:t>
            </a:r>
            <a:endParaRPr lang="en-US" sz="2000" i="1">
              <a:solidFill>
                <a:schemeClr val="tx1"/>
              </a:solidFill>
              <a:latin typeface="Comic Sans MS" panose="030F0702030302020204" charset="0"/>
              <a:cs typeface="Comic Sans MS" panose="030F0702030302020204" charset="0"/>
            </a:endParaRPr>
          </a:p>
          <a:p>
            <a:pPr lvl="0"/>
            <a:r>
              <a:rPr lang="en-US" sz="2000" i="1">
                <a:solidFill>
                  <a:schemeClr val="tx1"/>
                </a:solidFill>
                <a:latin typeface="Comic Sans MS" panose="030F0702030302020204" charset="0"/>
                <a:cs typeface="Comic Sans MS" panose="030F0702030302020204" charset="0"/>
              </a:rPr>
              <a:t>Future enhancements may include integrating AI-driven learning for more personalized interactions, expanding multi-language support, and seamless handover to human agents for complex issues. Overall, this chatbot positions for success in maintaining strong customer relationships in an increasingly digital marketplace.</a:t>
            </a:r>
            <a:endParaRPr lang="en-US" sz="2000" i="1">
              <a:solidFill>
                <a:schemeClr val="tx1"/>
              </a:solidFill>
              <a:latin typeface="Comic Sans MS" panose="030F0702030302020204" charset="0"/>
              <a:cs typeface="Comic Sans MS" panose="030F070203030202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Text Box 6"/>
          <p:cNvSpPr txBox="1"/>
          <p:nvPr/>
        </p:nvSpPr>
        <p:spPr>
          <a:xfrm>
            <a:off x="2724785" y="2073275"/>
            <a:ext cx="6323965" cy="1355725"/>
          </a:xfrm>
          <a:prstGeom prst="rect">
            <a:avLst/>
          </a:prstGeom>
          <a:noFill/>
        </p:spPr>
        <p:txBody>
          <a:bodyPr wrap="square" rtlCol="0">
            <a:noAutofit/>
          </a:bodyPr>
          <a:p>
            <a:r>
              <a:rPr lang="en-US" sz="8800" b="1">
                <a:solidFill>
                  <a:schemeClr val="bg1"/>
                </a:solidFill>
                <a:latin typeface="Segoe Print" panose="02000600000000000000" charset="0"/>
                <a:cs typeface="Segoe Print" panose="02000600000000000000" charset="0"/>
              </a:rPr>
              <a:t>Thank You</a:t>
            </a:r>
            <a:endParaRPr lang="en-US" sz="8800" b="1">
              <a:solidFill>
                <a:schemeClr val="bg1"/>
              </a:solidFill>
              <a:latin typeface="Segoe Print" panose="02000600000000000000" charset="0"/>
              <a:cs typeface="Segoe Print" panose="02000600000000000000" charset="0"/>
            </a:endParaRPr>
          </a:p>
        </p:txBody>
      </p:sp>
      <p:sp>
        <p:nvSpPr>
          <p:cNvPr id="8" name="Text Box 7"/>
          <p:cNvSpPr txBox="1"/>
          <p:nvPr/>
        </p:nvSpPr>
        <p:spPr>
          <a:xfrm>
            <a:off x="2744470" y="3613150"/>
            <a:ext cx="6335395" cy="1115060"/>
          </a:xfrm>
          <a:prstGeom prst="rect">
            <a:avLst/>
          </a:prstGeom>
          <a:noFill/>
        </p:spPr>
        <p:txBody>
          <a:bodyPr wrap="square" rtlCol="0">
            <a:noAutofit/>
          </a:bodyPr>
          <a:p>
            <a:pPr algn="ctr"/>
            <a:r>
              <a:rPr lang="en-US" sz="3600" b="1">
                <a:solidFill>
                  <a:schemeClr val="bg1"/>
                </a:solidFill>
              </a:rPr>
              <a:t>Presented By: Sanket Anand</a:t>
            </a:r>
            <a:endParaRPr lang="en-US" sz="36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t>Sales Distribution by location</a:t>
            </a:r>
            <a:endParaRPr lang="en-US" sz="3200"/>
          </a:p>
        </p:txBody>
      </p:sp>
      <p:pic>
        <p:nvPicPr>
          <p:cNvPr id="4" name="Content Placeholder 3" descr="Revenue by location"/>
          <p:cNvPicPr>
            <a:picLocks noChangeAspect="1"/>
          </p:cNvPicPr>
          <p:nvPr>
            <p:ph idx="1"/>
          </p:nvPr>
        </p:nvPicPr>
        <p:blipFill>
          <a:blip r:embed="rId1"/>
          <a:stretch>
            <a:fillRect/>
          </a:stretch>
        </p:blipFill>
        <p:spPr>
          <a:xfrm>
            <a:off x="-635" y="1839595"/>
            <a:ext cx="6096635" cy="3714115"/>
          </a:xfrm>
          <a:prstGeom prst="rect">
            <a:avLst/>
          </a:prstGeom>
        </p:spPr>
      </p:pic>
      <p:pic>
        <p:nvPicPr>
          <p:cNvPr id="5" name="Picture 4" descr="Product sold by Location"/>
          <p:cNvPicPr>
            <a:picLocks noChangeAspect="1"/>
          </p:cNvPicPr>
          <p:nvPr/>
        </p:nvPicPr>
        <p:blipFill>
          <a:blip r:embed="rId2"/>
          <a:stretch>
            <a:fillRect/>
          </a:stretch>
        </p:blipFill>
        <p:spPr>
          <a:xfrm>
            <a:off x="6096000" y="1743075"/>
            <a:ext cx="6095365" cy="3895090"/>
          </a:xfrm>
          <a:prstGeom prst="rect">
            <a:avLst/>
          </a:prstGeom>
        </p:spPr>
      </p:pic>
      <p:sp>
        <p:nvSpPr>
          <p:cNvPr id="6" name="Text Box 5"/>
          <p:cNvSpPr txBox="1"/>
          <p:nvPr/>
        </p:nvSpPr>
        <p:spPr>
          <a:xfrm>
            <a:off x="240665" y="5154295"/>
            <a:ext cx="11809730" cy="1396365"/>
          </a:xfrm>
          <a:prstGeom prst="rect">
            <a:avLst/>
          </a:prstGeom>
          <a:noFill/>
        </p:spPr>
        <p:txBody>
          <a:bodyPr wrap="square" rtlCol="0">
            <a:noAutofit/>
          </a:bodyPr>
          <a:p>
            <a:r>
              <a:rPr lang="en-US"/>
              <a:t>These pie charts provide a clear overview of the locations generating the highest sales and revenue. It is evident that Kolkata leads in both sales and revenue. Additionally, while Bangalore has comparatively lower product sales, it is generating nearly the same revenue as other cities.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mographic Distribution"/>
          <p:cNvPicPr>
            <a:picLocks noChangeAspect="1"/>
          </p:cNvPicPr>
          <p:nvPr>
            <p:ph idx="1"/>
          </p:nvPr>
        </p:nvPicPr>
        <p:blipFill>
          <a:blip r:embed="rId1"/>
          <a:stretch>
            <a:fillRect/>
          </a:stretch>
        </p:blipFill>
        <p:spPr>
          <a:xfrm>
            <a:off x="1371600" y="0"/>
            <a:ext cx="8996680" cy="6747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ata Distribution"/>
          <p:cNvPicPr>
            <a:picLocks noChangeAspect="1"/>
          </p:cNvPicPr>
          <p:nvPr/>
        </p:nvPicPr>
        <p:blipFill>
          <a:blip r:embed="rId1"/>
          <a:stretch>
            <a:fillRect/>
          </a:stretch>
        </p:blipFill>
        <p:spPr>
          <a:xfrm>
            <a:off x="469900" y="0"/>
            <a:ext cx="85725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rice Distribution"/>
          <p:cNvPicPr>
            <a:picLocks noChangeAspect="1"/>
          </p:cNvPicPr>
          <p:nvPr>
            <p:ph idx="1"/>
          </p:nvPr>
        </p:nvPicPr>
        <p:blipFill>
          <a:blip r:embed="rId1"/>
          <a:stretch>
            <a:fillRect/>
          </a:stretch>
        </p:blipFill>
        <p:spPr>
          <a:xfrm>
            <a:off x="1666240" y="0"/>
            <a:ext cx="9357360" cy="5299075"/>
          </a:xfrm>
          <a:prstGeom prst="rect">
            <a:avLst/>
          </a:prstGeom>
        </p:spPr>
      </p:pic>
      <p:sp>
        <p:nvSpPr>
          <p:cNvPr id="5" name="Text Box 4"/>
          <p:cNvSpPr txBox="1"/>
          <p:nvPr/>
        </p:nvSpPr>
        <p:spPr>
          <a:xfrm>
            <a:off x="127635" y="5298440"/>
            <a:ext cx="11975465" cy="1457325"/>
          </a:xfrm>
          <a:prstGeom prst="rect">
            <a:avLst/>
          </a:prstGeom>
          <a:noFill/>
        </p:spPr>
        <p:txBody>
          <a:bodyPr wrap="square" rtlCol="0">
            <a:noAutofit/>
          </a:bodyPr>
          <a:p>
            <a:r>
              <a:rPr lang="en-US"/>
              <a:t>This visual shows the price distribution of the products across different product type. </a:t>
            </a:r>
            <a:endParaRPr lang="en-US"/>
          </a:p>
          <a:p>
            <a:pPr marL="285750" indent="-285750">
              <a:buFont typeface="Arial" panose="020B0604020202020204" pitchFamily="34" charset="0"/>
              <a:buChar char="•"/>
            </a:pPr>
            <a:r>
              <a:rPr lang="en-US"/>
              <a:t>Cosmetics products are mostly in the range of 45-100 with a few products in the 0-15 price range too.</a:t>
            </a:r>
            <a:endParaRPr lang="en-US"/>
          </a:p>
          <a:p>
            <a:pPr marL="285750" indent="-285750">
              <a:buFont typeface="Arial" panose="020B0604020202020204" pitchFamily="34" charset="0"/>
              <a:buChar char="•"/>
            </a:pPr>
            <a:r>
              <a:rPr lang="en-US"/>
              <a:t>Haircare products are almost evenly distributed throughout. However there are fewer products costlier than 85</a:t>
            </a:r>
            <a:endParaRPr lang="en-US"/>
          </a:p>
          <a:p>
            <a:pPr marL="285750" indent="-285750">
              <a:buFont typeface="Arial" panose="020B0604020202020204" pitchFamily="34" charset="0"/>
              <a:buChar char="•"/>
            </a:pPr>
            <a:r>
              <a:rPr lang="en-US"/>
              <a:t>Most of the skincare products are in the price range of 0-25 and 80-100. However there are a few products in the range of 25-65 too. This suggests that skincare products prices are more diverse than the other two.</a:t>
            </a:r>
            <a:endParaRPr lang="en-US"/>
          </a:p>
        </p:txBody>
      </p:sp>
    </p:spTree>
  </p:cSld>
  <p:clrMapOvr>
    <a:masterClrMapping/>
  </p:clrMapOvr>
</p:sld>
</file>

<file path=ppt/tags/tag1.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38212_3*m_h_i*1_1_2"/>
  <p:tag name="KSO_WM_TEMPLATE_CATEGORY" val="diagram"/>
  <p:tag name="KSO_WM_TEMPLATE_INDEX" val="20238212"/>
  <p:tag name="KSO_WM_UNIT_LAYERLEVEL" val="1_1_1"/>
  <p:tag name="KSO_WM_TAG_VERSION" val="3.0"/>
  <p:tag name="KSO_WM_BEAUTIFY_FLAG" val="#wm#"/>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8"/>
  <p:tag name="KSO_WM_UNIT_LINE_FORE_SCHEMECOLOR_INDEX_2_TRANS" val="1"/>
  <p:tag name="KSO_WM_UNIT_LINE_GRADIENT_TYPE" val="0"/>
  <p:tag name="KSO_WM_UNIT_LINE_GRADIENT_ANGLE" val="45"/>
  <p:tag name="KSO_WM_UNIT_LINE_GRADIENT_Direction" val="0"/>
  <p:tag name="KSO_WM_UNIT_LINE_FILL_TYPE" val="5"/>
  <p:tag name="KSO_WM_UNIT_USESOURCEFORMAT_APPLY" val="1"/>
  <p:tag name="KSO_WM_DIAGRAM_USE_COLOR_VALUE" val="{&quot;color_scheme&quot;:1,&quot;color_type&quot;:1,&quot;theme_color_indexes&quot;:[]}"/>
</p:tagLst>
</file>

<file path=ppt/tags/tag10.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38212_3*m_h_i*1_4_3"/>
  <p:tag name="KSO_WM_TEMPLATE_CATEGORY" val="diagram"/>
  <p:tag name="KSO_WM_TEMPLATE_INDEX" val="20238212"/>
  <p:tag name="KSO_WM_UNIT_LAYERLEVEL" val="1_1_1"/>
  <p:tag name="KSO_WM_TAG_VERSION" val="3.0"/>
  <p:tag name="KSO_WM_BEAUTIFY_FLAG" val="#wm#"/>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8"/>
  <p:tag name="KSO_WM_UNIT_LINE_FORE_SCHEMECOLOR_INDEX_2_TRANS" val="1"/>
  <p:tag name="KSO_WM_UNIT_LINE_GRADIENT_TYPE" val="0"/>
  <p:tag name="KSO_WM_UNIT_LINE_GRADIENT_ANGLE" val="45"/>
  <p:tag name="KSO_WM_UNIT_LINE_GRADIENT_Direction" val="0"/>
  <p:tag name="KSO_WM_UNIT_LINE_FILL_TYPE" val="5"/>
  <p:tag name="KSO_WM_UNIT_USESOURCEFORMAT_APPLY" val="1"/>
  <p:tag name="KSO_WM_DIAGRAM_USE_COLOR_VALUE" val="{&quot;color_scheme&quot;:1,&quot;color_type&quot;:1,&quot;theme_color_indexes&quot;:[]}"/>
</p:tagLst>
</file>

<file path=ppt/tags/tag11.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38212_3*m_h_i*1_4_1"/>
  <p:tag name="KSO_WM_TEMPLATE_CATEGORY" val="diagram"/>
  <p:tag name="KSO_WM_TEMPLATE_INDEX" val="20238212"/>
  <p:tag name="KSO_WM_UNIT_LAYERLEVEL" val="1_1_1"/>
  <p:tag name="KSO_WM_TAG_VERSION" val="3.0"/>
  <p:tag name="KSO_WM_BEAUTIFY_FLAG" val="#wm#"/>
  <p:tag name="KSO_WM_UNIT_PRESET_TEXT" val="04"/>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12.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38212_3*m_h_i*1_4_4"/>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13.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38212_3*m_h_i*1_5_3"/>
  <p:tag name="KSO_WM_TEMPLATE_CATEGORY" val="diagram"/>
  <p:tag name="KSO_WM_TEMPLATE_INDEX" val="20238212"/>
  <p:tag name="KSO_WM_UNIT_LAYERLEVEL" val="1_1_1"/>
  <p:tag name="KSO_WM_TAG_VERSION" val="3.0"/>
  <p:tag name="KSO_WM_BEAUTIFY_FLAG" val="#wm#"/>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8"/>
  <p:tag name="KSO_WM_UNIT_LINE_FORE_SCHEMECOLOR_INDEX_2_TRANS" val="1"/>
  <p:tag name="KSO_WM_UNIT_LINE_GRADIENT_TYPE" val="0"/>
  <p:tag name="KSO_WM_UNIT_LINE_GRADIENT_ANGLE" val="45"/>
  <p:tag name="KSO_WM_UNIT_LINE_GRADIENT_Direction" val="0"/>
  <p:tag name="KSO_WM_UNIT_LINE_FILL_TYPE" val="5"/>
  <p:tag name="KSO_WM_UNIT_USESOURCEFORMAT_APPLY" val="1"/>
  <p:tag name="KSO_WM_DIAGRAM_USE_COLOR_VALUE" val="{&quot;color_scheme&quot;:1,&quot;color_type&quot;:1,&quot;theme_color_indexes&quot;:[]}"/>
</p:tagLst>
</file>

<file path=ppt/tags/tag14.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ID" val="diagram20238212_3*m_h_i*1_5_1"/>
  <p:tag name="KSO_WM_TEMPLATE_CATEGORY" val="diagram"/>
  <p:tag name="KSO_WM_TEMPLATE_INDEX" val="20238212"/>
  <p:tag name="KSO_WM_UNIT_LAYERLEVEL" val="1_1_1"/>
  <p:tag name="KSO_WM_TAG_VERSION" val="3.0"/>
  <p:tag name="KSO_WM_BEAUTIFY_FLAG" val="#wm#"/>
  <p:tag name="KSO_WM_UNIT_PRESET_TEXT" val="05"/>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15.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4"/>
  <p:tag name="KSO_WM_UNIT_ID" val="diagram20238212_3*m_h_i*1_5_4"/>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16.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38212_3*m_h_i*1_2_2"/>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17.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38212_3*m_h_i*1_3_2"/>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18.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38212_3*m_h_i*1_4_2"/>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19.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38212_3*m_h_i*1_5_2"/>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2.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38212_3*m_h_i*1_1_1"/>
  <p:tag name="KSO_WM_TEMPLATE_CATEGORY" val="diagram"/>
  <p:tag name="KSO_WM_TEMPLATE_INDEX" val="20238212"/>
  <p:tag name="KSO_WM_UNIT_LAYERLEVEL" val="1_1_1"/>
  <p:tag name="KSO_WM_TAG_VERSION" val="3.0"/>
  <p:tag name="KSO_WM_BEAUTIFY_FLAG" val="#wm#"/>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0.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38212_3*m_h_a*1_1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1.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38212_3*m_h_f*1_3_1"/>
  <p:tag name="KSO_WM_TEMPLATE_CATEGORY" val="diagram"/>
  <p:tag name="KSO_WM_TEMPLATE_INDEX" val="20238212"/>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2.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38212_3*m_h_a*1_3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3.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38212_3*m_h_f*1_5_1"/>
  <p:tag name="KSO_WM_TEMPLATE_CATEGORY" val="diagram"/>
  <p:tag name="KSO_WM_TEMPLATE_INDEX" val="20238212"/>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4.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38212_3*m_h_a*1_5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5.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8212_3*m_h_f*1_2_1"/>
  <p:tag name="KSO_WM_TEMPLATE_CATEGORY" val="diagram"/>
  <p:tag name="KSO_WM_TEMPLATE_INDEX" val="20238212"/>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6.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38212_3*m_h_a*1_2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7.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38212_3*m_h_f*1_4_1"/>
  <p:tag name="KSO_WM_TEMPLATE_CATEGORY" val="diagram"/>
  <p:tag name="KSO_WM_TEMPLATE_INDEX" val="20238212"/>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8.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38212_3*m_h_a*1_4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9.xml><?xml version="1.0" encoding="utf-8"?>
<p:tagLst xmlns:p="http://schemas.openxmlformats.org/presentationml/2006/main">
  <p:tag name="KSO_WM_SLIDE_ITEM_CNT" val="5"/>
  <p:tag name="resource_record_key" val="{&quot;70&quot;:[3322110,3321378]}"/>
</p:tagLst>
</file>

<file path=ppt/tags/tag3.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38212_3*m_h_i*1_1_3"/>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30.xml><?xml version="1.0" encoding="utf-8"?>
<p:tagLst xmlns:p="http://schemas.openxmlformats.org/presentationml/2006/main">
  <p:tag name="resource_record_key" val="{&quot;70&quot;:[3321916,3322110,3321378]}"/>
</p:tagLst>
</file>

<file path=ppt/tags/tag4.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38212_3*m_h_i*1_2_3"/>
  <p:tag name="KSO_WM_TEMPLATE_CATEGORY" val="diagram"/>
  <p:tag name="KSO_WM_TEMPLATE_INDEX" val="20238212"/>
  <p:tag name="KSO_WM_UNIT_LAYERLEVEL" val="1_1_1"/>
  <p:tag name="KSO_WM_TAG_VERSION" val="3.0"/>
  <p:tag name="KSO_WM_BEAUTIFY_FLAG" val="#wm#"/>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8"/>
  <p:tag name="KSO_WM_UNIT_LINE_FORE_SCHEMECOLOR_INDEX_2_TRANS" val="1"/>
  <p:tag name="KSO_WM_UNIT_LINE_GRADIENT_TYPE" val="0"/>
  <p:tag name="KSO_WM_UNIT_LINE_GRADIENT_ANGLE" val="45"/>
  <p:tag name="KSO_WM_UNIT_LINE_GRADIENT_Direction" val="0"/>
  <p:tag name="KSO_WM_UNIT_LINE_FILL_TYPE" val="5"/>
  <p:tag name="KSO_WM_UNIT_USESOURCEFORMAT_APPLY" val="1"/>
  <p:tag name="KSO_WM_DIAGRAM_USE_COLOR_VALUE" val="{&quot;color_scheme&quot;:1,&quot;color_type&quot;:1,&quot;theme_color_indexes&quot;:[]}"/>
</p:tagLst>
</file>

<file path=ppt/tags/tag5.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38212_3*m_h_i*1_2_1"/>
  <p:tag name="KSO_WM_TEMPLATE_CATEGORY" val="diagram"/>
  <p:tag name="KSO_WM_TEMPLATE_INDEX" val="20238212"/>
  <p:tag name="KSO_WM_UNIT_LAYERLEVEL" val="1_1_1"/>
  <p:tag name="KSO_WM_TAG_VERSION" val="3.0"/>
  <p:tag name="KSO_WM_BEAUTIFY_FLAG" val="#wm#"/>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6.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38212_3*m_h_i*1_2_4"/>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ags/tag7.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38212_3*m_h_i*1_3_3"/>
  <p:tag name="KSO_WM_TEMPLATE_CATEGORY" val="diagram"/>
  <p:tag name="KSO_WM_TEMPLATE_INDEX" val="20238212"/>
  <p:tag name="KSO_WM_UNIT_LAYERLEVEL" val="1_1_1"/>
  <p:tag name="KSO_WM_TAG_VERSION" val="3.0"/>
  <p:tag name="KSO_WM_BEAUTIFY_FLAG" val="#wm#"/>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8"/>
  <p:tag name="KSO_WM_UNIT_LINE_FORE_SCHEMECOLOR_INDEX_2_TRANS" val="1"/>
  <p:tag name="KSO_WM_UNIT_LINE_GRADIENT_TYPE" val="0"/>
  <p:tag name="KSO_WM_UNIT_LINE_GRADIENT_ANGLE" val="45"/>
  <p:tag name="KSO_WM_UNIT_LINE_GRADIENT_Direction" val="0"/>
  <p:tag name="KSO_WM_UNIT_LINE_FILL_TYPE" val="5"/>
  <p:tag name="KSO_WM_UNIT_USESOURCEFORMAT_APPLY" val="1"/>
  <p:tag name="KSO_WM_DIAGRAM_USE_COLOR_VALUE" val="{&quot;color_scheme&quot;:1,&quot;color_type&quot;:1,&quot;theme_color_indexes&quot;:[]}"/>
</p:tagLst>
</file>

<file path=ppt/tags/tag8.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38212_3*m_h_i*1_3_1"/>
  <p:tag name="KSO_WM_TEMPLATE_CATEGORY" val="diagram"/>
  <p:tag name="KSO_WM_TEMPLATE_INDEX" val="20238212"/>
  <p:tag name="KSO_WM_UNIT_LAYERLEVEL" val="1_1_1"/>
  <p:tag name="KSO_WM_TAG_VERSION" val="3.0"/>
  <p:tag name="KSO_WM_BEAUTIFY_FLAG" val="#wm#"/>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9.xml><?xml version="1.0" encoding="utf-8"?>
<p:tagLst xmlns:p="http://schemas.openxmlformats.org/presentationml/2006/main">
  <p:tag name="KSO_WM_DIAGRAM_MAX_ITEMCNT" val="6"/>
  <p:tag name="KSO_WM_DIAGRAM_MIN_ITEMCNT" val="3"/>
  <p:tag name="KSO_WM_DIAGRAM_VIRTUALLY_FRAME" val="{&quot;height&quot;:284.7801574803149,&quot;left&quot;:138.3005478265718,&quot;top&quot;:226.8,&quot;width&quot;:626.9500854492187}"/>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38212_3*m_h_i*1_3_4"/>
  <p:tag name="KSO_WM_TEMPLATE_CATEGORY" val="diagram"/>
  <p:tag name="KSO_WM_TEMPLATE_INDEX" val="20238212"/>
  <p:tag name="KSO_WM_UNIT_LAYERLEVEL" val="1_1_1"/>
  <p:tag name="KSO_WM_TAG_VERSION" val="3.0"/>
  <p:tag name="KSO_WM_BEAUTIFY_FLAG" val="#wm#"/>
  <p:tag name="KSO_WM_UNIT_LINE_FORE_SCHEMECOLOR_INDEX" val="5"/>
  <p:tag name="KSO_WM_UNIT_LINE_FORE_SCHEMECOLOR_INDEX_BRIGHTNESS" val="0"/>
  <p:tag name="KSO_WM_UNIT_LINE_FILL_TYPE" val="2"/>
  <p:tag name="KSO_WM_UNIT_USESOURCEFORMAT_APPLY" val="1"/>
  <p:tag name="KSO_WM_DIAGRAM_USE_COLOR_VALUE" val="{&quot;color_scheme&quot;:1,&quot;color_type&quot;:1,&quot;theme_color_index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20274</Words>
  <Application>WPS Presentation</Application>
  <PresentationFormat>Widescreen</PresentationFormat>
  <Paragraphs>358</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55</vt:i4>
      </vt:variant>
    </vt:vector>
  </HeadingPairs>
  <TitlesOfParts>
    <vt:vector size="67" baseType="lpstr">
      <vt:lpstr>Arial</vt:lpstr>
      <vt:lpstr>SimSun</vt:lpstr>
      <vt:lpstr>Wingdings</vt:lpstr>
      <vt:lpstr>Calibri Light</vt:lpstr>
      <vt:lpstr>Calibri</vt:lpstr>
      <vt:lpstr>Microsoft YaHei</vt:lpstr>
      <vt:lpstr>Arial Unicode MS</vt:lpstr>
      <vt:lpstr>Arial Black</vt:lpstr>
      <vt:lpstr>Comic Sans MS</vt:lpstr>
      <vt:lpstr>Segoe Print</vt:lpstr>
      <vt:lpstr>Office Theme</vt:lpstr>
      <vt:lpstr>1_Office Theme</vt:lpstr>
      <vt:lpstr>Unified Mentor Data Science Internship Program</vt:lpstr>
      <vt:lpstr>Strategic Insights into Supply Chain Management</vt:lpstr>
      <vt:lpstr>INTRODUCTION</vt:lpstr>
      <vt:lpstr>Quick look into the Data</vt:lpstr>
      <vt:lpstr>PowerPoint 演示文稿</vt:lpstr>
      <vt:lpstr>Sales Distribution by location</vt:lpstr>
      <vt:lpstr>PowerPoint 演示文稿</vt:lpstr>
      <vt:lpstr>PowerPoint 演示文稿</vt:lpstr>
      <vt:lpstr>PowerPoint 演示文稿</vt:lpstr>
      <vt:lpstr>PowerPoint 演示文稿</vt:lpstr>
      <vt:lpstr>Understanding Business Problems</vt:lpstr>
      <vt:lpstr>Critical Questions from the Sales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Conclusive Summary</vt:lpstr>
      <vt:lpstr>Thank You</vt:lpstr>
      <vt:lpstr>Revolutionizing Customer Support with AI-Driven Chatbot Solutions</vt:lpstr>
      <vt:lpstr>Introduction</vt:lpstr>
      <vt:lpstr>Scope of the Project</vt:lpstr>
      <vt:lpstr>PowerPoint 演示文稿</vt:lpstr>
      <vt:lpstr>System Architecture &amp; Workflow:</vt:lpstr>
      <vt:lpstr>PowerPoint 演示文稿</vt:lpstr>
      <vt:lpstr>Model Overview:</vt:lpstr>
      <vt:lpstr>Technical Deep Dive: Behind the Chatbot’s functionality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Sanket Anand</cp:lastModifiedBy>
  <cp:revision>13</cp:revision>
  <dcterms:created xsi:type="dcterms:W3CDTF">2024-09-07T07:04:00Z</dcterms:created>
  <dcterms:modified xsi:type="dcterms:W3CDTF">2024-10-05T08:52:08Z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4B0618A4D42D4A538C87570D0E79E30D_12</vt:lpwstr>
  </property>
  <property fmtid="{D5CDD505-2E9C-101B-9397-08002B2CF9AE}" pid="3" name="KSOProductBuildVer">
    <vt:lpwstr>1033-12.2.0.18283</vt:lpwstr>
  </property>
</Properties>
</file>