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60" r:id="rId4"/>
    <p:sldId id="258" r:id="rId5"/>
    <p:sldId id="259"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December 9, 2020</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8763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December 9, 2020</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26894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December 9, 2020</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0365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December 9, 2020</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89476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December 9, 2020</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4260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December 9, 2020</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39724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December 9, 2020</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7292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December 9, 2020</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3827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December 9, 2020</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2377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December 9, 2020</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1622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December 9, 2020</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8089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December 9, 2020</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69532957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528AF-3767-4836-9FB3-D64E50D590C6}"/>
              </a:ext>
            </a:extLst>
          </p:cNvPr>
          <p:cNvSpPr>
            <a:spLocks noGrp="1"/>
          </p:cNvSpPr>
          <p:nvPr>
            <p:ph type="ctrTitle"/>
          </p:nvPr>
        </p:nvSpPr>
        <p:spPr>
          <a:xfrm>
            <a:off x="1371600" y="1228550"/>
            <a:ext cx="4350870" cy="2947210"/>
          </a:xfrm>
        </p:spPr>
        <p:txBody>
          <a:bodyPr/>
          <a:lstStyle/>
          <a:p>
            <a:pPr algn="l"/>
            <a:r>
              <a:rPr lang="en-US" dirty="0"/>
              <a:t>Bank Marketing case study</a:t>
            </a:r>
            <a:endParaRPr lang="en-IN" dirty="0"/>
          </a:p>
        </p:txBody>
      </p:sp>
      <p:sp>
        <p:nvSpPr>
          <p:cNvPr id="3" name="Subtitle 2">
            <a:extLst>
              <a:ext uri="{FF2B5EF4-FFF2-40B4-BE49-F238E27FC236}">
                <a16:creationId xmlns:a16="http://schemas.microsoft.com/office/drawing/2014/main" id="{BB15D689-40F9-40A8-9F56-77AB934D1597}"/>
              </a:ext>
            </a:extLst>
          </p:cNvPr>
          <p:cNvSpPr>
            <a:spLocks noGrp="1"/>
          </p:cNvSpPr>
          <p:nvPr>
            <p:ph type="subTitle" idx="1"/>
          </p:nvPr>
        </p:nvSpPr>
        <p:spPr>
          <a:xfrm>
            <a:off x="1371600" y="4389120"/>
            <a:ext cx="4210167" cy="1192815"/>
          </a:xfrm>
        </p:spPr>
        <p:txBody>
          <a:bodyPr anchor="b"/>
          <a:lstStyle/>
          <a:p>
            <a:pPr algn="l"/>
            <a:r>
              <a:rPr lang="en-US" sz="1400" dirty="0"/>
              <a:t>Sanket Patel</a:t>
            </a:r>
          </a:p>
          <a:p>
            <a:pPr algn="l"/>
            <a:r>
              <a:rPr lang="en-US" sz="1400" dirty="0"/>
              <a:t>100800990</a:t>
            </a:r>
            <a:endParaRPr lang="en-IN" sz="1400" dirty="0"/>
          </a:p>
        </p:txBody>
      </p:sp>
      <p:sp>
        <p:nvSpPr>
          <p:cNvPr id="22" name="Rectangle 2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B5CEA63-5774-4AFD-BC91-96FE5936FE3D}"/>
              </a:ext>
            </a:extLst>
          </p:cNvPr>
          <p:cNvPicPr>
            <a:picLocks noChangeAspect="1"/>
          </p:cNvPicPr>
          <p:nvPr/>
        </p:nvPicPr>
        <p:blipFill rotWithShape="1">
          <a:blip r:embed="rId2"/>
          <a:srcRect l="19358" r="13891"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409239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D6D11-9AAB-4408-A079-3162E03408FB}"/>
              </a:ext>
            </a:extLst>
          </p:cNvPr>
          <p:cNvSpPr>
            <a:spLocks noGrp="1"/>
          </p:cNvSpPr>
          <p:nvPr>
            <p:ph type="title"/>
          </p:nvPr>
        </p:nvSpPr>
        <p:spPr/>
        <p:txBody>
          <a:bodyPr>
            <a:normAutofit/>
          </a:bodyPr>
          <a:lstStyle/>
          <a:p>
            <a:r>
              <a:rPr lang="en-US" dirty="0"/>
              <a:t>Business Problem and Data Sources</a:t>
            </a:r>
            <a:endParaRPr lang="en-IN" dirty="0"/>
          </a:p>
        </p:txBody>
      </p:sp>
      <p:sp>
        <p:nvSpPr>
          <p:cNvPr id="3" name="Content Placeholder 2">
            <a:extLst>
              <a:ext uri="{FF2B5EF4-FFF2-40B4-BE49-F238E27FC236}">
                <a16:creationId xmlns:a16="http://schemas.microsoft.com/office/drawing/2014/main" id="{7C03A726-B541-48AA-8355-615489C145D2}"/>
              </a:ext>
            </a:extLst>
          </p:cNvPr>
          <p:cNvSpPr>
            <a:spLocks noGrp="1"/>
          </p:cNvSpPr>
          <p:nvPr>
            <p:ph idx="1"/>
          </p:nvPr>
        </p:nvSpPr>
        <p:spPr/>
        <p:txBody>
          <a:bodyPr>
            <a:normAutofit/>
          </a:bodyPr>
          <a:lstStyle/>
          <a:p>
            <a:pPr marL="457200" marR="0" algn="just">
              <a:lnSpc>
                <a:spcPct val="115000"/>
              </a:lnSpc>
              <a:spcBef>
                <a:spcPts val="0"/>
              </a:spcBef>
              <a:spcAft>
                <a:spcPts val="0"/>
              </a:spcAft>
            </a:pPr>
            <a:r>
              <a:rPr lang="en-IN" dirty="0"/>
              <a:t>Instead of using a scattershot approach, a targeted marketing solution not only reduces marketing costs, but also optimizes resources. The purpose of this project is to develop a solution for a targeted marketing campaign for potential customers of a banking product (term deposit) in order to optimize marketing costs. </a:t>
            </a:r>
          </a:p>
          <a:p>
            <a:pPr marR="0" indent="0" algn="just">
              <a:lnSpc>
                <a:spcPct val="115000"/>
              </a:lnSpc>
              <a:spcBef>
                <a:spcPts val="0"/>
              </a:spcBef>
              <a:spcAft>
                <a:spcPts val="0"/>
              </a:spcAft>
              <a:buNone/>
            </a:pPr>
            <a:endParaRPr lang="en-IN" dirty="0"/>
          </a:p>
          <a:p>
            <a:pPr marL="457200" marR="0" algn="just">
              <a:lnSpc>
                <a:spcPct val="115000"/>
              </a:lnSpc>
              <a:spcBef>
                <a:spcPts val="0"/>
              </a:spcBef>
              <a:spcAft>
                <a:spcPts val="0"/>
              </a:spcAft>
            </a:pPr>
            <a:r>
              <a:rPr lang="en-IN" dirty="0"/>
              <a:t>Classify if a customer will subscribe to term deposit or not, compare different models (Logistic Regression, Decision tree, Random Forest, SVM, KNN, ensemble models(Bagging/boosting) and ANN etc.) based on their performance, identify the best solution and deploy it in practice.</a:t>
            </a:r>
          </a:p>
          <a:p>
            <a:pPr marL="0" marR="0" indent="0" algn="just">
              <a:lnSpc>
                <a:spcPct val="115000"/>
              </a:lnSpc>
              <a:spcBef>
                <a:spcPts val="0"/>
              </a:spcBef>
              <a:spcAft>
                <a:spcPts val="0"/>
              </a:spcAft>
              <a:buNone/>
            </a:pPr>
            <a:endParaRPr lang="en-IN" dirty="0"/>
          </a:p>
          <a:p>
            <a:pPr marL="457200" marR="0" algn="just">
              <a:lnSpc>
                <a:spcPct val="115000"/>
              </a:lnSpc>
              <a:spcBef>
                <a:spcPts val="0"/>
              </a:spcBef>
              <a:spcAft>
                <a:spcPts val="0"/>
              </a:spcAft>
            </a:pP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3154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CE48-EAC7-4E3F-B721-888498207226}"/>
              </a:ext>
            </a:extLst>
          </p:cNvPr>
          <p:cNvSpPr>
            <a:spLocks noGrp="1"/>
          </p:cNvSpPr>
          <p:nvPr>
            <p:ph type="title"/>
          </p:nvPr>
        </p:nvSpPr>
        <p:spPr/>
        <p:txBody>
          <a:bodyPr/>
          <a:lstStyle/>
          <a:p>
            <a:r>
              <a:rPr lang="en-US" dirty="0"/>
              <a:t>Data source</a:t>
            </a:r>
            <a:endParaRPr lang="en-IN" dirty="0"/>
          </a:p>
        </p:txBody>
      </p:sp>
      <p:sp>
        <p:nvSpPr>
          <p:cNvPr id="3" name="Content Placeholder 2">
            <a:extLst>
              <a:ext uri="{FF2B5EF4-FFF2-40B4-BE49-F238E27FC236}">
                <a16:creationId xmlns:a16="http://schemas.microsoft.com/office/drawing/2014/main" id="{1E69887D-D8A0-4434-B500-92F0917DAF35}"/>
              </a:ext>
            </a:extLst>
          </p:cNvPr>
          <p:cNvSpPr>
            <a:spLocks noGrp="1"/>
          </p:cNvSpPr>
          <p:nvPr>
            <p:ph idx="1"/>
          </p:nvPr>
        </p:nvSpPr>
        <p:spPr/>
        <p:txBody>
          <a:bodyPr/>
          <a:lstStyle/>
          <a:p>
            <a:pPr marR="0">
              <a:spcAft>
                <a:spcPts val="0"/>
              </a:spcAft>
            </a:pPr>
            <a:r>
              <a:rPr lang="en-IN" dirty="0"/>
              <a:t>Data Source: </a:t>
            </a:r>
            <a:r>
              <a:rPr lang="en-IN" dirty="0">
                <a:hlinkClick r:id="rId2">
                  <a:extLst>
                    <a:ext uri="{A12FA001-AC4F-418D-AE19-62706E023703}">
                      <ahyp:hlinkClr xmlns:ahyp="http://schemas.microsoft.com/office/drawing/2018/hyperlinkcolor" val="tx"/>
                    </a:ext>
                  </a:extLst>
                </a:hlinkClick>
              </a:rPr>
              <a:t>https://archive.ics.uci.edu/ml/datasets/Bank+Marketing</a:t>
            </a:r>
            <a:endParaRPr lang="en-IN" dirty="0"/>
          </a:p>
          <a:p>
            <a:pPr marR="0">
              <a:spcAft>
                <a:spcPts val="0"/>
              </a:spcAft>
            </a:pPr>
            <a:endParaRPr lang="en-IN" dirty="0"/>
          </a:p>
          <a:p>
            <a:pPr marR="0">
              <a:spcAft>
                <a:spcPts val="0"/>
              </a:spcAft>
            </a:pPr>
            <a:r>
              <a:rPr lang="en-IN" dirty="0"/>
              <a:t>This example uses data related with direct marketing campaigns of a Portuguese banking institution. The marketing campaigns were based on phone calls. Often, more than one contact to the same client was required, in order to assess if the product (bank term deposit) would be subscribed ('yes') or not ('no'). The marketing campaigns were based on phone calls. Often, more than one contact to the same client was required, in order to assess if the product (bank term deposit) would be subscribed ('yes') or not ('no').</a:t>
            </a:r>
          </a:p>
          <a:p>
            <a:endParaRPr lang="en-IN" dirty="0"/>
          </a:p>
        </p:txBody>
      </p:sp>
    </p:spTree>
    <p:extLst>
      <p:ext uri="{BB962C8B-B14F-4D97-AF65-F5344CB8AC3E}">
        <p14:creationId xmlns:p14="http://schemas.microsoft.com/office/powerpoint/2010/main" val="416141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2AB3-A080-464A-9153-4B5FB9E3FCD3}"/>
              </a:ext>
            </a:extLst>
          </p:cNvPr>
          <p:cNvSpPr>
            <a:spLocks noGrp="1"/>
          </p:cNvSpPr>
          <p:nvPr>
            <p:ph type="title"/>
          </p:nvPr>
        </p:nvSpPr>
        <p:spPr>
          <a:xfrm>
            <a:off x="1300579" y="417251"/>
            <a:ext cx="10241280" cy="799922"/>
          </a:xfrm>
        </p:spPr>
        <p:txBody>
          <a:bodyPr/>
          <a:lstStyle/>
          <a:p>
            <a:r>
              <a:rPr lang="en-IN" dirty="0"/>
              <a:t>Solution Architecture</a:t>
            </a:r>
          </a:p>
        </p:txBody>
      </p:sp>
      <p:sp>
        <p:nvSpPr>
          <p:cNvPr id="3" name="Content Placeholder 2">
            <a:extLst>
              <a:ext uri="{FF2B5EF4-FFF2-40B4-BE49-F238E27FC236}">
                <a16:creationId xmlns:a16="http://schemas.microsoft.com/office/drawing/2014/main" id="{7CF568E3-E4B1-48DE-85B6-60FD4C6F4C93}"/>
              </a:ext>
            </a:extLst>
          </p:cNvPr>
          <p:cNvSpPr>
            <a:spLocks noGrp="1"/>
          </p:cNvSpPr>
          <p:nvPr>
            <p:ph idx="1"/>
          </p:nvPr>
        </p:nvSpPr>
        <p:spPr>
          <a:xfrm>
            <a:off x="1300579" y="1615115"/>
            <a:ext cx="10241280" cy="3959352"/>
          </a:xfrm>
        </p:spPr>
        <p:txBody>
          <a:bodyPr>
            <a:normAutofit fontScale="92500" lnSpcReduction="20000"/>
          </a:bodyPr>
          <a:lstStyle/>
          <a:p>
            <a:r>
              <a:rPr lang="en-IN" dirty="0"/>
              <a:t>Data Acquisition and Cleansing: Handling categorical features, missing values and outliers.</a:t>
            </a:r>
          </a:p>
          <a:p>
            <a:r>
              <a:rPr lang="en-IN" dirty="0"/>
              <a:t>EDA and Insights: Basic Exploratory Analysis</a:t>
            </a:r>
          </a:p>
          <a:p>
            <a:r>
              <a:rPr lang="en-IN" dirty="0"/>
              <a:t>Feature Engineering: RFE, Select K-Best and VIF</a:t>
            </a:r>
          </a:p>
          <a:p>
            <a:r>
              <a:rPr lang="en-US" dirty="0"/>
              <a:t>ML Algorithms</a:t>
            </a:r>
          </a:p>
          <a:p>
            <a:pPr lvl="1"/>
            <a:r>
              <a:rPr lang="en-US" sz="2100" dirty="0"/>
              <a:t>Decision Trees</a:t>
            </a:r>
          </a:p>
          <a:p>
            <a:pPr lvl="1"/>
            <a:r>
              <a:rPr lang="en-IN" sz="2100" dirty="0"/>
              <a:t>Random Forest</a:t>
            </a:r>
          </a:p>
          <a:p>
            <a:pPr lvl="1"/>
            <a:r>
              <a:rPr lang="en-IN" sz="2100" dirty="0"/>
              <a:t>Support Vector Machines (SVC)</a:t>
            </a:r>
          </a:p>
          <a:p>
            <a:pPr lvl="1"/>
            <a:r>
              <a:rPr lang="en-IN" sz="2100" dirty="0"/>
              <a:t>Artificial Neural Networks (ANN)</a:t>
            </a:r>
          </a:p>
          <a:p>
            <a:pPr lvl="1"/>
            <a:r>
              <a:rPr lang="en-IN" sz="2100" dirty="0"/>
              <a:t>XG Boost</a:t>
            </a:r>
          </a:p>
          <a:p>
            <a:r>
              <a:rPr lang="en-IN" sz="2100" dirty="0"/>
              <a:t>Hyper parameter tuning</a:t>
            </a:r>
          </a:p>
          <a:p>
            <a:pPr lvl="1"/>
            <a:endParaRPr lang="en-IN" b="0" i="0" dirty="0">
              <a:solidFill>
                <a:srgbClr val="212121"/>
              </a:solidFill>
              <a:effectLst/>
              <a:latin typeface="Roboto"/>
            </a:endParaRPr>
          </a:p>
          <a:p>
            <a:pPr lvl="1"/>
            <a:endParaRPr lang="en-IN" dirty="0">
              <a:solidFill>
                <a:srgbClr val="212121"/>
              </a:solidFill>
              <a:latin typeface="Roboto"/>
            </a:endParaRPr>
          </a:p>
          <a:p>
            <a:pPr lvl="1"/>
            <a:endParaRPr lang="en-IN" b="0" i="0" dirty="0">
              <a:solidFill>
                <a:srgbClr val="212121"/>
              </a:solidFill>
              <a:effectLst/>
              <a:latin typeface="Roboto"/>
            </a:endParaRPr>
          </a:p>
        </p:txBody>
      </p:sp>
    </p:spTree>
    <p:extLst>
      <p:ext uri="{BB962C8B-B14F-4D97-AF65-F5344CB8AC3E}">
        <p14:creationId xmlns:p14="http://schemas.microsoft.com/office/powerpoint/2010/main" val="3145263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F69D-BA15-4478-BE5C-0F4B609F8497}"/>
              </a:ext>
            </a:extLst>
          </p:cNvPr>
          <p:cNvSpPr>
            <a:spLocks noGrp="1"/>
          </p:cNvSpPr>
          <p:nvPr>
            <p:ph type="title"/>
          </p:nvPr>
        </p:nvSpPr>
        <p:spPr>
          <a:xfrm>
            <a:off x="892207" y="617975"/>
            <a:ext cx="10241280" cy="1234440"/>
          </a:xfrm>
        </p:spPr>
        <p:txBody>
          <a:bodyPr/>
          <a:lstStyle/>
          <a:p>
            <a:r>
              <a:rPr lang="en-US" dirty="0"/>
              <a:t>Deployment (Where and How to access)</a:t>
            </a:r>
            <a:endParaRPr lang="en-IN" dirty="0"/>
          </a:p>
        </p:txBody>
      </p:sp>
      <p:sp>
        <p:nvSpPr>
          <p:cNvPr id="3" name="Content Placeholder 2">
            <a:extLst>
              <a:ext uri="{FF2B5EF4-FFF2-40B4-BE49-F238E27FC236}">
                <a16:creationId xmlns:a16="http://schemas.microsoft.com/office/drawing/2014/main" id="{BC5FCEB4-CCCA-4453-BD9A-95598706703E}"/>
              </a:ext>
            </a:extLst>
          </p:cNvPr>
          <p:cNvSpPr>
            <a:spLocks noGrp="1"/>
          </p:cNvSpPr>
          <p:nvPr>
            <p:ph idx="1"/>
          </p:nvPr>
        </p:nvSpPr>
        <p:spPr/>
        <p:txBody>
          <a:bodyPr/>
          <a:lstStyle/>
          <a:p>
            <a:r>
              <a:rPr lang="en-US" dirty="0"/>
              <a:t>Heroku APP (PAAS)</a:t>
            </a:r>
          </a:p>
          <a:p>
            <a:r>
              <a:rPr lang="en-US" dirty="0"/>
              <a:t>Model will be deployed on a Heroku app using flask framework.</a:t>
            </a:r>
          </a:p>
          <a:p>
            <a:r>
              <a:rPr lang="en-US" dirty="0"/>
              <a:t>User point of view: a single </a:t>
            </a:r>
            <a:r>
              <a:rPr lang="en-US" dirty="0" err="1"/>
              <a:t>url</a:t>
            </a:r>
            <a:endParaRPr lang="en-IN" dirty="0"/>
          </a:p>
        </p:txBody>
      </p:sp>
    </p:spTree>
    <p:extLst>
      <p:ext uri="{BB962C8B-B14F-4D97-AF65-F5344CB8AC3E}">
        <p14:creationId xmlns:p14="http://schemas.microsoft.com/office/powerpoint/2010/main" val="2671133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18D7-08C6-403E-BEB2-970E545B1FB7}"/>
              </a:ext>
            </a:extLst>
          </p:cNvPr>
          <p:cNvSpPr>
            <a:spLocks noGrp="1"/>
          </p:cNvSpPr>
          <p:nvPr>
            <p:ph type="title"/>
          </p:nvPr>
        </p:nvSpPr>
        <p:spPr/>
        <p:txBody>
          <a:bodyPr/>
          <a:lstStyle/>
          <a:p>
            <a:r>
              <a:rPr lang="en-US" dirty="0"/>
              <a:t>Insights based on </a:t>
            </a:r>
            <a:r>
              <a:rPr lang="en-US" dirty="0" err="1"/>
              <a:t>eda</a:t>
            </a:r>
            <a:endParaRPr lang="en-IN" dirty="0"/>
          </a:p>
        </p:txBody>
      </p:sp>
      <p:sp>
        <p:nvSpPr>
          <p:cNvPr id="3" name="Content Placeholder 2">
            <a:extLst>
              <a:ext uri="{FF2B5EF4-FFF2-40B4-BE49-F238E27FC236}">
                <a16:creationId xmlns:a16="http://schemas.microsoft.com/office/drawing/2014/main" id="{9C05A68E-940A-4E4E-96A1-022A8D96876A}"/>
              </a:ext>
            </a:extLst>
          </p:cNvPr>
          <p:cNvSpPr>
            <a:spLocks noGrp="1"/>
          </p:cNvSpPr>
          <p:nvPr>
            <p:ph idx="1"/>
          </p:nvPr>
        </p:nvSpPr>
        <p:spPr/>
        <p:txBody>
          <a:bodyPr/>
          <a:lstStyle/>
          <a:p>
            <a:pPr algn="l">
              <a:buFont typeface="Arial" panose="020B0604020202020204" pitchFamily="34" charset="0"/>
              <a:buChar char="•"/>
            </a:pPr>
            <a:r>
              <a:rPr lang="en-US" b="0" i="0" dirty="0">
                <a:solidFill>
                  <a:srgbClr val="212121"/>
                </a:solidFill>
                <a:effectLst/>
                <a:latin typeface="Roboto"/>
              </a:rPr>
              <a:t>The average age of customers who bought the term deposit is higher than that of the customers who didn’t.</a:t>
            </a:r>
          </a:p>
          <a:p>
            <a:pPr algn="l">
              <a:buFont typeface="Arial" panose="020B0604020202020204" pitchFamily="34" charset="0"/>
              <a:buChar char="•"/>
            </a:pPr>
            <a:r>
              <a:rPr lang="en-US" b="0" i="0" dirty="0">
                <a:solidFill>
                  <a:srgbClr val="212121"/>
                </a:solidFill>
                <a:effectLst/>
                <a:latin typeface="Roboto"/>
              </a:rPr>
              <a:t>The </a:t>
            </a:r>
            <a:r>
              <a:rPr lang="en-US" b="0" i="0" dirty="0" err="1">
                <a:solidFill>
                  <a:srgbClr val="212121"/>
                </a:solidFill>
                <a:effectLst/>
                <a:latin typeface="Roboto"/>
              </a:rPr>
              <a:t>pdays</a:t>
            </a:r>
            <a:r>
              <a:rPr lang="en-US" b="0" i="0" dirty="0">
                <a:solidFill>
                  <a:srgbClr val="212121"/>
                </a:solidFill>
                <a:effectLst/>
                <a:latin typeface="Roboto"/>
              </a:rPr>
              <a:t> (days since the customer was last contacted) is understandably lower for the customers who bought it. The lower the </a:t>
            </a:r>
            <a:r>
              <a:rPr lang="en-US" b="0" i="0" dirty="0" err="1">
                <a:solidFill>
                  <a:srgbClr val="212121"/>
                </a:solidFill>
                <a:effectLst/>
                <a:latin typeface="Roboto"/>
              </a:rPr>
              <a:t>pdays</a:t>
            </a:r>
            <a:r>
              <a:rPr lang="en-US" b="0" i="0" dirty="0">
                <a:solidFill>
                  <a:srgbClr val="212121"/>
                </a:solidFill>
                <a:effectLst/>
                <a:latin typeface="Roboto"/>
              </a:rPr>
              <a:t>, the better the memory of the last call and hence the better chances of a sale.</a:t>
            </a:r>
          </a:p>
          <a:p>
            <a:pPr algn="l">
              <a:buFont typeface="Arial" panose="020B0604020202020204" pitchFamily="34" charset="0"/>
              <a:buChar char="•"/>
            </a:pPr>
            <a:r>
              <a:rPr lang="en-US" b="0" i="0" dirty="0">
                <a:solidFill>
                  <a:srgbClr val="212121"/>
                </a:solidFill>
                <a:effectLst/>
                <a:latin typeface="Roboto"/>
              </a:rPr>
              <a:t>Surprisingly, campaigns (number of contacts or calls made during the current campaign) are lower for customers who bought the term deposit.</a:t>
            </a:r>
          </a:p>
          <a:p>
            <a:endParaRPr lang="en-IN" dirty="0"/>
          </a:p>
        </p:txBody>
      </p:sp>
    </p:spTree>
    <p:extLst>
      <p:ext uri="{BB962C8B-B14F-4D97-AF65-F5344CB8AC3E}">
        <p14:creationId xmlns:p14="http://schemas.microsoft.com/office/powerpoint/2010/main" val="413389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7708-E7E2-4558-98C8-B24DF57F540D}"/>
              </a:ext>
            </a:extLst>
          </p:cNvPr>
          <p:cNvSpPr>
            <a:spLocks noGrp="1"/>
          </p:cNvSpPr>
          <p:nvPr>
            <p:ph type="title"/>
          </p:nvPr>
        </p:nvSpPr>
        <p:spPr/>
        <p:txBody>
          <a:bodyPr/>
          <a:lstStyle/>
          <a:p>
            <a:r>
              <a:rPr lang="en-US" dirty="0"/>
              <a:t>Important features after feature selection</a:t>
            </a:r>
            <a:endParaRPr lang="en-IN" dirty="0"/>
          </a:p>
        </p:txBody>
      </p:sp>
      <p:sp>
        <p:nvSpPr>
          <p:cNvPr id="3" name="Content Placeholder 2">
            <a:extLst>
              <a:ext uri="{FF2B5EF4-FFF2-40B4-BE49-F238E27FC236}">
                <a16:creationId xmlns:a16="http://schemas.microsoft.com/office/drawing/2014/main" id="{79B108FC-3598-45CE-A275-82A2E3F14A9A}"/>
              </a:ext>
            </a:extLst>
          </p:cNvPr>
          <p:cNvSpPr>
            <a:spLocks noGrp="1"/>
          </p:cNvSpPr>
          <p:nvPr>
            <p:ph idx="1"/>
          </p:nvPr>
        </p:nvSpPr>
        <p:spPr>
          <a:xfrm>
            <a:off x="1256191" y="2387472"/>
            <a:ext cx="10241280" cy="3959352"/>
          </a:xfrm>
        </p:spPr>
        <p:txBody>
          <a:bodyPr/>
          <a:lstStyle/>
          <a:p>
            <a:pPr algn="l"/>
            <a:r>
              <a:rPr lang="en-IN" b="0" i="0" dirty="0">
                <a:solidFill>
                  <a:srgbClr val="212121"/>
                </a:solidFill>
                <a:effectLst/>
                <a:latin typeface="Roboto"/>
              </a:rPr>
              <a:t>campaign, </a:t>
            </a:r>
            <a:r>
              <a:rPr lang="en-IN" b="0" i="0" dirty="0" err="1">
                <a:solidFill>
                  <a:srgbClr val="212121"/>
                </a:solidFill>
                <a:effectLst/>
                <a:latin typeface="Roboto"/>
              </a:rPr>
              <a:t>cons_conf_idx</a:t>
            </a:r>
            <a:r>
              <a:rPr lang="en-IN" b="0" i="0" dirty="0">
                <a:solidFill>
                  <a:srgbClr val="212121"/>
                </a:solidFill>
                <a:effectLst/>
                <a:latin typeface="Roboto"/>
              </a:rPr>
              <a:t>, </a:t>
            </a:r>
            <a:r>
              <a:rPr lang="en-IN" b="0" i="0" dirty="0" err="1">
                <a:solidFill>
                  <a:srgbClr val="212121"/>
                </a:solidFill>
                <a:effectLst/>
                <a:latin typeface="Roboto"/>
              </a:rPr>
              <a:t>contact_telephone</a:t>
            </a:r>
            <a:r>
              <a:rPr lang="en-IN" b="0" i="0" dirty="0">
                <a:solidFill>
                  <a:srgbClr val="212121"/>
                </a:solidFill>
                <a:effectLst/>
                <a:latin typeface="Roboto"/>
              </a:rPr>
              <a:t>, </a:t>
            </a:r>
            <a:r>
              <a:rPr lang="en-IN" b="0" i="0" dirty="0" err="1">
                <a:solidFill>
                  <a:srgbClr val="212121"/>
                </a:solidFill>
                <a:effectLst/>
                <a:latin typeface="Roboto"/>
              </a:rPr>
              <a:t>default_unknown</a:t>
            </a:r>
            <a:r>
              <a:rPr lang="en-IN" b="0" i="0" dirty="0">
                <a:solidFill>
                  <a:srgbClr val="212121"/>
                </a:solidFill>
                <a:effectLst/>
                <a:latin typeface="Roboto"/>
              </a:rPr>
              <a:t>, </a:t>
            </a:r>
            <a:r>
              <a:rPr lang="en-IN" b="0" i="0" dirty="0" err="1">
                <a:solidFill>
                  <a:srgbClr val="212121"/>
                </a:solidFill>
                <a:effectLst/>
                <a:latin typeface="Roboto"/>
              </a:rPr>
              <a:t>default_yes</a:t>
            </a:r>
            <a:r>
              <a:rPr lang="en-IN" b="0" i="0" dirty="0">
                <a:solidFill>
                  <a:srgbClr val="212121"/>
                </a:solidFill>
                <a:effectLst/>
                <a:latin typeface="Roboto"/>
              </a:rPr>
              <a:t>, duration, </a:t>
            </a:r>
            <a:r>
              <a:rPr lang="en-IN" b="0" i="0" dirty="0" err="1">
                <a:solidFill>
                  <a:srgbClr val="212121"/>
                </a:solidFill>
                <a:effectLst/>
                <a:latin typeface="Roboto"/>
              </a:rPr>
              <a:t>emp_var_rate</a:t>
            </a:r>
            <a:r>
              <a:rPr lang="en-IN" b="0" i="0" dirty="0">
                <a:solidFill>
                  <a:srgbClr val="212121"/>
                </a:solidFill>
                <a:effectLst/>
                <a:latin typeface="Roboto"/>
              </a:rPr>
              <a:t>, </a:t>
            </a:r>
            <a:r>
              <a:rPr lang="en-IN" b="0" i="0" dirty="0" err="1">
                <a:solidFill>
                  <a:srgbClr val="212121"/>
                </a:solidFill>
                <a:effectLst/>
                <a:latin typeface="Roboto"/>
              </a:rPr>
              <a:t>job_blue_collar</a:t>
            </a:r>
            <a:r>
              <a:rPr lang="en-IN" b="0" i="0" dirty="0">
                <a:solidFill>
                  <a:srgbClr val="212121"/>
                </a:solidFill>
                <a:effectLst/>
                <a:latin typeface="Roboto"/>
              </a:rPr>
              <a:t>, </a:t>
            </a:r>
            <a:r>
              <a:rPr lang="en-IN" b="0" i="0" dirty="0" err="1">
                <a:solidFill>
                  <a:srgbClr val="212121"/>
                </a:solidFill>
                <a:effectLst/>
                <a:latin typeface="Roboto"/>
              </a:rPr>
              <a:t>job_entrepreneur</a:t>
            </a:r>
            <a:r>
              <a:rPr lang="en-IN" b="0" i="0" dirty="0">
                <a:solidFill>
                  <a:srgbClr val="212121"/>
                </a:solidFill>
                <a:effectLst/>
                <a:latin typeface="Roboto"/>
              </a:rPr>
              <a:t>, </a:t>
            </a:r>
            <a:r>
              <a:rPr lang="en-IN" b="0" i="0" dirty="0" err="1">
                <a:solidFill>
                  <a:srgbClr val="212121"/>
                </a:solidFill>
                <a:effectLst/>
                <a:latin typeface="Roboto"/>
              </a:rPr>
              <a:t>job_management</a:t>
            </a:r>
            <a:r>
              <a:rPr lang="en-IN" b="0" i="0" dirty="0">
                <a:solidFill>
                  <a:srgbClr val="212121"/>
                </a:solidFill>
                <a:effectLst/>
                <a:latin typeface="Roboto"/>
              </a:rPr>
              <a:t>, </a:t>
            </a:r>
            <a:r>
              <a:rPr lang="en-IN" b="0" i="0" dirty="0" err="1">
                <a:solidFill>
                  <a:srgbClr val="212121"/>
                </a:solidFill>
                <a:effectLst/>
                <a:latin typeface="Roboto"/>
              </a:rPr>
              <a:t>job_retired</a:t>
            </a:r>
            <a:r>
              <a:rPr lang="en-IN" b="0" i="0" dirty="0">
                <a:solidFill>
                  <a:srgbClr val="212121"/>
                </a:solidFill>
                <a:effectLst/>
                <a:latin typeface="Roboto"/>
              </a:rPr>
              <a:t>, </a:t>
            </a:r>
            <a:r>
              <a:rPr lang="en-IN" b="0" i="0" dirty="0" err="1">
                <a:solidFill>
                  <a:srgbClr val="212121"/>
                </a:solidFill>
                <a:effectLst/>
                <a:latin typeface="Roboto"/>
              </a:rPr>
              <a:t>job_self_employed</a:t>
            </a:r>
            <a:r>
              <a:rPr lang="en-IN" b="0" i="0" dirty="0">
                <a:solidFill>
                  <a:srgbClr val="212121"/>
                </a:solidFill>
                <a:effectLst/>
                <a:latin typeface="Roboto"/>
              </a:rPr>
              <a:t>, </a:t>
            </a:r>
            <a:r>
              <a:rPr lang="en-IN" b="0" i="0" dirty="0" err="1">
                <a:solidFill>
                  <a:srgbClr val="212121"/>
                </a:solidFill>
                <a:effectLst/>
                <a:latin typeface="Roboto"/>
              </a:rPr>
              <a:t>job_student</a:t>
            </a:r>
            <a:r>
              <a:rPr lang="en-IN" b="0" i="0" dirty="0">
                <a:solidFill>
                  <a:srgbClr val="212121"/>
                </a:solidFill>
                <a:effectLst/>
                <a:latin typeface="Roboto"/>
              </a:rPr>
              <a:t>, </a:t>
            </a:r>
            <a:r>
              <a:rPr lang="en-IN" b="0" i="0" dirty="0" err="1">
                <a:solidFill>
                  <a:srgbClr val="212121"/>
                </a:solidFill>
                <a:effectLst/>
                <a:latin typeface="Roboto"/>
              </a:rPr>
              <a:t>month_dec</a:t>
            </a:r>
            <a:r>
              <a:rPr lang="en-IN" b="0" i="0" dirty="0">
                <a:solidFill>
                  <a:srgbClr val="212121"/>
                </a:solidFill>
                <a:effectLst/>
                <a:latin typeface="Roboto"/>
              </a:rPr>
              <a:t>, </a:t>
            </a:r>
            <a:r>
              <a:rPr lang="en-IN" b="0" i="0" dirty="0" err="1">
                <a:solidFill>
                  <a:srgbClr val="212121"/>
                </a:solidFill>
                <a:effectLst/>
                <a:latin typeface="Roboto"/>
              </a:rPr>
              <a:t>month_jun</a:t>
            </a:r>
            <a:r>
              <a:rPr lang="en-IN" b="0" i="0" dirty="0">
                <a:solidFill>
                  <a:srgbClr val="212121"/>
                </a:solidFill>
                <a:effectLst/>
                <a:latin typeface="Roboto"/>
              </a:rPr>
              <a:t>, </a:t>
            </a:r>
            <a:r>
              <a:rPr lang="en-IN" b="0" i="0" dirty="0" err="1">
                <a:solidFill>
                  <a:srgbClr val="212121"/>
                </a:solidFill>
                <a:effectLst/>
                <a:latin typeface="Roboto"/>
              </a:rPr>
              <a:t>month_mar</a:t>
            </a:r>
            <a:r>
              <a:rPr lang="en-IN" b="0" i="0" dirty="0">
                <a:solidFill>
                  <a:srgbClr val="212121"/>
                </a:solidFill>
                <a:effectLst/>
                <a:latin typeface="Roboto"/>
              </a:rPr>
              <a:t>, </a:t>
            </a:r>
            <a:r>
              <a:rPr lang="en-IN" b="0" i="0" dirty="0" err="1">
                <a:solidFill>
                  <a:srgbClr val="212121"/>
                </a:solidFill>
                <a:effectLst/>
                <a:latin typeface="Roboto"/>
              </a:rPr>
              <a:t>month_may</a:t>
            </a:r>
            <a:r>
              <a:rPr lang="en-IN" b="0" i="0" dirty="0">
                <a:solidFill>
                  <a:srgbClr val="212121"/>
                </a:solidFill>
                <a:effectLst/>
                <a:latin typeface="Roboto"/>
              </a:rPr>
              <a:t>, </a:t>
            </a:r>
            <a:r>
              <a:rPr lang="en-IN" b="0" i="0" dirty="0" err="1">
                <a:solidFill>
                  <a:srgbClr val="212121"/>
                </a:solidFill>
                <a:effectLst/>
                <a:latin typeface="Roboto"/>
              </a:rPr>
              <a:t>month_nov</a:t>
            </a:r>
            <a:r>
              <a:rPr lang="en-IN" b="0" i="0" dirty="0">
                <a:solidFill>
                  <a:srgbClr val="212121"/>
                </a:solidFill>
                <a:effectLst/>
                <a:latin typeface="Roboto"/>
              </a:rPr>
              <a:t>, </a:t>
            </a:r>
            <a:r>
              <a:rPr lang="en-IN" b="0" i="0" dirty="0" err="1">
                <a:solidFill>
                  <a:srgbClr val="212121"/>
                </a:solidFill>
                <a:effectLst/>
                <a:latin typeface="Roboto"/>
              </a:rPr>
              <a:t>month_oct</a:t>
            </a:r>
            <a:r>
              <a:rPr lang="en-IN" b="0" i="0" dirty="0">
                <a:solidFill>
                  <a:srgbClr val="212121"/>
                </a:solidFill>
                <a:effectLst/>
                <a:latin typeface="Roboto"/>
              </a:rPr>
              <a:t>, </a:t>
            </a:r>
            <a:r>
              <a:rPr lang="en-IN" b="0" i="0" dirty="0" err="1">
                <a:solidFill>
                  <a:srgbClr val="212121"/>
                </a:solidFill>
                <a:effectLst/>
                <a:latin typeface="Roboto"/>
              </a:rPr>
              <a:t>month_sep</a:t>
            </a:r>
            <a:r>
              <a:rPr lang="en-IN" b="0" i="0" dirty="0">
                <a:solidFill>
                  <a:srgbClr val="212121"/>
                </a:solidFill>
                <a:effectLst/>
                <a:latin typeface="Roboto"/>
              </a:rPr>
              <a:t>, </a:t>
            </a:r>
            <a:r>
              <a:rPr lang="en-IN" b="0" i="0" dirty="0" err="1">
                <a:solidFill>
                  <a:srgbClr val="212121"/>
                </a:solidFill>
                <a:effectLst/>
                <a:latin typeface="Roboto"/>
              </a:rPr>
              <a:t>poutcome_success</a:t>
            </a:r>
            <a:r>
              <a:rPr lang="en-IN" b="0" i="0" dirty="0">
                <a:solidFill>
                  <a:srgbClr val="212121"/>
                </a:solidFill>
                <a:effectLst/>
                <a:latin typeface="Roboto"/>
              </a:rPr>
              <a:t>, previous,</a:t>
            </a:r>
          </a:p>
        </p:txBody>
      </p:sp>
    </p:spTree>
    <p:extLst>
      <p:ext uri="{BB962C8B-B14F-4D97-AF65-F5344CB8AC3E}">
        <p14:creationId xmlns:p14="http://schemas.microsoft.com/office/powerpoint/2010/main" val="2419856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AC18-DBEC-455D-BF57-3FBF1317708C}"/>
              </a:ext>
            </a:extLst>
          </p:cNvPr>
          <p:cNvSpPr>
            <a:spLocks noGrp="1"/>
          </p:cNvSpPr>
          <p:nvPr>
            <p:ph type="title"/>
          </p:nvPr>
        </p:nvSpPr>
        <p:spPr>
          <a:xfrm>
            <a:off x="4070413" y="2384632"/>
            <a:ext cx="3777449" cy="1234440"/>
          </a:xfrm>
        </p:spPr>
        <p:txBody>
          <a:bodyPr/>
          <a:lstStyle/>
          <a:p>
            <a:pPr algn="ctr"/>
            <a:r>
              <a:rPr lang="en-US" dirty="0"/>
              <a:t>Thank you</a:t>
            </a:r>
            <a:endParaRPr lang="en-IN" dirty="0"/>
          </a:p>
        </p:txBody>
      </p:sp>
    </p:spTree>
    <p:extLst>
      <p:ext uri="{BB962C8B-B14F-4D97-AF65-F5344CB8AC3E}">
        <p14:creationId xmlns:p14="http://schemas.microsoft.com/office/powerpoint/2010/main" val="3943145416"/>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64</TotalTime>
  <Words>526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Roboto</vt:lpstr>
      <vt:lpstr>GradientRiseVTI</vt:lpstr>
      <vt:lpstr>Bank Marketing case study</vt:lpstr>
      <vt:lpstr>Business Problem and Data Sources</vt:lpstr>
      <vt:lpstr>Data source</vt:lpstr>
      <vt:lpstr>Solution Architecture</vt:lpstr>
      <vt:lpstr>Deployment (Where and How to access)</vt:lpstr>
      <vt:lpstr>Insights based on eda</vt:lpstr>
      <vt:lpstr>Important features after feature selection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case study</dc:title>
  <dc:creator>Sanket Patel</dc:creator>
  <cp:lastModifiedBy>Sanket Patel</cp:lastModifiedBy>
  <cp:revision>6</cp:revision>
  <dcterms:created xsi:type="dcterms:W3CDTF">2020-12-08T18:33:44Z</dcterms:created>
  <dcterms:modified xsi:type="dcterms:W3CDTF">2020-12-09T23:18:23Z</dcterms:modified>
</cp:coreProperties>
</file>