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66" r:id="rId3"/>
    <p:sldId id="257" r:id="rId4"/>
    <p:sldId id="258" r:id="rId5"/>
    <p:sldId id="263" r:id="rId6"/>
    <p:sldId id="264" r:id="rId7"/>
    <p:sldId id="265" r:id="rId8"/>
    <p:sldId id="260" r:id="rId9"/>
    <p:sldId id="259" r:id="rId10"/>
    <p:sldId id="269" r:id="rId11"/>
    <p:sldId id="267" r:id="rId12"/>
    <p:sldId id="274" r:id="rId13"/>
    <p:sldId id="270" r:id="rId14"/>
    <p:sldId id="268" r:id="rId15"/>
    <p:sldId id="271" r:id="rId16"/>
    <p:sldId id="273" r:id="rId17"/>
    <p:sldId id="272" r:id="rId18"/>
    <p:sldId id="275"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B43A0-07E4-463A-B0A9-37E4F4C1DB7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E2C1E7-85CA-4950-A671-3B9645FA01E1}">
      <dgm:prSet custT="1"/>
      <dgm:spPr/>
      <dgm:t>
        <a:bodyPr/>
        <a:lstStyle/>
        <a:p>
          <a:r>
            <a:rPr lang="en-US" sz="1600" dirty="0"/>
            <a:t>Explore the usage of bike sharing system in the city of San Francisco and explain how can we increase the usage and promote this mode of transportation mode.</a:t>
          </a:r>
        </a:p>
      </dgm:t>
    </dgm:pt>
    <dgm:pt modelId="{14B0F332-FA61-4058-80AB-AB94985CD1E1}" type="parTrans" cxnId="{8D1F3D15-84E7-48B3-94FA-184855BB75E0}">
      <dgm:prSet/>
      <dgm:spPr/>
      <dgm:t>
        <a:bodyPr/>
        <a:lstStyle/>
        <a:p>
          <a:endParaRPr lang="en-US"/>
        </a:p>
      </dgm:t>
    </dgm:pt>
    <dgm:pt modelId="{9D5EF845-ECEF-49CA-8558-838F4A76B0FF}" type="sibTrans" cxnId="{8D1F3D15-84E7-48B3-94FA-184855BB75E0}">
      <dgm:prSet/>
      <dgm:spPr/>
      <dgm:t>
        <a:bodyPr/>
        <a:lstStyle/>
        <a:p>
          <a:endParaRPr lang="en-US"/>
        </a:p>
      </dgm:t>
    </dgm:pt>
    <dgm:pt modelId="{11E936F3-601C-4D04-BD80-5659640F54C4}">
      <dgm:prSet custT="1"/>
      <dgm:spPr/>
      <dgm:t>
        <a:bodyPr/>
        <a:lstStyle/>
        <a:p>
          <a:r>
            <a:rPr lang="en-US" sz="1600"/>
            <a:t>Audience: VP of marketing</a:t>
          </a:r>
        </a:p>
      </dgm:t>
    </dgm:pt>
    <dgm:pt modelId="{50CEA724-167F-49B5-8151-93CF6D2F82F8}" type="parTrans" cxnId="{EED65832-CFBE-4B9C-82F1-2A3587ACD3E5}">
      <dgm:prSet/>
      <dgm:spPr/>
      <dgm:t>
        <a:bodyPr/>
        <a:lstStyle/>
        <a:p>
          <a:endParaRPr lang="en-US"/>
        </a:p>
      </dgm:t>
    </dgm:pt>
    <dgm:pt modelId="{6B922A05-ED7D-4D41-9F17-C6A62E6327F6}" type="sibTrans" cxnId="{EED65832-CFBE-4B9C-82F1-2A3587ACD3E5}">
      <dgm:prSet/>
      <dgm:spPr/>
      <dgm:t>
        <a:bodyPr/>
        <a:lstStyle/>
        <a:p>
          <a:endParaRPr lang="en-US"/>
        </a:p>
      </dgm:t>
    </dgm:pt>
    <dgm:pt modelId="{4A3F4529-C650-4691-BD6C-B39744A28A31}" type="pres">
      <dgm:prSet presAssocID="{9D8B43A0-07E4-463A-B0A9-37E4F4C1DB76}" presName="root" presStyleCnt="0">
        <dgm:presLayoutVars>
          <dgm:dir/>
          <dgm:resizeHandles val="exact"/>
        </dgm:presLayoutVars>
      </dgm:prSet>
      <dgm:spPr/>
    </dgm:pt>
    <dgm:pt modelId="{AB2ADE64-1DE3-40AA-81DB-0ABA02FF1E64}" type="pres">
      <dgm:prSet presAssocID="{0FE2C1E7-85CA-4950-A671-3B9645FA01E1}" presName="compNode" presStyleCnt="0"/>
      <dgm:spPr/>
    </dgm:pt>
    <dgm:pt modelId="{7B2BF6E9-EA5A-4CAF-A87C-DDFFFF7FE5A2}" type="pres">
      <dgm:prSet presAssocID="{0FE2C1E7-85CA-4950-A671-3B9645FA01E1}" presName="iconRect" presStyleLbl="node1" presStyleIdx="0" presStyleCnt="2" custLinFactNeighborY="148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A4AEF04-4E07-4E24-8D91-4F4501D19A58}" type="pres">
      <dgm:prSet presAssocID="{0FE2C1E7-85CA-4950-A671-3B9645FA01E1}" presName="spaceRect" presStyleCnt="0"/>
      <dgm:spPr/>
    </dgm:pt>
    <dgm:pt modelId="{646DB346-63DD-431C-B9CC-8D5BFE47F5FB}" type="pres">
      <dgm:prSet presAssocID="{0FE2C1E7-85CA-4950-A671-3B9645FA01E1}" presName="textRect" presStyleLbl="revTx" presStyleIdx="0" presStyleCnt="2">
        <dgm:presLayoutVars>
          <dgm:chMax val="1"/>
          <dgm:chPref val="1"/>
        </dgm:presLayoutVars>
      </dgm:prSet>
      <dgm:spPr/>
    </dgm:pt>
    <dgm:pt modelId="{DE5EE26A-EC6D-4CB4-8073-766956B3AE69}" type="pres">
      <dgm:prSet presAssocID="{9D5EF845-ECEF-49CA-8558-838F4A76B0FF}" presName="sibTrans" presStyleCnt="0"/>
      <dgm:spPr/>
    </dgm:pt>
    <dgm:pt modelId="{56B06F73-6583-4E43-B18F-D7E3E936A88B}" type="pres">
      <dgm:prSet presAssocID="{11E936F3-601C-4D04-BD80-5659640F54C4}" presName="compNode" presStyleCnt="0"/>
      <dgm:spPr/>
    </dgm:pt>
    <dgm:pt modelId="{5C299F0F-92E0-46D0-BA3B-DDAE20B9C945}" type="pres">
      <dgm:prSet presAssocID="{11E936F3-601C-4D04-BD80-5659640F54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0B1864A5-B0E6-47DD-8CA8-5782B99A8701}" type="pres">
      <dgm:prSet presAssocID="{11E936F3-601C-4D04-BD80-5659640F54C4}" presName="spaceRect" presStyleCnt="0"/>
      <dgm:spPr/>
    </dgm:pt>
    <dgm:pt modelId="{538D76FB-3743-44E3-9DA3-AC2CD7D5EF75}" type="pres">
      <dgm:prSet presAssocID="{11E936F3-601C-4D04-BD80-5659640F54C4}" presName="textRect" presStyleLbl="revTx" presStyleIdx="1" presStyleCnt="2">
        <dgm:presLayoutVars>
          <dgm:chMax val="1"/>
          <dgm:chPref val="1"/>
        </dgm:presLayoutVars>
      </dgm:prSet>
      <dgm:spPr/>
    </dgm:pt>
  </dgm:ptLst>
  <dgm:cxnLst>
    <dgm:cxn modelId="{8D1F3D15-84E7-48B3-94FA-184855BB75E0}" srcId="{9D8B43A0-07E4-463A-B0A9-37E4F4C1DB76}" destId="{0FE2C1E7-85CA-4950-A671-3B9645FA01E1}" srcOrd="0" destOrd="0" parTransId="{14B0F332-FA61-4058-80AB-AB94985CD1E1}" sibTransId="{9D5EF845-ECEF-49CA-8558-838F4A76B0FF}"/>
    <dgm:cxn modelId="{EED65832-CFBE-4B9C-82F1-2A3587ACD3E5}" srcId="{9D8B43A0-07E4-463A-B0A9-37E4F4C1DB76}" destId="{11E936F3-601C-4D04-BD80-5659640F54C4}" srcOrd="1" destOrd="0" parTransId="{50CEA724-167F-49B5-8151-93CF6D2F82F8}" sibTransId="{6B922A05-ED7D-4D41-9F17-C6A62E6327F6}"/>
    <dgm:cxn modelId="{B6985CCB-988E-4494-B7FE-6BBE3F441366}" type="presOf" srcId="{11E936F3-601C-4D04-BD80-5659640F54C4}" destId="{538D76FB-3743-44E3-9DA3-AC2CD7D5EF75}" srcOrd="0" destOrd="0" presId="urn:microsoft.com/office/officeart/2018/2/layout/IconLabelList"/>
    <dgm:cxn modelId="{A407A6CD-B4E8-4C44-92B9-2901A6898224}" type="presOf" srcId="{0FE2C1E7-85CA-4950-A671-3B9645FA01E1}" destId="{646DB346-63DD-431C-B9CC-8D5BFE47F5FB}" srcOrd="0" destOrd="0" presId="urn:microsoft.com/office/officeart/2018/2/layout/IconLabelList"/>
    <dgm:cxn modelId="{C4EA96DC-EB2D-4564-BD98-1D3128E03216}" type="presOf" srcId="{9D8B43A0-07E4-463A-B0A9-37E4F4C1DB76}" destId="{4A3F4529-C650-4691-BD6C-B39744A28A31}" srcOrd="0" destOrd="0" presId="urn:microsoft.com/office/officeart/2018/2/layout/IconLabelList"/>
    <dgm:cxn modelId="{723E67B9-4806-4745-BF5A-FAF98F545D30}" type="presParOf" srcId="{4A3F4529-C650-4691-BD6C-B39744A28A31}" destId="{AB2ADE64-1DE3-40AA-81DB-0ABA02FF1E64}" srcOrd="0" destOrd="0" presId="urn:microsoft.com/office/officeart/2018/2/layout/IconLabelList"/>
    <dgm:cxn modelId="{D42ADFD7-C0FB-410F-BD2C-C230A3C5EBB1}" type="presParOf" srcId="{AB2ADE64-1DE3-40AA-81DB-0ABA02FF1E64}" destId="{7B2BF6E9-EA5A-4CAF-A87C-DDFFFF7FE5A2}" srcOrd="0" destOrd="0" presId="urn:microsoft.com/office/officeart/2018/2/layout/IconLabelList"/>
    <dgm:cxn modelId="{BF9586DB-122D-4609-B3C4-D788F7E4FDE1}" type="presParOf" srcId="{AB2ADE64-1DE3-40AA-81DB-0ABA02FF1E64}" destId="{CA4AEF04-4E07-4E24-8D91-4F4501D19A58}" srcOrd="1" destOrd="0" presId="urn:microsoft.com/office/officeart/2018/2/layout/IconLabelList"/>
    <dgm:cxn modelId="{349950C4-2799-4719-AE30-DFDF00E0861F}" type="presParOf" srcId="{AB2ADE64-1DE3-40AA-81DB-0ABA02FF1E64}" destId="{646DB346-63DD-431C-B9CC-8D5BFE47F5FB}" srcOrd="2" destOrd="0" presId="urn:microsoft.com/office/officeart/2018/2/layout/IconLabelList"/>
    <dgm:cxn modelId="{FFFB63AA-C53D-4CE1-A161-3F4DC6198243}" type="presParOf" srcId="{4A3F4529-C650-4691-BD6C-B39744A28A31}" destId="{DE5EE26A-EC6D-4CB4-8073-766956B3AE69}" srcOrd="1" destOrd="0" presId="urn:microsoft.com/office/officeart/2018/2/layout/IconLabelList"/>
    <dgm:cxn modelId="{E7258B6F-55DC-4D06-86A2-185A6A2E30AA}" type="presParOf" srcId="{4A3F4529-C650-4691-BD6C-B39744A28A31}" destId="{56B06F73-6583-4E43-B18F-D7E3E936A88B}" srcOrd="2" destOrd="0" presId="urn:microsoft.com/office/officeart/2018/2/layout/IconLabelList"/>
    <dgm:cxn modelId="{FA629206-1AFA-4334-8F28-A69D0B0E5EE4}" type="presParOf" srcId="{56B06F73-6583-4E43-B18F-D7E3E936A88B}" destId="{5C299F0F-92E0-46D0-BA3B-DDAE20B9C945}" srcOrd="0" destOrd="0" presId="urn:microsoft.com/office/officeart/2018/2/layout/IconLabelList"/>
    <dgm:cxn modelId="{453A2677-5DDC-4796-A4CA-E0499C286253}" type="presParOf" srcId="{56B06F73-6583-4E43-B18F-D7E3E936A88B}" destId="{0B1864A5-B0E6-47DD-8CA8-5782B99A8701}" srcOrd="1" destOrd="0" presId="urn:microsoft.com/office/officeart/2018/2/layout/IconLabelList"/>
    <dgm:cxn modelId="{AF4B809E-AC37-4643-AB19-D6BAA9A0662F}" type="presParOf" srcId="{56B06F73-6583-4E43-B18F-D7E3E936A88B}" destId="{538D76FB-3743-44E3-9DA3-AC2CD7D5EF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0FD60E-D38A-49B0-8860-E5A3E583F5C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6667CDE4-3B3F-4C96-9C23-144794C1E3FD}">
      <dgm:prSet/>
      <dgm:spPr/>
      <dgm:t>
        <a:bodyPr/>
        <a:lstStyle/>
        <a:p>
          <a:pPr>
            <a:defRPr cap="all"/>
          </a:pPr>
          <a:r>
            <a:rPr lang="en-US" dirty="0"/>
            <a:t>Understanding the business problem</a:t>
          </a:r>
        </a:p>
      </dgm:t>
    </dgm:pt>
    <dgm:pt modelId="{86393D91-6BF9-482F-B8F4-4B353B7C6D99}" type="parTrans" cxnId="{D9E32B6C-DCEC-43F3-B05D-94A02C5B7624}">
      <dgm:prSet/>
      <dgm:spPr/>
      <dgm:t>
        <a:bodyPr/>
        <a:lstStyle/>
        <a:p>
          <a:endParaRPr lang="en-US"/>
        </a:p>
      </dgm:t>
    </dgm:pt>
    <dgm:pt modelId="{0C1B5606-AFBB-48E4-AE12-A0932A60D1B8}" type="sibTrans" cxnId="{D9E32B6C-DCEC-43F3-B05D-94A02C5B7624}">
      <dgm:prSet/>
      <dgm:spPr/>
      <dgm:t>
        <a:bodyPr/>
        <a:lstStyle/>
        <a:p>
          <a:endParaRPr lang="en-US"/>
        </a:p>
      </dgm:t>
    </dgm:pt>
    <dgm:pt modelId="{35A69E45-A7F0-4CC0-93DC-F5AA6D63F0CB}">
      <dgm:prSet/>
      <dgm:spPr/>
      <dgm:t>
        <a:bodyPr/>
        <a:lstStyle/>
        <a:p>
          <a:pPr>
            <a:defRPr cap="all"/>
          </a:pPr>
          <a:r>
            <a:rPr lang="en-US"/>
            <a:t>Insights about data</a:t>
          </a:r>
        </a:p>
      </dgm:t>
    </dgm:pt>
    <dgm:pt modelId="{9EC7CBAD-706A-482D-B826-93D2BA93D7C6}" type="parTrans" cxnId="{7232E133-DBC0-4586-83E3-7A4713AF31EF}">
      <dgm:prSet/>
      <dgm:spPr/>
      <dgm:t>
        <a:bodyPr/>
        <a:lstStyle/>
        <a:p>
          <a:endParaRPr lang="en-US"/>
        </a:p>
      </dgm:t>
    </dgm:pt>
    <dgm:pt modelId="{97305DB1-0577-47A5-A039-F76E91AFDD35}" type="sibTrans" cxnId="{7232E133-DBC0-4586-83E3-7A4713AF31EF}">
      <dgm:prSet/>
      <dgm:spPr/>
      <dgm:t>
        <a:bodyPr/>
        <a:lstStyle/>
        <a:p>
          <a:endParaRPr lang="en-US"/>
        </a:p>
      </dgm:t>
    </dgm:pt>
    <dgm:pt modelId="{C25BCA02-06AF-40FB-94C7-ABA89543AE64}">
      <dgm:prSet/>
      <dgm:spPr/>
      <dgm:t>
        <a:bodyPr/>
        <a:lstStyle/>
        <a:p>
          <a:pPr>
            <a:defRPr cap="all"/>
          </a:pPr>
          <a:r>
            <a:rPr lang="en-US"/>
            <a:t>Understanding trends</a:t>
          </a:r>
        </a:p>
      </dgm:t>
    </dgm:pt>
    <dgm:pt modelId="{9B59EDCD-EE3C-49E0-9DAC-3E6B538282F5}" type="parTrans" cxnId="{612E8C8E-E363-4A1B-A89B-CB60F1E662E6}">
      <dgm:prSet/>
      <dgm:spPr/>
      <dgm:t>
        <a:bodyPr/>
        <a:lstStyle/>
        <a:p>
          <a:endParaRPr lang="en-US"/>
        </a:p>
      </dgm:t>
    </dgm:pt>
    <dgm:pt modelId="{17BD8BDA-DD6C-4550-95FC-BA74B1850750}" type="sibTrans" cxnId="{612E8C8E-E363-4A1B-A89B-CB60F1E662E6}">
      <dgm:prSet/>
      <dgm:spPr/>
      <dgm:t>
        <a:bodyPr/>
        <a:lstStyle/>
        <a:p>
          <a:endParaRPr lang="en-US"/>
        </a:p>
      </dgm:t>
    </dgm:pt>
    <dgm:pt modelId="{8F628DE0-B40A-4832-A132-55A4694FFB72}">
      <dgm:prSet/>
      <dgm:spPr/>
      <dgm:t>
        <a:bodyPr/>
        <a:lstStyle/>
        <a:p>
          <a:pPr>
            <a:defRPr cap="all"/>
          </a:pPr>
          <a:r>
            <a:rPr lang="en-US"/>
            <a:t>Actions and recommendations</a:t>
          </a:r>
        </a:p>
      </dgm:t>
    </dgm:pt>
    <dgm:pt modelId="{0D9AA966-B8EC-4A7C-AEC2-D98B1FCA8609}" type="parTrans" cxnId="{A62A4F2E-A313-455E-93C5-573CB1307CC9}">
      <dgm:prSet/>
      <dgm:spPr/>
      <dgm:t>
        <a:bodyPr/>
        <a:lstStyle/>
        <a:p>
          <a:endParaRPr lang="en-US"/>
        </a:p>
      </dgm:t>
    </dgm:pt>
    <dgm:pt modelId="{E176236A-EF61-4B83-A71B-F9F84EC511CE}" type="sibTrans" cxnId="{A62A4F2E-A313-455E-93C5-573CB1307CC9}">
      <dgm:prSet/>
      <dgm:spPr/>
      <dgm:t>
        <a:bodyPr/>
        <a:lstStyle/>
        <a:p>
          <a:endParaRPr lang="en-US"/>
        </a:p>
      </dgm:t>
    </dgm:pt>
    <dgm:pt modelId="{D1728883-B5A7-4BDB-AAA4-709107174903}" type="pres">
      <dgm:prSet presAssocID="{4D0FD60E-D38A-49B0-8860-E5A3E583F5C4}" presName="outerComposite" presStyleCnt="0">
        <dgm:presLayoutVars>
          <dgm:chMax val="5"/>
          <dgm:dir/>
          <dgm:resizeHandles val="exact"/>
        </dgm:presLayoutVars>
      </dgm:prSet>
      <dgm:spPr/>
    </dgm:pt>
    <dgm:pt modelId="{1C8EC0BA-23A3-46B3-A58B-4F9439DF02B5}" type="pres">
      <dgm:prSet presAssocID="{4D0FD60E-D38A-49B0-8860-E5A3E583F5C4}" presName="dummyMaxCanvas" presStyleCnt="0">
        <dgm:presLayoutVars/>
      </dgm:prSet>
      <dgm:spPr/>
    </dgm:pt>
    <dgm:pt modelId="{D0EF240F-362E-43FD-A469-AFC5F0F357F3}" type="pres">
      <dgm:prSet presAssocID="{4D0FD60E-D38A-49B0-8860-E5A3E583F5C4}" presName="FourNodes_1" presStyleLbl="node1" presStyleIdx="0" presStyleCnt="4">
        <dgm:presLayoutVars>
          <dgm:bulletEnabled val="1"/>
        </dgm:presLayoutVars>
      </dgm:prSet>
      <dgm:spPr/>
    </dgm:pt>
    <dgm:pt modelId="{94E47796-46C2-4700-8450-CDA09AB78E20}" type="pres">
      <dgm:prSet presAssocID="{4D0FD60E-D38A-49B0-8860-E5A3E583F5C4}" presName="FourNodes_2" presStyleLbl="node1" presStyleIdx="1" presStyleCnt="4">
        <dgm:presLayoutVars>
          <dgm:bulletEnabled val="1"/>
        </dgm:presLayoutVars>
      </dgm:prSet>
      <dgm:spPr/>
    </dgm:pt>
    <dgm:pt modelId="{FD138EEC-C2AF-4A7E-AF7D-2D32A41F64DE}" type="pres">
      <dgm:prSet presAssocID="{4D0FD60E-D38A-49B0-8860-E5A3E583F5C4}" presName="FourNodes_3" presStyleLbl="node1" presStyleIdx="2" presStyleCnt="4">
        <dgm:presLayoutVars>
          <dgm:bulletEnabled val="1"/>
        </dgm:presLayoutVars>
      </dgm:prSet>
      <dgm:spPr/>
    </dgm:pt>
    <dgm:pt modelId="{0BE6925C-2805-42B6-9EBA-01428864E47F}" type="pres">
      <dgm:prSet presAssocID="{4D0FD60E-D38A-49B0-8860-E5A3E583F5C4}" presName="FourNodes_4" presStyleLbl="node1" presStyleIdx="3" presStyleCnt="4">
        <dgm:presLayoutVars>
          <dgm:bulletEnabled val="1"/>
        </dgm:presLayoutVars>
      </dgm:prSet>
      <dgm:spPr/>
    </dgm:pt>
    <dgm:pt modelId="{5AEA7DAB-90D9-4E94-9039-EE1A98912052}" type="pres">
      <dgm:prSet presAssocID="{4D0FD60E-D38A-49B0-8860-E5A3E583F5C4}" presName="FourConn_1-2" presStyleLbl="fgAccFollowNode1" presStyleIdx="0" presStyleCnt="3">
        <dgm:presLayoutVars>
          <dgm:bulletEnabled val="1"/>
        </dgm:presLayoutVars>
      </dgm:prSet>
      <dgm:spPr/>
    </dgm:pt>
    <dgm:pt modelId="{56F763E6-BCF2-4369-AD3A-B47678A1A915}" type="pres">
      <dgm:prSet presAssocID="{4D0FD60E-D38A-49B0-8860-E5A3E583F5C4}" presName="FourConn_2-3" presStyleLbl="fgAccFollowNode1" presStyleIdx="1" presStyleCnt="3">
        <dgm:presLayoutVars>
          <dgm:bulletEnabled val="1"/>
        </dgm:presLayoutVars>
      </dgm:prSet>
      <dgm:spPr/>
    </dgm:pt>
    <dgm:pt modelId="{5B98B5B4-1816-4E10-B6C3-E182AC5BF12D}" type="pres">
      <dgm:prSet presAssocID="{4D0FD60E-D38A-49B0-8860-E5A3E583F5C4}" presName="FourConn_3-4" presStyleLbl="fgAccFollowNode1" presStyleIdx="2" presStyleCnt="3">
        <dgm:presLayoutVars>
          <dgm:bulletEnabled val="1"/>
        </dgm:presLayoutVars>
      </dgm:prSet>
      <dgm:spPr/>
    </dgm:pt>
    <dgm:pt modelId="{8819D9F7-13BA-4426-8179-ECD0CAB1C9CB}" type="pres">
      <dgm:prSet presAssocID="{4D0FD60E-D38A-49B0-8860-E5A3E583F5C4}" presName="FourNodes_1_text" presStyleLbl="node1" presStyleIdx="3" presStyleCnt="4">
        <dgm:presLayoutVars>
          <dgm:bulletEnabled val="1"/>
        </dgm:presLayoutVars>
      </dgm:prSet>
      <dgm:spPr/>
    </dgm:pt>
    <dgm:pt modelId="{9A612023-F8A5-4006-9843-D59B9C575893}" type="pres">
      <dgm:prSet presAssocID="{4D0FD60E-D38A-49B0-8860-E5A3E583F5C4}" presName="FourNodes_2_text" presStyleLbl="node1" presStyleIdx="3" presStyleCnt="4">
        <dgm:presLayoutVars>
          <dgm:bulletEnabled val="1"/>
        </dgm:presLayoutVars>
      </dgm:prSet>
      <dgm:spPr/>
    </dgm:pt>
    <dgm:pt modelId="{D847B3C0-7F57-4A92-A352-18A5D5B536B5}" type="pres">
      <dgm:prSet presAssocID="{4D0FD60E-D38A-49B0-8860-E5A3E583F5C4}" presName="FourNodes_3_text" presStyleLbl="node1" presStyleIdx="3" presStyleCnt="4">
        <dgm:presLayoutVars>
          <dgm:bulletEnabled val="1"/>
        </dgm:presLayoutVars>
      </dgm:prSet>
      <dgm:spPr/>
    </dgm:pt>
    <dgm:pt modelId="{E8181858-65F7-4949-AA86-600712AC0D22}" type="pres">
      <dgm:prSet presAssocID="{4D0FD60E-D38A-49B0-8860-E5A3E583F5C4}" presName="FourNodes_4_text" presStyleLbl="node1" presStyleIdx="3" presStyleCnt="4">
        <dgm:presLayoutVars>
          <dgm:bulletEnabled val="1"/>
        </dgm:presLayoutVars>
      </dgm:prSet>
      <dgm:spPr/>
    </dgm:pt>
  </dgm:ptLst>
  <dgm:cxnLst>
    <dgm:cxn modelId="{CD43D224-F2D7-49A3-8535-9528FBDD3269}" type="presOf" srcId="{35A69E45-A7F0-4CC0-93DC-F5AA6D63F0CB}" destId="{94E47796-46C2-4700-8450-CDA09AB78E20}" srcOrd="0" destOrd="0" presId="urn:microsoft.com/office/officeart/2005/8/layout/vProcess5"/>
    <dgm:cxn modelId="{C244C22A-BFA2-4DB5-9677-E5945DD81971}" type="presOf" srcId="{17BD8BDA-DD6C-4550-95FC-BA74B1850750}" destId="{5B98B5B4-1816-4E10-B6C3-E182AC5BF12D}" srcOrd="0" destOrd="0" presId="urn:microsoft.com/office/officeart/2005/8/layout/vProcess5"/>
    <dgm:cxn modelId="{BF65852D-7DD1-42C9-990F-28B645571DDE}" type="presOf" srcId="{8F628DE0-B40A-4832-A132-55A4694FFB72}" destId="{0BE6925C-2805-42B6-9EBA-01428864E47F}" srcOrd="0" destOrd="0" presId="urn:microsoft.com/office/officeart/2005/8/layout/vProcess5"/>
    <dgm:cxn modelId="{A62A4F2E-A313-455E-93C5-573CB1307CC9}" srcId="{4D0FD60E-D38A-49B0-8860-E5A3E583F5C4}" destId="{8F628DE0-B40A-4832-A132-55A4694FFB72}" srcOrd="3" destOrd="0" parTransId="{0D9AA966-B8EC-4A7C-AEC2-D98B1FCA8609}" sibTransId="{E176236A-EF61-4B83-A71B-F9F84EC511CE}"/>
    <dgm:cxn modelId="{7232E133-DBC0-4586-83E3-7A4713AF31EF}" srcId="{4D0FD60E-D38A-49B0-8860-E5A3E583F5C4}" destId="{35A69E45-A7F0-4CC0-93DC-F5AA6D63F0CB}" srcOrd="1" destOrd="0" parTransId="{9EC7CBAD-706A-482D-B826-93D2BA93D7C6}" sibTransId="{97305DB1-0577-47A5-A039-F76E91AFDD35}"/>
    <dgm:cxn modelId="{D9E32B6C-DCEC-43F3-B05D-94A02C5B7624}" srcId="{4D0FD60E-D38A-49B0-8860-E5A3E583F5C4}" destId="{6667CDE4-3B3F-4C96-9C23-144794C1E3FD}" srcOrd="0" destOrd="0" parTransId="{86393D91-6BF9-482F-B8F4-4B353B7C6D99}" sibTransId="{0C1B5606-AFBB-48E4-AE12-A0932A60D1B8}"/>
    <dgm:cxn modelId="{2A2B4D76-EB45-41D6-A1CF-1EA135F3855F}" type="presOf" srcId="{8F628DE0-B40A-4832-A132-55A4694FFB72}" destId="{E8181858-65F7-4949-AA86-600712AC0D22}" srcOrd="1" destOrd="0" presId="urn:microsoft.com/office/officeart/2005/8/layout/vProcess5"/>
    <dgm:cxn modelId="{6659CF79-2D40-43C6-984C-1150149F5B07}" type="presOf" srcId="{97305DB1-0577-47A5-A039-F76E91AFDD35}" destId="{56F763E6-BCF2-4369-AD3A-B47678A1A915}" srcOrd="0" destOrd="0" presId="urn:microsoft.com/office/officeart/2005/8/layout/vProcess5"/>
    <dgm:cxn modelId="{32BD1C7E-A37F-4F50-BFF9-565B7B819FE1}" type="presOf" srcId="{C25BCA02-06AF-40FB-94C7-ABA89543AE64}" destId="{FD138EEC-C2AF-4A7E-AF7D-2D32A41F64DE}" srcOrd="0" destOrd="0" presId="urn:microsoft.com/office/officeart/2005/8/layout/vProcess5"/>
    <dgm:cxn modelId="{612E8C8E-E363-4A1B-A89B-CB60F1E662E6}" srcId="{4D0FD60E-D38A-49B0-8860-E5A3E583F5C4}" destId="{C25BCA02-06AF-40FB-94C7-ABA89543AE64}" srcOrd="2" destOrd="0" parTransId="{9B59EDCD-EE3C-49E0-9DAC-3E6B538282F5}" sibTransId="{17BD8BDA-DD6C-4550-95FC-BA74B1850750}"/>
    <dgm:cxn modelId="{8AB5E78E-865C-4578-BD4F-2EF4FD3795A0}" type="presOf" srcId="{6667CDE4-3B3F-4C96-9C23-144794C1E3FD}" destId="{D0EF240F-362E-43FD-A469-AFC5F0F357F3}" srcOrd="0" destOrd="0" presId="urn:microsoft.com/office/officeart/2005/8/layout/vProcess5"/>
    <dgm:cxn modelId="{3BCDA19F-214A-4326-BD5A-9C1E283C599F}" type="presOf" srcId="{6667CDE4-3B3F-4C96-9C23-144794C1E3FD}" destId="{8819D9F7-13BA-4426-8179-ECD0CAB1C9CB}" srcOrd="1" destOrd="0" presId="urn:microsoft.com/office/officeart/2005/8/layout/vProcess5"/>
    <dgm:cxn modelId="{4AF3CCCA-26EA-44C9-A641-4BE5FE57D47E}" type="presOf" srcId="{35A69E45-A7F0-4CC0-93DC-F5AA6D63F0CB}" destId="{9A612023-F8A5-4006-9843-D59B9C575893}" srcOrd="1" destOrd="0" presId="urn:microsoft.com/office/officeart/2005/8/layout/vProcess5"/>
    <dgm:cxn modelId="{1C2E26D6-12FC-4C72-8E44-06F01273883A}" type="presOf" srcId="{C25BCA02-06AF-40FB-94C7-ABA89543AE64}" destId="{D847B3C0-7F57-4A92-A352-18A5D5B536B5}" srcOrd="1" destOrd="0" presId="urn:microsoft.com/office/officeart/2005/8/layout/vProcess5"/>
    <dgm:cxn modelId="{66AD9AEA-DE87-4C09-8F2D-0B06B68A2795}" type="presOf" srcId="{0C1B5606-AFBB-48E4-AE12-A0932A60D1B8}" destId="{5AEA7DAB-90D9-4E94-9039-EE1A98912052}" srcOrd="0" destOrd="0" presId="urn:microsoft.com/office/officeart/2005/8/layout/vProcess5"/>
    <dgm:cxn modelId="{0B95B8FA-6BD2-4696-BBBC-0B8BE1808FDC}" type="presOf" srcId="{4D0FD60E-D38A-49B0-8860-E5A3E583F5C4}" destId="{D1728883-B5A7-4BDB-AAA4-709107174903}" srcOrd="0" destOrd="0" presId="urn:microsoft.com/office/officeart/2005/8/layout/vProcess5"/>
    <dgm:cxn modelId="{D09885D2-E7E4-4491-86A3-A6A88B85345A}" type="presParOf" srcId="{D1728883-B5A7-4BDB-AAA4-709107174903}" destId="{1C8EC0BA-23A3-46B3-A58B-4F9439DF02B5}" srcOrd="0" destOrd="0" presId="urn:microsoft.com/office/officeart/2005/8/layout/vProcess5"/>
    <dgm:cxn modelId="{37874E52-2773-4C00-9035-D44506406780}" type="presParOf" srcId="{D1728883-B5A7-4BDB-AAA4-709107174903}" destId="{D0EF240F-362E-43FD-A469-AFC5F0F357F3}" srcOrd="1" destOrd="0" presId="urn:microsoft.com/office/officeart/2005/8/layout/vProcess5"/>
    <dgm:cxn modelId="{C66E5171-59E2-4CAB-9596-6761E9315186}" type="presParOf" srcId="{D1728883-B5A7-4BDB-AAA4-709107174903}" destId="{94E47796-46C2-4700-8450-CDA09AB78E20}" srcOrd="2" destOrd="0" presId="urn:microsoft.com/office/officeart/2005/8/layout/vProcess5"/>
    <dgm:cxn modelId="{8EB5ECDA-058F-4A6D-A799-A0BE1BF8D8A2}" type="presParOf" srcId="{D1728883-B5A7-4BDB-AAA4-709107174903}" destId="{FD138EEC-C2AF-4A7E-AF7D-2D32A41F64DE}" srcOrd="3" destOrd="0" presId="urn:microsoft.com/office/officeart/2005/8/layout/vProcess5"/>
    <dgm:cxn modelId="{854BACAB-E68B-4488-B775-110E23361677}" type="presParOf" srcId="{D1728883-B5A7-4BDB-AAA4-709107174903}" destId="{0BE6925C-2805-42B6-9EBA-01428864E47F}" srcOrd="4" destOrd="0" presId="urn:microsoft.com/office/officeart/2005/8/layout/vProcess5"/>
    <dgm:cxn modelId="{7AACFD5D-6BF2-40B9-AB36-32E34748F82B}" type="presParOf" srcId="{D1728883-B5A7-4BDB-AAA4-709107174903}" destId="{5AEA7DAB-90D9-4E94-9039-EE1A98912052}" srcOrd="5" destOrd="0" presId="urn:microsoft.com/office/officeart/2005/8/layout/vProcess5"/>
    <dgm:cxn modelId="{A9B21109-1AB7-4846-A154-28DB9EC904B9}" type="presParOf" srcId="{D1728883-B5A7-4BDB-AAA4-709107174903}" destId="{56F763E6-BCF2-4369-AD3A-B47678A1A915}" srcOrd="6" destOrd="0" presId="urn:microsoft.com/office/officeart/2005/8/layout/vProcess5"/>
    <dgm:cxn modelId="{99CC7679-2302-4C58-8905-80599F14056C}" type="presParOf" srcId="{D1728883-B5A7-4BDB-AAA4-709107174903}" destId="{5B98B5B4-1816-4E10-B6C3-E182AC5BF12D}" srcOrd="7" destOrd="0" presId="urn:microsoft.com/office/officeart/2005/8/layout/vProcess5"/>
    <dgm:cxn modelId="{25DF57C7-C113-4888-8B0A-2FA721143099}" type="presParOf" srcId="{D1728883-B5A7-4BDB-AAA4-709107174903}" destId="{8819D9F7-13BA-4426-8179-ECD0CAB1C9CB}" srcOrd="8" destOrd="0" presId="urn:microsoft.com/office/officeart/2005/8/layout/vProcess5"/>
    <dgm:cxn modelId="{088ECE15-4464-4CD3-A33F-0C07757027BD}" type="presParOf" srcId="{D1728883-B5A7-4BDB-AAA4-709107174903}" destId="{9A612023-F8A5-4006-9843-D59B9C575893}" srcOrd="9" destOrd="0" presId="urn:microsoft.com/office/officeart/2005/8/layout/vProcess5"/>
    <dgm:cxn modelId="{1429C07B-EC77-4CFF-8E68-F2F0770B84FA}" type="presParOf" srcId="{D1728883-B5A7-4BDB-AAA4-709107174903}" destId="{D847B3C0-7F57-4A92-A352-18A5D5B536B5}" srcOrd="10" destOrd="0" presId="urn:microsoft.com/office/officeart/2005/8/layout/vProcess5"/>
    <dgm:cxn modelId="{06DB64F5-7A93-486A-A605-D03E286CE5DB}" type="presParOf" srcId="{D1728883-B5A7-4BDB-AAA4-709107174903}" destId="{E8181858-65F7-4949-AA86-600712AC0D2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87AE18-5115-47ED-B73A-DE272C8AFA22}"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73566D78-D876-4342-8136-5314FFA5F852}">
      <dgm:prSet/>
      <dgm:spPr/>
      <dgm:t>
        <a:bodyPr/>
        <a:lstStyle/>
        <a:p>
          <a:r>
            <a:rPr lang="en-US"/>
            <a:t>How can we increase average trip duration?</a:t>
          </a:r>
        </a:p>
      </dgm:t>
    </dgm:pt>
    <dgm:pt modelId="{CAAE016C-64F4-424E-A292-9C4D9F667C1A}" type="parTrans" cxnId="{09359651-AF15-4EBB-8877-0ACD88386EC0}">
      <dgm:prSet/>
      <dgm:spPr/>
      <dgm:t>
        <a:bodyPr/>
        <a:lstStyle/>
        <a:p>
          <a:endParaRPr lang="en-US"/>
        </a:p>
      </dgm:t>
    </dgm:pt>
    <dgm:pt modelId="{05000F10-496E-462A-90E7-D272B86EE428}" type="sibTrans" cxnId="{09359651-AF15-4EBB-8877-0ACD88386EC0}">
      <dgm:prSet/>
      <dgm:spPr/>
      <dgm:t>
        <a:bodyPr/>
        <a:lstStyle/>
        <a:p>
          <a:endParaRPr lang="en-US"/>
        </a:p>
      </dgm:t>
    </dgm:pt>
    <dgm:pt modelId="{FE87A4AD-C7D7-4656-BDCB-3A217AC066F2}">
      <dgm:prSet/>
      <dgm:spPr/>
      <dgm:t>
        <a:bodyPr/>
        <a:lstStyle/>
        <a:p>
          <a:r>
            <a:rPr lang="en-US"/>
            <a:t>How can we increase total number of trips?</a:t>
          </a:r>
        </a:p>
      </dgm:t>
    </dgm:pt>
    <dgm:pt modelId="{C4C1BC30-F590-40AA-A01D-CC059E86F4EB}" type="parTrans" cxnId="{A8F3B30C-AE6F-414C-BF7E-408DA927CDBC}">
      <dgm:prSet/>
      <dgm:spPr/>
      <dgm:t>
        <a:bodyPr/>
        <a:lstStyle/>
        <a:p>
          <a:endParaRPr lang="en-US"/>
        </a:p>
      </dgm:t>
    </dgm:pt>
    <dgm:pt modelId="{B6781BE5-620A-4A10-99C0-73ACDAF6F5B2}" type="sibTrans" cxnId="{A8F3B30C-AE6F-414C-BF7E-408DA927CDBC}">
      <dgm:prSet/>
      <dgm:spPr/>
      <dgm:t>
        <a:bodyPr/>
        <a:lstStyle/>
        <a:p>
          <a:endParaRPr lang="en-US"/>
        </a:p>
      </dgm:t>
    </dgm:pt>
    <dgm:pt modelId="{DBBB9835-EC10-4930-884B-8697621F8229}">
      <dgm:prSet/>
      <dgm:spPr/>
      <dgm:t>
        <a:bodyPr/>
        <a:lstStyle/>
        <a:p>
          <a:r>
            <a:rPr lang="en-US"/>
            <a:t>Who is our core customer? Which demographic represents them?</a:t>
          </a:r>
        </a:p>
      </dgm:t>
    </dgm:pt>
    <dgm:pt modelId="{C3DB24FD-0D07-4EC3-A7E8-4A0BCC93C0C7}" type="parTrans" cxnId="{C0C25911-84FE-493B-AA53-8F9E8D0AF369}">
      <dgm:prSet/>
      <dgm:spPr/>
      <dgm:t>
        <a:bodyPr/>
        <a:lstStyle/>
        <a:p>
          <a:endParaRPr lang="en-US"/>
        </a:p>
      </dgm:t>
    </dgm:pt>
    <dgm:pt modelId="{DF9924A8-D6C8-4928-8CBA-C4B0910324ED}" type="sibTrans" cxnId="{C0C25911-84FE-493B-AA53-8F9E8D0AF369}">
      <dgm:prSet/>
      <dgm:spPr/>
      <dgm:t>
        <a:bodyPr/>
        <a:lstStyle/>
        <a:p>
          <a:endParaRPr lang="en-US"/>
        </a:p>
      </dgm:t>
    </dgm:pt>
    <dgm:pt modelId="{F8722178-57FA-4125-A3B6-0DF2634EEF5B}">
      <dgm:prSet/>
      <dgm:spPr/>
      <dgm:t>
        <a:bodyPr/>
        <a:lstStyle/>
        <a:p>
          <a:r>
            <a:rPr lang="en-US"/>
            <a:t>Knowing our customer, how can we potentially target our marketing campaign?</a:t>
          </a:r>
        </a:p>
      </dgm:t>
    </dgm:pt>
    <dgm:pt modelId="{94D4A8F9-4F75-4385-9DC3-7491FD604131}" type="parTrans" cxnId="{413EBA83-4C06-46DE-9F48-B22649BE256D}">
      <dgm:prSet/>
      <dgm:spPr/>
      <dgm:t>
        <a:bodyPr/>
        <a:lstStyle/>
        <a:p>
          <a:endParaRPr lang="en-US"/>
        </a:p>
      </dgm:t>
    </dgm:pt>
    <dgm:pt modelId="{CFEC90EC-8774-4B87-ABA1-8B3D335EACE4}" type="sibTrans" cxnId="{413EBA83-4C06-46DE-9F48-B22649BE256D}">
      <dgm:prSet/>
      <dgm:spPr/>
      <dgm:t>
        <a:bodyPr/>
        <a:lstStyle/>
        <a:p>
          <a:endParaRPr lang="en-US"/>
        </a:p>
      </dgm:t>
    </dgm:pt>
    <dgm:pt modelId="{0439F5E8-B2C9-4C44-88CA-9A5841957C2A}">
      <dgm:prSet/>
      <dgm:spPr/>
      <dgm:t>
        <a:bodyPr/>
        <a:lstStyle/>
        <a:p>
          <a:r>
            <a:rPr lang="en-US" dirty="0"/>
            <a:t>How can we optimize operating costs?</a:t>
          </a:r>
        </a:p>
      </dgm:t>
    </dgm:pt>
    <dgm:pt modelId="{C70231E8-08D0-46C5-9A16-7F53FFB0DD59}" type="parTrans" cxnId="{A829992C-0076-4620-8E58-711749FF49FE}">
      <dgm:prSet/>
      <dgm:spPr/>
      <dgm:t>
        <a:bodyPr/>
        <a:lstStyle/>
        <a:p>
          <a:endParaRPr lang="en-US"/>
        </a:p>
      </dgm:t>
    </dgm:pt>
    <dgm:pt modelId="{8623F73E-B806-4304-8D6C-00AE93592DDF}" type="sibTrans" cxnId="{A829992C-0076-4620-8E58-711749FF49FE}">
      <dgm:prSet/>
      <dgm:spPr/>
      <dgm:t>
        <a:bodyPr/>
        <a:lstStyle/>
        <a:p>
          <a:endParaRPr lang="en-US"/>
        </a:p>
      </dgm:t>
    </dgm:pt>
    <dgm:pt modelId="{263E3682-B620-4A78-ABEE-0A615B79D289}" type="pres">
      <dgm:prSet presAssocID="{F187AE18-5115-47ED-B73A-DE272C8AFA22}" presName="diagram" presStyleCnt="0">
        <dgm:presLayoutVars>
          <dgm:dir/>
          <dgm:resizeHandles val="exact"/>
        </dgm:presLayoutVars>
      </dgm:prSet>
      <dgm:spPr/>
    </dgm:pt>
    <dgm:pt modelId="{43AB0BBB-0DC0-4DF7-9BED-C65167639413}" type="pres">
      <dgm:prSet presAssocID="{73566D78-D876-4342-8136-5314FFA5F852}" presName="arrow" presStyleLbl="node1" presStyleIdx="0" presStyleCnt="5">
        <dgm:presLayoutVars>
          <dgm:bulletEnabled val="1"/>
        </dgm:presLayoutVars>
      </dgm:prSet>
      <dgm:spPr/>
    </dgm:pt>
    <dgm:pt modelId="{89E50C11-DD0A-4069-9F66-659B705CF2B7}" type="pres">
      <dgm:prSet presAssocID="{FE87A4AD-C7D7-4656-BDCB-3A217AC066F2}" presName="arrow" presStyleLbl="node1" presStyleIdx="1" presStyleCnt="5">
        <dgm:presLayoutVars>
          <dgm:bulletEnabled val="1"/>
        </dgm:presLayoutVars>
      </dgm:prSet>
      <dgm:spPr/>
    </dgm:pt>
    <dgm:pt modelId="{922922F5-22C9-4E7C-85E1-B015130B39BB}" type="pres">
      <dgm:prSet presAssocID="{DBBB9835-EC10-4930-884B-8697621F8229}" presName="arrow" presStyleLbl="node1" presStyleIdx="2" presStyleCnt="5">
        <dgm:presLayoutVars>
          <dgm:bulletEnabled val="1"/>
        </dgm:presLayoutVars>
      </dgm:prSet>
      <dgm:spPr/>
    </dgm:pt>
    <dgm:pt modelId="{F00C45A7-DBD0-4737-8D6A-7C49BE9F50D4}" type="pres">
      <dgm:prSet presAssocID="{F8722178-57FA-4125-A3B6-0DF2634EEF5B}" presName="arrow" presStyleLbl="node1" presStyleIdx="3" presStyleCnt="5">
        <dgm:presLayoutVars>
          <dgm:bulletEnabled val="1"/>
        </dgm:presLayoutVars>
      </dgm:prSet>
      <dgm:spPr/>
    </dgm:pt>
    <dgm:pt modelId="{99690C5F-11F1-4982-BA22-367D1E569223}" type="pres">
      <dgm:prSet presAssocID="{0439F5E8-B2C9-4C44-88CA-9A5841957C2A}" presName="arrow" presStyleLbl="node1" presStyleIdx="4" presStyleCnt="5" custRadScaleRad="99746" custRadScaleInc="-1925">
        <dgm:presLayoutVars>
          <dgm:bulletEnabled val="1"/>
        </dgm:presLayoutVars>
      </dgm:prSet>
      <dgm:spPr/>
    </dgm:pt>
  </dgm:ptLst>
  <dgm:cxnLst>
    <dgm:cxn modelId="{A8F3B30C-AE6F-414C-BF7E-408DA927CDBC}" srcId="{F187AE18-5115-47ED-B73A-DE272C8AFA22}" destId="{FE87A4AD-C7D7-4656-BDCB-3A217AC066F2}" srcOrd="1" destOrd="0" parTransId="{C4C1BC30-F590-40AA-A01D-CC059E86F4EB}" sibTransId="{B6781BE5-620A-4A10-99C0-73ACDAF6F5B2}"/>
    <dgm:cxn modelId="{C0C25911-84FE-493B-AA53-8F9E8D0AF369}" srcId="{F187AE18-5115-47ED-B73A-DE272C8AFA22}" destId="{DBBB9835-EC10-4930-884B-8697621F8229}" srcOrd="2" destOrd="0" parTransId="{C3DB24FD-0D07-4EC3-A7E8-4A0BCC93C0C7}" sibTransId="{DF9924A8-D6C8-4928-8CBA-C4B0910324ED}"/>
    <dgm:cxn modelId="{A829992C-0076-4620-8E58-711749FF49FE}" srcId="{F187AE18-5115-47ED-B73A-DE272C8AFA22}" destId="{0439F5E8-B2C9-4C44-88CA-9A5841957C2A}" srcOrd="4" destOrd="0" parTransId="{C70231E8-08D0-46C5-9A16-7F53FFB0DD59}" sibTransId="{8623F73E-B806-4304-8D6C-00AE93592DDF}"/>
    <dgm:cxn modelId="{A6C56531-C331-4385-9138-1D78AAF05292}" type="presOf" srcId="{F187AE18-5115-47ED-B73A-DE272C8AFA22}" destId="{263E3682-B620-4A78-ABEE-0A615B79D289}" srcOrd="0" destOrd="0" presId="urn:microsoft.com/office/officeart/2005/8/layout/arrow5"/>
    <dgm:cxn modelId="{BAF0EF34-4D13-4B0F-87E8-C3156FFE9113}" type="presOf" srcId="{0439F5E8-B2C9-4C44-88CA-9A5841957C2A}" destId="{99690C5F-11F1-4982-BA22-367D1E569223}" srcOrd="0" destOrd="0" presId="urn:microsoft.com/office/officeart/2005/8/layout/arrow5"/>
    <dgm:cxn modelId="{09359651-AF15-4EBB-8877-0ACD88386EC0}" srcId="{F187AE18-5115-47ED-B73A-DE272C8AFA22}" destId="{73566D78-D876-4342-8136-5314FFA5F852}" srcOrd="0" destOrd="0" parTransId="{CAAE016C-64F4-424E-A292-9C4D9F667C1A}" sibTransId="{05000F10-496E-462A-90E7-D272B86EE428}"/>
    <dgm:cxn modelId="{88A4CB55-2B9F-4101-97EC-07CCA113413F}" type="presOf" srcId="{73566D78-D876-4342-8136-5314FFA5F852}" destId="{43AB0BBB-0DC0-4DF7-9BED-C65167639413}" srcOrd="0" destOrd="0" presId="urn:microsoft.com/office/officeart/2005/8/layout/arrow5"/>
    <dgm:cxn modelId="{413EBA83-4C06-46DE-9F48-B22649BE256D}" srcId="{F187AE18-5115-47ED-B73A-DE272C8AFA22}" destId="{F8722178-57FA-4125-A3B6-0DF2634EEF5B}" srcOrd="3" destOrd="0" parTransId="{94D4A8F9-4F75-4385-9DC3-7491FD604131}" sibTransId="{CFEC90EC-8774-4B87-ABA1-8B3D335EACE4}"/>
    <dgm:cxn modelId="{812B75AD-7375-4FEF-9645-5B309988146B}" type="presOf" srcId="{DBBB9835-EC10-4930-884B-8697621F8229}" destId="{922922F5-22C9-4E7C-85E1-B015130B39BB}" srcOrd="0" destOrd="0" presId="urn:microsoft.com/office/officeart/2005/8/layout/arrow5"/>
    <dgm:cxn modelId="{D9AFC2D9-E80F-4B9D-B549-E8AFED6E6C85}" type="presOf" srcId="{FE87A4AD-C7D7-4656-BDCB-3A217AC066F2}" destId="{89E50C11-DD0A-4069-9F66-659B705CF2B7}" srcOrd="0" destOrd="0" presId="urn:microsoft.com/office/officeart/2005/8/layout/arrow5"/>
    <dgm:cxn modelId="{E848DFF6-F39F-45C2-A9AF-9EF3BD0B8455}" type="presOf" srcId="{F8722178-57FA-4125-A3B6-0DF2634EEF5B}" destId="{F00C45A7-DBD0-4737-8D6A-7C49BE9F50D4}" srcOrd="0" destOrd="0" presId="urn:microsoft.com/office/officeart/2005/8/layout/arrow5"/>
    <dgm:cxn modelId="{A065FA7E-1C74-4E5A-BBC5-EFA796360467}" type="presParOf" srcId="{263E3682-B620-4A78-ABEE-0A615B79D289}" destId="{43AB0BBB-0DC0-4DF7-9BED-C65167639413}" srcOrd="0" destOrd="0" presId="urn:microsoft.com/office/officeart/2005/8/layout/arrow5"/>
    <dgm:cxn modelId="{6511FF88-5FF2-4E07-B0C8-7AAF504DA910}" type="presParOf" srcId="{263E3682-B620-4A78-ABEE-0A615B79D289}" destId="{89E50C11-DD0A-4069-9F66-659B705CF2B7}" srcOrd="1" destOrd="0" presId="urn:microsoft.com/office/officeart/2005/8/layout/arrow5"/>
    <dgm:cxn modelId="{A185AB0D-AC63-42E4-95F6-5A82F9645AA0}" type="presParOf" srcId="{263E3682-B620-4A78-ABEE-0A615B79D289}" destId="{922922F5-22C9-4E7C-85E1-B015130B39BB}" srcOrd="2" destOrd="0" presId="urn:microsoft.com/office/officeart/2005/8/layout/arrow5"/>
    <dgm:cxn modelId="{6C59552C-8B48-4EB4-B1F2-A9BF95118F42}" type="presParOf" srcId="{263E3682-B620-4A78-ABEE-0A615B79D289}" destId="{F00C45A7-DBD0-4737-8D6A-7C49BE9F50D4}" srcOrd="3" destOrd="0" presId="urn:microsoft.com/office/officeart/2005/8/layout/arrow5"/>
    <dgm:cxn modelId="{6BE9D31F-941C-4E1E-842F-2D07F20215C3}" type="presParOf" srcId="{263E3682-B620-4A78-ABEE-0A615B79D289}" destId="{99690C5F-11F1-4982-BA22-367D1E569223}"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BF6E9-EA5A-4CAF-A87C-DDFFFF7FE5A2}">
      <dsp:nvSpPr>
        <dsp:cNvPr id="0" name=""/>
        <dsp:cNvSpPr/>
      </dsp:nvSpPr>
      <dsp:spPr>
        <a:xfrm>
          <a:off x="1299066" y="42908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6DB346-63DD-431C-B9CC-8D5BFE47F5FB}">
      <dsp:nvSpPr>
        <dsp:cNvPr id="0" name=""/>
        <dsp:cNvSpPr/>
      </dsp:nvSpPr>
      <dsp:spPr>
        <a:xfrm>
          <a:off x="111066" y="2838289"/>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Explore the usage of bike sharing system in the city of San Francisco and explain how can we increase the usage and promote this mode of transportation mode.</a:t>
          </a:r>
        </a:p>
      </dsp:txBody>
      <dsp:txXfrm>
        <a:off x="111066" y="2838289"/>
        <a:ext cx="4320000" cy="855000"/>
      </dsp:txXfrm>
    </dsp:sp>
    <dsp:sp modelId="{5C299F0F-92E0-46D0-BA3B-DDAE20B9C945}">
      <dsp:nvSpPr>
        <dsp:cNvPr id="0" name=""/>
        <dsp:cNvSpPr/>
      </dsp:nvSpPr>
      <dsp:spPr>
        <a:xfrm>
          <a:off x="6375066" y="40019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8D76FB-3743-44E3-9DA3-AC2CD7D5EF75}">
      <dsp:nvSpPr>
        <dsp:cNvPr id="0" name=""/>
        <dsp:cNvSpPr/>
      </dsp:nvSpPr>
      <dsp:spPr>
        <a:xfrm>
          <a:off x="5187066" y="2838289"/>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Audience: VP of marketing</a:t>
          </a:r>
        </a:p>
      </dsp:txBody>
      <dsp:txXfrm>
        <a:off x="5187066" y="2838289"/>
        <a:ext cx="432000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F240F-362E-43FD-A469-AFC5F0F357F3}">
      <dsp:nvSpPr>
        <dsp:cNvPr id="0" name=""/>
        <dsp:cNvSpPr/>
      </dsp:nvSpPr>
      <dsp:spPr>
        <a:xfrm>
          <a:off x="0" y="0"/>
          <a:ext cx="5994203" cy="84878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dirty="0"/>
            <a:t>Understanding the business problem</a:t>
          </a:r>
        </a:p>
      </dsp:txBody>
      <dsp:txXfrm>
        <a:off x="24860" y="24860"/>
        <a:ext cx="5006574" cy="799065"/>
      </dsp:txXfrm>
    </dsp:sp>
    <dsp:sp modelId="{94E47796-46C2-4700-8450-CDA09AB78E20}">
      <dsp:nvSpPr>
        <dsp:cNvPr id="0" name=""/>
        <dsp:cNvSpPr/>
      </dsp:nvSpPr>
      <dsp:spPr>
        <a:xfrm>
          <a:off x="502014" y="1003110"/>
          <a:ext cx="5994203" cy="84878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a:t>Insights about data</a:t>
          </a:r>
        </a:p>
      </dsp:txBody>
      <dsp:txXfrm>
        <a:off x="526874" y="1027970"/>
        <a:ext cx="4890757" cy="799065"/>
      </dsp:txXfrm>
    </dsp:sp>
    <dsp:sp modelId="{FD138EEC-C2AF-4A7E-AF7D-2D32A41F64DE}">
      <dsp:nvSpPr>
        <dsp:cNvPr id="0" name=""/>
        <dsp:cNvSpPr/>
      </dsp:nvSpPr>
      <dsp:spPr>
        <a:xfrm>
          <a:off x="996536" y="2006221"/>
          <a:ext cx="5994203" cy="84878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a:t>Understanding trends</a:t>
          </a:r>
        </a:p>
      </dsp:txBody>
      <dsp:txXfrm>
        <a:off x="1021396" y="2031081"/>
        <a:ext cx="4898250" cy="799065"/>
      </dsp:txXfrm>
    </dsp:sp>
    <dsp:sp modelId="{0BE6925C-2805-42B6-9EBA-01428864E47F}">
      <dsp:nvSpPr>
        <dsp:cNvPr id="0" name=""/>
        <dsp:cNvSpPr/>
      </dsp:nvSpPr>
      <dsp:spPr>
        <a:xfrm>
          <a:off x="1498550" y="3009332"/>
          <a:ext cx="5994203" cy="84878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a:t>Actions and recommendations</a:t>
          </a:r>
        </a:p>
      </dsp:txBody>
      <dsp:txXfrm>
        <a:off x="1523410" y="3034192"/>
        <a:ext cx="4890757" cy="799065"/>
      </dsp:txXfrm>
    </dsp:sp>
    <dsp:sp modelId="{5AEA7DAB-90D9-4E94-9039-EE1A98912052}">
      <dsp:nvSpPr>
        <dsp:cNvPr id="0" name=""/>
        <dsp:cNvSpPr/>
      </dsp:nvSpPr>
      <dsp:spPr>
        <a:xfrm>
          <a:off x="5442492" y="650092"/>
          <a:ext cx="551710" cy="55171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566627" y="650092"/>
        <a:ext cx="303440" cy="415162"/>
      </dsp:txXfrm>
    </dsp:sp>
    <dsp:sp modelId="{56F763E6-BCF2-4369-AD3A-B47678A1A915}">
      <dsp:nvSpPr>
        <dsp:cNvPr id="0" name=""/>
        <dsp:cNvSpPr/>
      </dsp:nvSpPr>
      <dsp:spPr>
        <a:xfrm>
          <a:off x="5944506" y="1653203"/>
          <a:ext cx="551710" cy="551710"/>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068641" y="1653203"/>
        <a:ext cx="303440" cy="415162"/>
      </dsp:txXfrm>
    </dsp:sp>
    <dsp:sp modelId="{5B98B5B4-1816-4E10-B6C3-E182AC5BF12D}">
      <dsp:nvSpPr>
        <dsp:cNvPr id="0" name=""/>
        <dsp:cNvSpPr/>
      </dsp:nvSpPr>
      <dsp:spPr>
        <a:xfrm>
          <a:off x="6439028" y="2656314"/>
          <a:ext cx="551710" cy="551710"/>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563163" y="2656314"/>
        <a:ext cx="303440" cy="4151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B0BBB-0DC0-4DF7-9BED-C65167639413}">
      <dsp:nvSpPr>
        <dsp:cNvPr id="0" name=""/>
        <dsp:cNvSpPr/>
      </dsp:nvSpPr>
      <dsp:spPr>
        <a:xfrm>
          <a:off x="1991320" y="729"/>
          <a:ext cx="2113359" cy="2113359"/>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How can we increase average trip duration?</a:t>
          </a:r>
        </a:p>
      </dsp:txBody>
      <dsp:txXfrm>
        <a:off x="2519660" y="729"/>
        <a:ext cx="1056679" cy="1743521"/>
      </dsp:txXfrm>
    </dsp:sp>
    <dsp:sp modelId="{89E50C11-DD0A-4069-9F66-659B705CF2B7}">
      <dsp:nvSpPr>
        <dsp:cNvPr id="0" name=""/>
        <dsp:cNvSpPr/>
      </dsp:nvSpPr>
      <dsp:spPr>
        <a:xfrm rot="4320000">
          <a:off x="3763866" y="1288558"/>
          <a:ext cx="2113359" cy="2113359"/>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How can we increase total number of trips?</a:t>
          </a:r>
        </a:p>
      </dsp:txBody>
      <dsp:txXfrm rot="-5400000">
        <a:off x="4124653" y="1759755"/>
        <a:ext cx="1743521" cy="1056679"/>
      </dsp:txXfrm>
    </dsp:sp>
    <dsp:sp modelId="{922922F5-22C9-4E7C-85E1-B015130B39BB}">
      <dsp:nvSpPr>
        <dsp:cNvPr id="0" name=""/>
        <dsp:cNvSpPr/>
      </dsp:nvSpPr>
      <dsp:spPr>
        <a:xfrm rot="8640000">
          <a:off x="3086813" y="3372311"/>
          <a:ext cx="2113359" cy="2113359"/>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Who is our core customer? Which demographic represents them?</a:t>
          </a:r>
        </a:p>
      </dsp:txBody>
      <dsp:txXfrm rot="10800000">
        <a:off x="3723846" y="3706833"/>
        <a:ext cx="1056679" cy="1743521"/>
      </dsp:txXfrm>
    </dsp:sp>
    <dsp:sp modelId="{F00C45A7-DBD0-4737-8D6A-7C49BE9F50D4}">
      <dsp:nvSpPr>
        <dsp:cNvPr id="0" name=""/>
        <dsp:cNvSpPr/>
      </dsp:nvSpPr>
      <dsp:spPr>
        <a:xfrm rot="12960000">
          <a:off x="895826" y="3372311"/>
          <a:ext cx="2113359" cy="2113359"/>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Knowing our customer, how can we potentially target our marketing campaign?</a:t>
          </a:r>
        </a:p>
      </dsp:txBody>
      <dsp:txXfrm rot="10800000">
        <a:off x="1315473" y="3706833"/>
        <a:ext cx="1056679" cy="1743521"/>
      </dsp:txXfrm>
    </dsp:sp>
    <dsp:sp modelId="{99690C5F-11F1-4982-BA22-367D1E569223}">
      <dsp:nvSpPr>
        <dsp:cNvPr id="0" name=""/>
        <dsp:cNvSpPr/>
      </dsp:nvSpPr>
      <dsp:spPr>
        <a:xfrm rot="17280000">
          <a:off x="218774" y="1332955"/>
          <a:ext cx="2113359" cy="2113359"/>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How can we optimize operating costs?</a:t>
          </a:r>
        </a:p>
      </dsp:txBody>
      <dsp:txXfrm rot="5400000">
        <a:off x="227825" y="1804152"/>
        <a:ext cx="1743521" cy="10566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1139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814305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20359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241659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32644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29643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12543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2146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7029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6776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0805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12/18/2020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0777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12/18/2020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3064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12/18/2020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0060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9903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0024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408324-A84C-4A45-93B6-78D079CCE772}" type="datetime1">
              <a:rPr lang="en-US" smtClean="0"/>
              <a:t>12/18/2020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705969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0.png"/><Relationship Id="rId5" Type="http://schemas.openxmlformats.org/officeDocument/2006/relationships/diagramColors" Target="../diagrams/colors2.xml"/><Relationship Id="rId10" Type="http://schemas.openxmlformats.org/officeDocument/2006/relationships/image" Target="../media/image9.svg"/><Relationship Id="rId4" Type="http://schemas.openxmlformats.org/officeDocument/2006/relationships/diagramQuickStyle" Target="../diagrams/quickStyle2.xml"/><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sv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console.cloud.google.com/marketplace/product/san-francisco-public-data/sf-bike-share?filter=solution-type:dataset&amp;q=san%20francisco%20ford%20gobike%20share&amp;project=project-1-29310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490706-4B4A-4FEA-84FA-48EBC860A5F7}"/>
              </a:ext>
            </a:extLst>
          </p:cNvPr>
          <p:cNvPicPr>
            <a:picLocks noChangeAspect="1"/>
          </p:cNvPicPr>
          <p:nvPr/>
        </p:nvPicPr>
        <p:blipFill rotWithShape="1">
          <a:blip r:embed="rId2"/>
          <a:srcRect l="18892" r="6335"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2" name="Title 1">
            <a:extLst>
              <a:ext uri="{FF2B5EF4-FFF2-40B4-BE49-F238E27FC236}">
                <a16:creationId xmlns:a16="http://schemas.microsoft.com/office/drawing/2014/main" id="{F4EA9CCD-78DA-4B53-92E5-9C0183567614}"/>
              </a:ext>
            </a:extLst>
          </p:cNvPr>
          <p:cNvSpPr>
            <a:spLocks noGrp="1"/>
          </p:cNvSpPr>
          <p:nvPr>
            <p:ph type="ctrTitle"/>
          </p:nvPr>
        </p:nvSpPr>
        <p:spPr>
          <a:xfrm>
            <a:off x="1180531" y="1346268"/>
            <a:ext cx="5274860" cy="3066706"/>
          </a:xfrm>
        </p:spPr>
        <p:txBody>
          <a:bodyPr anchor="b">
            <a:normAutofit/>
          </a:bodyPr>
          <a:lstStyle/>
          <a:p>
            <a:r>
              <a:rPr lang="en-US" sz="5600" dirty="0"/>
              <a:t>San Francisco bike sharing system</a:t>
            </a:r>
            <a:endParaRPr lang="en-IN" sz="5600" dirty="0"/>
          </a:p>
        </p:txBody>
      </p:sp>
      <p:sp>
        <p:nvSpPr>
          <p:cNvPr id="3" name="Subtitle 2">
            <a:extLst>
              <a:ext uri="{FF2B5EF4-FFF2-40B4-BE49-F238E27FC236}">
                <a16:creationId xmlns:a16="http://schemas.microsoft.com/office/drawing/2014/main" id="{074B213A-ED77-4E65-91CB-FC7F4B6D307A}"/>
              </a:ext>
            </a:extLst>
          </p:cNvPr>
          <p:cNvSpPr>
            <a:spLocks noGrp="1"/>
          </p:cNvSpPr>
          <p:nvPr>
            <p:ph type="subTitle" idx="1"/>
          </p:nvPr>
        </p:nvSpPr>
        <p:spPr>
          <a:xfrm>
            <a:off x="1201212" y="4412974"/>
            <a:ext cx="4162357" cy="1576188"/>
          </a:xfrm>
        </p:spPr>
        <p:txBody>
          <a:bodyPr anchor="t">
            <a:normAutofit/>
          </a:bodyPr>
          <a:lstStyle/>
          <a:p>
            <a:pPr>
              <a:lnSpc>
                <a:spcPct val="100000"/>
              </a:lnSpc>
            </a:pPr>
            <a:r>
              <a:rPr lang="en-US" dirty="0"/>
              <a:t>Patel, Sanket</a:t>
            </a:r>
          </a:p>
          <a:p>
            <a:pPr>
              <a:lnSpc>
                <a:spcPct val="100000"/>
              </a:lnSpc>
            </a:pPr>
            <a:r>
              <a:rPr lang="en-US" sz="1400" dirty="0"/>
              <a:t>100800990</a:t>
            </a:r>
            <a:endParaRPr lang="en-IN" sz="1400" dirty="0"/>
          </a:p>
        </p:txBody>
      </p:sp>
    </p:spTree>
    <p:extLst>
      <p:ext uri="{BB962C8B-B14F-4D97-AF65-F5344CB8AC3E}">
        <p14:creationId xmlns:p14="http://schemas.microsoft.com/office/powerpoint/2010/main" val="7740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A7E6-C4E4-459B-9A23-3CC0E5866938}"/>
              </a:ext>
            </a:extLst>
          </p:cNvPr>
          <p:cNvSpPr>
            <a:spLocks noGrp="1"/>
          </p:cNvSpPr>
          <p:nvPr>
            <p:ph type="title"/>
          </p:nvPr>
        </p:nvSpPr>
        <p:spPr>
          <a:xfrm>
            <a:off x="142194" y="145011"/>
            <a:ext cx="9048450" cy="1320800"/>
          </a:xfrm>
        </p:spPr>
        <p:txBody>
          <a:bodyPr/>
          <a:lstStyle/>
          <a:p>
            <a:r>
              <a:rPr lang="en-US" dirty="0"/>
              <a:t>What are the regions with high usage rate?</a:t>
            </a:r>
            <a:endParaRPr lang="en-IN" dirty="0"/>
          </a:p>
        </p:txBody>
      </p:sp>
      <p:pic>
        <p:nvPicPr>
          <p:cNvPr id="5" name="Picture 4">
            <a:extLst>
              <a:ext uri="{FF2B5EF4-FFF2-40B4-BE49-F238E27FC236}">
                <a16:creationId xmlns:a16="http://schemas.microsoft.com/office/drawing/2014/main" id="{328E0A5F-2FA4-415B-A55A-B408A7177A72}"/>
              </a:ext>
            </a:extLst>
          </p:cNvPr>
          <p:cNvPicPr>
            <a:picLocks noChangeAspect="1"/>
          </p:cNvPicPr>
          <p:nvPr/>
        </p:nvPicPr>
        <p:blipFill>
          <a:blip r:embed="rId2"/>
          <a:stretch>
            <a:fillRect/>
          </a:stretch>
        </p:blipFill>
        <p:spPr>
          <a:xfrm>
            <a:off x="142194" y="4460240"/>
            <a:ext cx="11417056" cy="2252749"/>
          </a:xfrm>
          <a:prstGeom prst="rect">
            <a:avLst/>
          </a:prstGeom>
        </p:spPr>
      </p:pic>
      <p:pic>
        <p:nvPicPr>
          <p:cNvPr id="13" name="Picture 12">
            <a:extLst>
              <a:ext uri="{FF2B5EF4-FFF2-40B4-BE49-F238E27FC236}">
                <a16:creationId xmlns:a16="http://schemas.microsoft.com/office/drawing/2014/main" id="{5BA33172-1F23-47C5-8E4D-D082D37F6DD5}"/>
              </a:ext>
            </a:extLst>
          </p:cNvPr>
          <p:cNvPicPr>
            <a:picLocks noChangeAspect="1"/>
          </p:cNvPicPr>
          <p:nvPr/>
        </p:nvPicPr>
        <p:blipFill>
          <a:blip r:embed="rId3"/>
          <a:stretch>
            <a:fillRect/>
          </a:stretch>
        </p:blipFill>
        <p:spPr>
          <a:xfrm>
            <a:off x="4790730" y="693512"/>
            <a:ext cx="6631332" cy="3533314"/>
          </a:xfrm>
          <a:prstGeom prst="rect">
            <a:avLst/>
          </a:prstGeom>
        </p:spPr>
      </p:pic>
      <p:sp>
        <p:nvSpPr>
          <p:cNvPr id="14" name="Content Placeholder 2">
            <a:extLst>
              <a:ext uri="{FF2B5EF4-FFF2-40B4-BE49-F238E27FC236}">
                <a16:creationId xmlns:a16="http://schemas.microsoft.com/office/drawing/2014/main" id="{9F687698-AF68-4154-BFB8-DFC603F98EC7}"/>
              </a:ext>
            </a:extLst>
          </p:cNvPr>
          <p:cNvSpPr>
            <a:spLocks noGrp="1"/>
          </p:cNvSpPr>
          <p:nvPr>
            <p:ph idx="1"/>
          </p:nvPr>
        </p:nvSpPr>
        <p:spPr>
          <a:xfrm>
            <a:off x="309764" y="1333505"/>
            <a:ext cx="4160996" cy="1694176"/>
          </a:xfrm>
        </p:spPr>
        <p:txBody>
          <a:bodyPr>
            <a:normAutofit/>
          </a:bodyPr>
          <a:lstStyle/>
          <a:p>
            <a:r>
              <a:rPr lang="en-US" sz="1600" dirty="0"/>
              <a:t>San Francisco is the biggest region we’re currently serving.</a:t>
            </a:r>
          </a:p>
          <a:p>
            <a:r>
              <a:rPr lang="en-US" sz="1600" dirty="0"/>
              <a:t>Other regions are comparable.</a:t>
            </a:r>
          </a:p>
          <a:p>
            <a:r>
              <a:rPr lang="en-IN" sz="1600" dirty="0"/>
              <a:t>Having a kiosk makes a HUGE difference.</a:t>
            </a:r>
          </a:p>
        </p:txBody>
      </p:sp>
    </p:spTree>
    <p:extLst>
      <p:ext uri="{BB962C8B-B14F-4D97-AF65-F5344CB8AC3E}">
        <p14:creationId xmlns:p14="http://schemas.microsoft.com/office/powerpoint/2010/main" val="19228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D394-94C7-42BF-BA53-7023CBDD354C}"/>
              </a:ext>
            </a:extLst>
          </p:cNvPr>
          <p:cNvSpPr>
            <a:spLocks noGrp="1"/>
          </p:cNvSpPr>
          <p:nvPr>
            <p:ph type="title"/>
          </p:nvPr>
        </p:nvSpPr>
        <p:spPr>
          <a:xfrm>
            <a:off x="374896" y="502920"/>
            <a:ext cx="9708431" cy="647700"/>
          </a:xfrm>
        </p:spPr>
        <p:txBody>
          <a:bodyPr/>
          <a:lstStyle/>
          <a:p>
            <a:r>
              <a:rPr lang="en-US" dirty="0"/>
              <a:t>What are the Stations with high trip duration</a:t>
            </a:r>
            <a:endParaRPr lang="en-IN" dirty="0"/>
          </a:p>
        </p:txBody>
      </p:sp>
      <p:sp>
        <p:nvSpPr>
          <p:cNvPr id="3" name="Content Placeholder 2">
            <a:extLst>
              <a:ext uri="{FF2B5EF4-FFF2-40B4-BE49-F238E27FC236}">
                <a16:creationId xmlns:a16="http://schemas.microsoft.com/office/drawing/2014/main" id="{63E408C4-EE02-4D22-8E03-388DCFE2C2DD}"/>
              </a:ext>
            </a:extLst>
          </p:cNvPr>
          <p:cNvSpPr>
            <a:spLocks noGrp="1"/>
          </p:cNvSpPr>
          <p:nvPr>
            <p:ph idx="1"/>
          </p:nvPr>
        </p:nvSpPr>
        <p:spPr>
          <a:xfrm>
            <a:off x="677334" y="4219575"/>
            <a:ext cx="8596668" cy="1821787"/>
          </a:xfrm>
        </p:spPr>
        <p:txBody>
          <a:bodyPr/>
          <a:lstStyle/>
          <a:p>
            <a:r>
              <a:rPr lang="en-US" dirty="0"/>
              <a:t>Second Townsend, Central at Fell, 8h ST at </a:t>
            </a:r>
            <a:r>
              <a:rPr lang="en-US" dirty="0" err="1"/>
              <a:t>Ringold</a:t>
            </a:r>
            <a:r>
              <a:rPr lang="en-US" dirty="0"/>
              <a:t> </a:t>
            </a:r>
            <a:r>
              <a:rPr lang="en-US" dirty="0" err="1"/>
              <a:t>st</a:t>
            </a:r>
            <a:r>
              <a:rPr lang="en-US" dirty="0"/>
              <a:t> are the most important stations where the most trip duration occurs. </a:t>
            </a:r>
            <a:endParaRPr lang="en-IN" dirty="0"/>
          </a:p>
        </p:txBody>
      </p:sp>
      <p:pic>
        <p:nvPicPr>
          <p:cNvPr id="7" name="Picture 6">
            <a:extLst>
              <a:ext uri="{FF2B5EF4-FFF2-40B4-BE49-F238E27FC236}">
                <a16:creationId xmlns:a16="http://schemas.microsoft.com/office/drawing/2014/main" id="{600DBF02-5F83-45A8-9869-1539D51D5AAA}"/>
              </a:ext>
            </a:extLst>
          </p:cNvPr>
          <p:cNvPicPr>
            <a:picLocks noChangeAspect="1"/>
          </p:cNvPicPr>
          <p:nvPr/>
        </p:nvPicPr>
        <p:blipFill>
          <a:blip r:embed="rId2"/>
          <a:stretch>
            <a:fillRect/>
          </a:stretch>
        </p:blipFill>
        <p:spPr>
          <a:xfrm>
            <a:off x="150921" y="1438275"/>
            <a:ext cx="11622485" cy="2613244"/>
          </a:xfrm>
          <a:prstGeom prst="rect">
            <a:avLst/>
          </a:prstGeom>
        </p:spPr>
      </p:pic>
    </p:spTree>
    <p:extLst>
      <p:ext uri="{BB962C8B-B14F-4D97-AF65-F5344CB8AC3E}">
        <p14:creationId xmlns:p14="http://schemas.microsoft.com/office/powerpoint/2010/main" val="262038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EB13-6FC2-401C-BA4E-3FCA3DEF9F16}"/>
              </a:ext>
            </a:extLst>
          </p:cNvPr>
          <p:cNvSpPr>
            <a:spLocks noGrp="1"/>
          </p:cNvSpPr>
          <p:nvPr>
            <p:ph type="title"/>
          </p:nvPr>
        </p:nvSpPr>
        <p:spPr>
          <a:xfrm>
            <a:off x="578274" y="444500"/>
            <a:ext cx="7742766" cy="685800"/>
          </a:xfrm>
        </p:spPr>
        <p:txBody>
          <a:bodyPr/>
          <a:lstStyle/>
          <a:p>
            <a:r>
              <a:rPr lang="en-US" dirty="0"/>
              <a:t>Start and end trip counts at stations</a:t>
            </a:r>
            <a:endParaRPr lang="en-IN" dirty="0"/>
          </a:p>
        </p:txBody>
      </p:sp>
      <p:pic>
        <p:nvPicPr>
          <p:cNvPr id="5" name="Picture 4">
            <a:extLst>
              <a:ext uri="{FF2B5EF4-FFF2-40B4-BE49-F238E27FC236}">
                <a16:creationId xmlns:a16="http://schemas.microsoft.com/office/drawing/2014/main" id="{6C463767-3CFC-467A-BC18-59CA701941C1}"/>
              </a:ext>
            </a:extLst>
          </p:cNvPr>
          <p:cNvPicPr>
            <a:picLocks noChangeAspect="1"/>
          </p:cNvPicPr>
          <p:nvPr/>
        </p:nvPicPr>
        <p:blipFill>
          <a:blip r:embed="rId2"/>
          <a:stretch>
            <a:fillRect/>
          </a:stretch>
        </p:blipFill>
        <p:spPr>
          <a:xfrm>
            <a:off x="5911284" y="1558289"/>
            <a:ext cx="5328216" cy="3488875"/>
          </a:xfrm>
          <a:prstGeom prst="rect">
            <a:avLst/>
          </a:prstGeom>
        </p:spPr>
      </p:pic>
      <p:pic>
        <p:nvPicPr>
          <p:cNvPr id="7" name="Picture 6">
            <a:extLst>
              <a:ext uri="{FF2B5EF4-FFF2-40B4-BE49-F238E27FC236}">
                <a16:creationId xmlns:a16="http://schemas.microsoft.com/office/drawing/2014/main" id="{91002492-1726-4EAC-AC65-E728D64E4AFB}"/>
              </a:ext>
            </a:extLst>
          </p:cNvPr>
          <p:cNvPicPr>
            <a:picLocks noChangeAspect="1"/>
          </p:cNvPicPr>
          <p:nvPr/>
        </p:nvPicPr>
        <p:blipFill>
          <a:blip r:embed="rId3"/>
          <a:stretch>
            <a:fillRect/>
          </a:stretch>
        </p:blipFill>
        <p:spPr>
          <a:xfrm>
            <a:off x="331949" y="1558289"/>
            <a:ext cx="5579335" cy="3505199"/>
          </a:xfrm>
          <a:prstGeom prst="rect">
            <a:avLst/>
          </a:prstGeom>
        </p:spPr>
      </p:pic>
      <p:sp>
        <p:nvSpPr>
          <p:cNvPr id="8" name="Content Placeholder 2">
            <a:extLst>
              <a:ext uri="{FF2B5EF4-FFF2-40B4-BE49-F238E27FC236}">
                <a16:creationId xmlns:a16="http://schemas.microsoft.com/office/drawing/2014/main" id="{C3537D6F-7579-44E0-B9E9-0409CD989EAD}"/>
              </a:ext>
            </a:extLst>
          </p:cNvPr>
          <p:cNvSpPr>
            <a:spLocks noGrp="1"/>
          </p:cNvSpPr>
          <p:nvPr>
            <p:ph idx="1"/>
          </p:nvPr>
        </p:nvSpPr>
        <p:spPr>
          <a:xfrm>
            <a:off x="677334" y="5191760"/>
            <a:ext cx="8596668" cy="849602"/>
          </a:xfrm>
        </p:spPr>
        <p:txBody>
          <a:bodyPr>
            <a:normAutofit fontScale="92500" lnSpcReduction="20000"/>
          </a:bodyPr>
          <a:lstStyle/>
          <a:p>
            <a:r>
              <a:rPr lang="en-US" dirty="0"/>
              <a:t>On the basis of trip level counts, these top 10 stations are the most important ones.</a:t>
            </a:r>
          </a:p>
          <a:p>
            <a:r>
              <a:rPr lang="en-US" dirty="0"/>
              <a:t>Hence, they need to have more number of bikes.</a:t>
            </a:r>
            <a:endParaRPr lang="en-IN" dirty="0"/>
          </a:p>
        </p:txBody>
      </p:sp>
    </p:spTree>
    <p:extLst>
      <p:ext uri="{BB962C8B-B14F-4D97-AF65-F5344CB8AC3E}">
        <p14:creationId xmlns:p14="http://schemas.microsoft.com/office/powerpoint/2010/main" val="19958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A3CC-055E-41E7-9CE3-F074A614E729}"/>
              </a:ext>
            </a:extLst>
          </p:cNvPr>
          <p:cNvSpPr>
            <a:spLocks noGrp="1"/>
          </p:cNvSpPr>
          <p:nvPr>
            <p:ph type="title"/>
          </p:nvPr>
        </p:nvSpPr>
        <p:spPr>
          <a:xfrm>
            <a:off x="474134" y="71120"/>
            <a:ext cx="8596668" cy="680720"/>
          </a:xfrm>
        </p:spPr>
        <p:txBody>
          <a:bodyPr>
            <a:normAutofit fontScale="90000"/>
          </a:bodyPr>
          <a:lstStyle/>
          <a:p>
            <a:r>
              <a:rPr lang="en-US" dirty="0"/>
              <a:t>Station wise comparison on Bay area map:</a:t>
            </a:r>
            <a:endParaRPr lang="en-IN" dirty="0"/>
          </a:p>
        </p:txBody>
      </p:sp>
      <p:pic>
        <p:nvPicPr>
          <p:cNvPr id="4" name="Picture 3">
            <a:extLst>
              <a:ext uri="{FF2B5EF4-FFF2-40B4-BE49-F238E27FC236}">
                <a16:creationId xmlns:a16="http://schemas.microsoft.com/office/drawing/2014/main" id="{FCCAFD05-BB24-4738-A821-436865819A07}"/>
              </a:ext>
            </a:extLst>
          </p:cNvPr>
          <p:cNvPicPr>
            <a:picLocks noChangeAspect="1"/>
          </p:cNvPicPr>
          <p:nvPr/>
        </p:nvPicPr>
        <p:blipFill>
          <a:blip r:embed="rId2"/>
          <a:stretch>
            <a:fillRect/>
          </a:stretch>
        </p:blipFill>
        <p:spPr>
          <a:xfrm>
            <a:off x="3177541" y="683309"/>
            <a:ext cx="7730066" cy="3361613"/>
          </a:xfrm>
          <a:prstGeom prst="rect">
            <a:avLst/>
          </a:prstGeom>
        </p:spPr>
      </p:pic>
      <p:pic>
        <p:nvPicPr>
          <p:cNvPr id="5" name="Picture 4">
            <a:extLst>
              <a:ext uri="{FF2B5EF4-FFF2-40B4-BE49-F238E27FC236}">
                <a16:creationId xmlns:a16="http://schemas.microsoft.com/office/drawing/2014/main" id="{5BD4CE27-D2FE-4D79-AEAD-F1CFACEA5F66}"/>
              </a:ext>
            </a:extLst>
          </p:cNvPr>
          <p:cNvPicPr>
            <a:picLocks noChangeAspect="1"/>
          </p:cNvPicPr>
          <p:nvPr/>
        </p:nvPicPr>
        <p:blipFill>
          <a:blip r:embed="rId3"/>
          <a:stretch>
            <a:fillRect/>
          </a:stretch>
        </p:blipFill>
        <p:spPr>
          <a:xfrm>
            <a:off x="705274" y="4151333"/>
            <a:ext cx="7589497" cy="2548214"/>
          </a:xfrm>
          <a:prstGeom prst="rect">
            <a:avLst/>
          </a:prstGeom>
        </p:spPr>
      </p:pic>
      <p:sp>
        <p:nvSpPr>
          <p:cNvPr id="6" name="Content Placeholder 2">
            <a:extLst>
              <a:ext uri="{FF2B5EF4-FFF2-40B4-BE49-F238E27FC236}">
                <a16:creationId xmlns:a16="http://schemas.microsoft.com/office/drawing/2014/main" id="{90A0B88C-E36B-450D-AFF8-6A350A079063}"/>
              </a:ext>
            </a:extLst>
          </p:cNvPr>
          <p:cNvSpPr>
            <a:spLocks noGrp="1"/>
          </p:cNvSpPr>
          <p:nvPr>
            <p:ph idx="1"/>
          </p:nvPr>
        </p:nvSpPr>
        <p:spPr>
          <a:xfrm>
            <a:off x="109221" y="1432560"/>
            <a:ext cx="3068320" cy="2612362"/>
          </a:xfrm>
        </p:spPr>
        <p:txBody>
          <a:bodyPr>
            <a:normAutofit/>
          </a:bodyPr>
          <a:lstStyle/>
          <a:p>
            <a:r>
              <a:rPr lang="en-US" dirty="0"/>
              <a:t>Near to shore, total duration of trip is more.</a:t>
            </a:r>
          </a:p>
          <a:p>
            <a:r>
              <a:rPr lang="en-US" dirty="0"/>
              <a:t>Near to the center, total count of trips is more. </a:t>
            </a:r>
            <a:endParaRPr lang="en-IN" dirty="0"/>
          </a:p>
        </p:txBody>
      </p:sp>
    </p:spTree>
    <p:extLst>
      <p:ext uri="{BB962C8B-B14F-4D97-AF65-F5344CB8AC3E}">
        <p14:creationId xmlns:p14="http://schemas.microsoft.com/office/powerpoint/2010/main" val="213412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299E-AEDF-465A-A269-8BDB209400FC}"/>
              </a:ext>
            </a:extLst>
          </p:cNvPr>
          <p:cNvSpPr>
            <a:spLocks noGrp="1"/>
          </p:cNvSpPr>
          <p:nvPr>
            <p:ph type="title"/>
          </p:nvPr>
        </p:nvSpPr>
        <p:spPr>
          <a:xfrm>
            <a:off x="325120" y="0"/>
            <a:ext cx="8596668" cy="722050"/>
          </a:xfrm>
        </p:spPr>
        <p:txBody>
          <a:bodyPr/>
          <a:lstStyle/>
          <a:p>
            <a:r>
              <a:rPr lang="en-US" dirty="0"/>
              <a:t>Gender wise comparison of total usage</a:t>
            </a:r>
            <a:endParaRPr lang="en-IN" dirty="0"/>
          </a:p>
        </p:txBody>
      </p:sp>
      <p:pic>
        <p:nvPicPr>
          <p:cNvPr id="5" name="Picture 4">
            <a:extLst>
              <a:ext uri="{FF2B5EF4-FFF2-40B4-BE49-F238E27FC236}">
                <a16:creationId xmlns:a16="http://schemas.microsoft.com/office/drawing/2014/main" id="{66DE9B16-4890-4074-B365-ABA37FFA1FEE}"/>
              </a:ext>
            </a:extLst>
          </p:cNvPr>
          <p:cNvPicPr>
            <a:picLocks noChangeAspect="1"/>
          </p:cNvPicPr>
          <p:nvPr/>
        </p:nvPicPr>
        <p:blipFill>
          <a:blip r:embed="rId2"/>
          <a:stretch>
            <a:fillRect/>
          </a:stretch>
        </p:blipFill>
        <p:spPr>
          <a:xfrm>
            <a:off x="457368" y="4711028"/>
            <a:ext cx="3952888" cy="2146972"/>
          </a:xfrm>
          <a:prstGeom prst="rect">
            <a:avLst/>
          </a:prstGeom>
        </p:spPr>
      </p:pic>
      <p:pic>
        <p:nvPicPr>
          <p:cNvPr id="7" name="Picture 6">
            <a:extLst>
              <a:ext uri="{FF2B5EF4-FFF2-40B4-BE49-F238E27FC236}">
                <a16:creationId xmlns:a16="http://schemas.microsoft.com/office/drawing/2014/main" id="{7734A368-9B82-44AA-A9EE-032C64865394}"/>
              </a:ext>
            </a:extLst>
          </p:cNvPr>
          <p:cNvPicPr>
            <a:picLocks noChangeAspect="1"/>
          </p:cNvPicPr>
          <p:nvPr/>
        </p:nvPicPr>
        <p:blipFill>
          <a:blip r:embed="rId3"/>
          <a:stretch>
            <a:fillRect/>
          </a:stretch>
        </p:blipFill>
        <p:spPr>
          <a:xfrm>
            <a:off x="325120" y="538480"/>
            <a:ext cx="8686800" cy="4022223"/>
          </a:xfrm>
          <a:prstGeom prst="rect">
            <a:avLst/>
          </a:prstGeom>
        </p:spPr>
      </p:pic>
      <p:sp>
        <p:nvSpPr>
          <p:cNvPr id="8" name="Content Placeholder 2">
            <a:extLst>
              <a:ext uri="{FF2B5EF4-FFF2-40B4-BE49-F238E27FC236}">
                <a16:creationId xmlns:a16="http://schemas.microsoft.com/office/drawing/2014/main" id="{8B0E747F-53AC-49C3-958C-2AE1CDD865B7}"/>
              </a:ext>
            </a:extLst>
          </p:cNvPr>
          <p:cNvSpPr>
            <a:spLocks noGrp="1"/>
          </p:cNvSpPr>
          <p:nvPr>
            <p:ph idx="1"/>
          </p:nvPr>
        </p:nvSpPr>
        <p:spPr>
          <a:xfrm>
            <a:off x="5294679" y="4849792"/>
            <a:ext cx="3154840" cy="2008208"/>
          </a:xfrm>
        </p:spPr>
        <p:txBody>
          <a:bodyPr>
            <a:normAutofit/>
          </a:bodyPr>
          <a:lstStyle/>
          <a:p>
            <a:r>
              <a:rPr lang="en-US" dirty="0"/>
              <a:t>Males are using the services significantly more than females.</a:t>
            </a:r>
          </a:p>
          <a:p>
            <a:r>
              <a:rPr lang="en-US" dirty="0"/>
              <a:t>Not only overall, but also on individual station level.</a:t>
            </a:r>
            <a:endParaRPr lang="en-IN" dirty="0"/>
          </a:p>
        </p:txBody>
      </p:sp>
    </p:spTree>
    <p:extLst>
      <p:ext uri="{BB962C8B-B14F-4D97-AF65-F5344CB8AC3E}">
        <p14:creationId xmlns:p14="http://schemas.microsoft.com/office/powerpoint/2010/main" val="352315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4D31-36F8-4AB4-B322-1DFB16A6F8FC}"/>
              </a:ext>
            </a:extLst>
          </p:cNvPr>
          <p:cNvSpPr>
            <a:spLocks noGrp="1"/>
          </p:cNvSpPr>
          <p:nvPr>
            <p:ph type="title"/>
          </p:nvPr>
        </p:nvSpPr>
        <p:spPr/>
        <p:txBody>
          <a:bodyPr>
            <a:normAutofit/>
          </a:bodyPr>
          <a:lstStyle/>
          <a:p>
            <a:r>
              <a:rPr lang="en-US" dirty="0"/>
              <a:t>What is the Age Group of users with high usage?</a:t>
            </a:r>
            <a:endParaRPr lang="en-IN" dirty="0"/>
          </a:p>
        </p:txBody>
      </p:sp>
      <p:pic>
        <p:nvPicPr>
          <p:cNvPr id="5" name="Picture 4">
            <a:extLst>
              <a:ext uri="{FF2B5EF4-FFF2-40B4-BE49-F238E27FC236}">
                <a16:creationId xmlns:a16="http://schemas.microsoft.com/office/drawing/2014/main" id="{D19539A6-E959-41C9-86E5-2542BE90DD4A}"/>
              </a:ext>
            </a:extLst>
          </p:cNvPr>
          <p:cNvPicPr>
            <a:picLocks noChangeAspect="1"/>
          </p:cNvPicPr>
          <p:nvPr/>
        </p:nvPicPr>
        <p:blipFill>
          <a:blip r:embed="rId2"/>
          <a:stretch>
            <a:fillRect/>
          </a:stretch>
        </p:blipFill>
        <p:spPr>
          <a:xfrm>
            <a:off x="3686861" y="1863523"/>
            <a:ext cx="8505139" cy="4429760"/>
          </a:xfrm>
          <a:prstGeom prst="rect">
            <a:avLst/>
          </a:prstGeom>
        </p:spPr>
      </p:pic>
      <p:sp>
        <p:nvSpPr>
          <p:cNvPr id="6" name="Content Placeholder 2">
            <a:extLst>
              <a:ext uri="{FF2B5EF4-FFF2-40B4-BE49-F238E27FC236}">
                <a16:creationId xmlns:a16="http://schemas.microsoft.com/office/drawing/2014/main" id="{4CE53DD3-08E0-477E-815D-E22DBD3C141C}"/>
              </a:ext>
            </a:extLst>
          </p:cNvPr>
          <p:cNvSpPr>
            <a:spLocks noGrp="1"/>
          </p:cNvSpPr>
          <p:nvPr>
            <p:ph idx="1"/>
          </p:nvPr>
        </p:nvSpPr>
        <p:spPr>
          <a:xfrm>
            <a:off x="429716" y="1930400"/>
            <a:ext cx="3154840" cy="2008208"/>
          </a:xfrm>
        </p:spPr>
        <p:txBody>
          <a:bodyPr>
            <a:normAutofit/>
          </a:bodyPr>
          <a:lstStyle/>
          <a:p>
            <a:r>
              <a:rPr lang="en-US" dirty="0"/>
              <a:t>As we can see, our target group is between the age of 20-27.</a:t>
            </a:r>
          </a:p>
          <a:p>
            <a:r>
              <a:rPr lang="en-US" dirty="0"/>
              <a:t>So, youngsters are more likely to use our services</a:t>
            </a:r>
            <a:endParaRPr lang="en-IN" dirty="0"/>
          </a:p>
        </p:txBody>
      </p:sp>
    </p:spTree>
    <p:extLst>
      <p:ext uri="{BB962C8B-B14F-4D97-AF65-F5344CB8AC3E}">
        <p14:creationId xmlns:p14="http://schemas.microsoft.com/office/powerpoint/2010/main" val="298834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A505-BB37-44EB-BC58-42976A7A4EAD}"/>
              </a:ext>
            </a:extLst>
          </p:cNvPr>
          <p:cNvSpPr>
            <a:spLocks noGrp="1"/>
          </p:cNvSpPr>
          <p:nvPr>
            <p:ph type="title"/>
          </p:nvPr>
        </p:nvSpPr>
        <p:spPr>
          <a:xfrm>
            <a:off x="437637" y="449802"/>
            <a:ext cx="8596668" cy="528320"/>
          </a:xfrm>
        </p:spPr>
        <p:txBody>
          <a:bodyPr>
            <a:normAutofit fontScale="90000"/>
          </a:bodyPr>
          <a:lstStyle/>
          <a:p>
            <a:r>
              <a:rPr lang="en-US" dirty="0"/>
              <a:t>On-the-go-Customer vs Subscriber</a:t>
            </a:r>
            <a:endParaRPr lang="en-IN" dirty="0"/>
          </a:p>
        </p:txBody>
      </p:sp>
      <p:pic>
        <p:nvPicPr>
          <p:cNvPr id="5" name="Picture 4">
            <a:extLst>
              <a:ext uri="{FF2B5EF4-FFF2-40B4-BE49-F238E27FC236}">
                <a16:creationId xmlns:a16="http://schemas.microsoft.com/office/drawing/2014/main" id="{2A914EC6-1A86-4F91-BCAB-644CB51105E2}"/>
              </a:ext>
            </a:extLst>
          </p:cNvPr>
          <p:cNvPicPr>
            <a:picLocks noChangeAspect="1"/>
          </p:cNvPicPr>
          <p:nvPr/>
        </p:nvPicPr>
        <p:blipFill>
          <a:blip r:embed="rId2"/>
          <a:stretch>
            <a:fillRect/>
          </a:stretch>
        </p:blipFill>
        <p:spPr>
          <a:xfrm>
            <a:off x="338667" y="1057350"/>
            <a:ext cx="4319058" cy="2256314"/>
          </a:xfrm>
          <a:prstGeom prst="rect">
            <a:avLst/>
          </a:prstGeom>
        </p:spPr>
      </p:pic>
      <p:pic>
        <p:nvPicPr>
          <p:cNvPr id="7" name="Picture 6">
            <a:extLst>
              <a:ext uri="{FF2B5EF4-FFF2-40B4-BE49-F238E27FC236}">
                <a16:creationId xmlns:a16="http://schemas.microsoft.com/office/drawing/2014/main" id="{3416F667-F0C9-4C52-AAF5-AED1C92E1778}"/>
              </a:ext>
            </a:extLst>
          </p:cNvPr>
          <p:cNvPicPr>
            <a:picLocks noChangeAspect="1"/>
          </p:cNvPicPr>
          <p:nvPr/>
        </p:nvPicPr>
        <p:blipFill>
          <a:blip r:embed="rId3"/>
          <a:stretch>
            <a:fillRect/>
          </a:stretch>
        </p:blipFill>
        <p:spPr>
          <a:xfrm>
            <a:off x="9087206" y="252107"/>
            <a:ext cx="2376915" cy="5548544"/>
          </a:xfrm>
          <a:prstGeom prst="rect">
            <a:avLst/>
          </a:prstGeom>
        </p:spPr>
      </p:pic>
      <p:sp>
        <p:nvSpPr>
          <p:cNvPr id="8" name="Content Placeholder 2">
            <a:extLst>
              <a:ext uri="{FF2B5EF4-FFF2-40B4-BE49-F238E27FC236}">
                <a16:creationId xmlns:a16="http://schemas.microsoft.com/office/drawing/2014/main" id="{6941BF6C-FC52-47EE-8F45-991F357BEB13}"/>
              </a:ext>
            </a:extLst>
          </p:cNvPr>
          <p:cNvSpPr>
            <a:spLocks noGrp="1"/>
          </p:cNvSpPr>
          <p:nvPr>
            <p:ph idx="1"/>
          </p:nvPr>
        </p:nvSpPr>
        <p:spPr>
          <a:xfrm>
            <a:off x="598392" y="5800651"/>
            <a:ext cx="7480288" cy="866066"/>
          </a:xfrm>
        </p:spPr>
        <p:txBody>
          <a:bodyPr>
            <a:normAutofit fontScale="92500" lnSpcReduction="20000"/>
          </a:bodyPr>
          <a:lstStyle/>
          <a:p>
            <a:r>
              <a:rPr lang="en-US" dirty="0"/>
              <a:t>There are 100 million more subscribers than the customers overall.</a:t>
            </a:r>
          </a:p>
          <a:p>
            <a:r>
              <a:rPr lang="en-US" dirty="0"/>
              <a:t>However, as we move towards North beach, customers are more than subscribers.</a:t>
            </a:r>
          </a:p>
          <a:p>
            <a:endParaRPr lang="en-IN" dirty="0"/>
          </a:p>
        </p:txBody>
      </p:sp>
      <p:pic>
        <p:nvPicPr>
          <p:cNvPr id="10" name="Picture 9">
            <a:extLst>
              <a:ext uri="{FF2B5EF4-FFF2-40B4-BE49-F238E27FC236}">
                <a16:creationId xmlns:a16="http://schemas.microsoft.com/office/drawing/2014/main" id="{F35DBB92-6ABB-474A-8BF5-951383F885DF}"/>
              </a:ext>
            </a:extLst>
          </p:cNvPr>
          <p:cNvPicPr>
            <a:picLocks noChangeAspect="1"/>
          </p:cNvPicPr>
          <p:nvPr/>
        </p:nvPicPr>
        <p:blipFill>
          <a:blip r:embed="rId4"/>
          <a:stretch>
            <a:fillRect/>
          </a:stretch>
        </p:blipFill>
        <p:spPr>
          <a:xfrm>
            <a:off x="4953000" y="672135"/>
            <a:ext cx="3705225" cy="2589055"/>
          </a:xfrm>
          <a:prstGeom prst="rect">
            <a:avLst/>
          </a:prstGeom>
        </p:spPr>
      </p:pic>
      <p:pic>
        <p:nvPicPr>
          <p:cNvPr id="12" name="Picture 11">
            <a:extLst>
              <a:ext uri="{FF2B5EF4-FFF2-40B4-BE49-F238E27FC236}">
                <a16:creationId xmlns:a16="http://schemas.microsoft.com/office/drawing/2014/main" id="{93B82262-AE4D-4674-98F0-D0CC5E5E5752}"/>
              </a:ext>
            </a:extLst>
          </p:cNvPr>
          <p:cNvPicPr>
            <a:picLocks noChangeAspect="1"/>
          </p:cNvPicPr>
          <p:nvPr/>
        </p:nvPicPr>
        <p:blipFill>
          <a:blip r:embed="rId5"/>
          <a:stretch>
            <a:fillRect/>
          </a:stretch>
        </p:blipFill>
        <p:spPr>
          <a:xfrm>
            <a:off x="598392" y="3465109"/>
            <a:ext cx="3378370" cy="2283067"/>
          </a:xfrm>
          <a:prstGeom prst="rect">
            <a:avLst/>
          </a:prstGeom>
        </p:spPr>
      </p:pic>
      <p:pic>
        <p:nvPicPr>
          <p:cNvPr id="16" name="Picture 15">
            <a:extLst>
              <a:ext uri="{FF2B5EF4-FFF2-40B4-BE49-F238E27FC236}">
                <a16:creationId xmlns:a16="http://schemas.microsoft.com/office/drawing/2014/main" id="{EBF62E65-13B2-4B27-A17A-16FF43B33E29}"/>
              </a:ext>
            </a:extLst>
          </p:cNvPr>
          <p:cNvPicPr>
            <a:picLocks noChangeAspect="1"/>
          </p:cNvPicPr>
          <p:nvPr/>
        </p:nvPicPr>
        <p:blipFill>
          <a:blip r:embed="rId6"/>
          <a:stretch>
            <a:fillRect/>
          </a:stretch>
        </p:blipFill>
        <p:spPr>
          <a:xfrm>
            <a:off x="4374276" y="3366139"/>
            <a:ext cx="4417655" cy="2278580"/>
          </a:xfrm>
          <a:prstGeom prst="rect">
            <a:avLst/>
          </a:prstGeom>
        </p:spPr>
      </p:pic>
    </p:spTree>
    <p:extLst>
      <p:ext uri="{BB962C8B-B14F-4D97-AF65-F5344CB8AC3E}">
        <p14:creationId xmlns:p14="http://schemas.microsoft.com/office/powerpoint/2010/main" val="3175630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0646-0F5C-4B0D-AD12-2CA55A187665}"/>
              </a:ext>
            </a:extLst>
          </p:cNvPr>
          <p:cNvSpPr>
            <a:spLocks noGrp="1"/>
          </p:cNvSpPr>
          <p:nvPr>
            <p:ph type="title"/>
          </p:nvPr>
        </p:nvSpPr>
        <p:spPr>
          <a:xfrm>
            <a:off x="172719" y="1159344"/>
            <a:ext cx="4372186" cy="772160"/>
          </a:xfrm>
        </p:spPr>
        <p:txBody>
          <a:bodyPr/>
          <a:lstStyle/>
          <a:p>
            <a:r>
              <a:rPr lang="en-US" dirty="0"/>
              <a:t>Trend &amp; Seasonality </a:t>
            </a:r>
            <a:endParaRPr lang="en-IN" dirty="0"/>
          </a:p>
        </p:txBody>
      </p:sp>
      <p:pic>
        <p:nvPicPr>
          <p:cNvPr id="5" name="Picture 4">
            <a:extLst>
              <a:ext uri="{FF2B5EF4-FFF2-40B4-BE49-F238E27FC236}">
                <a16:creationId xmlns:a16="http://schemas.microsoft.com/office/drawing/2014/main" id="{72A90F9C-D333-4F1C-A72E-DC2D7CED365D}"/>
              </a:ext>
            </a:extLst>
          </p:cNvPr>
          <p:cNvPicPr>
            <a:picLocks noChangeAspect="1"/>
          </p:cNvPicPr>
          <p:nvPr/>
        </p:nvPicPr>
        <p:blipFill>
          <a:blip r:embed="rId2"/>
          <a:stretch>
            <a:fillRect/>
          </a:stretch>
        </p:blipFill>
        <p:spPr>
          <a:xfrm>
            <a:off x="4714240" y="171619"/>
            <a:ext cx="6820746" cy="2747611"/>
          </a:xfrm>
          <a:prstGeom prst="rect">
            <a:avLst/>
          </a:prstGeom>
        </p:spPr>
      </p:pic>
      <p:pic>
        <p:nvPicPr>
          <p:cNvPr id="7" name="Picture 6">
            <a:extLst>
              <a:ext uri="{FF2B5EF4-FFF2-40B4-BE49-F238E27FC236}">
                <a16:creationId xmlns:a16="http://schemas.microsoft.com/office/drawing/2014/main" id="{514CDB4B-1D34-47AF-AE6D-5D3A2762981E}"/>
              </a:ext>
            </a:extLst>
          </p:cNvPr>
          <p:cNvPicPr>
            <a:picLocks noChangeAspect="1"/>
          </p:cNvPicPr>
          <p:nvPr/>
        </p:nvPicPr>
        <p:blipFill>
          <a:blip r:embed="rId3"/>
          <a:stretch>
            <a:fillRect/>
          </a:stretch>
        </p:blipFill>
        <p:spPr>
          <a:xfrm>
            <a:off x="3867575" y="2867026"/>
            <a:ext cx="7667411" cy="4006007"/>
          </a:xfrm>
          <a:prstGeom prst="rect">
            <a:avLst/>
          </a:prstGeom>
        </p:spPr>
      </p:pic>
      <p:sp>
        <p:nvSpPr>
          <p:cNvPr id="8" name="Content Placeholder 2">
            <a:extLst>
              <a:ext uri="{FF2B5EF4-FFF2-40B4-BE49-F238E27FC236}">
                <a16:creationId xmlns:a16="http://schemas.microsoft.com/office/drawing/2014/main" id="{ACC243A6-75B6-4C06-AD1B-013C7188E81A}"/>
              </a:ext>
            </a:extLst>
          </p:cNvPr>
          <p:cNvSpPr>
            <a:spLocks noGrp="1"/>
          </p:cNvSpPr>
          <p:nvPr>
            <p:ph idx="1"/>
          </p:nvPr>
        </p:nvSpPr>
        <p:spPr>
          <a:xfrm>
            <a:off x="127431" y="2087891"/>
            <a:ext cx="3139644" cy="3360409"/>
          </a:xfrm>
        </p:spPr>
        <p:txBody>
          <a:bodyPr>
            <a:normAutofit fontScale="92500" lnSpcReduction="10000"/>
          </a:bodyPr>
          <a:lstStyle/>
          <a:p>
            <a:r>
              <a:rPr lang="en-US" dirty="0"/>
              <a:t>No Seasonality present.</a:t>
            </a:r>
          </a:p>
          <a:p>
            <a:r>
              <a:rPr lang="en-US" dirty="0"/>
              <a:t>However, one particular spike stands out.</a:t>
            </a:r>
          </a:p>
          <a:p>
            <a:r>
              <a:rPr lang="en-US" dirty="0"/>
              <a:t>We can investigate further on what happened during the first week of December 2014.</a:t>
            </a:r>
          </a:p>
          <a:p>
            <a:r>
              <a:rPr lang="en-IN" dirty="0"/>
              <a:t>We can also investigate why trend started going up after the year 2017 and keep taking the same or better actions.</a:t>
            </a:r>
          </a:p>
        </p:txBody>
      </p:sp>
    </p:spTree>
    <p:extLst>
      <p:ext uri="{BB962C8B-B14F-4D97-AF65-F5344CB8AC3E}">
        <p14:creationId xmlns:p14="http://schemas.microsoft.com/office/powerpoint/2010/main" val="186923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70C4-E994-4624-B379-D22674817B81}"/>
              </a:ext>
            </a:extLst>
          </p:cNvPr>
          <p:cNvSpPr>
            <a:spLocks noGrp="1"/>
          </p:cNvSpPr>
          <p:nvPr>
            <p:ph type="title"/>
          </p:nvPr>
        </p:nvSpPr>
        <p:spPr>
          <a:xfrm>
            <a:off x="598914" y="78697"/>
            <a:ext cx="8596668" cy="677662"/>
          </a:xfrm>
        </p:spPr>
        <p:txBody>
          <a:bodyPr/>
          <a:lstStyle/>
          <a:p>
            <a:r>
              <a:rPr lang="en-US" dirty="0"/>
              <a:t>Conclusions and recommendations</a:t>
            </a:r>
            <a:endParaRPr lang="en-IN" dirty="0"/>
          </a:p>
        </p:txBody>
      </p:sp>
      <p:sp>
        <p:nvSpPr>
          <p:cNvPr id="3" name="Content Placeholder 2">
            <a:extLst>
              <a:ext uri="{FF2B5EF4-FFF2-40B4-BE49-F238E27FC236}">
                <a16:creationId xmlns:a16="http://schemas.microsoft.com/office/drawing/2014/main" id="{A6FE37F5-D2E3-4CD1-81B9-630402683DBA}"/>
              </a:ext>
            </a:extLst>
          </p:cNvPr>
          <p:cNvSpPr>
            <a:spLocks noGrp="1"/>
          </p:cNvSpPr>
          <p:nvPr>
            <p:ph idx="1"/>
          </p:nvPr>
        </p:nvSpPr>
        <p:spPr>
          <a:xfrm>
            <a:off x="598914" y="756359"/>
            <a:ext cx="8596668" cy="3880773"/>
          </a:xfrm>
        </p:spPr>
        <p:txBody>
          <a:bodyPr>
            <a:normAutofit fontScale="92500" lnSpcReduction="20000"/>
          </a:bodyPr>
          <a:lstStyle/>
          <a:p>
            <a:r>
              <a:rPr lang="en-US" dirty="0"/>
              <a:t>Adding a kiosk will make a whole lot of difference in trip duration.</a:t>
            </a:r>
          </a:p>
          <a:p>
            <a:r>
              <a:rPr lang="en-US" dirty="0"/>
              <a:t>Investigate why people away from the shore, even though they’re making more trips, aren’t making trips for longer duration.</a:t>
            </a:r>
          </a:p>
          <a:p>
            <a:r>
              <a:rPr lang="en-US" dirty="0"/>
              <a:t>Females use far few rides than men. So, we need to shape our marketing campaign in a unisex manner.</a:t>
            </a:r>
          </a:p>
          <a:p>
            <a:r>
              <a:rPr lang="en-US" dirty="0"/>
              <a:t>Our target group is young. So, marketing campaign should reflect the “essence of youth” and assess what young people really want.</a:t>
            </a:r>
          </a:p>
          <a:p>
            <a:r>
              <a:rPr lang="en-US" dirty="0"/>
              <a:t>Since as we move towards North beach, customers increase more than subscribers, we can target those customers and provide them better deals to subscribe. This will ensure continual engagement of customers.</a:t>
            </a:r>
          </a:p>
          <a:p>
            <a:r>
              <a:rPr lang="en-US" dirty="0"/>
              <a:t>We can investigate further on what happened during the first week of December 2014.</a:t>
            </a:r>
          </a:p>
          <a:p>
            <a:r>
              <a:rPr lang="en-IN" dirty="0"/>
              <a:t>We can also investigate why trend started going up after the year 2017 and keep taking the same or better actions.</a:t>
            </a:r>
          </a:p>
          <a:p>
            <a:endParaRPr lang="en-IN" dirty="0"/>
          </a:p>
        </p:txBody>
      </p:sp>
      <p:graphicFrame>
        <p:nvGraphicFramePr>
          <p:cNvPr id="4" name="Object 3">
            <a:extLst>
              <a:ext uri="{FF2B5EF4-FFF2-40B4-BE49-F238E27FC236}">
                <a16:creationId xmlns:a16="http://schemas.microsoft.com/office/drawing/2014/main" id="{1C8C18F3-4CFB-45BC-BFA1-A30575F640B5}"/>
              </a:ext>
            </a:extLst>
          </p:cNvPr>
          <p:cNvGraphicFramePr>
            <a:graphicFrameLocks noChangeAspect="1"/>
          </p:cNvGraphicFramePr>
          <p:nvPr>
            <p:extLst>
              <p:ext uri="{D42A27DB-BD31-4B8C-83A1-F6EECF244321}">
                <p14:modId xmlns:p14="http://schemas.microsoft.com/office/powerpoint/2010/main" val="1759279078"/>
              </p:ext>
            </p:extLst>
          </p:nvPr>
        </p:nvGraphicFramePr>
        <p:xfrm>
          <a:off x="740956" y="5773361"/>
          <a:ext cx="1430026" cy="899059"/>
        </p:xfrm>
        <a:graphic>
          <a:graphicData uri="http://schemas.openxmlformats.org/presentationml/2006/ole">
            <mc:AlternateContent xmlns:mc="http://schemas.openxmlformats.org/markup-compatibility/2006">
              <mc:Choice xmlns:v="urn:schemas-microsoft-com:vml" Requires="v">
                <p:oleObj name="Packager Shell Object" showAsIcon="1" r:id="rId2" imgW="696600" imgH="437400" progId="Package">
                  <p:embed/>
                </p:oleObj>
              </mc:Choice>
              <mc:Fallback>
                <p:oleObj name="Packager Shell Object" showAsIcon="1" r:id="rId2" imgW="696600" imgH="437400" progId="Package">
                  <p:embed/>
                  <p:pic>
                    <p:nvPicPr>
                      <p:cNvPr id="3" name="Object 2">
                        <a:extLst>
                          <a:ext uri="{FF2B5EF4-FFF2-40B4-BE49-F238E27FC236}">
                            <a16:creationId xmlns:a16="http://schemas.microsoft.com/office/drawing/2014/main" id="{C73BA1A4-D698-460D-A636-B72738A0514D}"/>
                          </a:ext>
                        </a:extLst>
                      </p:cNvPr>
                      <p:cNvPicPr/>
                      <p:nvPr/>
                    </p:nvPicPr>
                    <p:blipFill>
                      <a:blip r:embed="rId3"/>
                      <a:stretch>
                        <a:fillRect/>
                      </a:stretch>
                    </p:blipFill>
                    <p:spPr>
                      <a:xfrm>
                        <a:off x="740956" y="5773361"/>
                        <a:ext cx="1430026" cy="89905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2A0AC95-4B26-453B-82A0-ED356F847348}"/>
              </a:ext>
            </a:extLst>
          </p:cNvPr>
          <p:cNvGraphicFramePr>
            <a:graphicFrameLocks noChangeAspect="1"/>
          </p:cNvGraphicFramePr>
          <p:nvPr>
            <p:extLst>
              <p:ext uri="{D42A27DB-BD31-4B8C-83A1-F6EECF244321}">
                <p14:modId xmlns:p14="http://schemas.microsoft.com/office/powerpoint/2010/main" val="598326586"/>
              </p:ext>
            </p:extLst>
          </p:nvPr>
        </p:nvGraphicFramePr>
        <p:xfrm>
          <a:off x="2659819" y="5773361"/>
          <a:ext cx="1841507" cy="823754"/>
        </p:xfrm>
        <a:graphic>
          <a:graphicData uri="http://schemas.openxmlformats.org/presentationml/2006/ole">
            <mc:AlternateContent xmlns:mc="http://schemas.openxmlformats.org/markup-compatibility/2006">
              <mc:Choice xmlns:v="urn:schemas-microsoft-com:vml" Requires="v">
                <p:oleObj name="Packager Shell Object" showAsIcon="1" r:id="rId4" imgW="980280" imgH="437400" progId="Package">
                  <p:embed/>
                </p:oleObj>
              </mc:Choice>
              <mc:Fallback>
                <p:oleObj name="Packager Shell Object" showAsIcon="1" r:id="rId4" imgW="980280" imgH="437400" progId="Package">
                  <p:embed/>
                  <p:pic>
                    <p:nvPicPr>
                      <p:cNvPr id="0" name=""/>
                      <p:cNvPicPr/>
                      <p:nvPr/>
                    </p:nvPicPr>
                    <p:blipFill>
                      <a:blip r:embed="rId5"/>
                      <a:stretch>
                        <a:fillRect/>
                      </a:stretch>
                    </p:blipFill>
                    <p:spPr>
                      <a:xfrm>
                        <a:off x="2659819" y="5773361"/>
                        <a:ext cx="1841507" cy="823754"/>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D9257219-7447-44FE-9C92-B493571DD8B8}"/>
              </a:ext>
            </a:extLst>
          </p:cNvPr>
          <p:cNvSpPr txBox="1">
            <a:spLocks/>
          </p:cNvSpPr>
          <p:nvPr/>
        </p:nvSpPr>
        <p:spPr>
          <a:xfrm>
            <a:off x="740956" y="5314794"/>
            <a:ext cx="1532038" cy="4423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All levels</a:t>
            </a:r>
            <a:endParaRPr lang="en-IN" dirty="0"/>
          </a:p>
        </p:txBody>
      </p:sp>
      <p:sp>
        <p:nvSpPr>
          <p:cNvPr id="7" name="Content Placeholder 2">
            <a:extLst>
              <a:ext uri="{FF2B5EF4-FFF2-40B4-BE49-F238E27FC236}">
                <a16:creationId xmlns:a16="http://schemas.microsoft.com/office/drawing/2014/main" id="{94A12A9B-A548-4361-9697-CE717166FBAA}"/>
              </a:ext>
            </a:extLst>
          </p:cNvPr>
          <p:cNvSpPr txBox="1">
            <a:spLocks/>
          </p:cNvSpPr>
          <p:nvPr/>
        </p:nvSpPr>
        <p:spPr>
          <a:xfrm>
            <a:off x="2402714" y="5314794"/>
            <a:ext cx="2719701" cy="4423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Individual trip level</a:t>
            </a:r>
            <a:endParaRPr lang="en-IN" dirty="0"/>
          </a:p>
        </p:txBody>
      </p:sp>
      <p:sp>
        <p:nvSpPr>
          <p:cNvPr id="8" name="Title 1">
            <a:extLst>
              <a:ext uri="{FF2B5EF4-FFF2-40B4-BE49-F238E27FC236}">
                <a16:creationId xmlns:a16="http://schemas.microsoft.com/office/drawing/2014/main" id="{E9112893-53BF-4396-8F62-41A030C02AE0}"/>
              </a:ext>
            </a:extLst>
          </p:cNvPr>
          <p:cNvSpPr txBox="1">
            <a:spLocks/>
          </p:cNvSpPr>
          <p:nvPr/>
        </p:nvSpPr>
        <p:spPr>
          <a:xfrm>
            <a:off x="598914" y="4637132"/>
            <a:ext cx="8596668" cy="6776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Workbook links:</a:t>
            </a:r>
            <a:endParaRPr lang="en-IN" dirty="0"/>
          </a:p>
        </p:txBody>
      </p:sp>
    </p:spTree>
    <p:extLst>
      <p:ext uri="{BB962C8B-B14F-4D97-AF65-F5344CB8AC3E}">
        <p14:creationId xmlns:p14="http://schemas.microsoft.com/office/powerpoint/2010/main" val="174938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27" name="Straight Connector 26">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B2A2062F-9DA2-41C3-A662-212078C093BD}"/>
              </a:ext>
            </a:extLst>
          </p:cNvPr>
          <p:cNvSpPr>
            <a:spLocks noGrp="1"/>
          </p:cNvSpPr>
          <p:nvPr>
            <p:ph type="title"/>
          </p:nvPr>
        </p:nvSpPr>
        <p:spPr>
          <a:xfrm>
            <a:off x="3259668" y="2783352"/>
            <a:ext cx="3655391" cy="898061"/>
          </a:xfrm>
        </p:spPr>
        <p:txBody>
          <a:bodyPr vert="horz" lIns="91440" tIns="45720" rIns="91440" bIns="45720" rtlCol="0" anchor="b">
            <a:normAutofit fontScale="90000"/>
          </a:bodyPr>
          <a:lstStyle/>
          <a:p>
            <a:r>
              <a:rPr lang="en-US" sz="5400" dirty="0"/>
              <a:t>Thank you</a:t>
            </a:r>
          </a:p>
        </p:txBody>
      </p:sp>
    </p:spTree>
    <p:extLst>
      <p:ext uri="{BB962C8B-B14F-4D97-AF65-F5344CB8AC3E}">
        <p14:creationId xmlns:p14="http://schemas.microsoft.com/office/powerpoint/2010/main" val="248023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277D-CC7D-4A2D-A16E-70DD9BBA6EEC}"/>
              </a:ext>
            </a:extLst>
          </p:cNvPr>
          <p:cNvSpPr>
            <a:spLocks noGrp="1"/>
          </p:cNvSpPr>
          <p:nvPr>
            <p:ph type="title"/>
          </p:nvPr>
        </p:nvSpPr>
        <p:spPr>
          <a:xfrm>
            <a:off x="81526" y="-9915"/>
            <a:ext cx="9486901" cy="1010088"/>
          </a:xfrm>
        </p:spPr>
        <p:txBody>
          <a:bodyPr anchor="b">
            <a:normAutofit/>
          </a:bodyPr>
          <a:lstStyle/>
          <a:p>
            <a:pPr algn="ctr"/>
            <a:r>
              <a:rPr lang="en-US" dirty="0"/>
              <a:t>Background Overview</a:t>
            </a:r>
            <a:endParaRPr lang="en-IN" dirty="0"/>
          </a:p>
        </p:txBody>
      </p:sp>
      <p:sp>
        <p:nvSpPr>
          <p:cNvPr id="3" name="Content Placeholder 2">
            <a:extLst>
              <a:ext uri="{FF2B5EF4-FFF2-40B4-BE49-F238E27FC236}">
                <a16:creationId xmlns:a16="http://schemas.microsoft.com/office/drawing/2014/main" id="{C40BD61A-7727-4AF1-81DF-A5904342AFAB}"/>
              </a:ext>
            </a:extLst>
          </p:cNvPr>
          <p:cNvSpPr>
            <a:spLocks noGrp="1"/>
          </p:cNvSpPr>
          <p:nvPr>
            <p:ph idx="1"/>
          </p:nvPr>
        </p:nvSpPr>
        <p:spPr>
          <a:xfrm>
            <a:off x="81526" y="1134448"/>
            <a:ext cx="9876408" cy="4545337"/>
          </a:xfrm>
        </p:spPr>
        <p:txBody>
          <a:bodyPr>
            <a:noAutofit/>
          </a:bodyPr>
          <a:lstStyle/>
          <a:p>
            <a:pPr algn="just">
              <a:lnSpc>
                <a:spcPct val="90000"/>
              </a:lnSpc>
            </a:pPr>
            <a:r>
              <a:rPr lang="en-US" sz="1600" baseline="30000" dirty="0"/>
              <a:t>[1]</a:t>
            </a:r>
            <a:r>
              <a:rPr lang="en-US" sz="1600" dirty="0"/>
              <a:t>Bay Wheels is a regional public bicycle sharing system in California's San Francisco Bay Area. It is operated by Motivate in a partnership with the Metropolitan Transportation Commission and the Bay Area Air Quality Management District. Bay Wheels is the first regional and large-scale bicycle sharing system deployed in California and on the West Coast of the United States. It was established as Bay Area Bike Share in August 2013. As of January 2018, the Bay Wheels system had over 2,600 bicycles in 262 stations across San Francisco, East Bay and San Jose.</a:t>
            </a:r>
          </a:p>
          <a:p>
            <a:pPr algn="just">
              <a:lnSpc>
                <a:spcPct val="90000"/>
              </a:lnSpc>
            </a:pPr>
            <a:r>
              <a:rPr lang="en-US" sz="1600" dirty="0"/>
              <a:t>In June 2017 the system was officially re-launched as Ford GoBike in a partnership with Ford Motor Company. After Motivate's acquisition by Lyft, the system was renamed to Bay Wheels in June 2019. The system is expected to expand to 7,000 bicycles around 540 stations in San Francisco, Oakland, Berkeley, Emeryville, and San Jose.	</a:t>
            </a:r>
          </a:p>
          <a:p>
            <a:pPr algn="just">
              <a:lnSpc>
                <a:spcPct val="90000"/>
              </a:lnSpc>
            </a:pPr>
            <a:r>
              <a:rPr lang="en-US" sz="1600" baseline="30000" dirty="0"/>
              <a:t>[2]</a:t>
            </a:r>
            <a:r>
              <a:rPr lang="en-US" sz="1600" dirty="0"/>
              <a:t>Research and experience tell us that there can be problems with bike sharing. For example, although the usage rate of these schemes tends to vary globally between three and eight trips per bicycle per day, some facilitate as few as 0.3 trips per bicycle per day.</a:t>
            </a:r>
          </a:p>
          <a:p>
            <a:pPr algn="just">
              <a:lnSpc>
                <a:spcPct val="90000"/>
              </a:lnSpc>
            </a:pPr>
            <a:r>
              <a:rPr lang="en-US" sz="1600" dirty="0"/>
              <a:t>Despite these difficulties, bike sharing schemes are, on the whole, a win for everyone. Cities are able to enhance their image and civilians from all socio-economic classes would benefit from cleaner roads and clearer air and quicker commutes in traffic congested areas.</a:t>
            </a:r>
          </a:p>
          <a:p>
            <a:pPr algn="just">
              <a:lnSpc>
                <a:spcPct val="90000"/>
              </a:lnSpc>
            </a:pPr>
            <a:endParaRPr lang="en-US" sz="1600" dirty="0"/>
          </a:p>
          <a:p>
            <a:pPr algn="just">
              <a:lnSpc>
                <a:spcPct val="90000"/>
              </a:lnSpc>
            </a:pPr>
            <a:endParaRPr lang="en-US" sz="1600" dirty="0"/>
          </a:p>
        </p:txBody>
      </p:sp>
    </p:spTree>
    <p:extLst>
      <p:ext uri="{BB962C8B-B14F-4D97-AF65-F5344CB8AC3E}">
        <p14:creationId xmlns:p14="http://schemas.microsoft.com/office/powerpoint/2010/main" val="203179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76B22-FC45-443A-83ED-5A1A7557B05F}"/>
              </a:ext>
            </a:extLst>
          </p:cNvPr>
          <p:cNvSpPr>
            <a:spLocks noGrp="1"/>
          </p:cNvSpPr>
          <p:nvPr>
            <p:ph type="title"/>
          </p:nvPr>
        </p:nvSpPr>
        <p:spPr>
          <a:xfrm>
            <a:off x="1286933" y="609600"/>
            <a:ext cx="10197494" cy="1099457"/>
          </a:xfrm>
        </p:spPr>
        <p:txBody>
          <a:bodyPr>
            <a:normAutofit/>
          </a:bodyPr>
          <a:lstStyle/>
          <a:p>
            <a:r>
              <a:rPr lang="en-US" b="0" i="0" u="none" strike="noStrike" baseline="0">
                <a:latin typeface="Calibri" panose="020F0502020204030204" pitchFamily="34" charset="0"/>
              </a:rPr>
              <a:t>Business Problem and Main Audience</a:t>
            </a:r>
            <a:endParaRPr lang="en-IN"/>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1EB25AF-A958-4F17-B96F-0ECD8F48D424}"/>
              </a:ext>
            </a:extLst>
          </p:cNvPr>
          <p:cNvGraphicFramePr>
            <a:graphicFrameLocks noGrp="1"/>
          </p:cNvGraphicFramePr>
          <p:nvPr>
            <p:ph idx="1"/>
            <p:extLst>
              <p:ext uri="{D42A27DB-BD31-4B8C-83A1-F6EECF244321}">
                <p14:modId xmlns:p14="http://schemas.microsoft.com/office/powerpoint/2010/main" val="411924260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385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03ED-07E5-41E3-8A6C-AF375FDF0411}"/>
              </a:ext>
            </a:extLst>
          </p:cNvPr>
          <p:cNvSpPr>
            <a:spLocks noGrp="1"/>
          </p:cNvSpPr>
          <p:nvPr>
            <p:ph type="title"/>
          </p:nvPr>
        </p:nvSpPr>
        <p:spPr>
          <a:xfrm>
            <a:off x="677334" y="609600"/>
            <a:ext cx="8596668" cy="1320800"/>
          </a:xfrm>
        </p:spPr>
        <p:txBody>
          <a:bodyPr>
            <a:normAutofit/>
          </a:bodyPr>
          <a:lstStyle/>
          <a:p>
            <a:r>
              <a:rPr lang="en-IN" b="0" i="0" u="none" strike="noStrike" baseline="0" dirty="0">
                <a:latin typeface="Calibri" panose="020F0502020204030204" pitchFamily="34" charset="0"/>
              </a:rPr>
              <a:t>Overall Approach</a:t>
            </a:r>
            <a:endParaRPr lang="en-IN" dirty="0"/>
          </a:p>
        </p:txBody>
      </p:sp>
      <p:graphicFrame>
        <p:nvGraphicFramePr>
          <p:cNvPr id="5" name="Content Placeholder 2">
            <a:extLst>
              <a:ext uri="{FF2B5EF4-FFF2-40B4-BE49-F238E27FC236}">
                <a16:creationId xmlns:a16="http://schemas.microsoft.com/office/drawing/2014/main" id="{E69F3822-14EF-4970-A120-3D54755CE117}"/>
              </a:ext>
            </a:extLst>
          </p:cNvPr>
          <p:cNvGraphicFramePr>
            <a:graphicFrameLocks noGrp="1"/>
          </p:cNvGraphicFramePr>
          <p:nvPr>
            <p:ph idx="1"/>
            <p:extLst>
              <p:ext uri="{D42A27DB-BD31-4B8C-83A1-F6EECF244321}">
                <p14:modId xmlns:p14="http://schemas.microsoft.com/office/powerpoint/2010/main" val="956268752"/>
              </p:ext>
            </p:extLst>
          </p:nvPr>
        </p:nvGraphicFramePr>
        <p:xfrm>
          <a:off x="426129" y="2183907"/>
          <a:ext cx="7492754" cy="3858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Rectangle 27" descr="Head with Gears">
            <a:extLst>
              <a:ext uri="{FF2B5EF4-FFF2-40B4-BE49-F238E27FC236}">
                <a16:creationId xmlns:a16="http://schemas.microsoft.com/office/drawing/2014/main" id="{0575F107-433D-4F92-BF3D-D5FB5D4CA6E5}"/>
              </a:ext>
            </a:extLst>
          </p:cNvPr>
          <p:cNvSpPr/>
          <p:nvPr/>
        </p:nvSpPr>
        <p:spPr>
          <a:xfrm>
            <a:off x="6578298" y="2183907"/>
            <a:ext cx="870068" cy="79830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0" name="Rectangle 29" descr="Bar chart">
            <a:extLst>
              <a:ext uri="{FF2B5EF4-FFF2-40B4-BE49-F238E27FC236}">
                <a16:creationId xmlns:a16="http://schemas.microsoft.com/office/drawing/2014/main" id="{DC9F35D0-E70B-4DC1-80D2-ECB64A17153F}"/>
              </a:ext>
            </a:extLst>
          </p:cNvPr>
          <p:cNvSpPr/>
          <p:nvPr/>
        </p:nvSpPr>
        <p:spPr>
          <a:xfrm>
            <a:off x="7051886" y="3069539"/>
            <a:ext cx="870068" cy="798307"/>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2">
              <a:hueOff val="-988095"/>
              <a:satOff val="4733"/>
              <a:lumOff val="4379"/>
              <a:alphaOff val="0"/>
            </a:schemeClr>
          </a:effectRef>
          <a:fontRef idx="minor">
            <a:schemeClr val="lt1"/>
          </a:fontRef>
        </p:style>
      </p:sp>
      <p:sp>
        <p:nvSpPr>
          <p:cNvPr id="32" name="Rectangle 31" descr="Upward trend">
            <a:extLst>
              <a:ext uri="{FF2B5EF4-FFF2-40B4-BE49-F238E27FC236}">
                <a16:creationId xmlns:a16="http://schemas.microsoft.com/office/drawing/2014/main" id="{54D7BC55-191E-4B8F-BB10-64DC15F20193}"/>
              </a:ext>
            </a:extLst>
          </p:cNvPr>
          <p:cNvSpPr/>
          <p:nvPr/>
        </p:nvSpPr>
        <p:spPr>
          <a:xfrm>
            <a:off x="7620057" y="4154755"/>
            <a:ext cx="870068" cy="798307"/>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1976191"/>
              <a:satOff val="9467"/>
              <a:lumOff val="8758"/>
              <a:alphaOff val="0"/>
            </a:schemeClr>
          </a:effectRef>
          <a:fontRef idx="minor">
            <a:schemeClr val="lt1"/>
          </a:fontRef>
        </p:style>
      </p:sp>
      <p:sp>
        <p:nvSpPr>
          <p:cNvPr id="36" name="Rectangle 35" descr="Checkmark">
            <a:extLst>
              <a:ext uri="{FF2B5EF4-FFF2-40B4-BE49-F238E27FC236}">
                <a16:creationId xmlns:a16="http://schemas.microsoft.com/office/drawing/2014/main" id="{DBC4FE75-41A4-4A8D-9823-D97427E34FFF}"/>
              </a:ext>
            </a:extLst>
          </p:cNvPr>
          <p:cNvSpPr/>
          <p:nvPr/>
        </p:nvSpPr>
        <p:spPr>
          <a:xfrm>
            <a:off x="8093645" y="5195582"/>
            <a:ext cx="870068" cy="798307"/>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p:spPr>
        <p:style>
          <a:lnRef idx="2">
            <a:scrgbClr r="0" g="0" b="0"/>
          </a:lnRef>
          <a:fillRef idx="1">
            <a:scrgbClr r="0" g="0" b="0"/>
          </a:fillRef>
          <a:effectRef idx="0">
            <a:schemeClr val="accent2">
              <a:hueOff val="-2964286"/>
              <a:satOff val="14200"/>
              <a:lumOff val="13137"/>
              <a:alphaOff val="0"/>
            </a:schemeClr>
          </a:effectRef>
          <a:fontRef idx="minor">
            <a:schemeClr val="lt1"/>
          </a:fontRef>
        </p:style>
      </p:sp>
    </p:spTree>
    <p:extLst>
      <p:ext uri="{BB962C8B-B14F-4D97-AF65-F5344CB8AC3E}">
        <p14:creationId xmlns:p14="http://schemas.microsoft.com/office/powerpoint/2010/main" val="427291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F424-6F22-41EF-B050-E21CDEA236C2}"/>
              </a:ext>
            </a:extLst>
          </p:cNvPr>
          <p:cNvSpPr>
            <a:spLocks noGrp="1"/>
          </p:cNvSpPr>
          <p:nvPr>
            <p:ph type="title"/>
          </p:nvPr>
        </p:nvSpPr>
        <p:spPr/>
        <p:txBody>
          <a:bodyPr/>
          <a:lstStyle/>
          <a:p>
            <a:r>
              <a:rPr lang="en-US" sz="3600" kern="1200" dirty="0">
                <a:latin typeface="+mj-lt"/>
              </a:rPr>
              <a:t>Visualization Methodology</a:t>
            </a:r>
            <a:br>
              <a:rPr lang="en-US" sz="3600" kern="1200" dirty="0">
                <a:latin typeface="+mj-lt"/>
              </a:rPr>
            </a:br>
            <a:endParaRPr lang="en-IN" dirty="0"/>
          </a:p>
        </p:txBody>
      </p:sp>
      <p:sp>
        <p:nvSpPr>
          <p:cNvPr id="3" name="Content Placeholder 2">
            <a:extLst>
              <a:ext uri="{FF2B5EF4-FFF2-40B4-BE49-F238E27FC236}">
                <a16:creationId xmlns:a16="http://schemas.microsoft.com/office/drawing/2014/main" id="{C8BD2EB4-E22C-453B-8FB6-45A40FFF445F}"/>
              </a:ext>
            </a:extLst>
          </p:cNvPr>
          <p:cNvSpPr>
            <a:spLocks noGrp="1"/>
          </p:cNvSpPr>
          <p:nvPr>
            <p:ph idx="1"/>
          </p:nvPr>
        </p:nvSpPr>
        <p:spPr>
          <a:xfrm>
            <a:off x="508658" y="1602548"/>
            <a:ext cx="8596668" cy="3880773"/>
          </a:xfrm>
        </p:spPr>
        <p:txBody>
          <a:bodyPr>
            <a:normAutofit/>
          </a:bodyPr>
          <a:lstStyle/>
          <a:p>
            <a:pPr marL="0" lvl="0" indent="0" algn="l" defTabSz="755650">
              <a:lnSpc>
                <a:spcPct val="90000"/>
              </a:lnSpc>
              <a:spcBef>
                <a:spcPct val="0"/>
              </a:spcBef>
              <a:spcAft>
                <a:spcPct val="35000"/>
              </a:spcAft>
              <a:buNone/>
            </a:pPr>
            <a:r>
              <a:rPr lang="en-US" sz="1600" kern="1200" dirty="0">
                <a:latin typeface="+mj-lt"/>
              </a:rPr>
              <a:t>Step 1 — Be clear on the questions.</a:t>
            </a:r>
          </a:p>
          <a:p>
            <a:pPr marL="0" lvl="0" indent="0" algn="l" defTabSz="755650">
              <a:lnSpc>
                <a:spcPct val="90000"/>
              </a:lnSpc>
              <a:spcBef>
                <a:spcPct val="0"/>
              </a:spcBef>
              <a:spcAft>
                <a:spcPct val="35000"/>
              </a:spcAft>
              <a:buNone/>
            </a:pPr>
            <a:r>
              <a:rPr lang="en-US" sz="1600" kern="1200" dirty="0">
                <a:latin typeface="+mj-lt"/>
              </a:rPr>
              <a:t>Step 2 — Know data and start with basic visualizations.</a:t>
            </a:r>
          </a:p>
          <a:p>
            <a:pPr marL="0" lvl="0" indent="0" algn="l" defTabSz="755650">
              <a:lnSpc>
                <a:spcPct val="90000"/>
              </a:lnSpc>
              <a:spcBef>
                <a:spcPct val="0"/>
              </a:spcBef>
              <a:spcAft>
                <a:spcPct val="35000"/>
              </a:spcAft>
              <a:buNone/>
            </a:pPr>
            <a:r>
              <a:rPr lang="en-US" sz="1600" kern="1200" dirty="0">
                <a:latin typeface="+mj-lt"/>
              </a:rPr>
              <a:t>Step 3 — Identify messages of the visualization and generate the most informative indicator.</a:t>
            </a:r>
          </a:p>
          <a:p>
            <a:pPr marL="0" lvl="0" indent="0" algn="l" defTabSz="755650">
              <a:lnSpc>
                <a:spcPct val="90000"/>
              </a:lnSpc>
              <a:spcBef>
                <a:spcPct val="0"/>
              </a:spcBef>
              <a:spcAft>
                <a:spcPct val="35000"/>
              </a:spcAft>
              <a:buNone/>
            </a:pPr>
            <a:r>
              <a:rPr lang="en-US" sz="1600" kern="1200" dirty="0">
                <a:latin typeface="+mj-lt"/>
              </a:rPr>
              <a:t>Step 4 — Choose the right chart types.</a:t>
            </a:r>
          </a:p>
          <a:p>
            <a:pPr marL="0" lvl="0" indent="0" algn="l" defTabSz="755650">
              <a:lnSpc>
                <a:spcPct val="90000"/>
              </a:lnSpc>
              <a:spcBef>
                <a:spcPct val="0"/>
              </a:spcBef>
              <a:spcAft>
                <a:spcPct val="35000"/>
              </a:spcAft>
              <a:buNone/>
            </a:pPr>
            <a:r>
              <a:rPr lang="en-US" sz="1600" kern="1200" dirty="0">
                <a:latin typeface="+mj-lt"/>
              </a:rPr>
              <a:t>Step 5 — Use color, size, scale, shapes and labels to direct attention to the key messages.</a:t>
            </a:r>
          </a:p>
          <a:p>
            <a:endParaRPr lang="en-IN" sz="1600" dirty="0"/>
          </a:p>
        </p:txBody>
      </p:sp>
      <p:sp>
        <p:nvSpPr>
          <p:cNvPr id="4" name="Rectangle 3" descr="Presentation with Checklist">
            <a:extLst>
              <a:ext uri="{FF2B5EF4-FFF2-40B4-BE49-F238E27FC236}">
                <a16:creationId xmlns:a16="http://schemas.microsoft.com/office/drawing/2014/main" id="{BBB58AD2-111A-4BD0-905E-EA909A343CF8}"/>
              </a:ext>
            </a:extLst>
          </p:cNvPr>
          <p:cNvSpPr/>
          <p:nvPr/>
        </p:nvSpPr>
        <p:spPr>
          <a:xfrm>
            <a:off x="6283792" y="609600"/>
            <a:ext cx="851576" cy="79307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5" name="Group 4">
            <a:extLst>
              <a:ext uri="{FF2B5EF4-FFF2-40B4-BE49-F238E27FC236}">
                <a16:creationId xmlns:a16="http://schemas.microsoft.com/office/drawing/2014/main" id="{F61C522F-A23E-4315-AF34-E7200DD7ACA9}"/>
              </a:ext>
            </a:extLst>
          </p:cNvPr>
          <p:cNvGrpSpPr/>
          <p:nvPr/>
        </p:nvGrpSpPr>
        <p:grpSpPr>
          <a:xfrm>
            <a:off x="3929860" y="1380234"/>
            <a:ext cx="2185256" cy="327788"/>
            <a:chOff x="465219" y="841811"/>
            <a:chExt cx="2185256" cy="327788"/>
          </a:xfrm>
        </p:grpSpPr>
        <p:sp>
          <p:nvSpPr>
            <p:cNvPr id="9" name="Rectangle 8">
              <a:extLst>
                <a:ext uri="{FF2B5EF4-FFF2-40B4-BE49-F238E27FC236}">
                  <a16:creationId xmlns:a16="http://schemas.microsoft.com/office/drawing/2014/main" id="{276D42DB-B40F-48F7-B5A7-EF418A2B6E67}"/>
                </a:ext>
              </a:extLst>
            </p:cNvPr>
            <p:cNvSpPr/>
            <p:nvPr/>
          </p:nvSpPr>
          <p:spPr>
            <a:xfrm>
              <a:off x="465219" y="841811"/>
              <a:ext cx="2185256" cy="32778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05438005-25F5-4C38-BA4B-74FBEB2D73FF}"/>
                </a:ext>
              </a:extLst>
            </p:cNvPr>
            <p:cNvSpPr txBox="1"/>
            <p:nvPr/>
          </p:nvSpPr>
          <p:spPr>
            <a:xfrm>
              <a:off x="465219" y="841811"/>
              <a:ext cx="2185256" cy="32778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endParaRPr lang="en-US" sz="2300" kern="1200" dirty="0">
                <a:latin typeface="+mj-lt"/>
              </a:endParaRPr>
            </a:p>
          </p:txBody>
        </p:sp>
      </p:grpSp>
      <p:sp>
        <p:nvSpPr>
          <p:cNvPr id="7" name="Rectangle 6">
            <a:extLst>
              <a:ext uri="{FF2B5EF4-FFF2-40B4-BE49-F238E27FC236}">
                <a16:creationId xmlns:a16="http://schemas.microsoft.com/office/drawing/2014/main" id="{DA3D7795-DF75-4DD6-8E4C-019620EC85BD}"/>
              </a:ext>
            </a:extLst>
          </p:cNvPr>
          <p:cNvSpPr/>
          <p:nvPr/>
        </p:nvSpPr>
        <p:spPr>
          <a:xfrm>
            <a:off x="3603339" y="1975284"/>
            <a:ext cx="3706938" cy="84365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47670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BA46-DA42-4758-A999-12EFA8F539A8}"/>
              </a:ext>
            </a:extLst>
          </p:cNvPr>
          <p:cNvSpPr>
            <a:spLocks noGrp="1"/>
          </p:cNvSpPr>
          <p:nvPr>
            <p:ph type="title"/>
          </p:nvPr>
        </p:nvSpPr>
        <p:spPr>
          <a:xfrm>
            <a:off x="-79774" y="1371600"/>
            <a:ext cx="4264854" cy="4114800"/>
          </a:xfrm>
        </p:spPr>
        <p:txBody>
          <a:bodyPr anchor="ctr">
            <a:normAutofit/>
          </a:bodyPr>
          <a:lstStyle/>
          <a:p>
            <a:pPr algn="ctr"/>
            <a:r>
              <a:rPr lang="en-US" dirty="0"/>
              <a:t>Business questions</a:t>
            </a:r>
            <a:br>
              <a:rPr lang="en-US" dirty="0"/>
            </a:br>
            <a:r>
              <a:rPr lang="en-US" dirty="0"/>
              <a:t>(Action oriented)</a:t>
            </a:r>
            <a:endParaRPr lang="en-IN" dirty="0"/>
          </a:p>
        </p:txBody>
      </p:sp>
      <p:graphicFrame>
        <p:nvGraphicFramePr>
          <p:cNvPr id="5" name="Content Placeholder 2">
            <a:extLst>
              <a:ext uri="{FF2B5EF4-FFF2-40B4-BE49-F238E27FC236}">
                <a16:creationId xmlns:a16="http://schemas.microsoft.com/office/drawing/2014/main" id="{5F7DC506-D913-4443-A6C2-8858389D3537}"/>
              </a:ext>
            </a:extLst>
          </p:cNvPr>
          <p:cNvGraphicFramePr>
            <a:graphicFrameLocks noGrp="1"/>
          </p:cNvGraphicFramePr>
          <p:nvPr>
            <p:ph idx="1"/>
            <p:extLst>
              <p:ext uri="{D42A27DB-BD31-4B8C-83A1-F6EECF244321}">
                <p14:modId xmlns:p14="http://schemas.microsoft.com/office/powerpoint/2010/main" val="67800844"/>
              </p:ext>
            </p:extLst>
          </p:nvPr>
        </p:nvGraphicFramePr>
        <p:xfrm>
          <a:off x="4007529"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06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D9EF-3948-4E6C-B178-A1576651A45F}"/>
              </a:ext>
            </a:extLst>
          </p:cNvPr>
          <p:cNvSpPr>
            <a:spLocks noGrp="1"/>
          </p:cNvSpPr>
          <p:nvPr>
            <p:ph type="title"/>
          </p:nvPr>
        </p:nvSpPr>
        <p:spPr>
          <a:xfrm>
            <a:off x="797442" y="1371600"/>
            <a:ext cx="3870251" cy="4114800"/>
          </a:xfrm>
        </p:spPr>
        <p:txBody>
          <a:bodyPr anchor="ctr">
            <a:normAutofit/>
          </a:bodyPr>
          <a:lstStyle/>
          <a:p>
            <a:pPr algn="ctr"/>
            <a:r>
              <a:rPr lang="en-US" dirty="0">
                <a:solidFill>
                  <a:schemeClr val="bg1"/>
                </a:solidFill>
              </a:rPr>
              <a:t>Data analysis Questions:</a:t>
            </a:r>
          </a:p>
        </p:txBody>
      </p:sp>
      <p:sp>
        <p:nvSpPr>
          <p:cNvPr id="3" name="Content Placeholder 2">
            <a:extLst>
              <a:ext uri="{FF2B5EF4-FFF2-40B4-BE49-F238E27FC236}">
                <a16:creationId xmlns:a16="http://schemas.microsoft.com/office/drawing/2014/main" id="{A21BA44A-9568-4598-AB25-CFCBECA92AF1}"/>
              </a:ext>
            </a:extLst>
          </p:cNvPr>
          <p:cNvSpPr>
            <a:spLocks noGrp="1"/>
          </p:cNvSpPr>
          <p:nvPr>
            <p:ph idx="1"/>
          </p:nvPr>
        </p:nvSpPr>
        <p:spPr>
          <a:xfrm>
            <a:off x="3866844" y="508258"/>
            <a:ext cx="5950720" cy="5841483"/>
          </a:xfrm>
        </p:spPr>
        <p:txBody>
          <a:bodyPr anchor="ctr">
            <a:normAutofit/>
          </a:bodyPr>
          <a:lstStyle/>
          <a:p>
            <a:r>
              <a:rPr lang="en-US" dirty="0"/>
              <a:t>Below are the questions that could be asked :</a:t>
            </a:r>
          </a:p>
          <a:p>
            <a:endParaRPr lang="en-US" dirty="0"/>
          </a:p>
          <a:p>
            <a:pPr marL="914400" lvl="1" indent="-457200">
              <a:buFont typeface="+mj-lt"/>
              <a:buAutoNum type="arabicPeriod"/>
            </a:pPr>
            <a:r>
              <a:rPr lang="en-US" dirty="0"/>
              <a:t>What are the Stations with high usage rate.</a:t>
            </a:r>
          </a:p>
          <a:p>
            <a:pPr marL="914400" lvl="1" indent="-457200">
              <a:buFont typeface="+mj-lt"/>
              <a:buAutoNum type="arabicPeriod"/>
            </a:pPr>
            <a:r>
              <a:rPr lang="en-US" dirty="0"/>
              <a:t>What is the average trip duration.</a:t>
            </a:r>
          </a:p>
          <a:p>
            <a:pPr marL="914400" lvl="1" indent="-457200">
              <a:buFont typeface="+mj-lt"/>
              <a:buAutoNum type="arabicPeriod"/>
            </a:pPr>
            <a:r>
              <a:rPr lang="en-US" dirty="0"/>
              <a:t>Who are the users with high trip duration.</a:t>
            </a:r>
          </a:p>
          <a:p>
            <a:pPr marL="914400" lvl="1" indent="-457200">
              <a:buFont typeface="+mj-lt"/>
              <a:buAutoNum type="arabicPeriod"/>
            </a:pPr>
            <a:r>
              <a:rPr lang="en-US" dirty="0"/>
              <a:t>What is the Age Group of users with high usage.</a:t>
            </a:r>
          </a:p>
          <a:p>
            <a:pPr marL="914400" lvl="1" indent="-457200">
              <a:buFont typeface="+mj-lt"/>
              <a:buAutoNum type="arabicPeriod"/>
            </a:pPr>
            <a:r>
              <a:rPr lang="en-US" dirty="0"/>
              <a:t>Stations with high Registered users.</a:t>
            </a:r>
          </a:p>
          <a:p>
            <a:pPr marL="914400" lvl="1" indent="-457200">
              <a:buFont typeface="+mj-lt"/>
              <a:buAutoNum type="arabicPeriod"/>
            </a:pPr>
            <a:r>
              <a:rPr lang="en-US" dirty="0"/>
              <a:t>Start Station Name with high Trip Count.</a:t>
            </a:r>
          </a:p>
          <a:p>
            <a:pPr marL="914400" lvl="1" indent="-457200">
              <a:buFont typeface="+mj-lt"/>
              <a:buAutoNum type="arabicPeriod"/>
            </a:pPr>
            <a:r>
              <a:rPr lang="en-US" dirty="0"/>
              <a:t>User Types with high Trip Duration.</a:t>
            </a:r>
          </a:p>
          <a:p>
            <a:pPr marL="914400" lvl="1" indent="-457200">
              <a:buFont typeface="+mj-lt"/>
              <a:buAutoNum type="arabicPeriod"/>
            </a:pPr>
            <a:r>
              <a:rPr lang="en-US" dirty="0"/>
              <a:t>Popular areas using Station Lat/Long.</a:t>
            </a:r>
          </a:p>
          <a:p>
            <a:pPr marL="914400" lvl="1" indent="-457200">
              <a:buFont typeface="+mj-lt"/>
              <a:buAutoNum type="arabicPeriod"/>
            </a:pPr>
            <a:r>
              <a:rPr lang="en-US" dirty="0"/>
              <a:t>Average Age Group of users.</a:t>
            </a:r>
          </a:p>
          <a:p>
            <a:pPr marL="914400" lvl="1" indent="-457200">
              <a:buFont typeface="+mj-lt"/>
              <a:buAutoNum type="arabicPeriod"/>
            </a:pPr>
            <a:r>
              <a:rPr lang="en-US" dirty="0"/>
              <a:t>Is there any Season with high users?</a:t>
            </a:r>
          </a:p>
          <a:p>
            <a:endParaRPr lang="en-IN" dirty="0"/>
          </a:p>
          <a:p>
            <a:endParaRPr lang="en-IN" dirty="0"/>
          </a:p>
        </p:txBody>
      </p:sp>
      <p:sp>
        <p:nvSpPr>
          <p:cNvPr id="7" name="Title 1">
            <a:extLst>
              <a:ext uri="{FF2B5EF4-FFF2-40B4-BE49-F238E27FC236}">
                <a16:creationId xmlns:a16="http://schemas.microsoft.com/office/drawing/2014/main" id="{C0521EF8-63F4-495D-B528-47DF3AE3033E}"/>
              </a:ext>
            </a:extLst>
          </p:cNvPr>
          <p:cNvSpPr txBox="1">
            <a:spLocks/>
          </p:cNvSpPr>
          <p:nvPr/>
        </p:nvSpPr>
        <p:spPr>
          <a:xfrm>
            <a:off x="81384" y="1211802"/>
            <a:ext cx="4264854" cy="4114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Data analysis questions</a:t>
            </a:r>
            <a:br>
              <a:rPr lang="en-US" dirty="0"/>
            </a:br>
            <a:r>
              <a:rPr lang="en-US" dirty="0"/>
              <a:t>(Insights oriented)</a:t>
            </a:r>
            <a:endParaRPr lang="en-IN" dirty="0"/>
          </a:p>
        </p:txBody>
      </p:sp>
    </p:spTree>
    <p:extLst>
      <p:ext uri="{BB962C8B-B14F-4D97-AF65-F5344CB8AC3E}">
        <p14:creationId xmlns:p14="http://schemas.microsoft.com/office/powerpoint/2010/main" val="390980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A156-B730-4A8E-8841-C136DAFB1598}"/>
              </a:ext>
            </a:extLst>
          </p:cNvPr>
          <p:cNvSpPr>
            <a:spLocks noGrp="1"/>
          </p:cNvSpPr>
          <p:nvPr>
            <p:ph type="title"/>
          </p:nvPr>
        </p:nvSpPr>
        <p:spPr/>
        <p:txBody>
          <a:bodyPr>
            <a:normAutofit/>
          </a:bodyPr>
          <a:lstStyle/>
          <a:p>
            <a:r>
              <a:rPr lang="en-IN" sz="4000" b="0" i="0" u="none" strike="noStrike" baseline="0" dirty="0">
                <a:latin typeface="Calibri" panose="020F0502020204030204" pitchFamily="34" charset="0"/>
              </a:rPr>
              <a:t>Technology to be Used</a:t>
            </a:r>
            <a:endParaRPr lang="en-IN" sz="4000" dirty="0"/>
          </a:p>
        </p:txBody>
      </p:sp>
      <p:sp>
        <p:nvSpPr>
          <p:cNvPr id="3" name="Content Placeholder 2">
            <a:extLst>
              <a:ext uri="{FF2B5EF4-FFF2-40B4-BE49-F238E27FC236}">
                <a16:creationId xmlns:a16="http://schemas.microsoft.com/office/drawing/2014/main" id="{17B139CE-AB3E-48CA-84AA-6DFB296924E4}"/>
              </a:ext>
            </a:extLst>
          </p:cNvPr>
          <p:cNvSpPr>
            <a:spLocks noGrp="1"/>
          </p:cNvSpPr>
          <p:nvPr>
            <p:ph idx="1"/>
          </p:nvPr>
        </p:nvSpPr>
        <p:spPr>
          <a:xfrm>
            <a:off x="677334" y="2196100"/>
            <a:ext cx="6593478" cy="742409"/>
          </a:xfrm>
        </p:spPr>
        <p:txBody>
          <a:bodyPr>
            <a:noAutofit/>
          </a:bodyPr>
          <a:lstStyle/>
          <a:p>
            <a:r>
              <a:rPr lang="en-US" sz="3200" dirty="0">
                <a:latin typeface="+mj-lt"/>
              </a:rPr>
              <a:t>Google cloud platform BigQuery</a:t>
            </a:r>
          </a:p>
          <a:p>
            <a:r>
              <a:rPr lang="en-US" sz="3200" dirty="0">
                <a:latin typeface="+mj-lt"/>
              </a:rPr>
              <a:t>Tableau 2019.4</a:t>
            </a:r>
          </a:p>
          <a:p>
            <a:endParaRPr lang="en-IN" sz="3200" dirty="0"/>
          </a:p>
        </p:txBody>
      </p:sp>
      <p:sp>
        <p:nvSpPr>
          <p:cNvPr id="4" name="Rectangle 3" descr="Tools">
            <a:extLst>
              <a:ext uri="{FF2B5EF4-FFF2-40B4-BE49-F238E27FC236}">
                <a16:creationId xmlns:a16="http://schemas.microsoft.com/office/drawing/2014/main" id="{4E467DDD-113C-4423-A188-C665EB9FD91F}"/>
              </a:ext>
            </a:extLst>
          </p:cNvPr>
          <p:cNvSpPr/>
          <p:nvPr/>
        </p:nvSpPr>
        <p:spPr>
          <a:xfrm>
            <a:off x="5552716" y="613052"/>
            <a:ext cx="727969" cy="65694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427406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04D1-54AE-4768-B3A5-5DE5145876CB}"/>
              </a:ext>
            </a:extLst>
          </p:cNvPr>
          <p:cNvSpPr>
            <a:spLocks noGrp="1"/>
          </p:cNvSpPr>
          <p:nvPr>
            <p:ph type="title"/>
          </p:nvPr>
        </p:nvSpPr>
        <p:spPr/>
        <p:txBody>
          <a:bodyPr>
            <a:normAutofit/>
          </a:bodyPr>
          <a:lstStyle/>
          <a:p>
            <a:r>
              <a:rPr lang="en-IN" sz="4000" b="0" i="0" u="none" strike="noStrike" baseline="0" dirty="0">
                <a:latin typeface="Calibri" panose="020F0502020204030204" pitchFamily="34" charset="0"/>
              </a:rPr>
              <a:t>Data Sources Considered</a:t>
            </a:r>
            <a:endParaRPr lang="en-IN" sz="4000" dirty="0"/>
          </a:p>
        </p:txBody>
      </p:sp>
      <p:sp>
        <p:nvSpPr>
          <p:cNvPr id="4" name="Rectangle 3" descr="Database">
            <a:extLst>
              <a:ext uri="{FF2B5EF4-FFF2-40B4-BE49-F238E27FC236}">
                <a16:creationId xmlns:a16="http://schemas.microsoft.com/office/drawing/2014/main" id="{4DF4152B-4687-4B8F-862A-EE884989D99E}"/>
              </a:ext>
            </a:extLst>
          </p:cNvPr>
          <p:cNvSpPr/>
          <p:nvPr/>
        </p:nvSpPr>
        <p:spPr>
          <a:xfrm>
            <a:off x="6354605" y="609600"/>
            <a:ext cx="1297946" cy="102389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5BC96AB7-EF9C-4988-86A2-D28F8615836F}"/>
              </a:ext>
            </a:extLst>
          </p:cNvPr>
          <p:cNvGrpSpPr/>
          <p:nvPr/>
        </p:nvGrpSpPr>
        <p:grpSpPr>
          <a:xfrm>
            <a:off x="878606" y="1830067"/>
            <a:ext cx="7954676" cy="3097534"/>
            <a:chOff x="4144295" y="1258714"/>
            <a:chExt cx="4397960" cy="888740"/>
          </a:xfrm>
        </p:grpSpPr>
        <p:sp>
          <p:nvSpPr>
            <p:cNvPr id="7" name="Rectangle 6">
              <a:extLst>
                <a:ext uri="{FF2B5EF4-FFF2-40B4-BE49-F238E27FC236}">
                  <a16:creationId xmlns:a16="http://schemas.microsoft.com/office/drawing/2014/main" id="{D31BFF80-FEE6-4A14-BEE3-DE2018EC1269}"/>
                </a:ext>
              </a:extLst>
            </p:cNvPr>
            <p:cNvSpPr/>
            <p:nvPr/>
          </p:nvSpPr>
          <p:spPr>
            <a:xfrm>
              <a:off x="4144295" y="1258714"/>
              <a:ext cx="4397960" cy="88874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32DA7069-6C75-4164-879E-997181BEA7A1}"/>
                </a:ext>
              </a:extLst>
            </p:cNvPr>
            <p:cNvSpPr txBox="1"/>
            <p:nvPr/>
          </p:nvSpPr>
          <p:spPr>
            <a:xfrm>
              <a:off x="4144295" y="1258714"/>
              <a:ext cx="4397960" cy="8887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600" b="1" u="none" kern="1200" dirty="0">
                  <a:latin typeface="+mj-lt"/>
                </a:rPr>
                <a:t>Google Big query (public dataset):</a:t>
              </a:r>
              <a:r>
                <a:rPr lang="en-US" sz="1600" u="none" kern="1200" dirty="0">
                  <a:latin typeface="+mj-lt"/>
                </a:rPr>
                <a:t> </a:t>
              </a:r>
              <a:r>
                <a:rPr lang="en-US" sz="1600" u="none" kern="1200" dirty="0">
                  <a:latin typeface="+mj-lt"/>
                  <a:hlinkClick r:id="rId4"/>
                </a:rPr>
                <a:t>Dataset Link</a:t>
              </a:r>
              <a:endParaRPr lang="en-US" sz="1600" u="none" kern="1200" dirty="0">
                <a:latin typeface="+mj-lt"/>
              </a:endParaRPr>
            </a:p>
            <a:p>
              <a:pPr marL="0" lvl="0" indent="0" algn="l" defTabSz="755650">
                <a:lnSpc>
                  <a:spcPct val="90000"/>
                </a:lnSpc>
                <a:spcBef>
                  <a:spcPct val="0"/>
                </a:spcBef>
                <a:spcAft>
                  <a:spcPct val="35000"/>
                </a:spcAft>
                <a:buNone/>
              </a:pPr>
              <a:endParaRPr lang="en-US" sz="1600" u="none" kern="1200" dirty="0">
                <a:latin typeface="+mj-lt"/>
              </a:endParaRPr>
            </a:p>
            <a:p>
              <a:pPr marL="0" lvl="0" indent="0" algn="l" defTabSz="755650">
                <a:lnSpc>
                  <a:spcPct val="90000"/>
                </a:lnSpc>
                <a:spcBef>
                  <a:spcPct val="0"/>
                </a:spcBef>
                <a:spcAft>
                  <a:spcPct val="35000"/>
                </a:spcAft>
                <a:buNone/>
              </a:pPr>
              <a:r>
                <a:rPr lang="en-US" sz="1600" b="1" u="none" kern="1200" dirty="0">
                  <a:latin typeface="+mj-lt"/>
                </a:rPr>
                <a:t>Contains 4 tables: </a:t>
              </a:r>
            </a:p>
            <a:p>
              <a:pPr marL="171450" lvl="1" indent="-171450" algn="l" defTabSz="755650">
                <a:lnSpc>
                  <a:spcPct val="90000"/>
                </a:lnSpc>
                <a:spcBef>
                  <a:spcPct val="0"/>
                </a:spcBef>
                <a:spcAft>
                  <a:spcPct val="15000"/>
                </a:spcAft>
                <a:buFont typeface="+mj-lt"/>
                <a:buAutoNum type="arabicParenR"/>
              </a:pPr>
              <a:r>
                <a:rPr lang="en-US" sz="1600" kern="1200" dirty="0">
                  <a:latin typeface="+mj-lt"/>
                </a:rPr>
                <a:t> bikeshare_regions (Region Level table)</a:t>
              </a:r>
            </a:p>
            <a:p>
              <a:pPr marL="171450" lvl="1" indent="-171450" algn="l" defTabSz="755650">
                <a:lnSpc>
                  <a:spcPct val="90000"/>
                </a:lnSpc>
                <a:spcBef>
                  <a:spcPct val="0"/>
                </a:spcBef>
                <a:spcAft>
                  <a:spcPct val="15000"/>
                </a:spcAft>
                <a:buFont typeface="+mj-lt"/>
                <a:buAutoNum type="arabicParenR"/>
              </a:pPr>
              <a:r>
                <a:rPr lang="en-US" sz="1600" kern="1200" dirty="0">
                  <a:latin typeface="+mj-lt"/>
                </a:rPr>
                <a:t> bikeshare_station_info (Station level table)</a:t>
              </a:r>
            </a:p>
            <a:p>
              <a:pPr marL="171450" lvl="1" indent="-171450" algn="l" defTabSz="755650">
                <a:lnSpc>
                  <a:spcPct val="90000"/>
                </a:lnSpc>
                <a:spcBef>
                  <a:spcPct val="0"/>
                </a:spcBef>
                <a:spcAft>
                  <a:spcPct val="15000"/>
                </a:spcAft>
                <a:buFont typeface="+mj-lt"/>
                <a:buAutoNum type="arabicParenR"/>
              </a:pPr>
              <a:r>
                <a:rPr lang="en-US" sz="1600" kern="1200" dirty="0">
                  <a:latin typeface="+mj-lt"/>
                </a:rPr>
                <a:t> bikeshare_station_status (Status of stations for bike mapping)</a:t>
              </a:r>
            </a:p>
            <a:p>
              <a:pPr marL="171450" lvl="1" indent="-171450" algn="l" defTabSz="755650">
                <a:lnSpc>
                  <a:spcPct val="90000"/>
                </a:lnSpc>
                <a:spcBef>
                  <a:spcPct val="0"/>
                </a:spcBef>
                <a:spcAft>
                  <a:spcPct val="15000"/>
                </a:spcAft>
                <a:buFont typeface="+mj-lt"/>
                <a:buAutoNum type="arabicParenR"/>
              </a:pPr>
              <a:r>
                <a:rPr lang="en-US" sz="1600" kern="1200" dirty="0">
                  <a:latin typeface="+mj-lt"/>
                </a:rPr>
                <a:t> bikeshare_trips (Individual Trip Level)</a:t>
              </a:r>
            </a:p>
          </p:txBody>
        </p:sp>
      </p:grpSp>
      <p:pic>
        <p:nvPicPr>
          <p:cNvPr id="12" name="Picture 11">
            <a:extLst>
              <a:ext uri="{FF2B5EF4-FFF2-40B4-BE49-F238E27FC236}">
                <a16:creationId xmlns:a16="http://schemas.microsoft.com/office/drawing/2014/main" id="{BD3D7F40-EFA8-4DAE-BEBA-EF864512A23A}"/>
              </a:ext>
            </a:extLst>
          </p:cNvPr>
          <p:cNvPicPr>
            <a:picLocks noChangeAspect="1"/>
          </p:cNvPicPr>
          <p:nvPr/>
        </p:nvPicPr>
        <p:blipFill>
          <a:blip r:embed="rId5"/>
          <a:stretch>
            <a:fillRect/>
          </a:stretch>
        </p:blipFill>
        <p:spPr>
          <a:xfrm>
            <a:off x="1678252" y="4884388"/>
            <a:ext cx="613131" cy="479578"/>
          </a:xfrm>
          <a:prstGeom prst="rect">
            <a:avLst/>
          </a:prstGeom>
        </p:spPr>
      </p:pic>
      <p:pic>
        <p:nvPicPr>
          <p:cNvPr id="13" name="Picture 12">
            <a:extLst>
              <a:ext uri="{FF2B5EF4-FFF2-40B4-BE49-F238E27FC236}">
                <a16:creationId xmlns:a16="http://schemas.microsoft.com/office/drawing/2014/main" id="{44A2504E-AF2F-4905-A18C-4EA97577ABE7}"/>
              </a:ext>
            </a:extLst>
          </p:cNvPr>
          <p:cNvPicPr>
            <a:picLocks noChangeAspect="1"/>
          </p:cNvPicPr>
          <p:nvPr/>
        </p:nvPicPr>
        <p:blipFill>
          <a:blip r:embed="rId6"/>
          <a:stretch>
            <a:fillRect/>
          </a:stretch>
        </p:blipFill>
        <p:spPr>
          <a:xfrm>
            <a:off x="2755709" y="3880488"/>
            <a:ext cx="1596571" cy="2834975"/>
          </a:xfrm>
          <a:prstGeom prst="rect">
            <a:avLst/>
          </a:prstGeom>
        </p:spPr>
      </p:pic>
      <p:pic>
        <p:nvPicPr>
          <p:cNvPr id="14" name="Picture 13">
            <a:extLst>
              <a:ext uri="{FF2B5EF4-FFF2-40B4-BE49-F238E27FC236}">
                <a16:creationId xmlns:a16="http://schemas.microsoft.com/office/drawing/2014/main" id="{FC5B7152-F3FC-4758-95BE-32DD9F3C253F}"/>
              </a:ext>
            </a:extLst>
          </p:cNvPr>
          <p:cNvPicPr>
            <a:picLocks noChangeAspect="1"/>
          </p:cNvPicPr>
          <p:nvPr/>
        </p:nvPicPr>
        <p:blipFill>
          <a:blip r:embed="rId7"/>
          <a:stretch>
            <a:fillRect/>
          </a:stretch>
        </p:blipFill>
        <p:spPr>
          <a:xfrm>
            <a:off x="4841422" y="4117242"/>
            <a:ext cx="1596570" cy="2598221"/>
          </a:xfrm>
          <a:prstGeom prst="rect">
            <a:avLst/>
          </a:prstGeom>
        </p:spPr>
      </p:pic>
      <p:pic>
        <p:nvPicPr>
          <p:cNvPr id="15" name="Picture 14">
            <a:extLst>
              <a:ext uri="{FF2B5EF4-FFF2-40B4-BE49-F238E27FC236}">
                <a16:creationId xmlns:a16="http://schemas.microsoft.com/office/drawing/2014/main" id="{D1852D1D-D060-48AC-92AB-D8663EE018AF}"/>
              </a:ext>
            </a:extLst>
          </p:cNvPr>
          <p:cNvPicPr>
            <a:picLocks noChangeAspect="1"/>
          </p:cNvPicPr>
          <p:nvPr/>
        </p:nvPicPr>
        <p:blipFill>
          <a:blip r:embed="rId8"/>
          <a:stretch>
            <a:fillRect/>
          </a:stretch>
        </p:blipFill>
        <p:spPr>
          <a:xfrm>
            <a:off x="6927134" y="2820958"/>
            <a:ext cx="1123063" cy="4006603"/>
          </a:xfrm>
          <a:prstGeom prst="rect">
            <a:avLst/>
          </a:prstGeom>
        </p:spPr>
      </p:pic>
    </p:spTree>
    <p:extLst>
      <p:ext uri="{BB962C8B-B14F-4D97-AF65-F5344CB8AC3E}">
        <p14:creationId xmlns:p14="http://schemas.microsoft.com/office/powerpoint/2010/main" val="199438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44</TotalTime>
  <Words>1066</Words>
  <Application>Microsoft Office PowerPoint</Application>
  <PresentationFormat>Widescreen</PresentationFormat>
  <Paragraphs>91</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Trebuchet MS</vt:lpstr>
      <vt:lpstr>Wingdings 3</vt:lpstr>
      <vt:lpstr>Facet</vt:lpstr>
      <vt:lpstr>Package</vt:lpstr>
      <vt:lpstr>San Francisco bike sharing system</vt:lpstr>
      <vt:lpstr>Background Overview</vt:lpstr>
      <vt:lpstr>Business Problem and Main Audience</vt:lpstr>
      <vt:lpstr>Overall Approach</vt:lpstr>
      <vt:lpstr>Visualization Methodology </vt:lpstr>
      <vt:lpstr>Business questions (Action oriented)</vt:lpstr>
      <vt:lpstr>Data analysis Questions:</vt:lpstr>
      <vt:lpstr>Technology to be Used</vt:lpstr>
      <vt:lpstr>Data Sources Considered</vt:lpstr>
      <vt:lpstr>What are the regions with high usage rate?</vt:lpstr>
      <vt:lpstr>What are the Stations with high trip duration</vt:lpstr>
      <vt:lpstr>Start and end trip counts at stations</vt:lpstr>
      <vt:lpstr>Station wise comparison on Bay area map:</vt:lpstr>
      <vt:lpstr>Gender wise comparison of total usage</vt:lpstr>
      <vt:lpstr>What is the Age Group of users with high usage?</vt:lpstr>
      <vt:lpstr>On-the-go-Customer vs Subscriber</vt:lpstr>
      <vt:lpstr>Trend &amp; Seasonality </vt:lpstr>
      <vt:lpstr>Conclusions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bike sharing system</dc:title>
  <dc:creator>Sanket Patel</dc:creator>
  <cp:lastModifiedBy>Sanket Patel</cp:lastModifiedBy>
  <cp:revision>4</cp:revision>
  <dcterms:created xsi:type="dcterms:W3CDTF">2020-12-18T17:38:23Z</dcterms:created>
  <dcterms:modified xsi:type="dcterms:W3CDTF">2020-12-18T18:38:11Z</dcterms:modified>
</cp:coreProperties>
</file>