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73" r:id="rId7"/>
    <p:sldId id="258" r:id="rId8"/>
    <p:sldId id="320" r:id="rId9"/>
    <p:sldId id="261" r:id="rId10"/>
    <p:sldId id="319" r:id="rId11"/>
    <p:sldId id="271" r:id="rId12"/>
    <p:sldId id="278" r:id="rId13"/>
    <p:sldId id="294" r:id="rId14"/>
    <p:sldId id="308" r:id="rId15"/>
    <p:sldId id="321" r:id="rId16"/>
    <p:sldId id="295" r:id="rId17"/>
    <p:sldId id="310" r:id="rId18"/>
    <p:sldId id="322" r:id="rId19"/>
    <p:sldId id="283" r:id="rId20"/>
    <p:sldId id="285" r:id="rId21"/>
    <p:sldId id="323" r:id="rId22"/>
    <p:sldId id="327" r:id="rId23"/>
    <p:sldId id="326" r:id="rId24"/>
    <p:sldId id="324" r:id="rId25"/>
    <p:sldId id="312" r:id="rId26"/>
    <p:sldId id="325" r:id="rId27"/>
    <p:sldId id="292" r:id="rId28"/>
    <p:sldId id="291" r:id="rId29"/>
    <p:sldId id="31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1" autoAdjust="0"/>
    <p:restoredTop sz="94604" autoAdjust="0"/>
  </p:normalViewPr>
  <p:slideViewPr>
    <p:cSldViewPr snapToGrid="0">
      <p:cViewPr varScale="1">
        <p:scale>
          <a:sx n="83" d="100"/>
          <a:sy n="83" d="100"/>
        </p:scale>
        <p:origin x="-725" y="-77"/>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7/6/2022</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7/6/2022</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7/6/2022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496625" y="1492897"/>
            <a:ext cx="8353340" cy="2301813"/>
          </a:xfrm>
        </p:spPr>
        <p:txBody>
          <a:bodyPr/>
          <a:lstStyle/>
          <a:p>
            <a:r>
              <a:rPr lang="en-US" sz="4400" dirty="0"/>
              <a:t>Final Project Deep Learning:</a:t>
            </a:r>
            <a:br>
              <a:rPr lang="en-US" sz="4400" dirty="0"/>
            </a:br>
            <a:r>
              <a:rPr lang="en-US" sz="4400" dirty="0"/>
              <a:t/>
            </a:r>
            <a:br>
              <a:rPr lang="en-US" sz="4400" dirty="0"/>
            </a:br>
            <a:r>
              <a:rPr lang="en-US" sz="2400" dirty="0"/>
              <a:t>Brain Tumors Detection Using Convolutional Neural Network.</a:t>
            </a:r>
            <a:r>
              <a:rPr lang="en-US" sz="4400" dirty="0"/>
              <a:t/>
            </a:r>
            <a:br>
              <a:rPr lang="en-US" sz="4400" dirty="0"/>
            </a:br>
            <a:endParaRPr lang="en-US" sz="4400" dirty="0"/>
          </a:p>
        </p:txBody>
      </p:sp>
      <p:pic>
        <p:nvPicPr>
          <p:cNvPr id="6" name="Picture 5" descr="Icon&#10;&#10;Description automatically generated">
            <a:extLst>
              <a:ext uri="{FF2B5EF4-FFF2-40B4-BE49-F238E27FC236}">
                <a16:creationId xmlns:a16="http://schemas.microsoft.com/office/drawing/2014/main" xmlns="" id="{2E84BD37-4268-4C0F-9BFD-2EAAC72D5F34}"/>
              </a:ext>
            </a:extLst>
          </p:cNvPr>
          <p:cNvPicPr>
            <a:picLocks noChangeAspect="1"/>
          </p:cNvPicPr>
          <p:nvPr/>
        </p:nvPicPr>
        <p:blipFill>
          <a:blip r:embed="rId2"/>
          <a:stretch>
            <a:fillRect/>
          </a:stretch>
        </p:blipFill>
        <p:spPr>
          <a:xfrm>
            <a:off x="675990" y="5037456"/>
            <a:ext cx="1397843" cy="1397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FB90AB4-D228-4548-B072-726498212362}"/>
              </a:ext>
            </a:extLst>
          </p:cNvPr>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xmlns=""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sp>
        <p:nvSpPr>
          <p:cNvPr id="14" name="TextBox 13">
            <a:extLst>
              <a:ext uri="{FF2B5EF4-FFF2-40B4-BE49-F238E27FC236}">
                <a16:creationId xmlns:a16="http://schemas.microsoft.com/office/drawing/2014/main" xmlns="" id="{8279B10F-EE44-4B1D-9388-DEDE449574DD}"/>
              </a:ext>
            </a:extLst>
          </p:cNvPr>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p>
          <a:p>
            <a:r>
              <a:rPr lang="en-US" b="0" i="0" dirty="0">
                <a:solidFill>
                  <a:srgbClr val="D4D4D4"/>
                </a:solidFill>
                <a:effectLst/>
                <a:latin typeface="var(--vscode-editor-font-family)"/>
              </a:rPr>
              <a:t/>
            </a:r>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a:extLst>
              <a:ext uri="{FF2B5EF4-FFF2-40B4-BE49-F238E27FC236}">
                <a16:creationId xmlns:a16="http://schemas.microsoft.com/office/drawing/2014/main" xmlns="" id="{AD289AB3-5B96-4825-BA31-25AF3B5508B2}"/>
              </a:ext>
            </a:extLst>
          </p:cNvPr>
          <p:cNvPicPr>
            <a:picLocks noChangeAspect="1"/>
          </p:cNvPicPr>
          <p:nvPr/>
        </p:nvPicPr>
        <p:blipFill>
          <a:blip r:embed="rId3"/>
          <a:stretch>
            <a:fillRect/>
          </a:stretch>
        </p:blipFill>
        <p:spPr>
          <a:xfrm>
            <a:off x="5393047" y="2112106"/>
            <a:ext cx="1889218" cy="2201823"/>
          </a:xfrm>
          <a:prstGeom prst="rect">
            <a:avLst/>
          </a:prstGeom>
        </p:spPr>
      </p:pic>
      <p:pic>
        <p:nvPicPr>
          <p:cNvPr id="17" name="Picture 16">
            <a:extLst>
              <a:ext uri="{FF2B5EF4-FFF2-40B4-BE49-F238E27FC236}">
                <a16:creationId xmlns:a16="http://schemas.microsoft.com/office/drawing/2014/main" xmlns="" id="{23F18F9C-60B3-4B45-88A4-9F94D8E00C4A}"/>
              </a:ext>
            </a:extLst>
          </p:cNvPr>
          <p:cNvPicPr>
            <a:picLocks noChangeAspect="1"/>
          </p:cNvPicPr>
          <p:nvPr/>
        </p:nvPicPr>
        <p:blipFill>
          <a:blip r:embed="rId4"/>
          <a:stretch>
            <a:fillRect/>
          </a:stretch>
        </p:blipFill>
        <p:spPr>
          <a:xfrm>
            <a:off x="8386415" y="4313929"/>
            <a:ext cx="957185" cy="1115568"/>
          </a:xfrm>
          <a:prstGeom prst="rect">
            <a:avLst/>
          </a:prstGeom>
        </p:spPr>
      </p:pic>
      <p:pic>
        <p:nvPicPr>
          <p:cNvPr id="22" name="Picture 21">
            <a:extLst>
              <a:ext uri="{FF2B5EF4-FFF2-40B4-BE49-F238E27FC236}">
                <a16:creationId xmlns:a16="http://schemas.microsoft.com/office/drawing/2014/main" xmlns="" id="{4578721B-35F2-4801-BC98-573959C02EB5}"/>
              </a:ext>
            </a:extLst>
          </p:cNvPr>
          <p:cNvPicPr>
            <a:picLocks noChangeAspect="1"/>
          </p:cNvPicPr>
          <p:nvPr/>
        </p:nvPicPr>
        <p:blipFill>
          <a:blip r:embed="rId5"/>
          <a:stretch>
            <a:fillRect/>
          </a:stretch>
        </p:blipFill>
        <p:spPr>
          <a:xfrm>
            <a:off x="8386415" y="2821112"/>
            <a:ext cx="957575" cy="1116023"/>
          </a:xfrm>
          <a:prstGeom prst="rect">
            <a:avLst/>
          </a:prstGeom>
        </p:spPr>
      </p:pic>
      <p:pic>
        <p:nvPicPr>
          <p:cNvPr id="27" name="Picture 26">
            <a:extLst>
              <a:ext uri="{FF2B5EF4-FFF2-40B4-BE49-F238E27FC236}">
                <a16:creationId xmlns:a16="http://schemas.microsoft.com/office/drawing/2014/main" xmlns="" id="{B5D597E3-4A19-466D-B0B6-3B54842DFCE0}"/>
              </a:ext>
            </a:extLst>
          </p:cNvPr>
          <p:cNvPicPr>
            <a:picLocks noChangeAspect="1"/>
          </p:cNvPicPr>
          <p:nvPr/>
        </p:nvPicPr>
        <p:blipFill>
          <a:blip r:embed="rId6"/>
          <a:stretch>
            <a:fillRect/>
          </a:stretch>
        </p:blipFill>
        <p:spPr>
          <a:xfrm>
            <a:off x="8386415" y="1328751"/>
            <a:ext cx="957185" cy="1115568"/>
          </a:xfrm>
          <a:prstGeom prst="rect">
            <a:avLst/>
          </a:prstGeom>
        </p:spPr>
      </p:pic>
      <p:sp>
        <p:nvSpPr>
          <p:cNvPr id="40" name="Arrow: Right 39">
            <a:extLst>
              <a:ext uri="{FF2B5EF4-FFF2-40B4-BE49-F238E27FC236}">
                <a16:creationId xmlns:a16="http://schemas.microsoft.com/office/drawing/2014/main" xmlns="" id="{62E2D3A8-5233-4156-A73A-1E1AE182B22B}"/>
              </a:ext>
            </a:extLst>
          </p:cNvPr>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xmlns="" id="{D5390B62-46B8-4BC4-96B1-1F755B727CE3}"/>
              </a:ext>
            </a:extLst>
          </p:cNvPr>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xmlns="" id="{310AFE0A-4D67-479F-96D5-7744ED045FCD}"/>
              </a:ext>
            </a:extLst>
          </p:cNvPr>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73280391-7AD2-4839-B15E-BCA284B5D0AE}"/>
              </a:ext>
            </a:extLst>
          </p:cNvPr>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p>
        </p:txBody>
      </p:sp>
      <p:sp>
        <p:nvSpPr>
          <p:cNvPr id="48" name="TextBox 47">
            <a:extLst>
              <a:ext uri="{FF2B5EF4-FFF2-40B4-BE49-F238E27FC236}">
                <a16:creationId xmlns:a16="http://schemas.microsoft.com/office/drawing/2014/main" xmlns="" id="{C64EF8FC-A09F-4FA3-B8B9-F325937E6AD9}"/>
              </a:ext>
            </a:extLst>
          </p:cNvPr>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p>
        </p:txBody>
      </p:sp>
      <p:sp>
        <p:nvSpPr>
          <p:cNvPr id="49" name="TextBox 48">
            <a:extLst>
              <a:ext uri="{FF2B5EF4-FFF2-40B4-BE49-F238E27FC236}">
                <a16:creationId xmlns:a16="http://schemas.microsoft.com/office/drawing/2014/main" xmlns="" id="{A475BB9E-674C-4BEB-BC44-B8A93CE76B71}"/>
              </a:ext>
            </a:extLst>
          </p:cNvPr>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p>
        </p:txBody>
      </p:sp>
      <p:sp>
        <p:nvSpPr>
          <p:cNvPr id="52" name="TextBox 51">
            <a:extLst>
              <a:ext uri="{FF2B5EF4-FFF2-40B4-BE49-F238E27FC236}">
                <a16:creationId xmlns:a16="http://schemas.microsoft.com/office/drawing/2014/main" xmlns="" id="{31750CE9-46FC-46F7-AF7B-29A4725947D5}"/>
              </a:ext>
            </a:extLst>
          </p:cNvPr>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p>
        </p:txBody>
      </p:sp>
      <p:sp>
        <p:nvSpPr>
          <p:cNvPr id="54" name="TextBox 53">
            <a:extLst>
              <a:ext uri="{FF2B5EF4-FFF2-40B4-BE49-F238E27FC236}">
                <a16:creationId xmlns:a16="http://schemas.microsoft.com/office/drawing/2014/main" xmlns="" id="{6E7F4480-6521-47B7-BA4F-4D2CDC18B358}"/>
              </a:ext>
            </a:extLst>
          </p:cNvPr>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p>
        </p:txBody>
      </p:sp>
      <p:sp>
        <p:nvSpPr>
          <p:cNvPr id="55" name="TextBox 54">
            <a:extLst>
              <a:ext uri="{FF2B5EF4-FFF2-40B4-BE49-F238E27FC236}">
                <a16:creationId xmlns:a16="http://schemas.microsoft.com/office/drawing/2014/main" xmlns="" id="{CE12969E-F9E8-4253-8A50-56D534928E58}"/>
              </a:ext>
            </a:extLst>
          </p:cNvPr>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xmlns="" id="{B609FC03-B5BE-D846-993A-8E351C9509F3}"/>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xmlns="" id="{D22DD72D-A29C-4508-BAEF-C3AB2BB61EF2}"/>
              </a:ext>
            </a:extLst>
          </p:cNvPr>
          <p:cNvSpPr txBox="1"/>
          <p:nvPr/>
        </p:nvSpPr>
        <p:spPr>
          <a:xfrm>
            <a:off x="538746" y="1192167"/>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p>
        </p:txBody>
      </p:sp>
      <p:sp>
        <p:nvSpPr>
          <p:cNvPr id="15" name="TextBox 14">
            <a:extLst>
              <a:ext uri="{FF2B5EF4-FFF2-40B4-BE49-F238E27FC236}">
                <a16:creationId xmlns:a16="http://schemas.microsoft.com/office/drawing/2014/main" xmlns="" id="{32CA4A1E-18BE-4CA0-AB3F-8E5A7C94E6E5}"/>
              </a:ext>
            </a:extLst>
          </p:cNvPr>
          <p:cNvSpPr txBox="1"/>
          <p:nvPr/>
        </p:nvSpPr>
        <p:spPr>
          <a:xfrm>
            <a:off x="443497" y="23678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9" name="Picture 8">
            <a:extLst>
              <a:ext uri="{FF2B5EF4-FFF2-40B4-BE49-F238E27FC236}">
                <a16:creationId xmlns:a16="http://schemas.microsoft.com/office/drawing/2014/main" xmlns="" id="{335C2207-7956-40BA-A67B-66BF93BA75CC}"/>
              </a:ext>
            </a:extLst>
          </p:cNvPr>
          <p:cNvPicPr>
            <a:picLocks noChangeAspect="1"/>
          </p:cNvPicPr>
          <p:nvPr/>
        </p:nvPicPr>
        <p:blipFill rotWithShape="1">
          <a:blip r:embed="rId2"/>
          <a:srcRect b="2174"/>
          <a:stretch/>
        </p:blipFill>
        <p:spPr>
          <a:xfrm>
            <a:off x="1481138" y="1704975"/>
            <a:ext cx="3325630" cy="3429000"/>
          </a:xfrm>
          <a:prstGeom prst="rect">
            <a:avLst/>
          </a:prstGeom>
        </p:spPr>
      </p:pic>
      <p:pic>
        <p:nvPicPr>
          <p:cNvPr id="11" name="Picture 10">
            <a:extLst>
              <a:ext uri="{FF2B5EF4-FFF2-40B4-BE49-F238E27FC236}">
                <a16:creationId xmlns:a16="http://schemas.microsoft.com/office/drawing/2014/main" xmlns="" id="{5CEA83AC-A1E3-471E-8C53-F83076EEDF3D}"/>
              </a:ext>
            </a:extLst>
          </p:cNvPr>
          <p:cNvPicPr>
            <a:picLocks noChangeAspect="1"/>
          </p:cNvPicPr>
          <p:nvPr/>
        </p:nvPicPr>
        <p:blipFill rotWithShape="1">
          <a:blip r:embed="rId3"/>
          <a:srcRect b="-104"/>
          <a:stretch/>
        </p:blipFill>
        <p:spPr>
          <a:xfrm>
            <a:off x="6462713" y="1704975"/>
            <a:ext cx="3325630" cy="3429000"/>
          </a:xfrm>
          <a:prstGeom prst="rect">
            <a:avLst/>
          </a:prstGeom>
        </p:spPr>
      </p:pic>
      <p:sp>
        <p:nvSpPr>
          <p:cNvPr id="2" name="TextBox 1">
            <a:extLst>
              <a:ext uri="{FF2B5EF4-FFF2-40B4-BE49-F238E27FC236}">
                <a16:creationId xmlns:a16="http://schemas.microsoft.com/office/drawing/2014/main" xmlns="" id="{60C708BE-14D5-45BC-B723-39C5318E8171}"/>
              </a:ext>
            </a:extLst>
          </p:cNvPr>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p>
        </p:txBody>
      </p:sp>
      <p:sp>
        <p:nvSpPr>
          <p:cNvPr id="12" name="TextBox 11">
            <a:extLst>
              <a:ext uri="{FF2B5EF4-FFF2-40B4-BE49-F238E27FC236}">
                <a16:creationId xmlns:a16="http://schemas.microsoft.com/office/drawing/2014/main" xmlns="" id="{373B3266-5A8E-4CFD-9F70-320A59879722}"/>
              </a:ext>
            </a:extLst>
          </p:cNvPr>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p>
        </p:txBody>
      </p:sp>
    </p:spTree>
    <p:extLst>
      <p:ext uri="{BB962C8B-B14F-4D97-AF65-F5344CB8AC3E}">
        <p14:creationId xmlns:p14="http://schemas.microsoft.com/office/powerpoint/2010/main" val="37772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xmlns=""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xmlns="" id="{D22DD72D-A29C-4508-BAEF-C3AB2BB61EF2}"/>
              </a:ext>
            </a:extLst>
          </p:cNvPr>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p>
        </p:txBody>
      </p:sp>
      <p:sp>
        <p:nvSpPr>
          <p:cNvPr id="15" name="TextBox 14">
            <a:extLst>
              <a:ext uri="{FF2B5EF4-FFF2-40B4-BE49-F238E27FC236}">
                <a16:creationId xmlns:a16="http://schemas.microsoft.com/office/drawing/2014/main" xmlns=""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2" name="TextBox 1">
            <a:extLst>
              <a:ext uri="{FF2B5EF4-FFF2-40B4-BE49-F238E27FC236}">
                <a16:creationId xmlns:a16="http://schemas.microsoft.com/office/drawing/2014/main" xmlns="" id="{60C708BE-14D5-45BC-B723-39C5318E8171}"/>
              </a:ext>
            </a:extLst>
          </p:cNvPr>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p>
        </p:txBody>
      </p:sp>
      <p:pic>
        <p:nvPicPr>
          <p:cNvPr id="6" name="Picture 5">
            <a:extLst>
              <a:ext uri="{FF2B5EF4-FFF2-40B4-BE49-F238E27FC236}">
                <a16:creationId xmlns:a16="http://schemas.microsoft.com/office/drawing/2014/main" xmlns="" id="{07910D4A-D3FA-495F-A2A4-AE4F11FAE192}"/>
              </a:ext>
            </a:extLst>
          </p:cNvPr>
          <p:cNvPicPr>
            <a:picLocks noChangeAspect="1"/>
          </p:cNvPicPr>
          <p:nvPr/>
        </p:nvPicPr>
        <p:blipFill rotWithShape="1">
          <a:blip r:embed="rId2"/>
          <a:srcRect l="746" b="1804"/>
          <a:stretch/>
        </p:blipFill>
        <p:spPr>
          <a:xfrm>
            <a:off x="633089" y="1821989"/>
            <a:ext cx="5214353" cy="3318673"/>
          </a:xfrm>
          <a:prstGeom prst="rect">
            <a:avLst/>
          </a:prstGeom>
        </p:spPr>
      </p:pic>
      <p:pic>
        <p:nvPicPr>
          <p:cNvPr id="14" name="Picture 13">
            <a:extLst>
              <a:ext uri="{FF2B5EF4-FFF2-40B4-BE49-F238E27FC236}">
                <a16:creationId xmlns:a16="http://schemas.microsoft.com/office/drawing/2014/main" xmlns="" id="{5CC4E7E5-E573-4E15-BF75-E66AE7244A75}"/>
              </a:ext>
            </a:extLst>
          </p:cNvPr>
          <p:cNvPicPr>
            <a:picLocks noChangeAspect="1"/>
          </p:cNvPicPr>
          <p:nvPr/>
        </p:nvPicPr>
        <p:blipFill>
          <a:blip r:embed="rId3"/>
          <a:stretch>
            <a:fillRect/>
          </a:stretch>
        </p:blipFill>
        <p:spPr>
          <a:xfrm>
            <a:off x="6344560" y="1821989"/>
            <a:ext cx="5149779" cy="3301052"/>
          </a:xfrm>
          <a:prstGeom prst="rect">
            <a:avLst/>
          </a:prstGeom>
        </p:spPr>
      </p:pic>
      <p:sp>
        <p:nvSpPr>
          <p:cNvPr id="16" name="TextBox 15">
            <a:extLst>
              <a:ext uri="{FF2B5EF4-FFF2-40B4-BE49-F238E27FC236}">
                <a16:creationId xmlns:a16="http://schemas.microsoft.com/office/drawing/2014/main" xmlns="" id="{D4BBCD94-644F-43C6-B636-A5CED57BD46F}"/>
              </a:ext>
            </a:extLst>
          </p:cNvPr>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p>
        </p:txBody>
      </p:sp>
    </p:spTree>
    <p:extLst>
      <p:ext uri="{BB962C8B-B14F-4D97-AF65-F5344CB8AC3E}">
        <p14:creationId xmlns:p14="http://schemas.microsoft.com/office/powerpoint/2010/main" val="391373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pic>
        <p:nvPicPr>
          <p:cNvPr id="15" name="Picture 14">
            <a:extLst>
              <a:ext uri="{FF2B5EF4-FFF2-40B4-BE49-F238E27FC236}">
                <a16:creationId xmlns:a16="http://schemas.microsoft.com/office/drawing/2014/main" xmlns="" id="{A34055FC-6274-47C6-A7B9-87C6EDB7183A}"/>
              </a:ext>
            </a:extLst>
          </p:cNvPr>
          <p:cNvPicPr>
            <a:picLocks noChangeAspect="1"/>
          </p:cNvPicPr>
          <p:nvPr/>
        </p:nvPicPr>
        <p:blipFill>
          <a:blip r:embed="rId2"/>
          <a:stretch>
            <a:fillRect/>
          </a:stretch>
        </p:blipFill>
        <p:spPr>
          <a:xfrm>
            <a:off x="1916749" y="1672326"/>
            <a:ext cx="3314700" cy="3076575"/>
          </a:xfrm>
          <a:prstGeom prst="rect">
            <a:avLst/>
          </a:prstGeom>
        </p:spPr>
      </p:pic>
      <p:pic>
        <p:nvPicPr>
          <p:cNvPr id="20" name="Picture 19">
            <a:extLst>
              <a:ext uri="{FF2B5EF4-FFF2-40B4-BE49-F238E27FC236}">
                <a16:creationId xmlns:a16="http://schemas.microsoft.com/office/drawing/2014/main" xmlns="" id="{DBF3AE11-EF67-4B7C-8259-186E765A3E55}"/>
              </a:ext>
            </a:extLst>
          </p:cNvPr>
          <p:cNvPicPr>
            <a:picLocks noChangeAspect="1"/>
          </p:cNvPicPr>
          <p:nvPr/>
        </p:nvPicPr>
        <p:blipFill>
          <a:blip r:embed="rId3"/>
          <a:stretch>
            <a:fillRect/>
          </a:stretch>
        </p:blipFill>
        <p:spPr>
          <a:xfrm>
            <a:off x="6324600" y="1672326"/>
            <a:ext cx="3295650" cy="3067050"/>
          </a:xfrm>
          <a:prstGeom prst="rect">
            <a:avLst/>
          </a:prstGeom>
        </p:spPr>
      </p:pic>
      <p:sp>
        <p:nvSpPr>
          <p:cNvPr id="22" name="TextBox 21">
            <a:extLst>
              <a:ext uri="{FF2B5EF4-FFF2-40B4-BE49-F238E27FC236}">
                <a16:creationId xmlns:a16="http://schemas.microsoft.com/office/drawing/2014/main" xmlns="" id="{D2C6A68D-3ACD-4041-86B5-CBB51EC6C52A}"/>
              </a:ext>
            </a:extLst>
          </p:cNvPr>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p>
        </p:txBody>
      </p:sp>
      <p:sp>
        <p:nvSpPr>
          <p:cNvPr id="23" name="TextBox 22">
            <a:extLst>
              <a:ext uri="{FF2B5EF4-FFF2-40B4-BE49-F238E27FC236}">
                <a16:creationId xmlns:a16="http://schemas.microsoft.com/office/drawing/2014/main" xmlns="" id="{90A8FAC1-561C-47BB-AA43-D02CCDC2121A}"/>
              </a:ext>
            </a:extLst>
          </p:cNvPr>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p>
        </p:txBody>
      </p:sp>
    </p:spTree>
    <p:extLst>
      <p:ext uri="{BB962C8B-B14F-4D97-AF65-F5344CB8AC3E}">
        <p14:creationId xmlns:p14="http://schemas.microsoft.com/office/powerpoint/2010/main" val="11312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a:extLst>
              <a:ext uri="{FF2B5EF4-FFF2-40B4-BE49-F238E27FC236}">
                <a16:creationId xmlns:a16="http://schemas.microsoft.com/office/drawing/2014/main" xmlns="" id="{D7A293D5-5293-43C2-A8EB-31FA7E77D336}"/>
              </a:ext>
            </a:extLst>
          </p:cNvPr>
          <p:cNvPicPr preferRelativeResize="0">
            <a:picLocks/>
          </p:cNvPicPr>
          <p:nvPr/>
        </p:nvPicPr>
        <p:blipFill>
          <a:blip r:embed="rId2"/>
          <a:stretch>
            <a:fillRect/>
          </a:stretch>
        </p:blipFill>
        <p:spPr>
          <a:xfrm>
            <a:off x="1200150" y="3728732"/>
            <a:ext cx="1352550" cy="1323975"/>
          </a:xfrm>
          <a:prstGeom prst="rect">
            <a:avLst/>
          </a:prstGeom>
        </p:spPr>
      </p:pic>
      <p:sp>
        <p:nvSpPr>
          <p:cNvPr id="3" name="Date Placeholder 2">
            <a:extLst>
              <a:ext uri="{FF2B5EF4-FFF2-40B4-BE49-F238E27FC236}">
                <a16:creationId xmlns:a16="http://schemas.microsoft.com/office/drawing/2014/main" xmlns=""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xmlns=""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xmlns="" id="{D22DD72D-A29C-4508-BAEF-C3AB2BB61EF2}"/>
              </a:ext>
            </a:extLst>
          </p:cNvPr>
          <p:cNvSpPr txBox="1"/>
          <p:nvPr/>
        </p:nvSpPr>
        <p:spPr>
          <a:xfrm>
            <a:off x="424155" y="1164630"/>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p>
        </p:txBody>
      </p:sp>
      <p:sp>
        <p:nvSpPr>
          <p:cNvPr id="15" name="TextBox 14">
            <a:extLst>
              <a:ext uri="{FF2B5EF4-FFF2-40B4-BE49-F238E27FC236}">
                <a16:creationId xmlns:a16="http://schemas.microsoft.com/office/drawing/2014/main" xmlns="" id="{32CA4A1E-18BE-4CA0-AB3F-8E5A7C94E6E5}"/>
              </a:ext>
            </a:extLst>
          </p:cNvPr>
          <p:cNvSpPr txBox="1"/>
          <p:nvPr/>
        </p:nvSpPr>
        <p:spPr>
          <a:xfrm>
            <a:off x="457567" y="27158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xmlns="" id="{A67D2EC3-55EC-4B3E-BB5D-46B954776D2B}"/>
              </a:ext>
            </a:extLst>
          </p:cNvPr>
          <p:cNvSpPr txBox="1"/>
          <p:nvPr/>
        </p:nvSpPr>
        <p:spPr>
          <a:xfrm>
            <a:off x="380999" y="1614364"/>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p>
          <a:p>
            <a:pPr algn="just"/>
            <a:endParaRPr lang="en-US" sz="1600" dirty="0"/>
          </a:p>
          <a:p>
            <a:pPr marL="285750" indent="-285750" algn="just">
              <a:buFont typeface="Arial" panose="020B0604020202020204" pitchFamily="34" charset="0"/>
              <a:buChar char="•"/>
            </a:pPr>
            <a:r>
              <a:rPr lang="en-US" sz="1600" dirty="0"/>
              <a:t>Input shape = 64 pixels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p>
          <a:p>
            <a:pPr algn="just"/>
            <a:endParaRPr lang="en-US" sz="1600" dirty="0"/>
          </a:p>
          <a:p>
            <a:pPr algn="just"/>
            <a:endParaRPr lang="en-US" sz="1600" dirty="0"/>
          </a:p>
        </p:txBody>
      </p:sp>
      <p:sp>
        <p:nvSpPr>
          <p:cNvPr id="2" name="Rectangle 1">
            <a:extLst>
              <a:ext uri="{FF2B5EF4-FFF2-40B4-BE49-F238E27FC236}">
                <a16:creationId xmlns:a16="http://schemas.microsoft.com/office/drawing/2014/main" xmlns="" id="{97A782E9-A176-4212-9765-0DAD20603F04}"/>
              </a:ext>
            </a:extLst>
          </p:cNvPr>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389582B-2212-4400-8B4C-A7FA2E59F4D3}"/>
              </a:ext>
            </a:extLst>
          </p:cNvPr>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90215AE7-6BEA-4077-9328-C96311C1CEA7}"/>
              </a:ext>
            </a:extLst>
          </p:cNvPr>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068F65AA-43F0-4058-8C60-055799FB23B2}"/>
              </a:ext>
            </a:extLst>
          </p:cNvPr>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6AC61E3-88AC-4653-8F6B-5D99AEB81EC5}"/>
              </a:ext>
            </a:extLst>
          </p:cNvPr>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FEC64134-2B7B-4C80-8E19-DCE2E1A48A69}"/>
              </a:ext>
            </a:extLst>
          </p:cNvPr>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F38833E4-2C3A-4D13-8326-82764B08ACAC}"/>
              </a:ext>
            </a:extLst>
          </p:cNvPr>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396B8123-C087-4D45-B98F-96831830E464}"/>
              </a:ext>
            </a:extLst>
          </p:cNvPr>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a:extLst>
              <a:ext uri="{FF2B5EF4-FFF2-40B4-BE49-F238E27FC236}">
                <a16:creationId xmlns:a16="http://schemas.microsoft.com/office/drawing/2014/main" xmlns="" id="{6639FCA8-CA82-4E32-BE7F-CC4E6090AAA3}"/>
              </a:ext>
            </a:extLst>
          </p:cNvPr>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5828C583-5953-4FDB-A55F-966009B6B8E4}"/>
              </a:ext>
            </a:extLst>
          </p:cNvPr>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8D358DD0-0055-4B4D-B2D8-5CD03457CA17}"/>
              </a:ext>
            </a:extLst>
          </p:cNvPr>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ACF2CBF4-EAF9-45A1-96E6-7C734EAC38BB}"/>
              </a:ext>
            </a:extLst>
          </p:cNvPr>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51936383-850F-4AA2-AEE7-5E9533E7F4FA}"/>
              </a:ext>
            </a:extLst>
          </p:cNvPr>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xmlns="" id="{5AD99867-B043-4E94-BB08-333BC537ABAB}"/>
              </a:ext>
            </a:extLst>
          </p:cNvPr>
          <p:cNvCxnSpPr>
            <a:cxnSpLocks/>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07579481-5EFD-45C5-9EFF-A2CFD7570143}"/>
              </a:ext>
            </a:extLst>
          </p:cNvPr>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29B4A18A-2A0D-411D-BD1C-5A8C9228B237}"/>
              </a:ext>
            </a:extLst>
          </p:cNvPr>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32FEC4DC-4327-4D30-804A-8ACC16085385}"/>
              </a:ext>
            </a:extLst>
          </p:cNvPr>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xmlns="" id="{AFFBF1D7-BF62-4404-B8CC-42524223C301}"/>
              </a:ext>
            </a:extLst>
          </p:cNvPr>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xmlns="" id="{BDC75F15-3DF6-45BF-B8E7-851CDCBB0B43}"/>
              </a:ext>
            </a:extLst>
          </p:cNvPr>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1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xmlns="" id="{635B1A41-0775-4383-AB23-59644CBBB10F}"/>
              </a:ext>
            </a:extLst>
          </p:cNvPr>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p>
          <a:p>
            <a:pPr algn="ctr"/>
            <a:r>
              <a:rPr lang="en-US" sz="1800" dirty="0"/>
              <a:t> images</a:t>
            </a:r>
            <a:endParaRPr lang="en-US" dirty="0"/>
          </a:p>
        </p:txBody>
      </p:sp>
      <p:sp>
        <p:nvSpPr>
          <p:cNvPr id="3" name="Date Placeholder 2">
            <a:extLst>
              <a:ext uri="{FF2B5EF4-FFF2-40B4-BE49-F238E27FC236}">
                <a16:creationId xmlns:a16="http://schemas.microsoft.com/office/drawing/2014/main" xmlns=""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xmlns="" id="{B609FC03-B5BE-D846-993A-8E351C9509F3}"/>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5" name="TextBox 4">
            <a:extLst>
              <a:ext uri="{FF2B5EF4-FFF2-40B4-BE49-F238E27FC236}">
                <a16:creationId xmlns:a16="http://schemas.microsoft.com/office/drawing/2014/main" xmlns="" id="{D22DD72D-A29C-4508-BAEF-C3AB2BB61EF2}"/>
              </a:ext>
            </a:extLst>
          </p:cNvPr>
          <p:cNvSpPr txBox="1"/>
          <p:nvPr/>
        </p:nvSpPr>
        <p:spPr>
          <a:xfrm>
            <a:off x="521208" y="114901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p>
        </p:txBody>
      </p:sp>
      <p:sp>
        <p:nvSpPr>
          <p:cNvPr id="15" name="TextBox 14">
            <a:extLst>
              <a:ext uri="{FF2B5EF4-FFF2-40B4-BE49-F238E27FC236}">
                <a16:creationId xmlns:a16="http://schemas.microsoft.com/office/drawing/2014/main" xmlns="" id="{32CA4A1E-18BE-4CA0-AB3F-8E5A7C94E6E5}"/>
              </a:ext>
            </a:extLst>
          </p:cNvPr>
          <p:cNvSpPr txBox="1"/>
          <p:nvPr/>
        </p:nvSpPr>
        <p:spPr>
          <a:xfrm>
            <a:off x="521208" y="306313"/>
            <a:ext cx="7684652"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xmlns="" id="{A67D2EC3-55EC-4B3E-BB5D-46B954776D2B}"/>
              </a:ext>
            </a:extLst>
          </p:cNvPr>
          <p:cNvSpPr txBox="1"/>
          <p:nvPr/>
        </p:nvSpPr>
        <p:spPr>
          <a:xfrm>
            <a:off x="521208" y="1572769"/>
            <a:ext cx="8879967" cy="3379726"/>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a:extLst>
              <a:ext uri="{FF2B5EF4-FFF2-40B4-BE49-F238E27FC236}">
                <a16:creationId xmlns:a16="http://schemas.microsoft.com/office/drawing/2014/main" xmlns="" id="{24E67B04-75B1-4F0D-8A9E-3CF53864D7CE}"/>
              </a:ext>
            </a:extLst>
          </p:cNvPr>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p>
        </p:txBody>
      </p:sp>
    </p:spTree>
    <p:extLst>
      <p:ext uri="{BB962C8B-B14F-4D97-AF65-F5344CB8AC3E}">
        <p14:creationId xmlns:p14="http://schemas.microsoft.com/office/powerpoint/2010/main" val="8779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xmlns="" id="{8D3F7063-A64B-CB42-8BBF-BF52424269A8}"/>
              </a:ext>
            </a:extLst>
          </p:cNvPr>
          <p:cNvSpPr>
            <a:spLocks noGrp="1"/>
          </p:cNvSpPr>
          <p:nvPr>
            <p:ph type="dt" sz="half" idx="10"/>
          </p:nvPr>
        </p:nvSpPr>
        <p:spPr>
          <a:xfrm>
            <a:off x="381000" y="6356350"/>
            <a:ext cx="333375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xmlns="" id="{7003A5E2-8F37-D546-BCD9-24A2037BB54D}"/>
              </a:ext>
            </a:extLst>
          </p:cNvPr>
          <p:cNvSpPr>
            <a:spLocks noGrp="1"/>
          </p:cNvSpPr>
          <p:nvPr>
            <p:ph type="sldNum" sz="quarter" idx="12"/>
          </p:nvPr>
        </p:nvSpPr>
        <p:spPr/>
        <p:txBody>
          <a:bodyPr/>
          <a:lstStyle/>
          <a:p>
            <a:fld id="{294A09A9-5501-47C1-A89A-A340965A2BE2}" type="slidenum">
              <a:rPr lang="en-US" sz="1800"/>
              <a:pPr/>
              <a:t>16</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960120" y="466524"/>
            <a:ext cx="9570204"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p>
          <a:p>
            <a:pPr algn="just"/>
            <a:r>
              <a:rPr lang="en-US" dirty="0"/>
              <a:t>These two models aim to classify MRI brain images to distinguish between the images that contain tumors  and those that don’t , for the sake of helping doctors in the diagnostic processes in the healthcare sector.</a:t>
            </a:r>
          </a:p>
        </p:txBody>
      </p:sp>
      <p:sp>
        <p:nvSpPr>
          <p:cNvPr id="4" name="Date Placeholder 3">
            <a:extLst>
              <a:ext uri="{FF2B5EF4-FFF2-40B4-BE49-F238E27FC236}">
                <a16:creationId xmlns:a16="http://schemas.microsoft.com/office/drawing/2014/main" xmlns=""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p:txBody>
          <a:bodyPr/>
          <a:lstStyle/>
          <a:p>
            <a:fld id="{294A09A9-5501-47C1-A89A-A340965A2BE2}" type="slidenum">
              <a:rPr lang="en-US" sz="1800" smtClean="0"/>
              <a:pPr/>
              <a:t>17</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1035655" y="457446"/>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20" name="TextBox 19">
            <a:extLst>
              <a:ext uri="{FF2B5EF4-FFF2-40B4-BE49-F238E27FC236}">
                <a16:creationId xmlns:a16="http://schemas.microsoft.com/office/drawing/2014/main" xmlns=""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xmlns="" id="{3269CE31-AD3B-4C79-A250-32BFAD6FDF67}"/>
              </a:ext>
            </a:extLst>
          </p:cNvPr>
          <p:cNvSpPr txBox="1"/>
          <p:nvPr/>
        </p:nvSpPr>
        <p:spPr>
          <a:xfrm>
            <a:off x="869553" y="1211125"/>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p>
        </p:txBody>
      </p:sp>
      <p:pic>
        <p:nvPicPr>
          <p:cNvPr id="11" name="Picture 10" descr="A close-up of the moon&#10;&#10;Description automatically generated with medium confidence">
            <a:extLst>
              <a:ext uri="{FF2B5EF4-FFF2-40B4-BE49-F238E27FC236}">
                <a16:creationId xmlns:a16="http://schemas.microsoft.com/office/drawing/2014/main" xmlns=""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xmlns=""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xmlns="" id="{776D69F5-5ED6-4EC4-9D0A-EF237CC87249}"/>
              </a:ext>
            </a:extLst>
          </p:cNvPr>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7921115C-69F9-4817-9D89-634293A242E5}"/>
              </a:ext>
            </a:extLst>
          </p:cNvPr>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F9FD4478-F145-40C8-8C67-EDEE7D8D9997}"/>
              </a:ext>
            </a:extLst>
          </p:cNvPr>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F0E82F5E-E77B-45A0-9968-6BAFD4E1793D}"/>
              </a:ext>
            </a:extLst>
          </p:cNvPr>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8845AA9D-D66A-4DA1-9A23-C9581DF2AD62}"/>
              </a:ext>
            </a:extLst>
          </p:cNvPr>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9F876244-3B1A-4D78-8058-F0C24520F1FB}"/>
              </a:ext>
            </a:extLst>
          </p:cNvPr>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4D63A3B5-1F17-41A6-A3D5-1F6E7A8DFBB6}"/>
              </a:ext>
            </a:extLst>
          </p:cNvPr>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96BEA397-E727-4DA3-9851-8E44536C6A1E}"/>
              </a:ext>
            </a:extLst>
          </p:cNvPr>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xmlns=""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xmlns=""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xmlns="" id="{E3D1BC0C-28E1-491F-825A-A3D6A0A208FF}"/>
              </a:ext>
            </a:extLst>
          </p:cNvPr>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FE64A2B8-8899-4941-9EB5-E34F1C156549}"/>
              </a:ext>
            </a:extLst>
          </p:cNvPr>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C0D6DD2A-AAE8-49F0-B5C6-BF29C73C888A}"/>
              </a:ext>
            </a:extLst>
          </p:cNvPr>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6335CDE2-B256-4FA8-BF1D-ABA7A1258A1C}"/>
              </a:ext>
            </a:extLst>
          </p:cNvPr>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D496B2FB-48A4-481F-A15B-71E18046B852}"/>
              </a:ext>
            </a:extLst>
          </p:cNvPr>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32AB79EC-B01F-4D2D-8C00-BF229600F63E}"/>
              </a:ext>
            </a:extLst>
          </p:cNvPr>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0C004F24-A39B-487E-AC25-AE165181F914}"/>
              </a:ext>
            </a:extLst>
          </p:cNvPr>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xmlns=""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xmlns=""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xmlns=""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xmlns=""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xmlns="" id="{BF446CC4-F905-4315-A375-E508867F5F2B}"/>
              </a:ext>
            </a:extLst>
          </p:cNvPr>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C295EE0A-CBA5-4A85-89FA-61C1FA1E428E}"/>
              </a:ext>
            </a:extLst>
          </p:cNvPr>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CE159108-DEDE-4840-938A-1A503D769C8F}"/>
              </a:ext>
            </a:extLst>
          </p:cNvPr>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AE6FBB42-5B7B-47A1-92A3-882A443B47B3}"/>
              </a:ext>
            </a:extLst>
          </p:cNvPr>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AF9AA592-F361-4DC7-9DF9-21E41D309B54}"/>
              </a:ext>
            </a:extLst>
          </p:cNvPr>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8706BCAA-D8CC-4370-9024-A22A2C5A9843}"/>
              </a:ext>
            </a:extLst>
          </p:cNvPr>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458E1CDE-6EA9-4DDE-B94B-05B3DEB00C37}"/>
              </a:ext>
            </a:extLst>
          </p:cNvPr>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xmlns=""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xmlns=""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xmlns="" id="{F9270F7E-D61B-4B6E-9D36-7FB56CA279BF}"/>
              </a:ext>
            </a:extLst>
          </p:cNvPr>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F27F183F-1689-4AE2-A836-4A7FAA27C3BF}"/>
              </a:ext>
            </a:extLst>
          </p:cNvPr>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338E2BA4-EF6D-47CF-868C-A96337E54B36}"/>
              </a:ext>
            </a:extLst>
          </p:cNvPr>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A9C05C8A-D5C1-4C45-B2CA-6FC8AB6A46CB}"/>
              </a:ext>
            </a:extLst>
          </p:cNvPr>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D09B859A-A34C-4600-8F00-58940B3530CF}"/>
              </a:ext>
            </a:extLst>
          </p:cNvPr>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D4A90476-D25D-4767-BC23-8AB29E4D4B87}"/>
              </a:ext>
            </a:extLst>
          </p:cNvPr>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1CFAED26-8A62-4C4F-A29A-7A77E8A94C83}"/>
              </a:ext>
            </a:extLst>
          </p:cNvPr>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D34FA499-FD0A-4730-875C-15982A45407C}"/>
              </a:ext>
            </a:extLst>
          </p:cNvPr>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xmlns=""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xmlns=""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xmlns="" id="{DEE14C0E-F649-41EC-B717-01920CE2D449}"/>
              </a:ext>
            </a:extLst>
          </p:cNvPr>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026F62A3-A693-4558-8062-52E682BCEE5E}"/>
              </a:ext>
            </a:extLst>
          </p:cNvPr>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C4DF9627-120F-4401-8A0E-3061008F6850}"/>
              </a:ext>
            </a:extLst>
          </p:cNvPr>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8A9085D2-0CC5-4737-B454-BA214CE5B1A9}"/>
              </a:ext>
            </a:extLst>
          </p:cNvPr>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58DA6BC4-4B54-4123-84FB-EBB3712C25F6}"/>
              </a:ext>
            </a:extLst>
          </p:cNvPr>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B5060E8D-69D3-4B1E-9324-5FCC0B7CC3F0}"/>
              </a:ext>
            </a:extLst>
          </p:cNvPr>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719E59CE-BDDE-4062-BF38-D360B328B2EA}"/>
              </a:ext>
            </a:extLst>
          </p:cNvPr>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xmlns=""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xmlns=""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xmlns="" id="{42653C9D-51D6-4C7C-9175-7937817BF2A1}"/>
              </a:ext>
            </a:extLst>
          </p:cNvPr>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xmlns="" id="{EBF79553-766C-41E2-8AA6-2B60F878FC23}"/>
              </a:ext>
            </a:extLst>
          </p:cNvPr>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xmlns="" id="{057A79D1-B31D-4E6C-A386-D3C463BDEB9B}"/>
              </a:ext>
            </a:extLst>
          </p:cNvPr>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xmlns="" id="{532F6885-54A6-40A0-9BF1-9C65F20462FF}"/>
              </a:ext>
            </a:extLst>
          </p:cNvPr>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D39D1F6B-EC20-4A98-8477-BF78F0AF1602}"/>
              </a:ext>
            </a:extLst>
          </p:cNvPr>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xmlns=""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xmlns=""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xmlns="" id="{02E310B4-FDCC-4C78-ABEA-FC79846E1B43}"/>
              </a:ext>
            </a:extLst>
          </p:cNvPr>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xmlns=""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xmlns=""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xmlns="" id="{D20B1273-D60E-4CE2-A7C4-588BA020D2D3}"/>
              </a:ext>
            </a:extLst>
          </p:cNvPr>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xmlns="" id="{E62052C9-AADF-4A3E-95C0-C36C9DA92E03}"/>
              </a:ext>
            </a:extLst>
          </p:cNvPr>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xmlns="" id="{00A3FB5A-C4F4-43F4-9236-D0DDCB6C018E}"/>
              </a:ext>
            </a:extLst>
          </p:cNvPr>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xmlns="" id="{EDABBC74-57F0-4EC0-B10C-3ECFE0E76C38}"/>
              </a:ext>
            </a:extLst>
          </p:cNvPr>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xmlns="" id="{B780682D-E4DF-4519-A305-BA5A08965A3F}"/>
              </a:ext>
            </a:extLst>
          </p:cNvPr>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xmlns="" id="{1BE737B1-516F-406D-90E7-3D004842001B}"/>
              </a:ext>
            </a:extLst>
          </p:cNvPr>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464FAF58-7158-48C3-AF21-145222F91A3D}"/>
              </a:ext>
            </a:extLst>
          </p:cNvPr>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BEB92AC6-36AF-4CA6-911F-FA8BC5EA6675}"/>
              </a:ext>
            </a:extLst>
          </p:cNvPr>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xmlns="" id="{0AF60B33-22AA-4038-A3E9-826CEC0F2797}"/>
              </a:ext>
            </a:extLst>
          </p:cNvPr>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5AA0303B-F560-47B4-8026-E997B5BC08A1}"/>
              </a:ext>
            </a:extLst>
          </p:cNvPr>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1ED5A306-4293-438E-A141-B251B7C79811}"/>
              </a:ext>
            </a:extLst>
          </p:cNvPr>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3EA90029-210A-4768-89F2-8FC47ABE5D77}"/>
              </a:ext>
            </a:extLst>
          </p:cNvPr>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A6BAEC59-68A6-4BF5-8AE6-2C5F1EF9DE49}"/>
              </a:ext>
            </a:extLst>
          </p:cNvPr>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5926A011-9D68-44E8-A164-5C13FD2779F4}"/>
              </a:ext>
            </a:extLst>
          </p:cNvPr>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B6EF72D-8CBD-43A9-9E7D-08D4780A9E59}"/>
              </a:ext>
            </a:extLst>
          </p:cNvPr>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FB61944C-DE75-4897-974A-38D6B6AC1FD0}"/>
              </a:ext>
            </a:extLst>
          </p:cNvPr>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96CA7D69-C7FB-40D4-A0F0-4D7492F7C9F3}"/>
              </a:ext>
            </a:extLst>
          </p:cNvPr>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2D80B559-4A4E-478F-B21D-A5C5711DD911}"/>
              </a:ext>
            </a:extLst>
          </p:cNvPr>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C53E3B2D-32CC-431B-8419-FCB4315509D9}"/>
              </a:ext>
            </a:extLst>
          </p:cNvPr>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A58C9EAC-8199-4BBC-987C-DC60255B860C}"/>
              </a:ext>
            </a:extLst>
          </p:cNvPr>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xmlns="" id="{C9371436-B16C-45B4-B0CC-7F6DBB014D17}"/>
              </a:ext>
            </a:extLst>
          </p:cNvPr>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xmlns="" id="{44F75F92-7816-49A9-8357-2B85B89A6CC6}"/>
              </a:ext>
            </a:extLst>
          </p:cNvPr>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xmlns="" id="{48209415-F581-4FC3-84F1-8E01C60C2A35}"/>
              </a:ext>
            </a:extLst>
          </p:cNvPr>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xmlns=""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xmlns=""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238" name="TextBox 237">
            <a:extLst>
              <a:ext uri="{FF2B5EF4-FFF2-40B4-BE49-F238E27FC236}">
                <a16:creationId xmlns:a16="http://schemas.microsoft.com/office/drawing/2014/main" xmlns="" id="{1A9C31E3-3CB9-4124-860B-60A3EBDFDEA8}"/>
              </a:ext>
            </a:extLst>
          </p:cNvPr>
          <p:cNvSpPr txBox="1"/>
          <p:nvPr/>
        </p:nvSpPr>
        <p:spPr>
          <a:xfrm>
            <a:off x="11314434" y="2857826"/>
            <a:ext cx="1520332" cy="307777"/>
          </a:xfrm>
          <a:prstGeom prst="rect">
            <a:avLst/>
          </a:prstGeom>
          <a:noFill/>
        </p:spPr>
        <p:txBody>
          <a:bodyPr wrap="square">
            <a:spAutoFit/>
          </a:bodyPr>
          <a:lstStyle/>
          <a:p>
            <a:r>
              <a:rPr lang="en-US" sz="1400" dirty="0"/>
              <a:t>1</a:t>
            </a:r>
          </a:p>
        </p:txBody>
      </p:sp>
      <p:sp>
        <p:nvSpPr>
          <p:cNvPr id="239" name="TextBox 238">
            <a:extLst>
              <a:ext uri="{FF2B5EF4-FFF2-40B4-BE49-F238E27FC236}">
                <a16:creationId xmlns:a16="http://schemas.microsoft.com/office/drawing/2014/main" xmlns="" id="{C581A671-9AFA-44BD-A5AF-82036C2B5B93}"/>
              </a:ext>
            </a:extLst>
          </p:cNvPr>
          <p:cNvSpPr txBox="1"/>
          <p:nvPr/>
        </p:nvSpPr>
        <p:spPr>
          <a:xfrm>
            <a:off x="11301702" y="3378694"/>
            <a:ext cx="1520332" cy="307777"/>
          </a:xfrm>
          <a:prstGeom prst="rect">
            <a:avLst/>
          </a:prstGeom>
          <a:noFill/>
        </p:spPr>
        <p:txBody>
          <a:bodyPr wrap="square">
            <a:spAutoFit/>
          </a:bodyPr>
          <a:lstStyle/>
          <a:p>
            <a:r>
              <a:rPr lang="en-US" sz="1400" dirty="0"/>
              <a:t>0</a:t>
            </a:r>
          </a:p>
        </p:txBody>
      </p:sp>
      <p:sp>
        <p:nvSpPr>
          <p:cNvPr id="98" name="Rectangle 97">
            <a:extLst>
              <a:ext uri="{FF2B5EF4-FFF2-40B4-BE49-F238E27FC236}">
                <a16:creationId xmlns:a16="http://schemas.microsoft.com/office/drawing/2014/main" xmlns="" id="{B1076E5C-9D24-4893-9DE0-C57EF7C4CBFD}"/>
              </a:ext>
            </a:extLst>
          </p:cNvPr>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7BF6CBE2-6093-44DA-A28F-72C9239BDF46}"/>
              </a:ext>
            </a:extLst>
          </p:cNvPr>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687C9E3-C98A-4364-BD3E-86A2667110F0}"/>
              </a:ext>
            </a:extLst>
          </p:cNvPr>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9AC525B-AA54-452B-9903-47998F722D58}"/>
              </a:ext>
            </a:extLst>
          </p:cNvPr>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0BDF9D9-88A2-4908-A6B4-AC00F37C2750}"/>
              </a:ext>
            </a:extLst>
          </p:cNvPr>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A2C30359-24CF-4D8D-A84F-9C2F0890D418}"/>
              </a:ext>
            </a:extLst>
          </p:cNvPr>
          <p:cNvPicPr>
            <a:picLocks noChangeAspect="1"/>
          </p:cNvPicPr>
          <p:nvPr/>
        </p:nvPicPr>
        <p:blipFill>
          <a:blip r:embed="rId2"/>
          <a:stretch>
            <a:fillRect/>
          </a:stretch>
        </p:blipFill>
        <p:spPr>
          <a:xfrm>
            <a:off x="6276600" y="3212069"/>
            <a:ext cx="3876676" cy="2202422"/>
          </a:xfrm>
          <a:prstGeom prst="rect">
            <a:avLst/>
          </a:prstGeom>
        </p:spPr>
      </p:pic>
      <p:pic>
        <p:nvPicPr>
          <p:cNvPr id="4" name="Picture 3">
            <a:extLst>
              <a:ext uri="{FF2B5EF4-FFF2-40B4-BE49-F238E27FC236}">
                <a16:creationId xmlns:a16="http://schemas.microsoft.com/office/drawing/2014/main" xmlns="" id="{1E9AAD8D-38CA-44A4-B62C-69AC078037E5}"/>
              </a:ext>
            </a:extLst>
          </p:cNvPr>
          <p:cNvPicPr>
            <a:picLocks noChangeAspect="1"/>
          </p:cNvPicPr>
          <p:nvPr/>
        </p:nvPicPr>
        <p:blipFill>
          <a:blip r:embed="rId3"/>
          <a:stretch>
            <a:fillRect/>
          </a:stretch>
        </p:blipFill>
        <p:spPr>
          <a:xfrm>
            <a:off x="1202765" y="2317450"/>
            <a:ext cx="3446216" cy="3991660"/>
          </a:xfrm>
          <a:prstGeom prst="rect">
            <a:avLst/>
          </a:prstGeom>
        </p:spPr>
      </p:pic>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1071150" y="360261"/>
            <a:ext cx="8628605"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3" name="TextBox 12">
            <a:extLst>
              <a:ext uri="{FF2B5EF4-FFF2-40B4-BE49-F238E27FC236}">
                <a16:creationId xmlns:a16="http://schemas.microsoft.com/office/drawing/2014/main" xmlns="" id="{14FCE9DF-6EE8-4858-A8DC-4EC18AC05801}"/>
              </a:ext>
            </a:extLst>
          </p:cNvPr>
          <p:cNvSpPr txBox="1"/>
          <p:nvPr/>
        </p:nvSpPr>
        <p:spPr>
          <a:xfrm>
            <a:off x="1209675" y="1379116"/>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xmlns="" id="{E957C5DB-BEF6-40A9-8E50-8A663644EC0C}"/>
              </a:ext>
            </a:extLst>
          </p:cNvPr>
          <p:cNvSpPr txBox="1"/>
          <p:nvPr/>
        </p:nvSpPr>
        <p:spPr>
          <a:xfrm>
            <a:off x="6451729" y="231745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extLst>
      <p:ext uri="{BB962C8B-B14F-4D97-AF65-F5344CB8AC3E}">
        <p14:creationId xmlns:p14="http://schemas.microsoft.com/office/powerpoint/2010/main" val="34257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Training deep learning models.</a:t>
            </a:r>
          </a:p>
          <a:p>
            <a:pPr marL="457200" indent="-457200">
              <a:buFont typeface="Arial" panose="020B0604020202020204" pitchFamily="34" charset="0"/>
              <a:buChar char="•"/>
            </a:pPr>
            <a:r>
              <a:rPr lang="en-US" sz="2400" dirty="0"/>
              <a:t>ML analysis and findings.</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xmlns="" id="{5739303D-13C0-6A41-947A-F998CC47B32E}"/>
              </a:ext>
            </a:extLst>
          </p:cNvPr>
          <p:cNvSpPr>
            <a:spLocks noGrp="1"/>
          </p:cNvSpPr>
          <p:nvPr>
            <p:ph type="dt" sz="half" idx="2"/>
          </p:nvPr>
        </p:nvSpPr>
        <p:spPr>
          <a:xfrm>
            <a:off x="381000" y="6356350"/>
            <a:ext cx="3276600" cy="365125"/>
          </a:xfrm>
        </p:spPr>
        <p:txBody>
          <a:bodyPr/>
          <a:lstStyle/>
          <a:p>
            <a:r>
              <a:rPr lang="en-US" dirty="0"/>
              <a:t>Deep Learning and Reinforcement Learning</a:t>
            </a:r>
          </a:p>
          <a:p>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AF3025E5-86BD-4E7A-932E-DCAADA8F853D}"/>
              </a:ext>
            </a:extLst>
          </p:cNvPr>
          <p:cNvPicPr>
            <a:picLocks noChangeAspect="1"/>
          </p:cNvPicPr>
          <p:nvPr/>
        </p:nvPicPr>
        <p:blipFill>
          <a:blip r:embed="rId2"/>
          <a:stretch>
            <a:fillRect/>
          </a:stretch>
        </p:blipFill>
        <p:spPr>
          <a:xfrm>
            <a:off x="708929" y="1597474"/>
            <a:ext cx="6924675" cy="965348"/>
          </a:xfrm>
          <a:prstGeom prst="rect">
            <a:avLst/>
          </a:prstGeom>
        </p:spPr>
      </p:pic>
      <p:pic>
        <p:nvPicPr>
          <p:cNvPr id="8" name="Picture 7">
            <a:extLst>
              <a:ext uri="{FF2B5EF4-FFF2-40B4-BE49-F238E27FC236}">
                <a16:creationId xmlns:a16="http://schemas.microsoft.com/office/drawing/2014/main" xmlns="" id="{880A5BB3-79B1-480B-B94F-88AD70330F9F}"/>
              </a:ext>
            </a:extLst>
          </p:cNvPr>
          <p:cNvPicPr>
            <a:picLocks noChangeAspect="1"/>
          </p:cNvPicPr>
          <p:nvPr/>
        </p:nvPicPr>
        <p:blipFill>
          <a:blip r:embed="rId3"/>
          <a:stretch>
            <a:fillRect/>
          </a:stretch>
        </p:blipFill>
        <p:spPr>
          <a:xfrm>
            <a:off x="708931" y="2654262"/>
            <a:ext cx="6924675" cy="3697558"/>
          </a:xfrm>
          <a:prstGeom prst="rect">
            <a:avLst/>
          </a:prstGeom>
        </p:spPr>
      </p:pic>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541766" y="543052"/>
            <a:ext cx="9779183" cy="901937"/>
          </a:xfrm>
        </p:spPr>
        <p:txBody>
          <a:bodyPr/>
          <a:lstStyle/>
          <a:p>
            <a:pPr>
              <a:lnSpc>
                <a:spcPct val="150000"/>
              </a:lnSpc>
            </a:pPr>
            <a:r>
              <a:rPr lang="en-US" dirty="0"/>
              <a:t>Machine Learning </a:t>
            </a:r>
            <a:r>
              <a:rPr lang="en-US" dirty="0" smtClean="0"/>
              <a:t>Findings</a:t>
            </a:r>
            <a:r>
              <a:rPr lang="en-US" dirty="0"/>
              <a:t/>
            </a:r>
            <a:br>
              <a:rPr lang="en-US" dirty="0"/>
            </a:br>
            <a:r>
              <a:rPr lang="en-US" sz="1800" dirty="0" smtClean="0">
                <a:solidFill>
                  <a:srgbClr val="F44560"/>
                </a:solidFill>
                <a:ea typeface="+mn-ea"/>
                <a:cs typeface="+mn-cs"/>
              </a:rPr>
              <a:t>Model </a:t>
            </a:r>
            <a:r>
              <a:rPr lang="en-US" sz="1800" dirty="0">
                <a:solidFill>
                  <a:srgbClr val="F44560"/>
                </a:solidFill>
                <a:ea typeface="+mn-ea"/>
                <a:cs typeface="+mn-cs"/>
              </a:rPr>
              <a:t>01 Training </a:t>
            </a: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graphicFrame>
        <p:nvGraphicFramePr>
          <p:cNvPr id="10" name="Table 13">
            <a:extLst>
              <a:ext uri="{FF2B5EF4-FFF2-40B4-BE49-F238E27FC236}">
                <a16:creationId xmlns:a16="http://schemas.microsoft.com/office/drawing/2014/main" xmlns="" id="{94D6DB45-0E30-42BC-B7A8-D9A947AC9527}"/>
              </a:ext>
            </a:extLst>
          </p:cNvPr>
          <p:cNvGraphicFramePr>
            <a:graphicFrameLocks noGrp="1"/>
          </p:cNvGraphicFramePr>
          <p:nvPr>
            <p:extLst>
              <p:ext uri="{D42A27DB-BD31-4B8C-83A1-F6EECF244321}">
                <p14:modId xmlns:p14="http://schemas.microsoft.com/office/powerpoint/2010/main" val="167137585"/>
              </p:ext>
            </p:extLst>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xmlns="" val="3664461312"/>
                    </a:ext>
                  </a:extLst>
                </a:gridCol>
                <a:gridCol w="1167371">
                  <a:extLst>
                    <a:ext uri="{9D8B030D-6E8A-4147-A177-3AD203B41FA5}">
                      <a16:colId xmlns:a16="http://schemas.microsoft.com/office/drawing/2014/main" xmlns="" val="2221887099"/>
                    </a:ext>
                  </a:extLst>
                </a:gridCol>
                <a:gridCol w="1446684">
                  <a:extLst>
                    <a:ext uri="{9D8B030D-6E8A-4147-A177-3AD203B41FA5}">
                      <a16:colId xmlns:a16="http://schemas.microsoft.com/office/drawing/2014/main" xmlns=""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xmlns="" val="1746007870"/>
                  </a:ext>
                </a:extLst>
              </a:tr>
              <a:tr h="277586">
                <a:tc>
                  <a:txBody>
                    <a:bodyPr/>
                    <a:lstStyle/>
                    <a:p>
                      <a:pPr algn="ctr"/>
                      <a:r>
                        <a:rPr lang="en-US" sz="1400" dirty="0"/>
                        <a:t>Training </a:t>
                      </a:r>
                    </a:p>
                  </a:txBody>
                  <a:tcPr/>
                </a:tc>
                <a:tc>
                  <a:txBody>
                    <a:bodyPr/>
                    <a:lstStyle/>
                    <a:p>
                      <a:pPr algn="ctr"/>
                      <a:r>
                        <a:rPr lang="en-US" sz="1400" dirty="0"/>
                        <a:t>73.54 %</a:t>
                      </a:r>
                    </a:p>
                  </a:txBody>
                  <a:tcPr/>
                </a:tc>
                <a:tc>
                  <a:txBody>
                    <a:bodyPr/>
                    <a:lstStyle/>
                    <a:p>
                      <a:pPr algn="ctr"/>
                      <a:r>
                        <a:rPr lang="en-US" sz="1400" dirty="0"/>
                        <a:t>0.4967</a:t>
                      </a:r>
                    </a:p>
                  </a:txBody>
                  <a:tcPr/>
                </a:tc>
                <a:extLst>
                  <a:ext uri="{0D108BD9-81ED-4DB2-BD59-A6C34878D82A}">
                    <a16:rowId xmlns:a16="http://schemas.microsoft.com/office/drawing/2014/main" xmlns="" val="466624865"/>
                  </a:ext>
                </a:extLst>
              </a:tr>
              <a:tr h="277586">
                <a:tc>
                  <a:txBody>
                    <a:bodyPr/>
                    <a:lstStyle/>
                    <a:p>
                      <a:pPr algn="ctr"/>
                      <a:r>
                        <a:rPr lang="en-US" sz="1400" dirty="0"/>
                        <a:t>Validation</a:t>
                      </a:r>
                    </a:p>
                  </a:txBody>
                  <a:tcPr/>
                </a:tc>
                <a:tc>
                  <a:txBody>
                    <a:bodyPr/>
                    <a:lstStyle/>
                    <a:p>
                      <a:pPr algn="ctr"/>
                      <a:r>
                        <a:rPr lang="en-US" sz="1400" dirty="0"/>
                        <a:t>81.67 %</a:t>
                      </a:r>
                    </a:p>
                  </a:txBody>
                  <a:tcPr/>
                </a:tc>
                <a:tc>
                  <a:txBody>
                    <a:bodyPr/>
                    <a:lstStyle/>
                    <a:p>
                      <a:pPr algn="ctr"/>
                      <a:r>
                        <a:rPr lang="en-US" sz="1400" dirty="0"/>
                        <a:t>0.3874</a:t>
                      </a:r>
                    </a:p>
                  </a:txBody>
                  <a:tcPr/>
                </a:tc>
                <a:extLst>
                  <a:ext uri="{0D108BD9-81ED-4DB2-BD59-A6C34878D82A}">
                    <a16:rowId xmlns:a16="http://schemas.microsoft.com/office/drawing/2014/main" xmlns="" val="2182526843"/>
                  </a:ext>
                </a:extLst>
              </a:tr>
            </a:tbl>
          </a:graphicData>
        </a:graphic>
      </p:graphicFrame>
      <p:pic>
        <p:nvPicPr>
          <p:cNvPr id="13" name="Picture 12">
            <a:extLst>
              <a:ext uri="{FF2B5EF4-FFF2-40B4-BE49-F238E27FC236}">
                <a16:creationId xmlns:a16="http://schemas.microsoft.com/office/drawing/2014/main" xmlns="" id="{6EB58647-46BD-48D9-ACA1-527CE50D223E}"/>
              </a:ext>
            </a:extLst>
          </p:cNvPr>
          <p:cNvPicPr>
            <a:picLocks noChangeAspect="1"/>
          </p:cNvPicPr>
          <p:nvPr/>
        </p:nvPicPr>
        <p:blipFill>
          <a:blip r:embed="rId4"/>
          <a:stretch>
            <a:fillRect/>
          </a:stretch>
        </p:blipFill>
        <p:spPr>
          <a:xfrm>
            <a:off x="7872510" y="1376945"/>
            <a:ext cx="2448439" cy="1752924"/>
          </a:xfrm>
          <a:prstGeom prst="rect">
            <a:avLst/>
          </a:prstGeom>
        </p:spPr>
      </p:pic>
      <p:pic>
        <p:nvPicPr>
          <p:cNvPr id="17" name="Picture 16">
            <a:extLst>
              <a:ext uri="{FF2B5EF4-FFF2-40B4-BE49-F238E27FC236}">
                <a16:creationId xmlns:a16="http://schemas.microsoft.com/office/drawing/2014/main" xmlns="" id="{253461DF-4F4D-486B-A6F3-9D1C3CD68E0F}"/>
              </a:ext>
            </a:extLst>
          </p:cNvPr>
          <p:cNvPicPr>
            <a:picLocks noChangeAspect="1"/>
          </p:cNvPicPr>
          <p:nvPr/>
        </p:nvPicPr>
        <p:blipFill>
          <a:blip r:embed="rId5"/>
          <a:stretch>
            <a:fillRect/>
          </a:stretch>
        </p:blipFill>
        <p:spPr>
          <a:xfrm>
            <a:off x="7880674" y="3254838"/>
            <a:ext cx="2440275" cy="1733066"/>
          </a:xfrm>
          <a:prstGeom prst="rect">
            <a:avLst/>
          </a:prstGeom>
        </p:spPr>
      </p:pic>
    </p:spTree>
    <p:extLst>
      <p:ext uri="{BB962C8B-B14F-4D97-AF65-F5344CB8AC3E}">
        <p14:creationId xmlns:p14="http://schemas.microsoft.com/office/powerpoint/2010/main" val="19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998741" y="457446"/>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20" name="TextBox 19">
            <a:extLst>
              <a:ext uri="{FF2B5EF4-FFF2-40B4-BE49-F238E27FC236}">
                <a16:creationId xmlns:a16="http://schemas.microsoft.com/office/drawing/2014/main" xmlns=""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xmlns="" id="{3269CE31-AD3B-4C79-A250-32BFAD6FDF67}"/>
              </a:ext>
            </a:extLst>
          </p:cNvPr>
          <p:cNvSpPr txBox="1"/>
          <p:nvPr/>
        </p:nvSpPr>
        <p:spPr>
          <a:xfrm>
            <a:off x="876487" y="1211125"/>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p:txBody>
      </p:sp>
      <p:pic>
        <p:nvPicPr>
          <p:cNvPr id="11" name="Picture 10" descr="A close-up of the moon&#10;&#10;Description automatically generated with medium confidence">
            <a:extLst>
              <a:ext uri="{FF2B5EF4-FFF2-40B4-BE49-F238E27FC236}">
                <a16:creationId xmlns:a16="http://schemas.microsoft.com/office/drawing/2014/main" xmlns=""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xmlns=""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xmlns="" id="{776D69F5-5ED6-4EC4-9D0A-EF237CC87249}"/>
              </a:ext>
            </a:extLst>
          </p:cNvPr>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7921115C-69F9-4817-9D89-634293A242E5}"/>
              </a:ext>
            </a:extLst>
          </p:cNvPr>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F9FD4478-F145-40C8-8C67-EDEE7D8D9997}"/>
              </a:ext>
            </a:extLst>
          </p:cNvPr>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F0E82F5E-E77B-45A0-9968-6BAFD4E1793D}"/>
              </a:ext>
            </a:extLst>
          </p:cNvPr>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8845AA9D-D66A-4DA1-9A23-C9581DF2AD62}"/>
              </a:ext>
            </a:extLst>
          </p:cNvPr>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9F876244-3B1A-4D78-8058-F0C24520F1FB}"/>
              </a:ext>
            </a:extLst>
          </p:cNvPr>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4D63A3B5-1F17-41A6-A3D5-1F6E7A8DFBB6}"/>
              </a:ext>
            </a:extLst>
          </p:cNvPr>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96BEA397-E727-4DA3-9851-8E44536C6A1E}"/>
              </a:ext>
            </a:extLst>
          </p:cNvPr>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xmlns=""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xmlns=""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xmlns="" id="{E3D1BC0C-28E1-491F-825A-A3D6A0A208FF}"/>
              </a:ext>
            </a:extLst>
          </p:cNvPr>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FE64A2B8-8899-4941-9EB5-E34F1C156549}"/>
              </a:ext>
            </a:extLst>
          </p:cNvPr>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C0D6DD2A-AAE8-49F0-B5C6-BF29C73C888A}"/>
              </a:ext>
            </a:extLst>
          </p:cNvPr>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6335CDE2-B256-4FA8-BF1D-ABA7A1258A1C}"/>
              </a:ext>
            </a:extLst>
          </p:cNvPr>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D496B2FB-48A4-481F-A15B-71E18046B852}"/>
              </a:ext>
            </a:extLst>
          </p:cNvPr>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32AB79EC-B01F-4D2D-8C00-BF229600F63E}"/>
              </a:ext>
            </a:extLst>
          </p:cNvPr>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0C004F24-A39B-487E-AC25-AE165181F914}"/>
              </a:ext>
            </a:extLst>
          </p:cNvPr>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xmlns=""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xmlns=""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xmlns=""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xmlns=""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xmlns="" id="{BF446CC4-F905-4315-A375-E508867F5F2B}"/>
              </a:ext>
            </a:extLst>
          </p:cNvPr>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C295EE0A-CBA5-4A85-89FA-61C1FA1E428E}"/>
              </a:ext>
            </a:extLst>
          </p:cNvPr>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CE159108-DEDE-4840-938A-1A503D769C8F}"/>
              </a:ext>
            </a:extLst>
          </p:cNvPr>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AE6FBB42-5B7B-47A1-92A3-882A443B47B3}"/>
              </a:ext>
            </a:extLst>
          </p:cNvPr>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AF9AA592-F361-4DC7-9DF9-21E41D309B54}"/>
              </a:ext>
            </a:extLst>
          </p:cNvPr>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8706BCAA-D8CC-4370-9024-A22A2C5A9843}"/>
              </a:ext>
            </a:extLst>
          </p:cNvPr>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458E1CDE-6EA9-4DDE-B94B-05B3DEB00C37}"/>
              </a:ext>
            </a:extLst>
          </p:cNvPr>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xmlns=""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xmlns=""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xmlns="" id="{F9270F7E-D61B-4B6E-9D36-7FB56CA279BF}"/>
              </a:ext>
            </a:extLst>
          </p:cNvPr>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F27F183F-1689-4AE2-A836-4A7FAA27C3BF}"/>
              </a:ext>
            </a:extLst>
          </p:cNvPr>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338E2BA4-EF6D-47CF-868C-A96337E54B36}"/>
              </a:ext>
            </a:extLst>
          </p:cNvPr>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A9C05C8A-D5C1-4C45-B2CA-6FC8AB6A46CB}"/>
              </a:ext>
            </a:extLst>
          </p:cNvPr>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D09B859A-A34C-4600-8F00-58940B3530CF}"/>
              </a:ext>
            </a:extLst>
          </p:cNvPr>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D4A90476-D25D-4767-BC23-8AB29E4D4B87}"/>
              </a:ext>
            </a:extLst>
          </p:cNvPr>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1CFAED26-8A62-4C4F-A29A-7A77E8A94C83}"/>
              </a:ext>
            </a:extLst>
          </p:cNvPr>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D34FA499-FD0A-4730-875C-15982A45407C}"/>
              </a:ext>
            </a:extLst>
          </p:cNvPr>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xmlns=""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xmlns=""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xmlns="" id="{DEE14C0E-F649-41EC-B717-01920CE2D449}"/>
              </a:ext>
            </a:extLst>
          </p:cNvPr>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026F62A3-A693-4558-8062-52E682BCEE5E}"/>
              </a:ext>
            </a:extLst>
          </p:cNvPr>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C4DF9627-120F-4401-8A0E-3061008F6850}"/>
              </a:ext>
            </a:extLst>
          </p:cNvPr>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8A9085D2-0CC5-4737-B454-BA214CE5B1A9}"/>
              </a:ext>
            </a:extLst>
          </p:cNvPr>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58DA6BC4-4B54-4123-84FB-EBB3712C25F6}"/>
              </a:ext>
            </a:extLst>
          </p:cNvPr>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B5060E8D-69D3-4B1E-9324-5FCC0B7CC3F0}"/>
              </a:ext>
            </a:extLst>
          </p:cNvPr>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719E59CE-BDDE-4062-BF38-D360B328B2EA}"/>
              </a:ext>
            </a:extLst>
          </p:cNvPr>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xmlns=""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xmlns=""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xmlns="" id="{42653C9D-51D6-4C7C-9175-7937817BF2A1}"/>
              </a:ext>
            </a:extLst>
          </p:cNvPr>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xmlns="" id="{EBF79553-766C-41E2-8AA6-2B60F878FC23}"/>
              </a:ext>
            </a:extLst>
          </p:cNvPr>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xmlns="" id="{057A79D1-B31D-4E6C-A386-D3C463BDEB9B}"/>
              </a:ext>
            </a:extLst>
          </p:cNvPr>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xmlns="" id="{532F6885-54A6-40A0-9BF1-9C65F20462FF}"/>
              </a:ext>
            </a:extLst>
          </p:cNvPr>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D39D1F6B-EC20-4A98-8477-BF78F0AF1602}"/>
              </a:ext>
            </a:extLst>
          </p:cNvPr>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xmlns=""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xmlns=""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xmlns="" id="{02E310B4-FDCC-4C78-ABEA-FC79846E1B43}"/>
              </a:ext>
            </a:extLst>
          </p:cNvPr>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xmlns=""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xmlns=""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xmlns="" id="{D20B1273-D60E-4CE2-A7C4-588BA020D2D3}"/>
              </a:ext>
            </a:extLst>
          </p:cNvPr>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xmlns="" id="{E62052C9-AADF-4A3E-95C0-C36C9DA92E03}"/>
              </a:ext>
            </a:extLst>
          </p:cNvPr>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xmlns="" id="{00A3FB5A-C4F4-43F4-9236-D0DDCB6C018E}"/>
              </a:ext>
            </a:extLst>
          </p:cNvPr>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xmlns="" id="{EDABBC74-57F0-4EC0-B10C-3ECFE0E76C38}"/>
              </a:ext>
            </a:extLst>
          </p:cNvPr>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xmlns="" id="{B780682D-E4DF-4519-A305-BA5A08965A3F}"/>
              </a:ext>
            </a:extLst>
          </p:cNvPr>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xmlns="" id="{1BE737B1-516F-406D-90E7-3D004842001B}"/>
              </a:ext>
            </a:extLst>
          </p:cNvPr>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464FAF58-7158-48C3-AF21-145222F91A3D}"/>
              </a:ext>
            </a:extLst>
          </p:cNvPr>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xmlns="" id="{C9371436-B16C-45B4-B0CC-7F6DBB014D17}"/>
              </a:ext>
            </a:extLst>
          </p:cNvPr>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xmlns="" id="{44F75F92-7816-49A9-8357-2B85B89A6CC6}"/>
              </a:ext>
            </a:extLst>
          </p:cNvPr>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xmlns="" id="{48209415-F581-4FC3-84F1-8E01C60C2A35}"/>
              </a:ext>
            </a:extLst>
          </p:cNvPr>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xmlns=""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xmlns=""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238" name="TextBox 237">
            <a:extLst>
              <a:ext uri="{FF2B5EF4-FFF2-40B4-BE49-F238E27FC236}">
                <a16:creationId xmlns:a16="http://schemas.microsoft.com/office/drawing/2014/main" xmlns="" id="{1A9C31E3-3CB9-4124-860B-60A3EBDFDEA8}"/>
              </a:ext>
            </a:extLst>
          </p:cNvPr>
          <p:cNvSpPr txBox="1"/>
          <p:nvPr/>
        </p:nvSpPr>
        <p:spPr>
          <a:xfrm>
            <a:off x="11522583" y="3374498"/>
            <a:ext cx="1520332" cy="307777"/>
          </a:xfrm>
          <a:prstGeom prst="rect">
            <a:avLst/>
          </a:prstGeom>
          <a:noFill/>
        </p:spPr>
        <p:txBody>
          <a:bodyPr wrap="square">
            <a:spAutoFit/>
          </a:bodyPr>
          <a:lstStyle/>
          <a:p>
            <a:r>
              <a:rPr lang="en-US" sz="1400" dirty="0"/>
              <a:t>1</a:t>
            </a:r>
          </a:p>
        </p:txBody>
      </p:sp>
      <p:sp>
        <p:nvSpPr>
          <p:cNvPr id="98" name="Rectangle 97">
            <a:extLst>
              <a:ext uri="{FF2B5EF4-FFF2-40B4-BE49-F238E27FC236}">
                <a16:creationId xmlns:a16="http://schemas.microsoft.com/office/drawing/2014/main" xmlns="" id="{B1076E5C-9D24-4893-9DE0-C57EF7C4CBFD}"/>
              </a:ext>
            </a:extLst>
          </p:cNvPr>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7BF6CBE2-6093-44DA-A28F-72C9239BDF46}"/>
              </a:ext>
            </a:extLst>
          </p:cNvPr>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687C9E3-C98A-4364-BD3E-86A2667110F0}"/>
              </a:ext>
            </a:extLst>
          </p:cNvPr>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9AC525B-AA54-452B-9903-47998F722D58}"/>
              </a:ext>
            </a:extLst>
          </p:cNvPr>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0BDF9D9-88A2-4908-A6B4-AC00F37C2750}"/>
              </a:ext>
            </a:extLst>
          </p:cNvPr>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95F5F36-34D3-4072-99EC-0B7910EEB5EB}"/>
              </a:ext>
            </a:extLst>
          </p:cNvPr>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09E3D7A5-0D92-4D78-BCE7-CBA7ED611C61}"/>
              </a:ext>
            </a:extLst>
          </p:cNvPr>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B11A28D7-5A27-462A-93E4-29CD07A61D96}"/>
              </a:ext>
            </a:extLst>
          </p:cNvPr>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1ED371A7-34DA-452A-A0A3-3135EF2BE6CB}"/>
              </a:ext>
            </a:extLst>
          </p:cNvPr>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58ACBF13-F1B8-4029-BA9F-3044065601A2}"/>
              </a:ext>
            </a:extLst>
          </p:cNvPr>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E7D6106-F1DA-4BBA-823A-AD32E9C74EE2}"/>
              </a:ext>
            </a:extLst>
          </p:cNvPr>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3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1105086" y="282829"/>
            <a:ext cx="833152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3" name="TextBox 12">
            <a:extLst>
              <a:ext uri="{FF2B5EF4-FFF2-40B4-BE49-F238E27FC236}">
                <a16:creationId xmlns:a16="http://schemas.microsoft.com/office/drawing/2014/main" xmlns="" id="{14FCE9DF-6EE8-4858-A8DC-4EC18AC05801}"/>
              </a:ext>
            </a:extLst>
          </p:cNvPr>
          <p:cNvSpPr txBox="1"/>
          <p:nvPr/>
        </p:nvSpPr>
        <p:spPr>
          <a:xfrm>
            <a:off x="1209675" y="1359368"/>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xmlns="" id="{E957C5DB-BEF6-40A9-8E50-8A663644EC0C}"/>
              </a:ext>
            </a:extLst>
          </p:cNvPr>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a:extLst>
              <a:ext uri="{FF2B5EF4-FFF2-40B4-BE49-F238E27FC236}">
                <a16:creationId xmlns:a16="http://schemas.microsoft.com/office/drawing/2014/main" xmlns="" id="{FE40A26C-E90E-4CAD-B14B-16EA809328AD}"/>
              </a:ext>
            </a:extLst>
          </p:cNvPr>
          <p:cNvPicPr>
            <a:picLocks noChangeAspect="1"/>
          </p:cNvPicPr>
          <p:nvPr/>
        </p:nvPicPr>
        <p:blipFill>
          <a:blip r:embed="rId2"/>
          <a:stretch>
            <a:fillRect/>
          </a:stretch>
        </p:blipFill>
        <p:spPr>
          <a:xfrm>
            <a:off x="1202765" y="2228698"/>
            <a:ext cx="3446216" cy="3991660"/>
          </a:xfrm>
          <a:prstGeom prst="rect">
            <a:avLst/>
          </a:prstGeom>
        </p:spPr>
      </p:pic>
      <p:pic>
        <p:nvPicPr>
          <p:cNvPr id="19" name="Picture 18">
            <a:extLst>
              <a:ext uri="{FF2B5EF4-FFF2-40B4-BE49-F238E27FC236}">
                <a16:creationId xmlns:a16="http://schemas.microsoft.com/office/drawing/2014/main" xmlns="" id="{1B33B44E-279C-4FA9-BAA3-F5B376AFBF3B}"/>
              </a:ext>
            </a:extLst>
          </p:cNvPr>
          <p:cNvPicPr>
            <a:picLocks noChangeAspect="1"/>
          </p:cNvPicPr>
          <p:nvPr/>
        </p:nvPicPr>
        <p:blipFill>
          <a:blip r:embed="rId3"/>
          <a:stretch>
            <a:fillRect/>
          </a:stretch>
        </p:blipFill>
        <p:spPr>
          <a:xfrm>
            <a:off x="6096000" y="2753258"/>
            <a:ext cx="3876676" cy="2237006"/>
          </a:xfrm>
          <a:prstGeom prst="rect">
            <a:avLst/>
          </a:prstGeom>
        </p:spPr>
      </p:pic>
    </p:spTree>
    <p:extLst>
      <p:ext uri="{BB962C8B-B14F-4D97-AF65-F5344CB8AC3E}">
        <p14:creationId xmlns:p14="http://schemas.microsoft.com/office/powerpoint/2010/main" val="31811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a:extLst>
              <a:ext uri="{FF2B5EF4-FFF2-40B4-BE49-F238E27FC236}">
                <a16:creationId xmlns:a16="http://schemas.microsoft.com/office/drawing/2014/main" xmlns="" id="{F7C63C8B-32F8-4208-B6D3-67A0AD80C5A4}"/>
              </a:ext>
            </a:extLst>
          </p:cNvPr>
          <p:cNvPicPr>
            <a:picLocks noChangeAspect="1"/>
          </p:cNvPicPr>
          <p:nvPr/>
        </p:nvPicPr>
        <p:blipFill>
          <a:blip r:embed="rId2"/>
          <a:stretch>
            <a:fillRect/>
          </a:stretch>
        </p:blipFill>
        <p:spPr>
          <a:xfrm>
            <a:off x="700766" y="2591066"/>
            <a:ext cx="6924675" cy="3697558"/>
          </a:xfrm>
          <a:prstGeom prst="rect">
            <a:avLst/>
          </a:prstGeom>
        </p:spPr>
      </p:pic>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605898" y="341884"/>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graphicFrame>
        <p:nvGraphicFramePr>
          <p:cNvPr id="10" name="Table 13">
            <a:extLst>
              <a:ext uri="{FF2B5EF4-FFF2-40B4-BE49-F238E27FC236}">
                <a16:creationId xmlns:a16="http://schemas.microsoft.com/office/drawing/2014/main" xmlns="" id="{94D6DB45-0E30-42BC-B7A8-D9A947AC9527}"/>
              </a:ext>
            </a:extLst>
          </p:cNvPr>
          <p:cNvGraphicFramePr>
            <a:graphicFrameLocks noGrp="1"/>
          </p:cNvGraphicFramePr>
          <p:nvPr>
            <p:extLst>
              <p:ext uri="{D42A27DB-BD31-4B8C-83A1-F6EECF244321}">
                <p14:modId xmlns:p14="http://schemas.microsoft.com/office/powerpoint/2010/main" val="1694697610"/>
              </p:ext>
            </p:extLst>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xmlns="" val="3664461312"/>
                    </a:ext>
                  </a:extLst>
                </a:gridCol>
                <a:gridCol w="1167371">
                  <a:extLst>
                    <a:ext uri="{9D8B030D-6E8A-4147-A177-3AD203B41FA5}">
                      <a16:colId xmlns:a16="http://schemas.microsoft.com/office/drawing/2014/main" xmlns="" val="2221887099"/>
                    </a:ext>
                  </a:extLst>
                </a:gridCol>
                <a:gridCol w="1446684">
                  <a:extLst>
                    <a:ext uri="{9D8B030D-6E8A-4147-A177-3AD203B41FA5}">
                      <a16:colId xmlns:a16="http://schemas.microsoft.com/office/drawing/2014/main" xmlns=""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xmlns="" val="1746007870"/>
                  </a:ext>
                </a:extLst>
              </a:tr>
              <a:tr h="277586">
                <a:tc>
                  <a:txBody>
                    <a:bodyPr/>
                    <a:lstStyle/>
                    <a:p>
                      <a:pPr algn="ctr"/>
                      <a:r>
                        <a:rPr lang="en-US" sz="1400" dirty="0"/>
                        <a:t>Training </a:t>
                      </a:r>
                    </a:p>
                  </a:txBody>
                  <a:tcPr/>
                </a:tc>
                <a:tc>
                  <a:txBody>
                    <a:bodyPr/>
                    <a:lstStyle/>
                    <a:p>
                      <a:pPr algn="ctr"/>
                      <a:r>
                        <a:rPr lang="en-US" sz="1400" dirty="0"/>
                        <a:t>98.75 %</a:t>
                      </a:r>
                    </a:p>
                  </a:txBody>
                  <a:tcPr/>
                </a:tc>
                <a:tc>
                  <a:txBody>
                    <a:bodyPr/>
                    <a:lstStyle/>
                    <a:p>
                      <a:pPr algn="ctr"/>
                      <a:r>
                        <a:rPr lang="en-US" sz="1400" dirty="0"/>
                        <a:t>0.0414</a:t>
                      </a:r>
                    </a:p>
                  </a:txBody>
                  <a:tcPr/>
                </a:tc>
                <a:extLst>
                  <a:ext uri="{0D108BD9-81ED-4DB2-BD59-A6C34878D82A}">
                    <a16:rowId xmlns:a16="http://schemas.microsoft.com/office/drawing/2014/main" xmlns="" val="466624865"/>
                  </a:ext>
                </a:extLst>
              </a:tr>
              <a:tr h="277586">
                <a:tc>
                  <a:txBody>
                    <a:bodyPr/>
                    <a:lstStyle/>
                    <a:p>
                      <a:pPr algn="ctr"/>
                      <a:r>
                        <a:rPr lang="en-US" sz="1400" dirty="0"/>
                        <a:t>Validation</a:t>
                      </a:r>
                    </a:p>
                  </a:txBody>
                  <a:tcPr/>
                </a:tc>
                <a:tc>
                  <a:txBody>
                    <a:bodyPr/>
                    <a:lstStyle/>
                    <a:p>
                      <a:pPr algn="ctr"/>
                      <a:r>
                        <a:rPr lang="en-US" sz="1400" dirty="0"/>
                        <a:t>98.00 % </a:t>
                      </a:r>
                    </a:p>
                  </a:txBody>
                  <a:tcPr/>
                </a:tc>
                <a:tc>
                  <a:txBody>
                    <a:bodyPr/>
                    <a:lstStyle/>
                    <a:p>
                      <a:pPr algn="ctr"/>
                      <a:r>
                        <a:rPr lang="en-US" sz="1400" dirty="0"/>
                        <a:t>0.0755</a:t>
                      </a:r>
                    </a:p>
                  </a:txBody>
                  <a:tcPr/>
                </a:tc>
                <a:extLst>
                  <a:ext uri="{0D108BD9-81ED-4DB2-BD59-A6C34878D82A}">
                    <a16:rowId xmlns:a16="http://schemas.microsoft.com/office/drawing/2014/main" xmlns="" val="2182526843"/>
                  </a:ext>
                </a:extLst>
              </a:tr>
            </a:tbl>
          </a:graphicData>
        </a:graphic>
      </p:graphicFrame>
      <p:pic>
        <p:nvPicPr>
          <p:cNvPr id="21" name="Picture 20">
            <a:extLst>
              <a:ext uri="{FF2B5EF4-FFF2-40B4-BE49-F238E27FC236}">
                <a16:creationId xmlns:a16="http://schemas.microsoft.com/office/drawing/2014/main" xmlns="" id="{D808A4AB-B071-4151-9031-8CB8FD85BC50}"/>
              </a:ext>
            </a:extLst>
          </p:cNvPr>
          <p:cNvPicPr>
            <a:picLocks noChangeAspect="1"/>
          </p:cNvPicPr>
          <p:nvPr/>
        </p:nvPicPr>
        <p:blipFill>
          <a:blip r:embed="rId3"/>
          <a:stretch>
            <a:fillRect/>
          </a:stretch>
        </p:blipFill>
        <p:spPr>
          <a:xfrm>
            <a:off x="7937824" y="1065397"/>
            <a:ext cx="2755641" cy="1811915"/>
          </a:xfrm>
          <a:prstGeom prst="rect">
            <a:avLst/>
          </a:prstGeom>
        </p:spPr>
      </p:pic>
      <p:pic>
        <p:nvPicPr>
          <p:cNvPr id="23" name="Picture 22">
            <a:extLst>
              <a:ext uri="{FF2B5EF4-FFF2-40B4-BE49-F238E27FC236}">
                <a16:creationId xmlns:a16="http://schemas.microsoft.com/office/drawing/2014/main" xmlns="" id="{265A2720-961A-4DA3-9F99-279670212900}"/>
              </a:ext>
            </a:extLst>
          </p:cNvPr>
          <p:cNvPicPr>
            <a:picLocks noChangeAspect="1"/>
          </p:cNvPicPr>
          <p:nvPr/>
        </p:nvPicPr>
        <p:blipFill>
          <a:blip r:embed="rId4"/>
          <a:stretch>
            <a:fillRect/>
          </a:stretch>
        </p:blipFill>
        <p:spPr>
          <a:xfrm>
            <a:off x="7937824" y="2976851"/>
            <a:ext cx="2755641" cy="1912956"/>
          </a:xfrm>
          <a:prstGeom prst="rect">
            <a:avLst/>
          </a:prstGeom>
        </p:spPr>
      </p:pic>
      <p:pic>
        <p:nvPicPr>
          <p:cNvPr id="27" name="Picture 26">
            <a:extLst>
              <a:ext uri="{FF2B5EF4-FFF2-40B4-BE49-F238E27FC236}">
                <a16:creationId xmlns:a16="http://schemas.microsoft.com/office/drawing/2014/main" xmlns="" id="{D31D2723-186E-4B1E-96AE-C0459F0413A1}"/>
              </a:ext>
            </a:extLst>
          </p:cNvPr>
          <p:cNvPicPr>
            <a:picLocks noChangeAspect="1"/>
          </p:cNvPicPr>
          <p:nvPr/>
        </p:nvPicPr>
        <p:blipFill>
          <a:blip r:embed="rId5"/>
          <a:stretch>
            <a:fillRect/>
          </a:stretch>
        </p:blipFill>
        <p:spPr>
          <a:xfrm>
            <a:off x="726976" y="1471969"/>
            <a:ext cx="6924676" cy="811223"/>
          </a:xfrm>
          <a:prstGeom prst="rect">
            <a:avLst/>
          </a:prstGeom>
        </p:spPr>
      </p:pic>
    </p:spTree>
    <p:extLst>
      <p:ext uri="{BB962C8B-B14F-4D97-AF65-F5344CB8AC3E}">
        <p14:creationId xmlns:p14="http://schemas.microsoft.com/office/powerpoint/2010/main" val="241323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xmlns="" id="{8D3F7063-A64B-CB42-8BBF-BF52424269A8}"/>
              </a:ext>
            </a:extLst>
          </p:cNvPr>
          <p:cNvSpPr>
            <a:spLocks noGrp="1"/>
          </p:cNvSpPr>
          <p:nvPr>
            <p:ph type="dt" sz="half" idx="10"/>
          </p:nvPr>
        </p:nvSpPr>
        <p:spPr>
          <a:xfrm>
            <a:off x="380999" y="6356350"/>
            <a:ext cx="3648075"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xmlns="" id="{7003A5E2-8F37-D546-BCD9-24A2037BB54D}"/>
              </a:ext>
            </a:extLst>
          </p:cNvPr>
          <p:cNvSpPr>
            <a:spLocks noGrp="1"/>
          </p:cNvSpPr>
          <p:nvPr>
            <p:ph type="sldNum" sz="quarter" idx="12"/>
          </p:nvPr>
        </p:nvSpPr>
        <p:spPr/>
        <p:txBody>
          <a:bodyPr/>
          <a:lstStyle/>
          <a:p>
            <a:fld id="{294A09A9-5501-47C1-A89A-A340965A2BE2}" type="slidenum">
              <a:rPr lang="en-US" sz="1800"/>
              <a:pPr/>
              <a:t>24</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r>
              <a:rPr lang="en-US" dirty="0"/>
              <a:t/>
            </a:r>
            <a:br>
              <a:rPr lang="en-US" dirty="0"/>
            </a:br>
            <a:endParaRPr lang="en-US" dirty="0"/>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2" name="TextBox 11">
            <a:extLst>
              <a:ext uri="{FF2B5EF4-FFF2-40B4-BE49-F238E27FC236}">
                <a16:creationId xmlns:a16="http://schemas.microsoft.com/office/drawing/2014/main" xmlns="" id="{95365EFB-F420-4B8B-B868-49176DBA93E8}"/>
              </a:ext>
            </a:extLst>
          </p:cNvPr>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p>
          <a:p>
            <a:pPr algn="just"/>
            <a:endParaRPr lang="en-US" dirty="0"/>
          </a:p>
          <a:p>
            <a:pPr algn="just"/>
            <a:r>
              <a:rPr lang="en-US" dirty="0"/>
              <a:t>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r>
              <a:rPr lang="en-US" sz="1800" dirty="0">
                <a:solidFill>
                  <a:srgbClr val="006C31"/>
                </a:solidFill>
                <a:ea typeface="+mn-ea"/>
                <a:cs typeface="+mn-cs"/>
              </a:rPr>
              <a:t/>
            </a:r>
            <a:br>
              <a:rPr lang="en-US" sz="1800" dirty="0">
                <a:solidFill>
                  <a:srgbClr val="006C31"/>
                </a:solidFill>
                <a:ea typeface="+mn-ea"/>
                <a:cs typeface="+mn-cs"/>
              </a:rPr>
            </a:br>
            <a:r>
              <a:rPr lang="en-US" sz="1800" dirty="0">
                <a:solidFill>
                  <a:srgbClr val="006C31"/>
                </a:solidFill>
                <a:ea typeface="+mn-ea"/>
                <a:cs typeface="+mn-cs"/>
              </a:rPr>
              <a:t/>
            </a: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2" name="TextBox 11">
            <a:extLst>
              <a:ext uri="{FF2B5EF4-FFF2-40B4-BE49-F238E27FC236}">
                <a16:creationId xmlns:a16="http://schemas.microsoft.com/office/drawing/2014/main" xmlns="" id="{95365EFB-F420-4B8B-B868-49176DBA93E8}"/>
              </a:ext>
            </a:extLst>
          </p:cNvPr>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p>
        </p:txBody>
      </p:sp>
      <p:pic>
        <p:nvPicPr>
          <p:cNvPr id="3078" name="Picture 6" descr="1: Benign Tumor (left) and Malignant Tumor (Right) [5] | Download  Scientific Diagram">
            <a:extLst>
              <a:ext uri="{FF2B5EF4-FFF2-40B4-BE49-F238E27FC236}">
                <a16:creationId xmlns:a16="http://schemas.microsoft.com/office/drawing/2014/main" xmlns="" id="{A3B77663-19BA-4FD0-A221-8C8C8538D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a:extLst>
              <a:ext uri="{FF2B5EF4-FFF2-40B4-BE49-F238E27FC236}">
                <a16:creationId xmlns:a16="http://schemas.microsoft.com/office/drawing/2014/main" xmlns=""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Brain Tumors">
            <a:extLst>
              <a:ext uri="{FF2B5EF4-FFF2-40B4-BE49-F238E27FC236}">
                <a16:creationId xmlns:a16="http://schemas.microsoft.com/office/drawing/2014/main" xmlns="" id="{C03FB539-311C-448B-B345-FF9E42BFE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5" r="24240"/>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5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xmlns="" id="{8D3F7063-A64B-CB42-8BBF-BF52424269A8}"/>
              </a:ext>
            </a:extLst>
          </p:cNvPr>
          <p:cNvSpPr>
            <a:spLocks noGrp="1"/>
          </p:cNvSpPr>
          <p:nvPr>
            <p:ph type="dt" sz="half" idx="10"/>
          </p:nvPr>
        </p:nvSpPr>
        <p:spPr>
          <a:xfrm>
            <a:off x="380999" y="6356350"/>
            <a:ext cx="3584249"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xmlns=""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585216" y="2414016"/>
            <a:ext cx="10222991" cy="3895344"/>
          </a:xfrm>
        </p:spPr>
        <p:txBody>
          <a:bodyPr vert="horz" lIns="91440" tIns="45720" rIns="91440" bIns="45720" rtlCol="0" anchor="t">
            <a:normAutofit fontScale="92500" lnSpcReduction="20000"/>
          </a:bodyPr>
          <a:lstStyle/>
          <a:p>
            <a:pPr algn="just"/>
            <a:r>
              <a:rPr lang="en-US" sz="1400" b="1" dirty="0">
                <a:solidFill>
                  <a:srgbClr val="44546A"/>
                </a:solidFill>
              </a:rPr>
              <a:t>A Brain tumor </a:t>
            </a:r>
            <a:r>
              <a:rPr lang="en-US" sz="1400" b="1" dirty="0"/>
              <a:t>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a:t>
            </a:r>
            <a:r>
              <a:rPr lang="en-US" sz="1400" b="1" dirty="0">
                <a:solidFill>
                  <a:srgbClr val="44546A"/>
                </a:solidFill>
              </a:rPr>
              <a:t>Benign</a:t>
            </a:r>
            <a:r>
              <a:rPr lang="en-US" sz="1400" b="1" dirty="0"/>
              <a:t> </a:t>
            </a:r>
            <a:r>
              <a:rPr lang="en-US" sz="1400" b="1" dirty="0">
                <a:solidFill>
                  <a:srgbClr val="44546A"/>
                </a:solidFill>
              </a:rPr>
              <a:t>Tumor, Malignant Tumor</a:t>
            </a:r>
            <a:r>
              <a:rPr lang="en-US" sz="1400" b="1" dirty="0"/>
              <a:t>,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p>
          <a:p>
            <a:pPr algn="just"/>
            <a:r>
              <a:rPr lang="en-US" sz="1400" b="1" dirty="0"/>
              <a:t>Application of automated </a:t>
            </a:r>
            <a:r>
              <a:rPr lang="en-US" sz="1400" b="1" dirty="0">
                <a:solidFill>
                  <a:srgbClr val="44546A"/>
                </a:solidFill>
              </a:rPr>
              <a:t>classification techniques using Machine Learning(ML) and Artificial Intelligence(AI) </a:t>
            </a:r>
            <a:r>
              <a:rPr lang="en-US" sz="1400" b="1" dirty="0"/>
              <a:t>has consistently shown higher accuracy than manual classification. </a:t>
            </a:r>
          </a:p>
          <a:p>
            <a:pPr algn="just"/>
            <a:r>
              <a:rPr lang="en-US" sz="1400" b="1" dirty="0"/>
              <a:t>Hence, proposing a system performing detection and classification by using Deep Learning Algorithms using </a:t>
            </a:r>
            <a:r>
              <a:rPr lang="en-US" sz="1400" b="1" dirty="0">
                <a:solidFill>
                  <a:srgbClr val="44546A"/>
                </a:solidFill>
              </a:rPr>
              <a:t>Convolution-Neural Network (CNN), Artificial Neural Network (ANN), and Transfer-Learning (TL) </a:t>
            </a:r>
            <a:r>
              <a:rPr lang="en-US" sz="1400" b="1" dirty="0"/>
              <a:t>would be helpful to doctors around the world.</a:t>
            </a:r>
          </a:p>
        </p:txBody>
      </p:sp>
      <p:sp>
        <p:nvSpPr>
          <p:cNvPr id="4" name="Date Placeholder 3">
            <a:extLst>
              <a:ext uri="{FF2B5EF4-FFF2-40B4-BE49-F238E27FC236}">
                <a16:creationId xmlns:a16="http://schemas.microsoft.com/office/drawing/2014/main" xmlns=""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xmlns=""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xmlns=""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xmlns="" id="{6C68C10D-9571-4995-A531-C0DC4BEB9853}"/>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p>
        </p:txBody>
      </p:sp>
      <p:sp>
        <p:nvSpPr>
          <p:cNvPr id="11" name="TextBox 10">
            <a:extLst>
              <a:ext uri="{FF2B5EF4-FFF2-40B4-BE49-F238E27FC236}">
                <a16:creationId xmlns:a16="http://schemas.microsoft.com/office/drawing/2014/main" xmlns="" id="{F3E05B95-55EF-4EBB-A581-D2635CF475AF}"/>
              </a:ext>
            </a:extLst>
          </p:cNvPr>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r>
              <a:rPr lang="en-US" dirty="0"/>
              <a:t/>
            </a:r>
            <a:br>
              <a:rPr lang="en-US" dirty="0"/>
            </a:br>
            <a:endParaRPr lang="en-US" dirty="0"/>
          </a:p>
        </p:txBody>
      </p:sp>
      <p:pic>
        <p:nvPicPr>
          <p:cNvPr id="2052" name="Picture 4">
            <a:extLst>
              <a:ext uri="{FF2B5EF4-FFF2-40B4-BE49-F238E27FC236}">
                <a16:creationId xmlns:a16="http://schemas.microsoft.com/office/drawing/2014/main" xmlns="" id="{9F4C0DFA-5900-48B0-A220-325CEC7F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xmlns="" id="{187A58E9-2F8E-4635-A45B-F1E051E137BD}"/>
              </a:ext>
            </a:extLst>
          </p:cNvPr>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xmlns=""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xmlns=""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xmlns="" id="{6C68C10D-9571-4995-A531-C0DC4BEB9853}"/>
              </a:ext>
            </a:extLst>
          </p:cNvPr>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p>
        </p:txBody>
      </p:sp>
      <p:pic>
        <p:nvPicPr>
          <p:cNvPr id="6" name="Picture 5" descr="A close-up of a person's face&#10;&#10;Description automatically generated with low confidence">
            <a:extLst>
              <a:ext uri="{FF2B5EF4-FFF2-40B4-BE49-F238E27FC236}">
                <a16:creationId xmlns:a16="http://schemas.microsoft.com/office/drawing/2014/main" xmlns="" id="{DDE817CC-CC6E-49DC-A759-86F718A309D9}"/>
              </a:ext>
            </a:extLst>
          </p:cNvPr>
          <p:cNvPicPr>
            <a:picLocks/>
          </p:cNvPicPr>
          <p:nvPr/>
        </p:nvPicPr>
        <p:blipFill>
          <a:blip r:embed="rId2"/>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a:extLst>
              <a:ext uri="{FF2B5EF4-FFF2-40B4-BE49-F238E27FC236}">
                <a16:creationId xmlns:a16="http://schemas.microsoft.com/office/drawing/2014/main" xmlns="" id="{390F7CBE-BBC4-4C01-AFA7-A1DDD2E1D651}"/>
              </a:ext>
            </a:extLst>
          </p:cNvPr>
          <p:cNvPicPr>
            <a:picLocks/>
          </p:cNvPicPr>
          <p:nvPr/>
        </p:nvPicPr>
        <p:blipFill>
          <a:blip r:embed="rId3"/>
          <a:stretch>
            <a:fillRect/>
          </a:stretch>
        </p:blipFill>
        <p:spPr>
          <a:xfrm>
            <a:off x="3386136" y="3591845"/>
            <a:ext cx="2011680" cy="2011680"/>
          </a:xfrm>
          <a:prstGeom prst="rect">
            <a:avLst/>
          </a:prstGeom>
        </p:spPr>
      </p:pic>
      <p:sp>
        <p:nvSpPr>
          <p:cNvPr id="16" name="TextBox 15">
            <a:extLst>
              <a:ext uri="{FF2B5EF4-FFF2-40B4-BE49-F238E27FC236}">
                <a16:creationId xmlns:a16="http://schemas.microsoft.com/office/drawing/2014/main" xmlns="" id="{A1D96ADE-337C-44D4-AF5F-B53838140F43}"/>
              </a:ext>
            </a:extLst>
          </p:cNvPr>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a:extLst>
              <a:ext uri="{FF2B5EF4-FFF2-40B4-BE49-F238E27FC236}">
                <a16:creationId xmlns:a16="http://schemas.microsoft.com/office/drawing/2014/main" xmlns="" id="{9536164B-4C3D-45D6-93B1-1DADFA7E1EF4}"/>
              </a:ext>
            </a:extLst>
          </p:cNvPr>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a:extLst>
              <a:ext uri="{FF2B5EF4-FFF2-40B4-BE49-F238E27FC236}">
                <a16:creationId xmlns:a16="http://schemas.microsoft.com/office/drawing/2014/main" xmlns="" id="{1D95B7EA-2F6B-404B-8F1B-7104766F6E70}"/>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xmlns=""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xmlns=""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2400" dirty="0"/>
          </a:p>
        </p:txBody>
      </p:sp>
      <p:graphicFrame>
        <p:nvGraphicFramePr>
          <p:cNvPr id="14" name="Table 13">
            <a:extLst>
              <a:ext uri="{FF2B5EF4-FFF2-40B4-BE49-F238E27FC236}">
                <a16:creationId xmlns:a16="http://schemas.microsoft.com/office/drawing/2014/main" xmlns="" id="{5A44508B-FAB9-433E-B344-00138DD02644}"/>
              </a:ext>
            </a:extLst>
          </p:cNvPr>
          <p:cNvGraphicFramePr>
            <a:graphicFrameLocks noGrp="1"/>
          </p:cNvGraphicFramePr>
          <p:nvPr>
            <p:extLst>
              <p:ext uri="{D42A27DB-BD31-4B8C-83A1-F6EECF244321}">
                <p14:modId xmlns:p14="http://schemas.microsoft.com/office/powerpoint/2010/main" val="1308871414"/>
              </p:ext>
            </p:extLst>
          </p:nvPr>
        </p:nvGraphicFramePr>
        <p:xfrm>
          <a:off x="2065175" y="1577505"/>
          <a:ext cx="8061649" cy="1626428"/>
        </p:xfrm>
        <a:graphic>
          <a:graphicData uri="http://schemas.openxmlformats.org/drawingml/2006/table">
            <a:tbl>
              <a:tblPr firstRow="1" bandRow="1">
                <a:tableStyleId>{5C22544A-7EE6-4342-B048-85BDC9FD1C3A}</a:tableStyleId>
              </a:tblPr>
              <a:tblGrid>
                <a:gridCol w="2153176">
                  <a:extLst>
                    <a:ext uri="{9D8B030D-6E8A-4147-A177-3AD203B41FA5}">
                      <a16:colId xmlns:a16="http://schemas.microsoft.com/office/drawing/2014/main" xmlns="" val="2221887099"/>
                    </a:ext>
                  </a:extLst>
                </a:gridCol>
                <a:gridCol w="5908473">
                  <a:extLst>
                    <a:ext uri="{9D8B030D-6E8A-4147-A177-3AD203B41FA5}">
                      <a16:colId xmlns:a16="http://schemas.microsoft.com/office/drawing/2014/main" xmlns="" val="1627173506"/>
                    </a:ext>
                  </a:extLst>
                </a:gridCol>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extLst>
                  <a:ext uri="{0D108BD9-81ED-4DB2-BD59-A6C34878D82A}">
                    <a16:rowId xmlns:a16="http://schemas.microsoft.com/office/drawing/2014/main" xmlns="" val="1746007870"/>
                  </a:ext>
                </a:extLst>
              </a:tr>
              <a:tr h="48135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No</a:t>
                      </a: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extLst>
                  <a:ext uri="{0D108BD9-81ED-4DB2-BD59-A6C34878D82A}">
                    <a16:rowId xmlns:a16="http://schemas.microsoft.com/office/drawing/2014/main" xmlns="" val="466624865"/>
                  </a:ext>
                </a:extLst>
              </a:tr>
              <a:tr h="481357">
                <a:tc>
                  <a:txBody>
                    <a:bodyPr/>
                    <a:lstStyle/>
                    <a:p>
                      <a:pPr algn="ctr" fontAlgn="t"/>
                      <a:r>
                        <a:rPr lang="en-US" sz="1400" b="1" kern="1200" dirty="0">
                          <a:solidFill>
                            <a:schemeClr val="dk1"/>
                          </a:solidFill>
                          <a:effectLst/>
                          <a:latin typeface="+mn-lt"/>
                          <a:ea typeface="+mn-ea"/>
                          <a:cs typeface="+mn-cs"/>
                        </a:rPr>
                        <a:t>Yes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yes contains 1500 Brain MRI Images that are tumorous</a:t>
                      </a:r>
                    </a:p>
                  </a:txBody>
                  <a:tcPr/>
                </a:tc>
                <a:extLst>
                  <a:ext uri="{0D108BD9-81ED-4DB2-BD59-A6C34878D82A}">
                    <a16:rowId xmlns:a16="http://schemas.microsoft.com/office/drawing/2014/main" xmlns="" val="2182526843"/>
                  </a:ext>
                </a:extLst>
              </a:tr>
            </a:tbl>
          </a:graphicData>
        </a:graphic>
      </p:graphicFrame>
      <p:pic>
        <p:nvPicPr>
          <p:cNvPr id="21" name="Picture 20" descr="A close-up of a brain&#10;&#10;Description automatically generated with low confidence">
            <a:extLst>
              <a:ext uri="{FF2B5EF4-FFF2-40B4-BE49-F238E27FC236}">
                <a16:creationId xmlns:a16="http://schemas.microsoft.com/office/drawing/2014/main" xmlns="" id="{966326F4-31BC-49DC-AF4C-AC6BC4369C12}"/>
              </a:ext>
            </a:extLst>
          </p:cNvPr>
          <p:cNvPicPr>
            <a:picLocks noChangeAspect="1"/>
          </p:cNvPicPr>
          <p:nvPr/>
        </p:nvPicPr>
        <p:blipFill>
          <a:blip r:embed="rId2"/>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a:extLst>
              <a:ext uri="{FF2B5EF4-FFF2-40B4-BE49-F238E27FC236}">
                <a16:creationId xmlns:a16="http://schemas.microsoft.com/office/drawing/2014/main" xmlns="" id="{E65B210F-5FC7-4B9A-9E76-B63C5452256C}"/>
              </a:ext>
            </a:extLst>
          </p:cNvPr>
          <p:cNvPicPr preferRelativeResize="0">
            <a:picLocks/>
          </p:cNvPicPr>
          <p:nvPr/>
        </p:nvPicPr>
        <p:blipFill>
          <a:blip r:embed="rId3"/>
          <a:stretch>
            <a:fillRect/>
          </a:stretch>
        </p:blipFill>
        <p:spPr>
          <a:xfrm>
            <a:off x="5802263" y="3429000"/>
            <a:ext cx="1097280" cy="1097280"/>
          </a:xfrm>
          <a:prstGeom prst="rect">
            <a:avLst/>
          </a:prstGeom>
        </p:spPr>
      </p:pic>
      <p:pic>
        <p:nvPicPr>
          <p:cNvPr id="24" name="Picture 23" descr="A close-up of a brain&#10;&#10;Description automatically generated with low confidence">
            <a:extLst>
              <a:ext uri="{FF2B5EF4-FFF2-40B4-BE49-F238E27FC236}">
                <a16:creationId xmlns:a16="http://schemas.microsoft.com/office/drawing/2014/main" xmlns="" id="{F33C3C5C-5563-4A38-A7DB-C39189AA0A6D}"/>
              </a:ext>
            </a:extLst>
          </p:cNvPr>
          <p:cNvPicPr preferRelativeResize="0">
            <a:picLocks/>
          </p:cNvPicPr>
          <p:nvPr/>
        </p:nvPicPr>
        <p:blipFill>
          <a:blip r:embed="rId4"/>
          <a:stretch>
            <a:fillRect/>
          </a:stretch>
        </p:blipFill>
        <p:spPr>
          <a:xfrm>
            <a:off x="7297940" y="3431856"/>
            <a:ext cx="1097280" cy="1097280"/>
          </a:xfrm>
          <a:prstGeom prst="rect">
            <a:avLst/>
          </a:prstGeom>
        </p:spPr>
      </p:pic>
      <p:pic>
        <p:nvPicPr>
          <p:cNvPr id="25" name="Picture 24" descr="A picture containing white&#10;&#10;Description automatically generated">
            <a:extLst>
              <a:ext uri="{FF2B5EF4-FFF2-40B4-BE49-F238E27FC236}">
                <a16:creationId xmlns:a16="http://schemas.microsoft.com/office/drawing/2014/main" xmlns="" id="{CD8A7A21-9C19-472B-AC05-C1B7D44928DB}"/>
              </a:ext>
            </a:extLst>
          </p:cNvPr>
          <p:cNvPicPr>
            <a:picLocks noChangeAspect="1"/>
          </p:cNvPicPr>
          <p:nvPr/>
        </p:nvPicPr>
        <p:blipFill>
          <a:blip r:embed="rId5"/>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a:extLst>
              <a:ext uri="{FF2B5EF4-FFF2-40B4-BE49-F238E27FC236}">
                <a16:creationId xmlns:a16="http://schemas.microsoft.com/office/drawing/2014/main" xmlns="" id="{F144CA33-8A7A-45E4-B27A-144EF7DF1AD2}"/>
              </a:ext>
            </a:extLst>
          </p:cNvPr>
          <p:cNvPicPr preferRelativeResize="0">
            <a:picLocks/>
          </p:cNvPicPr>
          <p:nvPr/>
        </p:nvPicPr>
        <p:blipFill>
          <a:blip r:embed="rId6"/>
          <a:stretch>
            <a:fillRect/>
          </a:stretch>
        </p:blipFill>
        <p:spPr>
          <a:xfrm>
            <a:off x="4306586" y="5040117"/>
            <a:ext cx="1097280" cy="1097280"/>
          </a:xfrm>
          <a:prstGeom prst="rect">
            <a:avLst/>
          </a:prstGeom>
        </p:spPr>
      </p:pic>
      <p:sp>
        <p:nvSpPr>
          <p:cNvPr id="29" name="TextBox 28">
            <a:extLst>
              <a:ext uri="{FF2B5EF4-FFF2-40B4-BE49-F238E27FC236}">
                <a16:creationId xmlns:a16="http://schemas.microsoft.com/office/drawing/2014/main" xmlns="" id="{5069A934-2852-4E9C-AFCD-EBEE7E723B55}"/>
              </a:ext>
            </a:extLst>
          </p:cNvPr>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p>
        </p:txBody>
      </p:sp>
      <p:sp>
        <p:nvSpPr>
          <p:cNvPr id="30" name="TextBox 29">
            <a:extLst>
              <a:ext uri="{FF2B5EF4-FFF2-40B4-BE49-F238E27FC236}">
                <a16:creationId xmlns:a16="http://schemas.microsoft.com/office/drawing/2014/main" xmlns="" id="{1C7A5C71-A0BE-4E67-97C6-84F4FA28E110}"/>
              </a:ext>
            </a:extLst>
          </p:cNvPr>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p>
        </p:txBody>
      </p:sp>
      <p:pic>
        <p:nvPicPr>
          <p:cNvPr id="32" name="Picture 31" descr="A picture containing mirror, reflection, round, image&#10;&#10;Description automatically generated">
            <a:extLst>
              <a:ext uri="{FF2B5EF4-FFF2-40B4-BE49-F238E27FC236}">
                <a16:creationId xmlns:a16="http://schemas.microsoft.com/office/drawing/2014/main" xmlns="" id="{FE010B0D-6E3E-47C6-93A7-CCCA8C16CB4E}"/>
              </a:ext>
            </a:extLst>
          </p:cNvPr>
          <p:cNvPicPr>
            <a:picLocks/>
          </p:cNvPicPr>
          <p:nvPr/>
        </p:nvPicPr>
        <p:blipFill>
          <a:blip r:embed="rId7"/>
          <a:stretch>
            <a:fillRect/>
          </a:stretch>
        </p:blipFill>
        <p:spPr>
          <a:xfrm>
            <a:off x="5802263" y="5040117"/>
            <a:ext cx="1097280" cy="1097280"/>
          </a:xfrm>
          <a:prstGeom prst="rect">
            <a:avLst/>
          </a:prstGeom>
        </p:spPr>
      </p:pic>
      <p:pic>
        <p:nvPicPr>
          <p:cNvPr id="34" name="Picture 33" descr="A picture containing reflection, close&#10;&#10;Description automatically generated">
            <a:extLst>
              <a:ext uri="{FF2B5EF4-FFF2-40B4-BE49-F238E27FC236}">
                <a16:creationId xmlns:a16="http://schemas.microsoft.com/office/drawing/2014/main" xmlns="" id="{FCC1C024-CA28-4B1B-87BB-15B834613A12}"/>
              </a:ext>
            </a:extLst>
          </p:cNvPr>
          <p:cNvPicPr>
            <a:picLocks/>
          </p:cNvPicPr>
          <p:nvPr/>
        </p:nvPicPr>
        <p:blipFill>
          <a:blip r:embed="rId8"/>
          <a:stretch>
            <a:fillRect/>
          </a:stretch>
        </p:blipFill>
        <p:spPr>
          <a:xfrm>
            <a:off x="7297940" y="5040117"/>
            <a:ext cx="1097280" cy="1097280"/>
          </a:xfrm>
          <a:prstGeom prst="rect">
            <a:avLst/>
          </a:prstGeom>
        </p:spPr>
      </p:pic>
      <p:pic>
        <p:nvPicPr>
          <p:cNvPr id="36" name="Picture 35" descr="A close-up of the moon&#10;&#10;Description automatically generated">
            <a:extLst>
              <a:ext uri="{FF2B5EF4-FFF2-40B4-BE49-F238E27FC236}">
                <a16:creationId xmlns:a16="http://schemas.microsoft.com/office/drawing/2014/main" xmlns="" id="{6AF71A41-59BB-4C31-A61B-6BDC8E49C5EC}"/>
              </a:ext>
            </a:extLst>
          </p:cNvPr>
          <p:cNvPicPr>
            <a:picLocks/>
          </p:cNvPicPr>
          <p:nvPr/>
        </p:nvPicPr>
        <p:blipFill>
          <a:blip r:embed="rId9"/>
          <a:stretch>
            <a:fillRect/>
          </a:stretch>
        </p:blipFill>
        <p:spPr>
          <a:xfrm>
            <a:off x="8793617" y="5040117"/>
            <a:ext cx="1097280" cy="1097280"/>
          </a:xfrm>
          <a:prstGeom prst="rect">
            <a:avLst/>
          </a:prstGeom>
        </p:spPr>
      </p:pic>
      <p:sp>
        <p:nvSpPr>
          <p:cNvPr id="37" name="TextBox 36">
            <a:extLst>
              <a:ext uri="{FF2B5EF4-FFF2-40B4-BE49-F238E27FC236}">
                <a16:creationId xmlns:a16="http://schemas.microsoft.com/office/drawing/2014/main" xmlns="" id="{7D17640B-D832-4282-A3F1-C175943757D4}"/>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40890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6F7BB-30A8-4980-AD4A-2FB0B53FA6C9}"/>
              </a:ext>
            </a:extLst>
          </p:cNvPr>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xmlns="" id="{7517F12A-7304-B447-BEB8-A99EA8009F15}"/>
              </a:ext>
            </a:extLst>
          </p:cNvPr>
          <p:cNvSpPr>
            <a:spLocks noGrp="1"/>
          </p:cNvSpPr>
          <p:nvPr>
            <p:ph type="dt" sz="half" idx="2"/>
          </p:nvPr>
        </p:nvSpPr>
        <p:spPr>
          <a:xfrm>
            <a:off x="175727" y="6337688"/>
            <a:ext cx="1843196"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xmlns="" id="{987CCF58-9B83-4A4F-8CA9-3D9C9BB7A28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0" name="TextBox 29">
            <a:extLst>
              <a:ext uri="{FF2B5EF4-FFF2-40B4-BE49-F238E27FC236}">
                <a16:creationId xmlns:a16="http://schemas.microsoft.com/office/drawing/2014/main" xmlns="" id="{706B8CA6-D5D6-4919-A990-E6577D37BE5F}"/>
              </a:ext>
            </a:extLst>
          </p:cNvPr>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p>
          <a:p>
            <a:pPr algn="just"/>
            <a:endParaRPr lang="en-US" sz="2400" dirty="0"/>
          </a:p>
          <a:p>
            <a:pPr algn="just"/>
            <a:r>
              <a:rPr lang="en-US" sz="2400" dirty="0"/>
              <a:t>The selected model should be robust enough to detect tumors in the brain since there is no room for many errors in this delicate field.</a:t>
            </a:r>
          </a:p>
          <a:p>
            <a:pPr algn="just"/>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xmlns="" id="{8D3F7063-A64B-CB42-8BBF-BF52424269A8}"/>
              </a:ext>
            </a:extLst>
          </p:cNvPr>
          <p:cNvSpPr>
            <a:spLocks noGrp="1"/>
          </p:cNvSpPr>
          <p:nvPr>
            <p:ph type="dt" sz="half" idx="10"/>
          </p:nvPr>
        </p:nvSpPr>
        <p:spPr>
          <a:xfrm>
            <a:off x="381000" y="6356350"/>
            <a:ext cx="342900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xmlns=""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12530</TotalTime>
  <Words>1465</Words>
  <Application>Microsoft Office PowerPoint</Application>
  <PresentationFormat>Custom</PresentationFormat>
  <Paragraphs>249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Final Project Deep Learning:  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Exploratory Data Analysis</vt:lpstr>
      <vt:lpstr>PowerPoint Presentation</vt:lpstr>
      <vt:lpstr>PowerPoint Presentation</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
  <cp:lastModifiedBy>Windows User</cp:lastModifiedBy>
  <cp:revision>129</cp:revision>
  <dcterms:created xsi:type="dcterms:W3CDTF">2021-12-24T17:37:56Z</dcterms:created>
  <dcterms:modified xsi:type="dcterms:W3CDTF">2022-07-06T16:38:41Z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