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3" r:id="rId4"/>
  </p:sldMasterIdLst>
  <p:notesMasterIdLst>
    <p:notesMasterId r:id="rId37"/>
  </p:notesMasterIdLst>
  <p:sldIdLst>
    <p:sldId id="256" r:id="rId5"/>
    <p:sldId id="257" r:id="rId6"/>
    <p:sldId id="273" r:id="rId7"/>
    <p:sldId id="258" r:id="rId8"/>
    <p:sldId id="261" r:id="rId9"/>
    <p:sldId id="293" r:id="rId10"/>
    <p:sldId id="276" r:id="rId11"/>
    <p:sldId id="260" r:id="rId12"/>
    <p:sldId id="278" r:id="rId13"/>
    <p:sldId id="271" r:id="rId14"/>
    <p:sldId id="294" r:id="rId15"/>
    <p:sldId id="295" r:id="rId16"/>
    <p:sldId id="296" r:id="rId17"/>
    <p:sldId id="297" r:id="rId18"/>
    <p:sldId id="298" r:id="rId19"/>
    <p:sldId id="266" r:id="rId20"/>
    <p:sldId id="299" r:id="rId21"/>
    <p:sldId id="283" r:id="rId22"/>
    <p:sldId id="285" r:id="rId23"/>
    <p:sldId id="300" r:id="rId24"/>
    <p:sldId id="284" r:id="rId25"/>
    <p:sldId id="301" r:id="rId26"/>
    <p:sldId id="302" r:id="rId27"/>
    <p:sldId id="303" r:id="rId28"/>
    <p:sldId id="286" r:id="rId29"/>
    <p:sldId id="287" r:id="rId30"/>
    <p:sldId id="304" r:id="rId31"/>
    <p:sldId id="305" r:id="rId32"/>
    <p:sldId id="289" r:id="rId33"/>
    <p:sldId id="292" r:id="rId34"/>
    <p:sldId id="291" r:id="rId35"/>
    <p:sldId id="27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8C3"/>
    <a:srgbClr val="9461CD"/>
    <a:srgbClr val="A269C5"/>
    <a:srgbClr val="B473BB"/>
    <a:srgbClr val="5AD4C0"/>
    <a:srgbClr val="0068FF"/>
    <a:srgbClr val="44546A"/>
    <a:srgbClr val="FFFFFF"/>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p:scale>
          <a:sx n="75" d="100"/>
          <a:sy n="75" d="100"/>
        </p:scale>
        <p:origin x="-974" y="-365"/>
      </p:cViewPr>
      <p:guideLst>
        <p:guide orient="horz" pos="2160"/>
        <p:guide pos="3840"/>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7/4/2022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10387963" y="5038579"/>
            <a:ext cx="1892949" cy="1725637"/>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720726" y="776289"/>
            <a:ext cx="10750549"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720726" y="2250280"/>
            <a:ext cx="10750549"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828800" y="6012657"/>
            <a:ext cx="7721600" cy="365125"/>
          </a:xfrm>
        </p:spPr>
        <p:txBody>
          <a:bodyPr tIns="0" bIns="0" anchor="t"/>
          <a:lstStyle>
            <a:lvl1pPr algn="r">
              <a:defRPr sz="1000"/>
            </a:lvl1pPr>
          </a:lstStyle>
          <a:p>
            <a:pPr eaLnBrk="1" latinLnBrk="0" hangingPunct="1"/>
            <a:fld id="{F8CFA630-13BB-46C4-BD44-B2C5F9B66074}" type="datetimeFigureOut">
              <a:rPr lang="en-US" smtClean="0"/>
              <a:pPr eaLnBrk="1" latinLnBrk="0" hangingPunct="1"/>
              <a:t>7/4/2022</a:t>
            </a:fld>
            <a:endParaRPr lang="en-US" dirty="0">
              <a:solidFill>
                <a:srgbClr val="FFFFFF"/>
              </a:solidFill>
            </a:endParaRPr>
          </a:p>
        </p:txBody>
      </p:sp>
      <p:sp>
        <p:nvSpPr>
          <p:cNvPr id="17" name="Footer Placeholder 16"/>
          <p:cNvSpPr>
            <a:spLocks noGrp="1"/>
          </p:cNvSpPr>
          <p:nvPr>
            <p:ph type="ftr" sz="quarter" idx="11"/>
          </p:nvPr>
        </p:nvSpPr>
        <p:spPr>
          <a:xfrm>
            <a:off x="1828800" y="5650705"/>
            <a:ext cx="7721600" cy="365125"/>
          </a:xfrm>
        </p:spPr>
        <p:txBody>
          <a:bodyPr tIns="0" bIns="0" anchor="b"/>
          <a:lstStyle>
            <a:lvl1pPr algn="r">
              <a:defRPr sz="1100"/>
            </a:lvl1pPr>
          </a:lstStyle>
          <a:p>
            <a:endParaRPr kumimoji="0" lang="en-US" dirty="0">
              <a:solidFill>
                <a:srgbClr val="FFFFFF"/>
              </a:solidFill>
            </a:endParaRPr>
          </a:p>
        </p:txBody>
      </p:sp>
      <p:sp>
        <p:nvSpPr>
          <p:cNvPr id="29" name="Slide Number Placeholder 28"/>
          <p:cNvSpPr>
            <a:spLocks noGrp="1"/>
          </p:cNvSpPr>
          <p:nvPr>
            <p:ph type="sldNum" sz="quarter" idx="12"/>
          </p:nvPr>
        </p:nvSpPr>
        <p:spPr>
          <a:xfrm>
            <a:off x="11189663" y="5752308"/>
            <a:ext cx="670560" cy="365125"/>
          </a:xfrm>
        </p:spPr>
        <p:txBody>
          <a:bodyPr anchor="ctr"/>
          <a:lstStyle>
            <a:lvl1pPr algn="ctr">
              <a:defRPr sz="1300">
                <a:solidFill>
                  <a:srgbClr val="FFFFFF"/>
                </a:solidFill>
              </a:defRPr>
            </a:lvl1pPr>
          </a:lstStyle>
          <a:p>
            <a:fld id="{BC5217A8-0E06-4059-AC45-433E2E67A85D}" type="slidenum">
              <a:rPr kumimoji="0" lang="en-US" smtClean="0"/>
              <a:pPr eaLnBrk="1" latinLnBrk="0" hangingPunct="1"/>
              <a:t>‹#›</a:t>
            </a:fld>
            <a:endParaRPr kumimoji="0" lang="en-US" dirty="0">
              <a:solidFill>
                <a:srgbClr val="FFFFFF"/>
              </a:solidFill>
            </a:endParaRPr>
          </a:p>
        </p:txBody>
      </p:sp>
      <p:sp>
        <p:nvSpPr>
          <p:cNvPr id="10" name="Rectangle 9">
            <a:extLst>
              <a:ext uri="{FF2B5EF4-FFF2-40B4-BE49-F238E27FC236}">
                <a16:creationId xmlns=""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12">
            <a:extLst>
              <a:ext uri="{FF2B5EF4-FFF2-40B4-BE49-F238E27FC236}">
                <a16:creationId xmlns=""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4" name="Group 13">
            <a:extLst>
              <a:ext uri="{FF2B5EF4-FFF2-40B4-BE49-F238E27FC236}">
                <a16:creationId xmlns=""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8" name="Freeform 17">
            <a:extLst>
              <a:ext uri="{FF2B5EF4-FFF2-40B4-BE49-F238E27FC236}">
                <a16:creationId xmlns=""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18">
            <a:extLst>
              <a:ext uri="{FF2B5EF4-FFF2-40B4-BE49-F238E27FC236}">
                <a16:creationId xmlns=""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562DF68-3089-814D-8A14-C651FE91885E}" type="datetime1">
              <a:rPr lang="en-US" smtClean="0"/>
              <a:pPr/>
              <a:t>7/4/2022</a:t>
            </a:fld>
            <a:endParaRPr lang="en-US" dirty="0"/>
          </a:p>
        </p:txBody>
      </p:sp>
      <p:sp>
        <p:nvSpPr>
          <p:cNvPr id="5" name="Footer Placeholder 4"/>
          <p:cNvSpPr>
            <a:spLocks noGrp="1"/>
          </p:cNvSpPr>
          <p:nvPr>
            <p:ph type="ftr" sz="quarter" idx="11"/>
          </p:nvPr>
        </p:nvSpPr>
        <p:spPr/>
        <p:txBody>
          <a:bodyPr/>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381000"/>
            <a:ext cx="2540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381000"/>
            <a:ext cx="83312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562DF68-3089-814D-8A14-C651FE91885E}" type="datetime1">
              <a:rPr lang="en-US" smtClean="0"/>
              <a:pPr/>
              <a:t>7/4/2022</a:t>
            </a:fld>
            <a:endParaRPr lang="en-US" dirty="0"/>
          </a:p>
        </p:txBody>
      </p:sp>
      <p:sp>
        <p:nvSpPr>
          <p:cNvPr id="5" name="Footer Placeholder 4"/>
          <p:cNvSpPr>
            <a:spLocks noGrp="1"/>
          </p:cNvSpPr>
          <p:nvPr>
            <p:ph type="ftr" sz="quarter" idx="11"/>
          </p:nvPr>
        </p:nvSpPr>
        <p:spPr/>
        <p:txBody>
          <a:bodyPr/>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7/4/2022</a:t>
            </a:fld>
            <a:endParaRPr lang="en-US" dirty="0"/>
          </a:p>
        </p:txBody>
      </p:sp>
      <p:sp>
        <p:nvSpPr>
          <p:cNvPr id="4" name="Footer Placeholder 3">
            <a:extLst>
              <a:ext uri="{FF2B5EF4-FFF2-40B4-BE49-F238E27FC236}">
                <a16:creationId xmlns=""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7/4/2022</a:t>
            </a:fld>
            <a:endParaRPr lang="en-US" dirty="0"/>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7/4/2022</a:t>
            </a:fld>
            <a:endParaRPr lang="en-US" dirty="0"/>
          </a:p>
        </p:txBody>
      </p:sp>
      <p:sp>
        <p:nvSpPr>
          <p:cNvPr id="4" name="Footer Placeholder 3">
            <a:extLst>
              <a:ext uri="{FF2B5EF4-FFF2-40B4-BE49-F238E27FC236}">
                <a16:creationId xmlns=""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7/4/2022</a:t>
            </a:fld>
            <a:endParaRPr lang="en-US" dirty="0"/>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7/4/2022</a:t>
            </a:fld>
            <a:endParaRPr lang="en-US" dirty="0"/>
          </a:p>
        </p:txBody>
      </p:sp>
      <p:sp>
        <p:nvSpPr>
          <p:cNvPr id="5" name="Footer Placeholder 4">
            <a:extLst>
              <a:ext uri="{FF2B5EF4-FFF2-40B4-BE49-F238E27FC236}">
                <a16:creationId xmlns=""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7/4/2022</a:t>
            </a:fld>
            <a:endParaRPr lang="en-US" dirty="0"/>
          </a:p>
        </p:txBody>
      </p:sp>
      <p:sp>
        <p:nvSpPr>
          <p:cNvPr id="22" name="Footer Placeholder 21">
            <a:extLst>
              <a:ext uri="{FF2B5EF4-FFF2-40B4-BE49-F238E27FC236}">
                <a16:creationId xmlns=""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67494"/>
            <a:ext cx="109728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609600" y="1882808"/>
            <a:ext cx="10972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388608" y="6480048"/>
            <a:ext cx="2844800" cy="301752"/>
          </a:xfrm>
        </p:spPr>
        <p:txBody>
          <a:bodyPr/>
          <a:lstStyle/>
          <a:p>
            <a:fld id="{DD9C8446-696E-6942-B6C8-CC9CAD0B34E0}" type="datetime1">
              <a:rPr lang="en-US" smtClean="0"/>
              <a:pPr/>
              <a:t>7/4/2022</a:t>
            </a:fld>
            <a:endParaRPr lang="en-US" dirty="0"/>
          </a:p>
        </p:txBody>
      </p:sp>
      <p:sp>
        <p:nvSpPr>
          <p:cNvPr id="5" name="Footer Placeholder 4"/>
          <p:cNvSpPr>
            <a:spLocks noGrp="1"/>
          </p:cNvSpPr>
          <p:nvPr>
            <p:ph type="ftr" sz="quarter" idx="11"/>
          </p:nvPr>
        </p:nvSpPr>
        <p:spPr>
          <a:xfrm>
            <a:off x="609600" y="6480970"/>
            <a:ext cx="5680075" cy="300831"/>
          </a:xfrm>
        </p:spPr>
        <p:txBody>
          <a:bodyPr/>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Freeform 6">
            <a:extLst>
              <a:ext uri="{FF2B5EF4-FFF2-40B4-BE49-F238E27FC236}">
                <a16:creationId xmlns=""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7">
            <a:extLst>
              <a:ext uri="{FF2B5EF4-FFF2-40B4-BE49-F238E27FC236}">
                <a16:creationId xmlns=""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9" name="Freeform 8">
            <a:extLst>
              <a:ext uri="{FF2B5EF4-FFF2-40B4-BE49-F238E27FC236}">
                <a16:creationId xmlns=""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 name="Group 9">
            <a:extLst>
              <a:ext uri="{FF2B5EF4-FFF2-40B4-BE49-F238E27FC236}">
                <a16:creationId xmlns=""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11" name="Freeform 10">
              <a:extLst>
                <a:ext uri="{FF2B5EF4-FFF2-40B4-BE49-F238E27FC236}">
                  <a16:creationId xmlns=""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12" name="Freeform 11">
              <a:extLst>
                <a:ext uri="{FF2B5EF4-FFF2-40B4-BE49-F238E27FC236}">
                  <a16:creationId xmlns=""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9379" y="7035"/>
            <a:ext cx="1217324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10387963" y="93786"/>
            <a:ext cx="1892949" cy="1725637"/>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9274176" y="6477000"/>
            <a:ext cx="2844800" cy="304800"/>
          </a:xfrm>
        </p:spPr>
        <p:txBody>
          <a:bodyPr/>
          <a:lstStyle/>
          <a:p>
            <a:fld id="{F5592931-05C6-8543-8B6E-A8BD29BD5C2B}" type="datetime1">
              <a:rPr lang="en-US" smtClean="0"/>
              <a:pPr/>
              <a:t>7/4/2022</a:t>
            </a:fld>
            <a:endParaRPr lang="en-US" dirty="0"/>
          </a:p>
        </p:txBody>
      </p:sp>
      <p:sp>
        <p:nvSpPr>
          <p:cNvPr id="5" name="Footer Placeholder 4"/>
          <p:cNvSpPr>
            <a:spLocks noGrp="1"/>
          </p:cNvSpPr>
          <p:nvPr>
            <p:ph type="ftr" sz="quarter" idx="11"/>
          </p:nvPr>
        </p:nvSpPr>
        <p:spPr>
          <a:xfrm>
            <a:off x="3492501" y="6480970"/>
            <a:ext cx="5680075" cy="300831"/>
          </a:xfrm>
        </p:spPr>
        <p:txBody>
          <a:bodyPr/>
          <a:lstStyle/>
          <a:p>
            <a:r>
              <a:rPr lang="en-US" smtClean="0"/>
              <a:t>PRESENTATION TITLE</a:t>
            </a:r>
            <a:endParaRPr lang="en-US" dirty="0"/>
          </a:p>
        </p:txBody>
      </p:sp>
      <p:sp>
        <p:nvSpPr>
          <p:cNvPr id="6" name="Slide Number Placeholder 5"/>
          <p:cNvSpPr>
            <a:spLocks noGrp="1"/>
          </p:cNvSpPr>
          <p:nvPr>
            <p:ph type="sldNum" sz="quarter" idx="12"/>
          </p:nvPr>
        </p:nvSpPr>
        <p:spPr>
          <a:xfrm>
            <a:off x="11268075" y="809625"/>
            <a:ext cx="670560" cy="300831"/>
          </a:xfrm>
        </p:spPr>
        <p:txBody>
          <a:bodyPr/>
          <a:lstStyle/>
          <a:p>
            <a:fld id="{294A09A9-5501-47C1-A89A-A340965A2BE2}" type="slidenum">
              <a:rPr lang="en-US" smtClean="0"/>
              <a:pPr/>
              <a:t>‹#›</a:t>
            </a:fld>
            <a:endParaRPr lang="en-US" dirty="0"/>
          </a:p>
        </p:txBody>
      </p:sp>
      <p:cxnSp>
        <p:nvCxnSpPr>
          <p:cNvPr id="11" name="Straight Connector 10"/>
          <p:cNvCxnSpPr/>
          <p:nvPr/>
        </p:nvCxnSpPr>
        <p:spPr>
          <a:xfrm rot="10800000">
            <a:off x="8625059" y="9381"/>
            <a:ext cx="3563815"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5"/>
            <a:ext cx="12182621"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508000" y="271465"/>
            <a:ext cx="9652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08000" y="1633536"/>
            <a:ext cx="51816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2" name="Rectangle 11">
            <a:extLst>
              <a:ext uri="{FF2B5EF4-FFF2-40B4-BE49-F238E27FC236}">
                <a16:creationId xmlns=""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12">
            <a:extLst>
              <a:ext uri="{FF2B5EF4-FFF2-40B4-BE49-F238E27FC236}">
                <a16:creationId xmlns=""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722438"/>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722438"/>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388608" y="6480969"/>
            <a:ext cx="2844800" cy="301752"/>
          </a:xfrm>
        </p:spPr>
        <p:txBody>
          <a:bodyPr/>
          <a:lstStyle/>
          <a:p>
            <a:fld id="{B562DF68-3089-814D-8A14-C651FE91885E}" type="datetime1">
              <a:rPr lang="en-US" smtClean="0"/>
              <a:pPr/>
              <a:t>7/4/2022</a:t>
            </a:fld>
            <a:endParaRPr lang="en-US" dirty="0"/>
          </a:p>
        </p:txBody>
      </p:sp>
      <p:sp>
        <p:nvSpPr>
          <p:cNvPr id="6" name="Footer Placeholder 5"/>
          <p:cNvSpPr>
            <a:spLocks noGrp="1"/>
          </p:cNvSpPr>
          <p:nvPr>
            <p:ph type="ftr" sz="quarter" idx="11"/>
          </p:nvPr>
        </p:nvSpPr>
        <p:spPr>
          <a:xfrm>
            <a:off x="609600" y="6480969"/>
            <a:ext cx="5680075" cy="301752"/>
          </a:xfrm>
        </p:spPr>
        <p:txBody>
          <a:bodyPr/>
          <a:lstStyle/>
          <a:p>
            <a:r>
              <a:rPr lang="en-US" smtClean="0"/>
              <a:t>PRESENTATION TITLE</a:t>
            </a:r>
            <a:endParaRPr lang="en-US" dirty="0"/>
          </a:p>
        </p:txBody>
      </p:sp>
      <p:sp>
        <p:nvSpPr>
          <p:cNvPr id="7" name="Slide Number Placeholder 6"/>
          <p:cNvSpPr>
            <a:spLocks noGrp="1"/>
          </p:cNvSpPr>
          <p:nvPr>
            <p:ph type="sldNum" sz="quarter" idx="12"/>
          </p:nvPr>
        </p:nvSpPr>
        <p:spPr>
          <a:xfrm>
            <a:off x="10119360" y="6480969"/>
            <a:ext cx="670560" cy="301752"/>
          </a:xfrm>
        </p:spPr>
        <p:txBody>
          <a:bodyPr/>
          <a:lstStyle/>
          <a:p>
            <a:fld id="{294A09A9-5501-47C1-A89A-A340965A2BE2}" type="slidenum">
              <a:rPr lang="en-US" smtClean="0"/>
              <a:pPr/>
              <a:t>‹#›</a:t>
            </a:fld>
            <a:endParaRPr lang="en-US" dirty="0"/>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30931" y="290732"/>
            <a:ext cx="14224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820008" y="290732"/>
            <a:ext cx="774699"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820008" y="3427124"/>
            <a:ext cx="774699"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696307" y="290732"/>
            <a:ext cx="9144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696307" y="3427124"/>
            <a:ext cx="9144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6388608" y="6480969"/>
            <a:ext cx="2840736" cy="301752"/>
          </a:xfrm>
        </p:spPr>
        <p:txBody>
          <a:bodyPr/>
          <a:lstStyle/>
          <a:p>
            <a:fld id="{B562DF68-3089-814D-8A14-C651FE91885E}" type="datetime1">
              <a:rPr lang="en-US" smtClean="0"/>
              <a:pPr/>
              <a:t>7/4/2022</a:t>
            </a:fld>
            <a:endParaRPr lang="en-US" dirty="0"/>
          </a:p>
        </p:txBody>
      </p:sp>
      <p:sp>
        <p:nvSpPr>
          <p:cNvPr id="8" name="Footer Placeholder 7"/>
          <p:cNvSpPr>
            <a:spLocks noGrp="1"/>
          </p:cNvSpPr>
          <p:nvPr>
            <p:ph type="ftr" sz="quarter" idx="11"/>
          </p:nvPr>
        </p:nvSpPr>
        <p:spPr>
          <a:xfrm>
            <a:off x="609600" y="6480969"/>
            <a:ext cx="5681472" cy="301752"/>
          </a:xfrm>
        </p:spPr>
        <p:txBody>
          <a:bodyPr/>
          <a:lstStyle/>
          <a:p>
            <a:r>
              <a:rPr lang="en-US" smtClean="0"/>
              <a:t>PRESENTATION TITLE</a:t>
            </a:r>
            <a:endParaRPr lang="en-US" dirty="0"/>
          </a:p>
        </p:txBody>
      </p:sp>
      <p:sp>
        <p:nvSpPr>
          <p:cNvPr id="9" name="Slide Number Placeholder 8"/>
          <p:cNvSpPr>
            <a:spLocks noGrp="1"/>
          </p:cNvSpPr>
          <p:nvPr>
            <p:ph type="sldNum" sz="quarter" idx="12"/>
          </p:nvPr>
        </p:nvSpPr>
        <p:spPr>
          <a:xfrm>
            <a:off x="10119360" y="6483096"/>
            <a:ext cx="670560" cy="301752"/>
          </a:xfrm>
        </p:spPr>
        <p:txBody>
          <a:bodyPr/>
          <a:lstStyle>
            <a:lvl1pPr algn="ctr">
              <a:defRPr/>
            </a:lvl1pPr>
          </a:lstStyle>
          <a:p>
            <a:fld id="{294A09A9-5501-47C1-A89A-A340965A2BE2}"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562DF68-3089-814D-8A14-C651FE91885E}" type="datetime1">
              <a:rPr lang="en-US" smtClean="0"/>
              <a:pPr/>
              <a:t>7/4/2022</a:t>
            </a:fld>
            <a:endParaRPr lang="en-US" dirty="0"/>
          </a:p>
        </p:txBody>
      </p:sp>
      <p:sp>
        <p:nvSpPr>
          <p:cNvPr id="4" name="Footer Placeholder 3"/>
          <p:cNvSpPr>
            <a:spLocks noGrp="1"/>
          </p:cNvSpPr>
          <p:nvPr>
            <p:ph type="ftr" sz="quarter" idx="11"/>
          </p:nvPr>
        </p:nvSpPr>
        <p:spPr/>
        <p:txBody>
          <a:bodyPr/>
          <a:lstStyle/>
          <a:p>
            <a:r>
              <a:rPr lang="en-US" smtClean="0"/>
              <a:t>PRESENTATION TITLE</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388608" y="6480969"/>
            <a:ext cx="2844800" cy="301752"/>
          </a:xfrm>
        </p:spPr>
        <p:txBody>
          <a:bodyPr/>
          <a:lstStyle/>
          <a:p>
            <a:fld id="{B562DF68-3089-814D-8A14-C651FE91885E}" type="datetime1">
              <a:rPr lang="en-US" smtClean="0"/>
              <a:pPr/>
              <a:t>7/4/2022</a:t>
            </a:fld>
            <a:endParaRPr lang="en-US" dirty="0"/>
          </a:p>
        </p:txBody>
      </p:sp>
      <p:sp>
        <p:nvSpPr>
          <p:cNvPr id="3" name="Footer Placeholder 2"/>
          <p:cNvSpPr>
            <a:spLocks noGrp="1"/>
          </p:cNvSpPr>
          <p:nvPr>
            <p:ph type="ftr" sz="quarter" idx="11"/>
          </p:nvPr>
        </p:nvSpPr>
        <p:spPr>
          <a:xfrm>
            <a:off x="609600" y="6481891"/>
            <a:ext cx="5680075" cy="300831"/>
          </a:xfrm>
        </p:spPr>
        <p:txBody>
          <a:bodyPr/>
          <a:lstStyle/>
          <a:p>
            <a:r>
              <a:rPr lang="en-US" smtClean="0"/>
              <a:t>PRESENTATION TITLE</a:t>
            </a:r>
            <a:endParaRPr lang="en-US" dirty="0"/>
          </a:p>
        </p:txBody>
      </p:sp>
      <p:sp>
        <p:nvSpPr>
          <p:cNvPr id="4" name="Slide Number Placeholder 3"/>
          <p:cNvSpPr>
            <a:spLocks noGrp="1"/>
          </p:cNvSpPr>
          <p:nvPr>
            <p:ph type="sldNum" sz="quarter" idx="12"/>
          </p:nvPr>
        </p:nvSpPr>
        <p:spPr>
          <a:xfrm>
            <a:off x="10119360" y="6480969"/>
            <a:ext cx="670560" cy="301752"/>
          </a:xfrm>
        </p:spPr>
        <p:txBody>
          <a:bodyPr/>
          <a:lstStyle/>
          <a:p>
            <a:fld id="{294A09A9-5501-47C1-A89A-A340965A2BE2}" type="slidenum">
              <a:rPr lang="en-US" smtClean="0"/>
              <a:pPr/>
              <a:t>‹#›</a:t>
            </a:fld>
            <a:endParaRPr lang="en-US" dirty="0"/>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367664"/>
            <a:ext cx="12192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514475" y="367664"/>
            <a:ext cx="32512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868333" y="320040"/>
            <a:ext cx="7034784"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371968" y="6556248"/>
            <a:ext cx="2844800" cy="301752"/>
          </a:xfrm>
        </p:spPr>
        <p:txBody>
          <a:bodyPr/>
          <a:lstStyle>
            <a:lvl1pPr>
              <a:defRPr sz="900"/>
            </a:lvl1pPr>
          </a:lstStyle>
          <a:p>
            <a:fld id="{B562DF68-3089-814D-8A14-C651FE91885E}" type="datetime1">
              <a:rPr lang="en-US" smtClean="0"/>
              <a:pPr/>
              <a:t>7/4/2022</a:t>
            </a:fld>
            <a:endParaRPr lang="en-US" dirty="0"/>
          </a:p>
        </p:txBody>
      </p:sp>
      <p:sp>
        <p:nvSpPr>
          <p:cNvPr id="6" name="Footer Placeholder 5"/>
          <p:cNvSpPr>
            <a:spLocks noGrp="1"/>
          </p:cNvSpPr>
          <p:nvPr>
            <p:ph type="ftr" sz="quarter" idx="11"/>
          </p:nvPr>
        </p:nvSpPr>
        <p:spPr>
          <a:xfrm>
            <a:off x="1514475" y="6556248"/>
            <a:ext cx="6857493" cy="301752"/>
          </a:xfrm>
        </p:spPr>
        <p:txBody>
          <a:bodyPr/>
          <a:lstStyle>
            <a:lvl1pPr>
              <a:defRPr sz="900"/>
            </a:lvl1pPr>
          </a:lstStyle>
          <a:p>
            <a:r>
              <a:rPr lang="en-US" smtClean="0"/>
              <a:t>PRESENTATION TITLE</a:t>
            </a:r>
            <a:endParaRPr lang="en-US" dirty="0"/>
          </a:p>
        </p:txBody>
      </p:sp>
      <p:sp>
        <p:nvSpPr>
          <p:cNvPr id="7" name="Slide Number Placeholder 6"/>
          <p:cNvSpPr>
            <a:spLocks noGrp="1"/>
          </p:cNvSpPr>
          <p:nvPr>
            <p:ph type="sldNum" sz="quarter" idx="12"/>
          </p:nvPr>
        </p:nvSpPr>
        <p:spPr>
          <a:xfrm>
            <a:off x="11214101" y="6556248"/>
            <a:ext cx="670560" cy="301752"/>
          </a:xfrm>
        </p:spPr>
        <p:txBody>
          <a:bodyPr/>
          <a:lstStyle>
            <a:lvl1pPr>
              <a:defRPr sz="900"/>
            </a:lvl1pPr>
          </a:lstStyle>
          <a:p>
            <a:fld id="{294A09A9-5501-47C1-A89A-A340965A2BE2}"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150896"/>
            <a:ext cx="12192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517649" y="373966"/>
            <a:ext cx="9777984"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524000" y="5867400"/>
            <a:ext cx="9777984"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8144256" y="6556248"/>
            <a:ext cx="2804160" cy="301752"/>
          </a:xfrm>
        </p:spPr>
        <p:txBody>
          <a:bodyPr/>
          <a:lstStyle>
            <a:lvl1pPr>
              <a:defRPr sz="900"/>
            </a:lvl1pPr>
          </a:lstStyle>
          <a:p>
            <a:fld id="{B562DF68-3089-814D-8A14-C651FE91885E}" type="datetime1">
              <a:rPr lang="en-US" smtClean="0"/>
              <a:pPr/>
              <a:t>7/4/2022</a:t>
            </a:fld>
            <a:endParaRPr lang="en-US" dirty="0"/>
          </a:p>
        </p:txBody>
      </p:sp>
      <p:sp>
        <p:nvSpPr>
          <p:cNvPr id="6" name="Footer Placeholder 5"/>
          <p:cNvSpPr>
            <a:spLocks noGrp="1"/>
          </p:cNvSpPr>
          <p:nvPr>
            <p:ph type="ftr" sz="quarter" idx="11"/>
          </p:nvPr>
        </p:nvSpPr>
        <p:spPr>
          <a:xfrm>
            <a:off x="1560576" y="6557169"/>
            <a:ext cx="6597429" cy="301752"/>
          </a:xfrm>
        </p:spPr>
        <p:txBody>
          <a:bodyPr/>
          <a:lstStyle>
            <a:lvl1pPr>
              <a:defRPr sz="900"/>
            </a:lvl1pPr>
          </a:lstStyle>
          <a:p>
            <a:r>
              <a:rPr lang="en-US" smtClean="0"/>
              <a:t>PRESENTATION TITLE</a:t>
            </a:r>
            <a:endParaRPr lang="en-US" dirty="0"/>
          </a:p>
        </p:txBody>
      </p:sp>
      <p:sp>
        <p:nvSpPr>
          <p:cNvPr id="7" name="Slide Number Placeholder 6"/>
          <p:cNvSpPr>
            <a:spLocks noGrp="1"/>
          </p:cNvSpPr>
          <p:nvPr>
            <p:ph type="sldNum" sz="quarter" idx="12"/>
          </p:nvPr>
        </p:nvSpPr>
        <p:spPr>
          <a:xfrm>
            <a:off x="10956256" y="6556248"/>
            <a:ext cx="487680" cy="301752"/>
          </a:xfrm>
        </p:spPr>
        <p:txBody>
          <a:bodyPr/>
          <a:lstStyle>
            <a:lvl1pPr algn="ctr">
              <a:defRPr sz="900"/>
            </a:lvl1pPr>
          </a:lstStyle>
          <a:p>
            <a:fld id="{294A09A9-5501-47C1-A89A-A340965A2BE2}"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9379" y="14069"/>
            <a:ext cx="1217324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5"/>
            <a:ext cx="12182621"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8625059" y="4948410"/>
            <a:ext cx="3563815"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609600" y="267494"/>
            <a:ext cx="109728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882808"/>
            <a:ext cx="109728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388608" y="6480969"/>
            <a:ext cx="2844800" cy="301752"/>
          </a:xfrm>
          <a:prstGeom prst="rect">
            <a:avLst/>
          </a:prstGeom>
        </p:spPr>
        <p:txBody>
          <a:bodyPr vert="horz" anchor="b"/>
          <a:lstStyle>
            <a:lvl1pPr algn="l" eaLnBrk="1" latinLnBrk="0" hangingPunct="1">
              <a:defRPr kumimoji="0" sz="1000" b="0">
                <a:solidFill>
                  <a:schemeClr val="tx1"/>
                </a:solidFill>
              </a:defRPr>
            </a:lvl1pPr>
          </a:lstStyle>
          <a:p>
            <a:fld id="{B562DF68-3089-814D-8A14-C651FE91885E}" type="datetime1">
              <a:rPr lang="en-US" smtClean="0"/>
              <a:pPr/>
              <a:t>7/4/2022</a:t>
            </a:fld>
            <a:endParaRPr lang="en-US" dirty="0"/>
          </a:p>
        </p:txBody>
      </p:sp>
      <p:sp>
        <p:nvSpPr>
          <p:cNvPr id="3" name="Footer Placeholder 2"/>
          <p:cNvSpPr>
            <a:spLocks noGrp="1"/>
          </p:cNvSpPr>
          <p:nvPr>
            <p:ph type="ftr" sz="quarter" idx="3"/>
          </p:nvPr>
        </p:nvSpPr>
        <p:spPr>
          <a:xfrm>
            <a:off x="609600" y="6481891"/>
            <a:ext cx="5680075" cy="300831"/>
          </a:xfrm>
          <a:prstGeom prst="rect">
            <a:avLst/>
          </a:prstGeom>
        </p:spPr>
        <p:txBody>
          <a:bodyPr vert="horz" anchor="b"/>
          <a:lstStyle>
            <a:lvl1pPr algn="r" eaLnBrk="1" latinLnBrk="0" hangingPunct="1">
              <a:defRPr kumimoji="0" sz="1000">
                <a:solidFill>
                  <a:schemeClr val="tx1"/>
                </a:solidFill>
              </a:defRPr>
            </a:lvl1pPr>
          </a:lstStyle>
          <a:p>
            <a:r>
              <a:rPr lang="en-US" smtClean="0"/>
              <a:t>PRESENTATION TITLE</a:t>
            </a:r>
            <a:endParaRPr lang="en-US" dirty="0"/>
          </a:p>
        </p:txBody>
      </p:sp>
      <p:sp>
        <p:nvSpPr>
          <p:cNvPr id="23" name="Slide Number Placeholder 22"/>
          <p:cNvSpPr>
            <a:spLocks noGrp="1"/>
          </p:cNvSpPr>
          <p:nvPr>
            <p:ph type="sldNum" sz="quarter" idx="4"/>
          </p:nvPr>
        </p:nvSpPr>
        <p:spPr>
          <a:xfrm>
            <a:off x="10119360" y="6480969"/>
            <a:ext cx="670560" cy="301752"/>
          </a:xfrm>
          <a:prstGeom prst="rect">
            <a:avLst/>
          </a:prstGeom>
        </p:spPr>
        <p:txBody>
          <a:bodyPr vert="horz" anchor="b"/>
          <a:lstStyle>
            <a:lvl1pPr algn="ctr" eaLnBrk="1" latinLnBrk="0" hangingPunct="1">
              <a:defRPr kumimoji="0" sz="1200">
                <a:solidFill>
                  <a:schemeClr val="tx1"/>
                </a:solidFill>
              </a:defRPr>
            </a:lvl1pPr>
          </a:lstStyle>
          <a:p>
            <a:fld id="{294A09A9-5501-47C1-A89A-A340965A2BE2}"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4004" r:id="rId1"/>
    <p:sldLayoutId id="2147484005" r:id="rId2"/>
    <p:sldLayoutId id="2147484006" r:id="rId3"/>
    <p:sldLayoutId id="2147484007" r:id="rId4"/>
    <p:sldLayoutId id="2147484008" r:id="rId5"/>
    <p:sldLayoutId id="2147484009" r:id="rId6"/>
    <p:sldLayoutId id="2147484010" r:id="rId7"/>
    <p:sldLayoutId id="2147484011" r:id="rId8"/>
    <p:sldLayoutId id="2147484012" r:id="rId9"/>
    <p:sldLayoutId id="2147484013" r:id="rId10"/>
    <p:sldLayoutId id="2147484014" r:id="rId11"/>
    <p:sldLayoutId id="2147484015" r:id="rId12"/>
    <p:sldLayoutId id="2147484016" r:id="rId13"/>
    <p:sldLayoutId id="2147484017" r:id="rId14"/>
    <p:sldLayoutId id="2147484018" r:id="rId15"/>
    <p:sldLayoutId id="2147483651" r:id="rId16"/>
    <p:sldLayoutId id="2147483662" r:id="rId17"/>
  </p:sldLayoutIdLst>
  <p:hf hdr="0"/>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5.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5.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3.png"/><Relationship Id="rId1" Type="http://schemas.openxmlformats.org/officeDocument/2006/relationships/slideLayout" Target="../slideLayouts/slideLayout15.xml"/><Relationship Id="rId4" Type="http://schemas.openxmlformats.org/officeDocument/2006/relationships/image" Target="../media/image37.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sv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DF3D98-3C30-4CFC-8643-C81E829C8C25}"/>
              </a:ext>
            </a:extLst>
          </p:cNvPr>
          <p:cNvSpPr>
            <a:spLocks noGrp="1"/>
          </p:cNvSpPr>
          <p:nvPr>
            <p:ph type="ctrTitle"/>
          </p:nvPr>
        </p:nvSpPr>
        <p:spPr>
          <a:xfrm>
            <a:off x="1503234" y="1417694"/>
            <a:ext cx="6810998" cy="2702609"/>
          </a:xfrm>
        </p:spPr>
        <p:txBody>
          <a:bodyPr>
            <a:normAutofit fontScale="90000"/>
          </a:bodyPr>
          <a:lstStyle/>
          <a:p>
            <a:pPr algn="l"/>
            <a:r>
              <a:rPr lang="en-US" sz="5400" dirty="0">
                <a:solidFill>
                  <a:srgbClr val="9461CD"/>
                </a:solidFill>
              </a:rPr>
              <a:t>Final Project ML Classification: Heart Disease Prediction </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A6F7BB-30A8-4980-AD4A-2FB0B53FA6C9}"/>
              </a:ext>
            </a:extLst>
          </p:cNvPr>
          <p:cNvSpPr>
            <a:spLocks noGrp="1"/>
          </p:cNvSpPr>
          <p:nvPr>
            <p:ph type="title"/>
          </p:nvPr>
        </p:nvSpPr>
        <p:spPr>
          <a:xfrm>
            <a:off x="832212" y="1457960"/>
            <a:ext cx="9779183" cy="1325563"/>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solidFill>
                  <a:srgbClr val="66C8C3"/>
                </a:solidFill>
              </a:rPr>
              <a:t>Main </a:t>
            </a:r>
            <a:r>
              <a:rPr lang="en-US" dirty="0">
                <a:solidFill>
                  <a:srgbClr val="66C8C3"/>
                </a:solidFill>
              </a:rPr>
              <a:t>Objective of the </a:t>
            </a:r>
            <a:r>
              <a:rPr lang="en-US" dirty="0" smtClean="0">
                <a:solidFill>
                  <a:srgbClr val="66C8C3"/>
                </a:solidFill>
              </a:rPr>
              <a:t>analysis</a:t>
            </a:r>
            <a:r>
              <a:rPr lang="en-US" dirty="0">
                <a:solidFill>
                  <a:srgbClr val="66C8C3"/>
                </a:solidFill>
              </a:rPr>
              <a:t/>
            </a:r>
            <a:br>
              <a:rPr lang="en-US" dirty="0">
                <a:solidFill>
                  <a:srgbClr val="66C8C3"/>
                </a:solidFill>
              </a:rPr>
            </a:br>
            <a:r>
              <a:rPr lang="en-US" dirty="0"/>
              <a:t> </a:t>
            </a:r>
            <a:br>
              <a:rPr lang="en-US" dirty="0"/>
            </a:br>
            <a:endParaRPr lang="en-US" dirty="0"/>
          </a:p>
        </p:txBody>
      </p:sp>
      <p:sp>
        <p:nvSpPr>
          <p:cNvPr id="3" name="Date Placeholder 2">
            <a:extLst>
              <a:ext uri="{FF2B5EF4-FFF2-40B4-BE49-F238E27FC236}">
                <a16:creationId xmlns="" xmlns:a16="http://schemas.microsoft.com/office/drawing/2014/main" id="{7517F12A-7304-B447-BEB8-A99EA8009F15}"/>
              </a:ext>
            </a:extLst>
          </p:cNvPr>
          <p:cNvSpPr>
            <a:spLocks noGrp="1"/>
          </p:cNvSpPr>
          <p:nvPr>
            <p:ph type="dt" sz="half" idx="10"/>
          </p:nvPr>
        </p:nvSpPr>
        <p:spPr/>
        <p:txBody>
          <a:bodyPr/>
          <a:lstStyle/>
          <a:p>
            <a:r>
              <a:rPr lang="en-US" dirty="0"/>
              <a:t>Supervised Machine Learning: Classification</a:t>
            </a:r>
          </a:p>
        </p:txBody>
      </p:sp>
      <p:sp>
        <p:nvSpPr>
          <p:cNvPr id="5" name="Slide Number Placeholder 4">
            <a:extLst>
              <a:ext uri="{FF2B5EF4-FFF2-40B4-BE49-F238E27FC236}">
                <a16:creationId xmlns="" xmlns:a16="http://schemas.microsoft.com/office/drawing/2014/main" id="{987CCF58-9B83-4A4F-8CA9-3D9C9BB7A287}"/>
              </a:ext>
            </a:extLst>
          </p:cNvPr>
          <p:cNvSpPr>
            <a:spLocks noGrp="1"/>
          </p:cNvSpPr>
          <p:nvPr>
            <p:ph type="sldNum" sz="quarter" idx="12"/>
          </p:nvPr>
        </p:nvSpPr>
        <p:spPr/>
        <p:txBody>
          <a:bodyPr/>
          <a:lstStyle/>
          <a:p>
            <a:fld id="{294A09A9-5501-47C1-A89A-A340965A2BE2}" type="slidenum">
              <a:rPr lang="en-US" smtClean="0"/>
              <a:pPr/>
              <a:t>10</a:t>
            </a:fld>
            <a:endParaRPr lang="en-US" dirty="0"/>
          </a:p>
        </p:txBody>
      </p:sp>
      <p:sp>
        <p:nvSpPr>
          <p:cNvPr id="30" name="TextBox 29">
            <a:extLst>
              <a:ext uri="{FF2B5EF4-FFF2-40B4-BE49-F238E27FC236}">
                <a16:creationId xmlns="" xmlns:a16="http://schemas.microsoft.com/office/drawing/2014/main" id="{706B8CA6-D5D6-4919-A990-E6577D37BE5F}"/>
              </a:ext>
            </a:extLst>
          </p:cNvPr>
          <p:cNvSpPr txBox="1"/>
          <p:nvPr/>
        </p:nvSpPr>
        <p:spPr>
          <a:xfrm>
            <a:off x="1260745" y="3055195"/>
            <a:ext cx="7741898" cy="2308324"/>
          </a:xfrm>
          <a:prstGeom prst="rect">
            <a:avLst/>
          </a:prstGeom>
          <a:noFill/>
        </p:spPr>
        <p:txBody>
          <a:bodyPr wrap="square" rtlCol="0">
            <a:spAutoFit/>
          </a:bodyPr>
          <a:lstStyle/>
          <a:p>
            <a:pPr algn="just"/>
            <a:r>
              <a:rPr lang="en-US" dirty="0"/>
              <a:t>In this section I am showing the correlation between the features to find the most influence features on our target which is </a:t>
            </a:r>
            <a:r>
              <a:rPr lang="en-US" dirty="0">
                <a:solidFill>
                  <a:srgbClr val="0068FF"/>
                </a:solidFill>
              </a:rPr>
              <a:t>Target (Heart Disease Existence).</a:t>
            </a:r>
            <a:endParaRPr lang="en-US" dirty="0"/>
          </a:p>
          <a:p>
            <a:pPr algn="just"/>
            <a:endParaRPr lang="en-US" dirty="0"/>
          </a:p>
          <a:p>
            <a:pPr algn="just"/>
            <a:r>
              <a:rPr lang="en-US" dirty="0"/>
              <a:t>After that I am building different Classification models based on advanced techniques such as </a:t>
            </a:r>
            <a:r>
              <a:rPr lang="en-US" dirty="0" err="1"/>
              <a:t>GridSearch</a:t>
            </a:r>
            <a:r>
              <a:rPr lang="en-US" dirty="0"/>
              <a:t>, ML pipelines, and Hyperparameters tuning to get the best predictive model in terms of accuracy, in addition of what are the flaws of each model.    </a:t>
            </a:r>
          </a:p>
        </p:txBody>
      </p:sp>
    </p:spTree>
    <p:extLst>
      <p:ext uri="{BB962C8B-B14F-4D97-AF65-F5344CB8AC3E}">
        <p14:creationId xmlns:p14="http://schemas.microsoft.com/office/powerpoint/2010/main" val="3335690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256B7E-1633-44AB-8584-82DF5B726834}"/>
              </a:ext>
            </a:extLst>
          </p:cNvPr>
          <p:cNvSpPr>
            <a:spLocks noGrp="1"/>
          </p:cNvSpPr>
          <p:nvPr>
            <p:ph type="title"/>
          </p:nvPr>
        </p:nvSpPr>
        <p:spPr>
          <a:xfrm>
            <a:off x="868103" y="567338"/>
            <a:ext cx="9779183" cy="753679"/>
          </a:xfrm>
        </p:spPr>
        <p:txBody>
          <a:bodyPr/>
          <a:lstStyle/>
          <a:p>
            <a:r>
              <a:rPr lang="en-US" dirty="0"/>
              <a:t>Data Analysis 01</a:t>
            </a:r>
          </a:p>
        </p:txBody>
      </p:sp>
      <p:sp>
        <p:nvSpPr>
          <p:cNvPr id="3" name="Text Placeholder 2">
            <a:extLst>
              <a:ext uri="{FF2B5EF4-FFF2-40B4-BE49-F238E27FC236}">
                <a16:creationId xmlns="" xmlns:a16="http://schemas.microsoft.com/office/drawing/2014/main" id="{EFB90AB4-D228-4548-B072-726498212362}"/>
              </a:ext>
            </a:extLst>
          </p:cNvPr>
          <p:cNvSpPr>
            <a:spLocks noGrp="1"/>
          </p:cNvSpPr>
          <p:nvPr>
            <p:ph idx="1"/>
          </p:nvPr>
        </p:nvSpPr>
        <p:spPr>
          <a:xfrm>
            <a:off x="868103" y="1562191"/>
            <a:ext cx="7853123" cy="477204"/>
          </a:xfrm>
        </p:spPr>
        <p:txBody>
          <a:bodyPr/>
          <a:lstStyle/>
          <a:p>
            <a:r>
              <a:rPr lang="en-US" sz="1800" dirty="0"/>
              <a:t>- Identifying categorical features and continuous features:</a:t>
            </a:r>
          </a:p>
        </p:txBody>
      </p:sp>
      <p:sp>
        <p:nvSpPr>
          <p:cNvPr id="7" name="Date Placeholder 6">
            <a:extLst>
              <a:ext uri="{FF2B5EF4-FFF2-40B4-BE49-F238E27FC236}">
                <a16:creationId xmlns=""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Classification</a:t>
            </a:r>
          </a:p>
        </p:txBody>
      </p:sp>
      <p:sp>
        <p:nvSpPr>
          <p:cNvPr id="9" name="Slide Number Placeholder 8">
            <a:extLst>
              <a:ext uri="{FF2B5EF4-FFF2-40B4-BE49-F238E27FC236}">
                <a16:creationId xmlns=""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11</a:t>
            </a:fld>
            <a:endParaRPr lang="en-US" sz="1800" dirty="0"/>
          </a:p>
        </p:txBody>
      </p:sp>
      <p:pic>
        <p:nvPicPr>
          <p:cNvPr id="5" name="Picture 4">
            <a:extLst>
              <a:ext uri="{FF2B5EF4-FFF2-40B4-BE49-F238E27FC236}">
                <a16:creationId xmlns="" xmlns:a16="http://schemas.microsoft.com/office/drawing/2014/main" id="{A02BE537-C003-432E-9B2F-836FE7DA5D91}"/>
              </a:ext>
            </a:extLst>
          </p:cNvPr>
          <p:cNvPicPr>
            <a:picLocks noChangeAspect="1"/>
          </p:cNvPicPr>
          <p:nvPr/>
        </p:nvPicPr>
        <p:blipFill>
          <a:blip r:embed="rId2"/>
          <a:stretch>
            <a:fillRect/>
          </a:stretch>
        </p:blipFill>
        <p:spPr>
          <a:xfrm>
            <a:off x="970059" y="2564428"/>
            <a:ext cx="8905462" cy="1124977"/>
          </a:xfrm>
          <a:prstGeom prst="rect">
            <a:avLst/>
          </a:prstGeom>
        </p:spPr>
      </p:pic>
    </p:spTree>
    <p:extLst>
      <p:ext uri="{BB962C8B-B14F-4D97-AF65-F5344CB8AC3E}">
        <p14:creationId xmlns:p14="http://schemas.microsoft.com/office/powerpoint/2010/main" val="4081538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256B7E-1633-44AB-8584-82DF5B726834}"/>
              </a:ext>
            </a:extLst>
          </p:cNvPr>
          <p:cNvSpPr>
            <a:spLocks noGrp="1"/>
          </p:cNvSpPr>
          <p:nvPr>
            <p:ph type="title"/>
          </p:nvPr>
        </p:nvSpPr>
        <p:spPr>
          <a:xfrm>
            <a:off x="906203" y="382672"/>
            <a:ext cx="9779183" cy="753679"/>
          </a:xfrm>
        </p:spPr>
        <p:txBody>
          <a:bodyPr/>
          <a:lstStyle/>
          <a:p>
            <a:r>
              <a:rPr lang="en-US" dirty="0"/>
              <a:t>Data Analysis 02</a:t>
            </a:r>
          </a:p>
        </p:txBody>
      </p:sp>
      <p:sp>
        <p:nvSpPr>
          <p:cNvPr id="7" name="Date Placeholder 6">
            <a:extLst>
              <a:ext uri="{FF2B5EF4-FFF2-40B4-BE49-F238E27FC236}">
                <a16:creationId xmlns=""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Classification</a:t>
            </a:r>
          </a:p>
        </p:txBody>
      </p:sp>
      <p:sp>
        <p:nvSpPr>
          <p:cNvPr id="9" name="Slide Number Placeholder 8">
            <a:extLst>
              <a:ext uri="{FF2B5EF4-FFF2-40B4-BE49-F238E27FC236}">
                <a16:creationId xmlns=""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solidFill>
                  <a:schemeClr val="tx1"/>
                </a:solidFill>
              </a:rPr>
              <a:pPr/>
              <a:t>12</a:t>
            </a:fld>
            <a:endParaRPr lang="en-US" sz="1800" dirty="0">
              <a:solidFill>
                <a:schemeClr val="tx1"/>
              </a:solidFill>
            </a:endParaRPr>
          </a:p>
        </p:txBody>
      </p:sp>
      <p:pic>
        <p:nvPicPr>
          <p:cNvPr id="6" name="Picture 5">
            <a:extLst>
              <a:ext uri="{FF2B5EF4-FFF2-40B4-BE49-F238E27FC236}">
                <a16:creationId xmlns="" xmlns:a16="http://schemas.microsoft.com/office/drawing/2014/main" id="{D0093F75-02BD-4549-A0BC-4710E7AC5654}"/>
              </a:ext>
            </a:extLst>
          </p:cNvPr>
          <p:cNvPicPr>
            <a:picLocks noChangeAspect="1"/>
          </p:cNvPicPr>
          <p:nvPr/>
        </p:nvPicPr>
        <p:blipFill>
          <a:blip r:embed="rId2"/>
          <a:stretch>
            <a:fillRect/>
          </a:stretch>
        </p:blipFill>
        <p:spPr>
          <a:xfrm>
            <a:off x="1809750" y="1976993"/>
            <a:ext cx="4657725" cy="4010025"/>
          </a:xfrm>
          <a:prstGeom prst="rect">
            <a:avLst/>
          </a:prstGeom>
        </p:spPr>
      </p:pic>
      <p:sp>
        <p:nvSpPr>
          <p:cNvPr id="10" name="TextBox 9">
            <a:extLst>
              <a:ext uri="{FF2B5EF4-FFF2-40B4-BE49-F238E27FC236}">
                <a16:creationId xmlns="" xmlns:a16="http://schemas.microsoft.com/office/drawing/2014/main" id="{8787ADC3-EF8C-4694-84B1-786F890FF893}"/>
              </a:ext>
            </a:extLst>
          </p:cNvPr>
          <p:cNvSpPr txBox="1"/>
          <p:nvPr/>
        </p:nvSpPr>
        <p:spPr>
          <a:xfrm>
            <a:off x="1304925" y="1321017"/>
            <a:ext cx="6096000" cy="341632"/>
          </a:xfrm>
          <a:prstGeom prst="rect">
            <a:avLst/>
          </a:prstGeom>
          <a:noFill/>
        </p:spPr>
        <p:txBody>
          <a:bodyPr wrap="square">
            <a:spAutoFit/>
          </a:bodyPr>
          <a:lstStyle/>
          <a:p>
            <a:pPr>
              <a:lnSpc>
                <a:spcPct val="90000"/>
              </a:lnSpc>
              <a:spcBef>
                <a:spcPts val="1000"/>
              </a:spcBef>
            </a:pPr>
            <a:r>
              <a:rPr lang="en-US" b="1" dirty="0">
                <a:latin typeface="+mj-lt"/>
              </a:rPr>
              <a:t>Viewing the status of people in the data set : </a:t>
            </a:r>
          </a:p>
        </p:txBody>
      </p:sp>
      <p:sp>
        <p:nvSpPr>
          <p:cNvPr id="12" name="TextBox 11">
            <a:extLst>
              <a:ext uri="{FF2B5EF4-FFF2-40B4-BE49-F238E27FC236}">
                <a16:creationId xmlns="" xmlns:a16="http://schemas.microsoft.com/office/drawing/2014/main" id="{A27CAB70-EFB5-46FD-AF33-E91FECE503E2}"/>
              </a:ext>
            </a:extLst>
          </p:cNvPr>
          <p:cNvSpPr txBox="1"/>
          <p:nvPr/>
        </p:nvSpPr>
        <p:spPr>
          <a:xfrm>
            <a:off x="6648450" y="2690336"/>
            <a:ext cx="3800475" cy="1200329"/>
          </a:xfrm>
          <a:prstGeom prst="rect">
            <a:avLst/>
          </a:prstGeom>
          <a:noFill/>
        </p:spPr>
        <p:txBody>
          <a:bodyPr wrap="square">
            <a:spAutoFit/>
          </a:bodyPr>
          <a:lstStyle/>
          <a:p>
            <a:pPr algn="just"/>
            <a:r>
              <a:rPr lang="en-US" dirty="0"/>
              <a:t>We have 165 people with heart disease and 138 healthy people, so the data for the target variable we want to predict is in balance.</a:t>
            </a:r>
          </a:p>
        </p:txBody>
      </p:sp>
    </p:spTree>
    <p:extLst>
      <p:ext uri="{BB962C8B-B14F-4D97-AF65-F5344CB8AC3E}">
        <p14:creationId xmlns:p14="http://schemas.microsoft.com/office/powerpoint/2010/main" val="1131204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 xmlns:a16="http://schemas.microsoft.com/office/drawing/2014/main" id="{AD09B4ED-6A4B-414F-BFCA-32DE005C505E}"/>
              </a:ext>
            </a:extLst>
          </p:cNvPr>
          <p:cNvSpPr>
            <a:spLocks noGrp="1"/>
          </p:cNvSpPr>
          <p:nvPr>
            <p:ph type="title"/>
          </p:nvPr>
        </p:nvSpPr>
        <p:spPr>
          <a:xfrm>
            <a:off x="862913" y="242369"/>
            <a:ext cx="9779183" cy="753679"/>
          </a:xfrm>
        </p:spPr>
        <p:txBody>
          <a:bodyPr>
            <a:normAutofit/>
          </a:bodyPr>
          <a:lstStyle/>
          <a:p>
            <a:r>
              <a:rPr lang="en-US" dirty="0"/>
              <a:t>Data Analysis 03</a:t>
            </a:r>
          </a:p>
        </p:txBody>
      </p:sp>
      <p:sp>
        <p:nvSpPr>
          <p:cNvPr id="3" name="Date Placeholder 2">
            <a:extLst>
              <a:ext uri="{FF2B5EF4-FFF2-40B4-BE49-F238E27FC236}">
                <a16:creationId xmlns="" xmlns:a16="http://schemas.microsoft.com/office/drawing/2014/main" id="{4E809DF5-56B4-304A-8777-BB8576005AF2}"/>
              </a:ext>
            </a:extLst>
          </p:cNvPr>
          <p:cNvSpPr>
            <a:spLocks noGrp="1"/>
          </p:cNvSpPr>
          <p:nvPr>
            <p:ph type="dt" sz="half" idx="10"/>
          </p:nvPr>
        </p:nvSpPr>
        <p:spPr>
          <a:xfrm>
            <a:off x="381000" y="6356350"/>
            <a:ext cx="3105684" cy="365125"/>
          </a:xfrm>
        </p:spPr>
        <p:txBody>
          <a:bodyPr/>
          <a:lstStyle/>
          <a:p>
            <a:r>
              <a:rPr lang="en-US" dirty="0"/>
              <a:t>Supervised Machine Learning: Classification</a:t>
            </a:r>
          </a:p>
        </p:txBody>
      </p:sp>
      <p:sp>
        <p:nvSpPr>
          <p:cNvPr id="6" name="Slide Number Placeholder 5">
            <a:extLst>
              <a:ext uri="{FF2B5EF4-FFF2-40B4-BE49-F238E27FC236}">
                <a16:creationId xmlns="" xmlns:a16="http://schemas.microsoft.com/office/drawing/2014/main" id="{50B6C709-8794-DF4E-A15C-6E648F09DD12}"/>
              </a:ext>
            </a:extLst>
          </p:cNvPr>
          <p:cNvSpPr>
            <a:spLocks noGrp="1"/>
          </p:cNvSpPr>
          <p:nvPr>
            <p:ph type="sldNum" sz="quarter" idx="12"/>
          </p:nvPr>
        </p:nvSpPr>
        <p:spPr>
          <a:xfrm>
            <a:off x="10119360" y="6480969"/>
            <a:ext cx="1554480" cy="301752"/>
          </a:xfrm>
        </p:spPr>
        <p:txBody>
          <a:bodyPr/>
          <a:lstStyle/>
          <a:p>
            <a:pPr algn="r"/>
            <a:fld id="{294A09A9-5501-47C1-A89A-A340965A2BE2}" type="slidenum">
              <a:rPr lang="en-US" sz="1800" smtClean="0"/>
              <a:pPr algn="r"/>
              <a:t>13</a:t>
            </a:fld>
            <a:endParaRPr lang="en-US" sz="1800" dirty="0"/>
          </a:p>
        </p:txBody>
      </p:sp>
      <p:sp>
        <p:nvSpPr>
          <p:cNvPr id="17" name="TextBox 16">
            <a:extLst>
              <a:ext uri="{FF2B5EF4-FFF2-40B4-BE49-F238E27FC236}">
                <a16:creationId xmlns="" xmlns:a16="http://schemas.microsoft.com/office/drawing/2014/main" id="{0123D492-FB64-49BE-A677-DB3173698C79}"/>
              </a:ext>
            </a:extLst>
          </p:cNvPr>
          <p:cNvSpPr txBox="1"/>
          <p:nvPr/>
        </p:nvSpPr>
        <p:spPr>
          <a:xfrm>
            <a:off x="6200775" y="1648213"/>
            <a:ext cx="5514975" cy="4247317"/>
          </a:xfrm>
          <a:prstGeom prst="rect">
            <a:avLst/>
          </a:prstGeom>
          <a:noFill/>
        </p:spPr>
        <p:txBody>
          <a:bodyPr wrap="square">
            <a:spAutoFit/>
          </a:bodyPr>
          <a:lstStyle/>
          <a:p>
            <a:r>
              <a:rPr lang="en-US" b="1" dirty="0">
                <a:solidFill>
                  <a:srgbClr val="0068FF"/>
                </a:solidFill>
              </a:rPr>
              <a:t>cp (chest pain): </a:t>
            </a:r>
            <a:r>
              <a:rPr lang="en-US" dirty="0"/>
              <a:t>people with chest pain of the type: cp: [1, 2, 3] tend to have more heart disease than people without any chest pain cp: 0</a:t>
            </a:r>
          </a:p>
          <a:p>
            <a:endParaRPr lang="en-US" dirty="0"/>
          </a:p>
          <a:p>
            <a:r>
              <a:rPr lang="en-US" b="1" dirty="0" err="1">
                <a:solidFill>
                  <a:srgbClr val="0068FF"/>
                </a:solidFill>
              </a:rPr>
              <a:t>restecg</a:t>
            </a:r>
            <a:r>
              <a:rPr lang="en-US" b="1" dirty="0">
                <a:solidFill>
                  <a:srgbClr val="0068FF"/>
                </a:solidFill>
              </a:rPr>
              <a:t> (resting ECG results): </a:t>
            </a:r>
            <a:r>
              <a:rPr lang="en-US" dirty="0"/>
              <a:t>People with a value of 1 (having an abnormal heart rhythm, which can range from mild symptoms to severe problems) are more likely to develop heart disease.</a:t>
            </a:r>
          </a:p>
          <a:p>
            <a:endParaRPr lang="en-US" dirty="0"/>
          </a:p>
          <a:p>
            <a:r>
              <a:rPr lang="en-US" b="1" dirty="0" err="1">
                <a:solidFill>
                  <a:srgbClr val="0068FF"/>
                </a:solidFill>
              </a:rPr>
              <a:t>exang</a:t>
            </a:r>
            <a:r>
              <a:rPr lang="en-US" b="1" dirty="0">
                <a:solidFill>
                  <a:srgbClr val="0068FF"/>
                </a:solidFill>
              </a:rPr>
              <a:t> (exercise-induced angina): </a:t>
            </a:r>
            <a:r>
              <a:rPr lang="en-US" dirty="0"/>
              <a:t>People with non-exercise-induced angina who have a value of 0 are more likely to have heart disease than those who have exercise-induced angina with a value of 1.</a:t>
            </a:r>
          </a:p>
          <a:p>
            <a:endParaRPr lang="en-US" dirty="0"/>
          </a:p>
          <a:p>
            <a:endParaRPr lang="en-US" dirty="0"/>
          </a:p>
        </p:txBody>
      </p:sp>
      <p:sp>
        <p:nvSpPr>
          <p:cNvPr id="10" name="TextBox 9">
            <a:extLst>
              <a:ext uri="{FF2B5EF4-FFF2-40B4-BE49-F238E27FC236}">
                <a16:creationId xmlns="" xmlns:a16="http://schemas.microsoft.com/office/drawing/2014/main" id="{8F61B728-97D5-4F49-B9E5-B9DDFB7E130B}"/>
              </a:ext>
            </a:extLst>
          </p:cNvPr>
          <p:cNvSpPr txBox="1"/>
          <p:nvPr/>
        </p:nvSpPr>
        <p:spPr>
          <a:xfrm>
            <a:off x="6200775" y="995760"/>
            <a:ext cx="4524375" cy="646331"/>
          </a:xfrm>
          <a:prstGeom prst="rect">
            <a:avLst/>
          </a:prstGeom>
          <a:noFill/>
        </p:spPr>
        <p:txBody>
          <a:bodyPr wrap="square" rtlCol="0">
            <a:spAutoFit/>
          </a:bodyPr>
          <a:lstStyle/>
          <a:p>
            <a:r>
              <a:rPr lang="en-US" b="1" dirty="0">
                <a:solidFill>
                  <a:schemeClr val="accent2"/>
                </a:solidFill>
              </a:rPr>
              <a:t>Study of the relationship of categorical features and heart disease: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280" y="1148080"/>
            <a:ext cx="5308600" cy="4915370"/>
          </a:xfrm>
          <a:prstGeom prst="rect">
            <a:avLst/>
          </a:prstGeom>
        </p:spPr>
      </p:pic>
    </p:spTree>
    <p:extLst>
      <p:ext uri="{BB962C8B-B14F-4D97-AF65-F5344CB8AC3E}">
        <p14:creationId xmlns:p14="http://schemas.microsoft.com/office/powerpoint/2010/main" val="564277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 xmlns:a16="http://schemas.microsoft.com/office/drawing/2014/main" id="{AD09B4ED-6A4B-414F-BFCA-32DE005C505E}"/>
              </a:ext>
            </a:extLst>
          </p:cNvPr>
          <p:cNvSpPr>
            <a:spLocks noGrp="1"/>
          </p:cNvSpPr>
          <p:nvPr>
            <p:ph type="title"/>
          </p:nvPr>
        </p:nvSpPr>
        <p:spPr>
          <a:xfrm>
            <a:off x="862913" y="242369"/>
            <a:ext cx="9779183" cy="753679"/>
          </a:xfrm>
        </p:spPr>
        <p:txBody>
          <a:bodyPr>
            <a:normAutofit/>
          </a:bodyPr>
          <a:lstStyle/>
          <a:p>
            <a:r>
              <a:rPr lang="en-US" dirty="0"/>
              <a:t>Data Analysis 04</a:t>
            </a:r>
          </a:p>
        </p:txBody>
      </p:sp>
      <p:sp>
        <p:nvSpPr>
          <p:cNvPr id="3" name="Date Placeholder 2">
            <a:extLst>
              <a:ext uri="{FF2B5EF4-FFF2-40B4-BE49-F238E27FC236}">
                <a16:creationId xmlns="" xmlns:a16="http://schemas.microsoft.com/office/drawing/2014/main" id="{4E809DF5-56B4-304A-8777-BB8576005AF2}"/>
              </a:ext>
            </a:extLst>
          </p:cNvPr>
          <p:cNvSpPr>
            <a:spLocks noGrp="1"/>
          </p:cNvSpPr>
          <p:nvPr>
            <p:ph type="dt" sz="half" idx="10"/>
          </p:nvPr>
        </p:nvSpPr>
        <p:spPr>
          <a:xfrm>
            <a:off x="381000" y="6356350"/>
            <a:ext cx="3105684" cy="365125"/>
          </a:xfrm>
        </p:spPr>
        <p:txBody>
          <a:bodyPr/>
          <a:lstStyle/>
          <a:p>
            <a:r>
              <a:rPr lang="en-US" dirty="0"/>
              <a:t>Supervised Machine Learning: Classification</a:t>
            </a:r>
          </a:p>
        </p:txBody>
      </p:sp>
      <p:sp>
        <p:nvSpPr>
          <p:cNvPr id="6" name="Slide Number Placeholder 5">
            <a:extLst>
              <a:ext uri="{FF2B5EF4-FFF2-40B4-BE49-F238E27FC236}">
                <a16:creationId xmlns="" xmlns:a16="http://schemas.microsoft.com/office/drawing/2014/main" id="{50B6C709-8794-DF4E-A15C-6E648F09DD12}"/>
              </a:ext>
            </a:extLst>
          </p:cNvPr>
          <p:cNvSpPr>
            <a:spLocks noGrp="1"/>
          </p:cNvSpPr>
          <p:nvPr>
            <p:ph type="sldNum" sz="quarter" idx="12"/>
          </p:nvPr>
        </p:nvSpPr>
        <p:spPr>
          <a:xfrm>
            <a:off x="10119360" y="6480969"/>
            <a:ext cx="1524000" cy="301752"/>
          </a:xfrm>
        </p:spPr>
        <p:txBody>
          <a:bodyPr/>
          <a:lstStyle/>
          <a:p>
            <a:pPr algn="r"/>
            <a:fld id="{294A09A9-5501-47C1-A89A-A340965A2BE2}" type="slidenum">
              <a:rPr lang="en-US" sz="1800" smtClean="0"/>
              <a:pPr algn="r"/>
              <a:t>14</a:t>
            </a:fld>
            <a:endParaRPr lang="en-US" sz="1800" dirty="0"/>
          </a:p>
        </p:txBody>
      </p:sp>
      <p:sp>
        <p:nvSpPr>
          <p:cNvPr id="17" name="TextBox 16">
            <a:extLst>
              <a:ext uri="{FF2B5EF4-FFF2-40B4-BE49-F238E27FC236}">
                <a16:creationId xmlns="" xmlns:a16="http://schemas.microsoft.com/office/drawing/2014/main" id="{0123D492-FB64-49BE-A677-DB3173698C79}"/>
              </a:ext>
            </a:extLst>
          </p:cNvPr>
          <p:cNvSpPr txBox="1"/>
          <p:nvPr/>
        </p:nvSpPr>
        <p:spPr>
          <a:xfrm>
            <a:off x="6200776" y="1621580"/>
            <a:ext cx="5514975" cy="4801314"/>
          </a:xfrm>
          <a:prstGeom prst="rect">
            <a:avLst/>
          </a:prstGeom>
          <a:noFill/>
        </p:spPr>
        <p:txBody>
          <a:bodyPr wrap="square">
            <a:spAutoFit/>
          </a:bodyPr>
          <a:lstStyle/>
          <a:p>
            <a:r>
              <a:rPr lang="en-US" b="1" dirty="0">
                <a:solidFill>
                  <a:srgbClr val="0068FF"/>
                </a:solidFill>
              </a:rPr>
              <a:t>Slope (rectal slope for the ST segment of peak exercise): </a:t>
            </a:r>
            <a:r>
              <a:rPr lang="en-US" dirty="0"/>
              <a:t>People with a </a:t>
            </a:r>
            <a:r>
              <a:rPr lang="en-US" dirty="0" err="1"/>
              <a:t>downsloping</a:t>
            </a:r>
            <a:r>
              <a:rPr lang="en-US" dirty="0"/>
              <a:t> slope of 2 have signs of an unhealthy heart therefore they more likely to have heart disease than people with an upsloping of 0 or a flat slope A value of 1: minimal change (typical healthy heart)).</a:t>
            </a:r>
          </a:p>
          <a:p>
            <a:endParaRPr lang="en-US" dirty="0"/>
          </a:p>
          <a:p>
            <a:r>
              <a:rPr lang="en-US" b="1" dirty="0">
                <a:solidFill>
                  <a:srgbClr val="0068FF"/>
                </a:solidFill>
              </a:rPr>
              <a:t>ca (number of blood vessels (0-3) ): </a:t>
            </a:r>
            <a:r>
              <a:rPr lang="en-US" dirty="0"/>
              <a:t>the more blood flow the better heart, so people with a vessel number ca equal to 0 are more likely to have heart disease.</a:t>
            </a:r>
          </a:p>
          <a:p>
            <a:endParaRPr lang="en-US" dirty="0"/>
          </a:p>
          <a:p>
            <a:r>
              <a:rPr lang="en-US" b="1" dirty="0" err="1">
                <a:solidFill>
                  <a:srgbClr val="0068FF"/>
                </a:solidFill>
              </a:rPr>
              <a:t>thal</a:t>
            </a:r>
            <a:r>
              <a:rPr lang="en-US" b="1" dirty="0">
                <a:solidFill>
                  <a:srgbClr val="0068FF"/>
                </a:solidFill>
              </a:rPr>
              <a:t> (a blood disorder called thalassemia): </a:t>
            </a:r>
            <a:r>
              <a:rPr lang="en-US" dirty="0"/>
              <a:t>People with a </a:t>
            </a:r>
            <a:r>
              <a:rPr lang="en-US" dirty="0" err="1"/>
              <a:t>thal</a:t>
            </a:r>
            <a:r>
              <a:rPr lang="en-US" dirty="0"/>
              <a:t> value = 2 are more likely to have heart disease.</a:t>
            </a:r>
          </a:p>
          <a:p>
            <a:endParaRPr lang="en-US" dirty="0"/>
          </a:p>
          <a:p>
            <a:endParaRPr lang="en-US" dirty="0"/>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600" y="1127760"/>
            <a:ext cx="5308600" cy="4915370"/>
          </a:xfrm>
          <a:prstGeom prst="rect">
            <a:avLst/>
          </a:prstGeom>
        </p:spPr>
      </p:pic>
    </p:spTree>
    <p:extLst>
      <p:ext uri="{BB962C8B-B14F-4D97-AF65-F5344CB8AC3E}">
        <p14:creationId xmlns:p14="http://schemas.microsoft.com/office/powerpoint/2010/main" val="3281767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 xmlns:a16="http://schemas.microsoft.com/office/drawing/2014/main" id="{AD09B4ED-6A4B-414F-BFCA-32DE005C505E}"/>
              </a:ext>
            </a:extLst>
          </p:cNvPr>
          <p:cNvSpPr>
            <a:spLocks noGrp="1"/>
          </p:cNvSpPr>
          <p:nvPr>
            <p:ph type="title"/>
          </p:nvPr>
        </p:nvSpPr>
        <p:spPr>
          <a:xfrm>
            <a:off x="862913" y="242369"/>
            <a:ext cx="9779183" cy="753679"/>
          </a:xfrm>
        </p:spPr>
        <p:txBody>
          <a:bodyPr>
            <a:normAutofit/>
          </a:bodyPr>
          <a:lstStyle/>
          <a:p>
            <a:r>
              <a:rPr lang="en-US" dirty="0"/>
              <a:t>Data Analysis 05</a:t>
            </a:r>
          </a:p>
        </p:txBody>
      </p:sp>
      <p:sp>
        <p:nvSpPr>
          <p:cNvPr id="3" name="Date Placeholder 2">
            <a:extLst>
              <a:ext uri="{FF2B5EF4-FFF2-40B4-BE49-F238E27FC236}">
                <a16:creationId xmlns="" xmlns:a16="http://schemas.microsoft.com/office/drawing/2014/main" id="{4E809DF5-56B4-304A-8777-BB8576005AF2}"/>
              </a:ext>
            </a:extLst>
          </p:cNvPr>
          <p:cNvSpPr>
            <a:spLocks noGrp="1"/>
          </p:cNvSpPr>
          <p:nvPr>
            <p:ph type="dt" sz="half" idx="10"/>
          </p:nvPr>
        </p:nvSpPr>
        <p:spPr>
          <a:xfrm>
            <a:off x="381000" y="6356350"/>
            <a:ext cx="3105684" cy="365125"/>
          </a:xfrm>
        </p:spPr>
        <p:txBody>
          <a:bodyPr/>
          <a:lstStyle/>
          <a:p>
            <a:r>
              <a:rPr lang="en-US" dirty="0"/>
              <a:t>Supervised Machine Learning: Classification</a:t>
            </a:r>
          </a:p>
        </p:txBody>
      </p:sp>
      <p:sp>
        <p:nvSpPr>
          <p:cNvPr id="6" name="Slide Number Placeholder 5">
            <a:extLst>
              <a:ext uri="{FF2B5EF4-FFF2-40B4-BE49-F238E27FC236}">
                <a16:creationId xmlns="" xmlns:a16="http://schemas.microsoft.com/office/drawing/2014/main" id="{50B6C709-8794-DF4E-A15C-6E648F09DD12}"/>
              </a:ext>
            </a:extLst>
          </p:cNvPr>
          <p:cNvSpPr>
            <a:spLocks noGrp="1"/>
          </p:cNvSpPr>
          <p:nvPr>
            <p:ph type="sldNum" sz="quarter" idx="12"/>
          </p:nvPr>
        </p:nvSpPr>
        <p:spPr>
          <a:xfrm>
            <a:off x="10212070" y="6480969"/>
            <a:ext cx="1503680" cy="301752"/>
          </a:xfrm>
        </p:spPr>
        <p:txBody>
          <a:bodyPr/>
          <a:lstStyle/>
          <a:p>
            <a:pPr algn="r"/>
            <a:fld id="{294A09A9-5501-47C1-A89A-A340965A2BE2}" type="slidenum">
              <a:rPr lang="en-US" sz="1800" smtClean="0"/>
              <a:pPr algn="r"/>
              <a:t>15</a:t>
            </a:fld>
            <a:endParaRPr lang="en-US" sz="1800" dirty="0"/>
          </a:p>
        </p:txBody>
      </p:sp>
      <p:sp>
        <p:nvSpPr>
          <p:cNvPr id="17" name="TextBox 16">
            <a:extLst>
              <a:ext uri="{FF2B5EF4-FFF2-40B4-BE49-F238E27FC236}">
                <a16:creationId xmlns="" xmlns:a16="http://schemas.microsoft.com/office/drawing/2014/main" id="{0123D492-FB64-49BE-A677-DB3173698C79}"/>
              </a:ext>
            </a:extLst>
          </p:cNvPr>
          <p:cNvSpPr txBox="1"/>
          <p:nvPr/>
        </p:nvSpPr>
        <p:spPr>
          <a:xfrm>
            <a:off x="6200775" y="2242175"/>
            <a:ext cx="5514975" cy="2585323"/>
          </a:xfrm>
          <a:prstGeom prst="rect">
            <a:avLst/>
          </a:prstGeom>
          <a:noFill/>
        </p:spPr>
        <p:txBody>
          <a:bodyPr wrap="square">
            <a:spAutoFit/>
          </a:bodyPr>
          <a:lstStyle/>
          <a:p>
            <a:r>
              <a:rPr lang="en-US" b="1" dirty="0">
                <a:solidFill>
                  <a:srgbClr val="0068FF"/>
                </a:solidFill>
              </a:rPr>
              <a:t>trestbps: </a:t>
            </a:r>
            <a:r>
              <a:rPr lang="en-US" dirty="0"/>
              <a:t>When blood pressure is higher than 130-140 mm Hg, this is a cause for concern.</a:t>
            </a:r>
          </a:p>
          <a:p>
            <a:endParaRPr lang="en-US" dirty="0"/>
          </a:p>
          <a:p>
            <a:r>
              <a:rPr lang="en-US" b="1" dirty="0">
                <a:solidFill>
                  <a:srgbClr val="0068FF"/>
                </a:solidFill>
              </a:rPr>
              <a:t>chol: </a:t>
            </a:r>
            <a:r>
              <a:rPr lang="en-US" dirty="0"/>
              <a:t>When cholesterol is higher than 200 mg/dL, it is a very dangerous indicator, as shown in the graphic above.</a:t>
            </a:r>
          </a:p>
          <a:p>
            <a:endParaRPr lang="en-US" dirty="0"/>
          </a:p>
          <a:p>
            <a:r>
              <a:rPr lang="en-US" b="1" dirty="0">
                <a:solidFill>
                  <a:srgbClr val="0068FF"/>
                </a:solidFill>
              </a:rPr>
              <a:t>thalach: </a:t>
            </a:r>
            <a:r>
              <a:rPr lang="en-US" dirty="0"/>
              <a:t>People with a heart rate above 140 are more likely to have heart disease.</a:t>
            </a:r>
          </a:p>
        </p:txBody>
      </p:sp>
      <p:sp>
        <p:nvSpPr>
          <p:cNvPr id="10" name="TextBox 9">
            <a:extLst>
              <a:ext uri="{FF2B5EF4-FFF2-40B4-BE49-F238E27FC236}">
                <a16:creationId xmlns="" xmlns:a16="http://schemas.microsoft.com/office/drawing/2014/main" id="{8F61B728-97D5-4F49-B9E5-B9DDFB7E130B}"/>
              </a:ext>
            </a:extLst>
          </p:cNvPr>
          <p:cNvSpPr txBox="1"/>
          <p:nvPr/>
        </p:nvSpPr>
        <p:spPr>
          <a:xfrm>
            <a:off x="6200775" y="1201242"/>
            <a:ext cx="4524375" cy="646331"/>
          </a:xfrm>
          <a:prstGeom prst="rect">
            <a:avLst/>
          </a:prstGeom>
          <a:noFill/>
        </p:spPr>
        <p:txBody>
          <a:bodyPr wrap="square" rtlCol="0">
            <a:spAutoFit/>
          </a:bodyPr>
          <a:lstStyle/>
          <a:p>
            <a:r>
              <a:rPr lang="en-US" b="1" dirty="0">
                <a:solidFill>
                  <a:schemeClr val="accent2"/>
                </a:solidFill>
              </a:rPr>
              <a:t>Study of the relationship of continuous features and heart disease:</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39" y="1087456"/>
            <a:ext cx="5309493" cy="5039024"/>
          </a:xfrm>
          <a:prstGeom prst="rect">
            <a:avLst/>
          </a:prstGeom>
        </p:spPr>
      </p:pic>
    </p:spTree>
    <p:extLst>
      <p:ext uri="{BB962C8B-B14F-4D97-AF65-F5344CB8AC3E}">
        <p14:creationId xmlns:p14="http://schemas.microsoft.com/office/powerpoint/2010/main" val="2871674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 xmlns:a16="http://schemas.microsoft.com/office/drawing/2014/main" id="{5FE87A59-350C-42BE-9521-DCC0E8950861}"/>
              </a:ext>
            </a:extLst>
          </p:cNvPr>
          <p:cNvSpPr>
            <a:spLocks noGrp="1"/>
          </p:cNvSpPr>
          <p:nvPr>
            <p:ph type="title"/>
          </p:nvPr>
        </p:nvSpPr>
        <p:spPr>
          <a:xfrm>
            <a:off x="727561" y="207683"/>
            <a:ext cx="9779183" cy="721022"/>
          </a:xfrm>
        </p:spPr>
        <p:txBody>
          <a:bodyPr/>
          <a:lstStyle/>
          <a:p>
            <a:r>
              <a:rPr lang="en-US" dirty="0"/>
              <a:t>Data Analysis 06</a:t>
            </a:r>
          </a:p>
        </p:txBody>
      </p:sp>
      <p:sp>
        <p:nvSpPr>
          <p:cNvPr id="3" name="Date Placeholder 2">
            <a:extLst>
              <a:ext uri="{FF2B5EF4-FFF2-40B4-BE49-F238E27FC236}">
                <a16:creationId xmlns="" xmlns:a16="http://schemas.microsoft.com/office/drawing/2014/main" id="{75202033-17DD-3E4F-BB90-ADC6A1F0C66F}"/>
              </a:ext>
            </a:extLst>
          </p:cNvPr>
          <p:cNvSpPr>
            <a:spLocks noGrp="1"/>
          </p:cNvSpPr>
          <p:nvPr>
            <p:ph type="dt" sz="half" idx="2"/>
          </p:nvPr>
        </p:nvSpPr>
        <p:spPr>
          <a:xfrm>
            <a:off x="167356" y="6356350"/>
            <a:ext cx="1767114" cy="365125"/>
          </a:xfrm>
        </p:spPr>
        <p:txBody>
          <a:bodyPr/>
          <a:lstStyle/>
          <a:p>
            <a:r>
              <a:rPr lang="en-US" dirty="0"/>
              <a:t>Supervised Machine Learning: Classification</a:t>
            </a:r>
          </a:p>
        </p:txBody>
      </p:sp>
      <p:sp>
        <p:nvSpPr>
          <p:cNvPr id="8" name="Slide Number Placeholder 7">
            <a:extLst>
              <a:ext uri="{FF2B5EF4-FFF2-40B4-BE49-F238E27FC236}">
                <a16:creationId xmlns="" xmlns:a16="http://schemas.microsoft.com/office/drawing/2014/main" id="{B609FC03-B5BE-D846-993A-8E351C9509F3}"/>
              </a:ext>
            </a:extLst>
          </p:cNvPr>
          <p:cNvSpPr>
            <a:spLocks noGrp="1"/>
          </p:cNvSpPr>
          <p:nvPr>
            <p:ph type="sldNum" sz="quarter" idx="4"/>
          </p:nvPr>
        </p:nvSpPr>
        <p:spPr>
          <a:xfrm>
            <a:off x="10254876" y="6353375"/>
            <a:ext cx="1657723" cy="365125"/>
          </a:xfrm>
        </p:spPr>
        <p:txBody>
          <a:bodyPr/>
          <a:lstStyle/>
          <a:p>
            <a:fld id="{294A09A9-5501-47C1-A89A-A340965A2BE2}" type="slidenum">
              <a:rPr lang="en-US" sz="1800"/>
              <a:pPr/>
              <a:t>16</a:t>
            </a:fld>
            <a:endParaRPr lang="en-US" sz="1800" dirty="0"/>
          </a:p>
        </p:txBody>
      </p:sp>
      <p:sp>
        <p:nvSpPr>
          <p:cNvPr id="5" name="TextBox 4">
            <a:extLst>
              <a:ext uri="{FF2B5EF4-FFF2-40B4-BE49-F238E27FC236}">
                <a16:creationId xmlns="" xmlns:a16="http://schemas.microsoft.com/office/drawing/2014/main" id="{D22DD72D-A29C-4508-BAEF-C3AB2BB61EF2}"/>
              </a:ext>
            </a:extLst>
          </p:cNvPr>
          <p:cNvSpPr txBox="1"/>
          <p:nvPr/>
        </p:nvSpPr>
        <p:spPr>
          <a:xfrm>
            <a:off x="597406" y="1142240"/>
            <a:ext cx="6757695" cy="719171"/>
          </a:xfrm>
          <a:prstGeom prst="rect">
            <a:avLst/>
          </a:prstGeom>
          <a:noFill/>
        </p:spPr>
        <p:txBody>
          <a:bodyPr wrap="square">
            <a:spAutoFit/>
          </a:bodyPr>
          <a:lstStyle/>
          <a:p>
            <a:pPr marL="285750" indent="-285750">
              <a:lnSpc>
                <a:spcPct val="90000"/>
              </a:lnSpc>
              <a:spcBef>
                <a:spcPts val="1000"/>
              </a:spcBef>
              <a:buFontTx/>
              <a:buChar char="-"/>
            </a:pPr>
            <a:r>
              <a:rPr lang="en-US" b="1" dirty="0" smtClean="0">
                <a:latin typeface="+mj-lt"/>
              </a:rPr>
              <a:t>Studying </a:t>
            </a:r>
            <a:r>
              <a:rPr lang="en-US" b="1" dirty="0">
                <a:latin typeface="+mj-lt"/>
              </a:rPr>
              <a:t>the correlations between features </a:t>
            </a:r>
            <a:r>
              <a:rPr lang="en-US" b="1" dirty="0" smtClean="0">
                <a:latin typeface="+mj-lt"/>
              </a:rPr>
              <a:t>using </a:t>
            </a:r>
          </a:p>
          <a:p>
            <a:pPr>
              <a:lnSpc>
                <a:spcPct val="90000"/>
              </a:lnSpc>
              <a:spcBef>
                <a:spcPts val="1000"/>
              </a:spcBef>
            </a:pPr>
            <a:r>
              <a:rPr lang="en-US" b="1" dirty="0">
                <a:latin typeface="+mj-lt"/>
              </a:rPr>
              <a:t> </a:t>
            </a:r>
            <a:r>
              <a:rPr lang="en-US" b="1" dirty="0" smtClean="0">
                <a:latin typeface="+mj-lt"/>
              </a:rPr>
              <a:t>   Heat  Map</a:t>
            </a:r>
            <a:r>
              <a:rPr lang="en-US" b="1" dirty="0">
                <a:latin typeface="+mj-lt"/>
              </a:rPr>
              <a:t>!</a:t>
            </a:r>
          </a:p>
        </p:txBody>
      </p:sp>
      <p:sp>
        <p:nvSpPr>
          <p:cNvPr id="2" name="TextBox 1">
            <a:extLst>
              <a:ext uri="{FF2B5EF4-FFF2-40B4-BE49-F238E27FC236}">
                <a16:creationId xmlns="" xmlns:a16="http://schemas.microsoft.com/office/drawing/2014/main" id="{6F8317FE-39F9-4031-B60C-F64B9D07859F}"/>
              </a:ext>
            </a:extLst>
          </p:cNvPr>
          <p:cNvSpPr txBox="1"/>
          <p:nvPr/>
        </p:nvSpPr>
        <p:spPr>
          <a:xfrm>
            <a:off x="727561" y="1937002"/>
            <a:ext cx="5067300" cy="3847207"/>
          </a:xfrm>
          <a:prstGeom prst="rect">
            <a:avLst/>
          </a:prstGeom>
          <a:noFill/>
        </p:spPr>
        <p:txBody>
          <a:bodyPr wrap="square" rtlCol="0">
            <a:spAutoFit/>
          </a:bodyPr>
          <a:lstStyle/>
          <a:p>
            <a:r>
              <a:rPr lang="en-US" sz="1600" dirty="0"/>
              <a:t>The goal of this matrix is to show the relationship between features, and this is useful for feature engineering techniques, but what matters most to us in this lesson is the relationship between the target variable (knowing whether a person has a heart disease or not) and the rest of the features, meaning that our focus will be on the last row from the matrix.</a:t>
            </a:r>
          </a:p>
          <a:p>
            <a:endParaRPr lang="en-US" sz="1600" dirty="0"/>
          </a:p>
          <a:p>
            <a:pPr marL="285750" indent="-285750">
              <a:buFont typeface="Wingdings" panose="05000000000000000000" pitchFamily="2" charset="2"/>
              <a:buChar char="q"/>
            </a:pPr>
            <a:r>
              <a:rPr lang="en-US" sz="1600" b="1" dirty="0"/>
              <a:t>1. </a:t>
            </a:r>
            <a:r>
              <a:rPr lang="en-US" sz="1600" b="1" dirty="0" err="1">
                <a:solidFill>
                  <a:srgbClr val="0068FF"/>
                </a:solidFill>
              </a:rPr>
              <a:t>fbs</a:t>
            </a:r>
            <a:r>
              <a:rPr lang="en-US" sz="1600" dirty="0"/>
              <a:t> and </a:t>
            </a:r>
            <a:r>
              <a:rPr lang="en-US" sz="1600" b="1" dirty="0">
                <a:solidFill>
                  <a:srgbClr val="0068FF"/>
                </a:solidFill>
              </a:rPr>
              <a:t>chol</a:t>
            </a:r>
            <a:r>
              <a:rPr lang="en-US" sz="1600" dirty="0"/>
              <a:t> are the features least related to the target variable.</a:t>
            </a:r>
          </a:p>
          <a:p>
            <a:endParaRPr lang="en-US" sz="1600" dirty="0"/>
          </a:p>
          <a:p>
            <a:pPr marL="285750" indent="-285750">
              <a:buFont typeface="Wingdings" panose="05000000000000000000" pitchFamily="2" charset="2"/>
              <a:buChar char="q"/>
            </a:pPr>
            <a:r>
              <a:rPr lang="en-US" sz="1600" b="1" dirty="0"/>
              <a:t>2. </a:t>
            </a:r>
            <a:r>
              <a:rPr lang="en-US" sz="1600" dirty="0"/>
              <a:t>All other features have a high correlation with the target variable.</a:t>
            </a:r>
          </a:p>
          <a:p>
            <a:endParaRPr lang="en-US" sz="1600" dirty="0"/>
          </a:p>
          <a:p>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0321" y="843280"/>
            <a:ext cx="5679440" cy="5242560"/>
          </a:xfrm>
          <a:prstGeom prst="rect">
            <a:avLst/>
          </a:prstGeom>
        </p:spPr>
      </p:pic>
    </p:spTree>
    <p:extLst>
      <p:ext uri="{BB962C8B-B14F-4D97-AF65-F5344CB8AC3E}">
        <p14:creationId xmlns:p14="http://schemas.microsoft.com/office/powerpoint/2010/main" val="2721508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 xmlns:a16="http://schemas.microsoft.com/office/drawing/2014/main" id="{5FE87A59-350C-42BE-9521-DCC0E8950861}"/>
              </a:ext>
            </a:extLst>
          </p:cNvPr>
          <p:cNvSpPr>
            <a:spLocks noGrp="1"/>
          </p:cNvSpPr>
          <p:nvPr>
            <p:ph type="title"/>
          </p:nvPr>
        </p:nvSpPr>
        <p:spPr>
          <a:xfrm>
            <a:off x="727561" y="207683"/>
            <a:ext cx="9779183" cy="721022"/>
          </a:xfrm>
        </p:spPr>
        <p:txBody>
          <a:bodyPr/>
          <a:lstStyle/>
          <a:p>
            <a:r>
              <a:rPr lang="en-US" dirty="0"/>
              <a:t>Feature Engineering 01</a:t>
            </a:r>
          </a:p>
        </p:txBody>
      </p:sp>
      <p:sp>
        <p:nvSpPr>
          <p:cNvPr id="3" name="Date Placeholder 2">
            <a:extLst>
              <a:ext uri="{FF2B5EF4-FFF2-40B4-BE49-F238E27FC236}">
                <a16:creationId xmlns="" xmlns:a16="http://schemas.microsoft.com/office/drawing/2014/main" id="{75202033-17DD-3E4F-BB90-ADC6A1F0C66F}"/>
              </a:ext>
            </a:extLst>
          </p:cNvPr>
          <p:cNvSpPr>
            <a:spLocks noGrp="1"/>
          </p:cNvSpPr>
          <p:nvPr>
            <p:ph type="dt" sz="half" idx="2"/>
          </p:nvPr>
        </p:nvSpPr>
        <p:spPr>
          <a:xfrm>
            <a:off x="167356" y="6356350"/>
            <a:ext cx="1767114" cy="365125"/>
          </a:xfrm>
        </p:spPr>
        <p:txBody>
          <a:bodyPr/>
          <a:lstStyle/>
          <a:p>
            <a:r>
              <a:rPr lang="en-US" dirty="0"/>
              <a:t>Supervised Machine Learning: Classification</a:t>
            </a:r>
          </a:p>
        </p:txBody>
      </p:sp>
      <p:sp>
        <p:nvSpPr>
          <p:cNvPr id="8" name="Slide Number Placeholder 7">
            <a:extLst>
              <a:ext uri="{FF2B5EF4-FFF2-40B4-BE49-F238E27FC236}">
                <a16:creationId xmlns="" xmlns:a16="http://schemas.microsoft.com/office/drawing/2014/main" id="{B609FC03-B5BE-D846-993A-8E351C9509F3}"/>
              </a:ext>
            </a:extLst>
          </p:cNvPr>
          <p:cNvSpPr>
            <a:spLocks noGrp="1"/>
          </p:cNvSpPr>
          <p:nvPr>
            <p:ph type="sldNum" sz="quarter" idx="4"/>
          </p:nvPr>
        </p:nvSpPr>
        <p:spPr>
          <a:xfrm>
            <a:off x="10305676" y="6417310"/>
            <a:ext cx="1657723" cy="365125"/>
          </a:xfrm>
        </p:spPr>
        <p:txBody>
          <a:bodyPr/>
          <a:lstStyle/>
          <a:p>
            <a:fld id="{294A09A9-5501-47C1-A89A-A340965A2BE2}" type="slidenum">
              <a:rPr lang="en-US" sz="1800"/>
              <a:pPr/>
              <a:t>17</a:t>
            </a:fld>
            <a:endParaRPr lang="en-US" sz="1800" dirty="0"/>
          </a:p>
        </p:txBody>
      </p:sp>
      <p:sp>
        <p:nvSpPr>
          <p:cNvPr id="5" name="TextBox 4">
            <a:extLst>
              <a:ext uri="{FF2B5EF4-FFF2-40B4-BE49-F238E27FC236}">
                <a16:creationId xmlns="" xmlns:a16="http://schemas.microsoft.com/office/drawing/2014/main" id="{D22DD72D-A29C-4508-BAEF-C3AB2BB61EF2}"/>
              </a:ext>
            </a:extLst>
          </p:cNvPr>
          <p:cNvSpPr txBox="1"/>
          <p:nvPr/>
        </p:nvSpPr>
        <p:spPr>
          <a:xfrm>
            <a:off x="864106" y="1159754"/>
            <a:ext cx="6757695" cy="341632"/>
          </a:xfrm>
          <a:prstGeom prst="rect">
            <a:avLst/>
          </a:prstGeom>
          <a:noFill/>
        </p:spPr>
        <p:txBody>
          <a:bodyPr wrap="square">
            <a:spAutoFit/>
          </a:bodyPr>
          <a:lstStyle/>
          <a:p>
            <a:pPr>
              <a:lnSpc>
                <a:spcPct val="90000"/>
              </a:lnSpc>
              <a:spcBef>
                <a:spcPts val="1000"/>
              </a:spcBef>
            </a:pPr>
            <a:r>
              <a:rPr lang="en-US" b="1" dirty="0">
                <a:latin typeface="+mj-lt"/>
              </a:rPr>
              <a:t>Converting Categorical features into Numerical features :  </a:t>
            </a:r>
          </a:p>
        </p:txBody>
      </p:sp>
      <p:pic>
        <p:nvPicPr>
          <p:cNvPr id="6" name="Picture 5">
            <a:extLst>
              <a:ext uri="{FF2B5EF4-FFF2-40B4-BE49-F238E27FC236}">
                <a16:creationId xmlns="" xmlns:a16="http://schemas.microsoft.com/office/drawing/2014/main" id="{5702F40B-6905-4ABC-BED8-197046D2CD88}"/>
              </a:ext>
            </a:extLst>
          </p:cNvPr>
          <p:cNvPicPr>
            <a:picLocks noChangeAspect="1"/>
          </p:cNvPicPr>
          <p:nvPr/>
        </p:nvPicPr>
        <p:blipFill>
          <a:blip r:embed="rId2"/>
          <a:stretch>
            <a:fillRect/>
          </a:stretch>
        </p:blipFill>
        <p:spPr>
          <a:xfrm>
            <a:off x="995680" y="1732434"/>
            <a:ext cx="9511065" cy="3662526"/>
          </a:xfrm>
          <a:prstGeom prst="rect">
            <a:avLst/>
          </a:prstGeom>
        </p:spPr>
      </p:pic>
    </p:spTree>
    <p:extLst>
      <p:ext uri="{BB962C8B-B14F-4D97-AF65-F5344CB8AC3E}">
        <p14:creationId xmlns:p14="http://schemas.microsoft.com/office/powerpoint/2010/main" val="3967081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6000" dirty="0"/>
              <a:t>Machine Learning Analysis &amp; Findings</a:t>
            </a:r>
          </a:p>
        </p:txBody>
      </p:sp>
      <p:sp>
        <p:nvSpPr>
          <p:cNvPr id="3" name="Date Placeholder 2">
            <a:extLst>
              <a:ext uri="{FF2B5EF4-FFF2-40B4-BE49-F238E27FC236}">
                <a16:creationId xmlns="" xmlns:a16="http://schemas.microsoft.com/office/drawing/2014/main" id="{8D3F7063-A64B-CB42-8BBF-BF52424269A8}"/>
              </a:ext>
            </a:extLst>
          </p:cNvPr>
          <p:cNvSpPr>
            <a:spLocks noGrp="1"/>
          </p:cNvSpPr>
          <p:nvPr>
            <p:ph type="dt" sz="half" idx="10"/>
          </p:nvPr>
        </p:nvSpPr>
        <p:spPr>
          <a:xfrm>
            <a:off x="381000" y="6356350"/>
            <a:ext cx="3333750" cy="365125"/>
          </a:xfrm>
        </p:spPr>
        <p:txBody>
          <a:bodyPr/>
          <a:lstStyle/>
          <a:p>
            <a:r>
              <a:rPr lang="en-US" dirty="0"/>
              <a:t>Supervised Machine Learning: Classification</a:t>
            </a:r>
          </a:p>
        </p:txBody>
      </p:sp>
      <p:sp>
        <p:nvSpPr>
          <p:cNvPr id="5" name="Slide Number Placeholder 4">
            <a:extLst>
              <a:ext uri="{FF2B5EF4-FFF2-40B4-BE49-F238E27FC236}">
                <a16:creationId xmlns=""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z="1800"/>
              <a:pPr/>
              <a:t>18</a:t>
            </a:fld>
            <a:endParaRPr lang="en-US" sz="1800" dirty="0"/>
          </a:p>
        </p:txBody>
      </p:sp>
    </p:spTree>
    <p:extLst>
      <p:ext uri="{BB962C8B-B14F-4D97-AF65-F5344CB8AC3E}">
        <p14:creationId xmlns:p14="http://schemas.microsoft.com/office/powerpoint/2010/main" val="2277129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DB056174-CBC5-7B48-9681-7DDAC423337E}"/>
              </a:ext>
            </a:extLst>
          </p:cNvPr>
          <p:cNvSpPr>
            <a:spLocks noGrp="1"/>
          </p:cNvSpPr>
          <p:nvPr>
            <p:ph type="dt" sz="half" idx="10"/>
          </p:nvPr>
        </p:nvSpPr>
        <p:spPr>
          <a:xfrm>
            <a:off x="380999" y="6356350"/>
            <a:ext cx="3464607" cy="365125"/>
          </a:xfrm>
        </p:spPr>
        <p:txBody>
          <a:bodyPr/>
          <a:lstStyle/>
          <a:p>
            <a:r>
              <a:rPr lang="en-US" dirty="0"/>
              <a:t>Supervised Machine Learning: Classification</a:t>
            </a:r>
          </a:p>
        </p:txBody>
      </p:sp>
      <p:sp>
        <p:nvSpPr>
          <p:cNvPr id="6" name="Slide Number Placeholder 5">
            <a:extLst>
              <a:ext uri="{FF2B5EF4-FFF2-40B4-BE49-F238E27FC236}">
                <a16:creationId xmlns="" xmlns:a16="http://schemas.microsoft.com/office/drawing/2014/main" id="{134C72D2-EFDF-844A-8472-CB49A59B127B}"/>
              </a:ext>
            </a:extLst>
          </p:cNvPr>
          <p:cNvSpPr>
            <a:spLocks noGrp="1"/>
          </p:cNvSpPr>
          <p:nvPr>
            <p:ph type="sldNum" sz="quarter" idx="12"/>
          </p:nvPr>
        </p:nvSpPr>
        <p:spPr>
          <a:xfrm>
            <a:off x="11085195" y="6356985"/>
            <a:ext cx="670560" cy="300831"/>
          </a:xfrm>
        </p:spPr>
        <p:txBody>
          <a:bodyPr/>
          <a:lstStyle/>
          <a:p>
            <a:pPr algn="r"/>
            <a:fld id="{294A09A9-5501-47C1-A89A-A340965A2BE2}" type="slidenum">
              <a:rPr lang="en-US" sz="1800" smtClean="0"/>
              <a:pPr algn="r"/>
              <a:t>19</a:t>
            </a:fld>
            <a:endParaRPr lang="en-US" sz="1800" dirty="0"/>
          </a:p>
        </p:txBody>
      </p:sp>
      <p:sp>
        <p:nvSpPr>
          <p:cNvPr id="2" name="Title 1">
            <a:extLst>
              <a:ext uri="{FF2B5EF4-FFF2-40B4-BE49-F238E27FC236}">
                <a16:creationId xmlns="" xmlns:a16="http://schemas.microsoft.com/office/drawing/2014/main" id="{8C543F67-9C70-4748-8C0C-3A7863422F99}"/>
              </a:ext>
            </a:extLst>
          </p:cNvPr>
          <p:cNvSpPr>
            <a:spLocks noGrp="1"/>
          </p:cNvSpPr>
          <p:nvPr>
            <p:ph type="title"/>
          </p:nvPr>
        </p:nvSpPr>
        <p:spPr>
          <a:xfrm>
            <a:off x="714565" y="283644"/>
            <a:ext cx="9779183" cy="1325563"/>
          </a:xfrm>
        </p:spPr>
        <p:txBody>
          <a:bodyPr>
            <a:normAutofit fontScale="90000"/>
          </a:bodyPr>
          <a:lstStyle/>
          <a:p>
            <a:r>
              <a:rPr lang="en-US" sz="4400" dirty="0"/>
              <a:t>Machine Learning Analysis &amp; Findings</a:t>
            </a:r>
          </a:p>
        </p:txBody>
      </p:sp>
      <p:sp>
        <p:nvSpPr>
          <p:cNvPr id="3" name="Content Placeholder 2">
            <a:extLst>
              <a:ext uri="{FF2B5EF4-FFF2-40B4-BE49-F238E27FC236}">
                <a16:creationId xmlns="" xmlns:a16="http://schemas.microsoft.com/office/drawing/2014/main" id="{95B371F2-DBA5-415A-82C8-651F587B857A}"/>
              </a:ext>
            </a:extLst>
          </p:cNvPr>
          <p:cNvSpPr>
            <a:spLocks noGrp="1"/>
          </p:cNvSpPr>
          <p:nvPr>
            <p:ph type="body" idx="1"/>
          </p:nvPr>
        </p:nvSpPr>
        <p:spPr>
          <a:xfrm>
            <a:off x="714565" y="2601892"/>
            <a:ext cx="9587675" cy="3436483"/>
          </a:xfrm>
        </p:spPr>
        <p:txBody>
          <a:bodyPr vert="horz" lIns="91440" tIns="45720" rIns="91440" bIns="45720" rtlCol="0" anchor="t">
            <a:normAutofit/>
          </a:bodyPr>
          <a:lstStyle/>
          <a:p>
            <a:pPr algn="just"/>
            <a:r>
              <a:rPr lang="en-US" dirty="0"/>
              <a:t>In the following analysis will compare between 4 different Classification models Logistic Regression, KNN, SVM and XGBoost in terms of predicting the Heart Disease. Where I am going to use the following techniques to help me in developing robust models: </a:t>
            </a:r>
          </a:p>
          <a:p>
            <a:pPr algn="just"/>
            <a:r>
              <a:rPr lang="en-US" dirty="0"/>
              <a:t>Standard scaling, cross-validation method, Grid Search, metric measurements such accuracy, precision,  F1 Score etc.</a:t>
            </a:r>
          </a:p>
          <a:p>
            <a:pPr algn="just"/>
            <a:r>
              <a:rPr lang="en-US" dirty="0"/>
              <a:t>  </a:t>
            </a:r>
          </a:p>
        </p:txBody>
      </p:sp>
    </p:spTree>
    <p:extLst>
      <p:ext uri="{BB962C8B-B14F-4D97-AF65-F5344CB8AC3E}">
        <p14:creationId xmlns:p14="http://schemas.microsoft.com/office/powerpoint/2010/main" val="72629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2788C46-D0BC-4307-AE55-7601A139E7CB}"/>
              </a:ext>
            </a:extLst>
          </p:cNvPr>
          <p:cNvSpPr>
            <a:spLocks noGrp="1"/>
          </p:cNvSpPr>
          <p:nvPr>
            <p:ph idx="1"/>
          </p:nvPr>
        </p:nvSpPr>
        <p:spPr>
          <a:xfrm>
            <a:off x="543650" y="2008668"/>
            <a:ext cx="9779182" cy="3366815"/>
          </a:xfrm>
        </p:spPr>
        <p:txBody>
          <a:bodyPr vert="horz" lIns="91440" tIns="45720" rIns="91440" bIns="45720" rtlCol="0" anchor="t">
            <a:normAutofit/>
          </a:bodyPr>
          <a:lstStyle/>
          <a:p>
            <a:pPr marL="457200" indent="-457200">
              <a:buFont typeface="Arial" panose="020B0604020202020204" pitchFamily="34" charset="0"/>
              <a:buChar char="•"/>
            </a:pPr>
            <a:r>
              <a:rPr lang="en-US" dirty="0"/>
              <a:t>Dataset Description </a:t>
            </a:r>
          </a:p>
          <a:p>
            <a:pPr marL="457200" indent="-457200">
              <a:buFont typeface="Arial" panose="020B0604020202020204" pitchFamily="34" charset="0"/>
              <a:buChar char="•"/>
            </a:pPr>
            <a:r>
              <a:rPr lang="en-US" dirty="0"/>
              <a:t>Main objectives of the analysis.</a:t>
            </a:r>
          </a:p>
          <a:p>
            <a:pPr marL="457200" indent="-457200">
              <a:buFont typeface="Arial" panose="020B0604020202020204" pitchFamily="34" charset="0"/>
              <a:buChar char="•"/>
            </a:pPr>
            <a:r>
              <a:rPr lang="en-US" dirty="0"/>
              <a:t>Applying various classification models.</a:t>
            </a:r>
          </a:p>
          <a:p>
            <a:pPr marL="457200" indent="-457200">
              <a:buFont typeface="Arial" panose="020B0604020202020204" pitchFamily="34" charset="0"/>
              <a:buChar char="•"/>
            </a:pPr>
            <a:r>
              <a:rPr lang="en-US" dirty="0"/>
              <a:t>Machine learning analysis and findings.</a:t>
            </a:r>
          </a:p>
          <a:p>
            <a:pPr marL="457200" indent="-457200">
              <a:buFont typeface="Arial" panose="020B0604020202020204" pitchFamily="34" charset="0"/>
              <a:buChar char="•"/>
            </a:pPr>
            <a:r>
              <a:rPr lang="en-US" dirty="0"/>
              <a:t>Models flaws and advanced steps. </a:t>
            </a:r>
          </a:p>
        </p:txBody>
      </p:sp>
      <p:sp>
        <p:nvSpPr>
          <p:cNvPr id="4" name="Date Placeholder 3">
            <a:extLst>
              <a:ext uri="{FF2B5EF4-FFF2-40B4-BE49-F238E27FC236}">
                <a16:creationId xmlns="" xmlns:a16="http://schemas.microsoft.com/office/drawing/2014/main" id="{5739303D-13C0-6A41-947A-F998CC47B32E}"/>
              </a:ext>
            </a:extLst>
          </p:cNvPr>
          <p:cNvSpPr>
            <a:spLocks noGrp="1"/>
          </p:cNvSpPr>
          <p:nvPr>
            <p:ph type="dt" sz="half" idx="10"/>
          </p:nvPr>
        </p:nvSpPr>
        <p:spPr>
          <a:xfrm>
            <a:off x="381000" y="6356350"/>
            <a:ext cx="3276600" cy="365125"/>
          </a:xfrm>
        </p:spPr>
        <p:txBody>
          <a:bodyPr/>
          <a:lstStyle/>
          <a:p>
            <a:r>
              <a:rPr lang="en-US" dirty="0"/>
              <a:t>Supervised Machine Learning: Classification</a:t>
            </a:r>
          </a:p>
          <a:p>
            <a:endParaRPr lang="en-US" dirty="0"/>
          </a:p>
        </p:txBody>
      </p:sp>
      <p:sp>
        <p:nvSpPr>
          <p:cNvPr id="6" name="Slide Number Placeholder 5">
            <a:extLst>
              <a:ext uri="{FF2B5EF4-FFF2-40B4-BE49-F238E27FC236}">
                <a16:creationId xmlns="" xmlns:a16="http://schemas.microsoft.com/office/drawing/2014/main" id="{60D470D0-6D64-5E42-9515-048F8779CD5E}"/>
              </a:ext>
            </a:extLst>
          </p:cNvPr>
          <p:cNvSpPr>
            <a:spLocks noGrp="1"/>
          </p:cNvSpPr>
          <p:nvPr>
            <p:ph type="sldNum" sz="quarter" idx="12"/>
          </p:nvPr>
        </p:nvSpPr>
        <p:spPr>
          <a:xfrm>
            <a:off x="9123680" y="6431280"/>
            <a:ext cx="2580640" cy="304800"/>
          </a:xfrm>
        </p:spPr>
        <p:txBody>
          <a:bodyPr/>
          <a:lstStyle/>
          <a:p>
            <a:pPr algn="r"/>
            <a:fld id="{294A09A9-5501-47C1-A89A-A340965A2BE2}" type="slidenum">
              <a:rPr lang="en-US" sz="1800" smtClean="0"/>
              <a:pPr algn="r"/>
              <a:t>2</a:t>
            </a:fld>
            <a:endParaRPr lang="en-US" sz="1800"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256B7E-1633-44AB-8584-82DF5B726834}"/>
              </a:ext>
            </a:extLst>
          </p:cNvPr>
          <p:cNvSpPr>
            <a:spLocks noGrp="1"/>
          </p:cNvSpPr>
          <p:nvPr>
            <p:ph type="title"/>
          </p:nvPr>
        </p:nvSpPr>
        <p:spPr>
          <a:xfrm>
            <a:off x="868103" y="284783"/>
            <a:ext cx="9779183" cy="753679"/>
          </a:xfrm>
        </p:spPr>
        <p:txBody>
          <a:bodyPr/>
          <a:lstStyle/>
          <a:p>
            <a:r>
              <a:rPr lang="en-US" dirty="0"/>
              <a:t>Machine Learning Analysis 01</a:t>
            </a:r>
          </a:p>
        </p:txBody>
      </p:sp>
      <p:sp>
        <p:nvSpPr>
          <p:cNvPr id="7" name="Date Placeholder 6">
            <a:extLst>
              <a:ext uri="{FF2B5EF4-FFF2-40B4-BE49-F238E27FC236}">
                <a16:creationId xmlns=""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Classification</a:t>
            </a:r>
          </a:p>
        </p:txBody>
      </p:sp>
      <p:sp>
        <p:nvSpPr>
          <p:cNvPr id="9" name="Slide Number Placeholder 8">
            <a:extLst>
              <a:ext uri="{FF2B5EF4-FFF2-40B4-BE49-F238E27FC236}">
                <a16:creationId xmlns=""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solidFill>
                  <a:schemeClr val="tx1"/>
                </a:solidFill>
              </a:rPr>
              <a:pPr/>
              <a:t>20</a:t>
            </a:fld>
            <a:endParaRPr lang="en-US" sz="1800" dirty="0">
              <a:solidFill>
                <a:schemeClr val="tx1"/>
              </a:solidFill>
            </a:endParaRPr>
          </a:p>
        </p:txBody>
      </p:sp>
      <p:sp>
        <p:nvSpPr>
          <p:cNvPr id="14" name="TextBox 13">
            <a:extLst>
              <a:ext uri="{FF2B5EF4-FFF2-40B4-BE49-F238E27FC236}">
                <a16:creationId xmlns="" xmlns:a16="http://schemas.microsoft.com/office/drawing/2014/main" id="{875B367C-2CCD-4A15-97D9-E362AEA470FD}"/>
              </a:ext>
            </a:extLst>
          </p:cNvPr>
          <p:cNvSpPr txBox="1"/>
          <p:nvPr/>
        </p:nvSpPr>
        <p:spPr>
          <a:xfrm>
            <a:off x="868103" y="1145574"/>
            <a:ext cx="6097554" cy="400110"/>
          </a:xfrm>
          <a:prstGeom prst="rect">
            <a:avLst/>
          </a:prstGeom>
          <a:noFill/>
        </p:spPr>
        <p:txBody>
          <a:bodyPr wrap="square">
            <a:spAutoFit/>
          </a:bodyPr>
          <a:lstStyle/>
          <a:p>
            <a:r>
              <a:rPr lang="en-US" sz="2000" b="1" dirty="0">
                <a:solidFill>
                  <a:srgbClr val="0068FF"/>
                </a:solidFill>
              </a:rPr>
              <a:t>Data Splitting: </a:t>
            </a:r>
          </a:p>
        </p:txBody>
      </p:sp>
      <p:pic>
        <p:nvPicPr>
          <p:cNvPr id="4" name="Picture 3">
            <a:extLst>
              <a:ext uri="{FF2B5EF4-FFF2-40B4-BE49-F238E27FC236}">
                <a16:creationId xmlns="" xmlns:a16="http://schemas.microsoft.com/office/drawing/2014/main" id="{3A5F616C-C464-4783-9482-8F04953DD8B7}"/>
              </a:ext>
            </a:extLst>
          </p:cNvPr>
          <p:cNvPicPr>
            <a:picLocks noChangeAspect="1"/>
          </p:cNvPicPr>
          <p:nvPr/>
        </p:nvPicPr>
        <p:blipFill>
          <a:blip r:embed="rId2"/>
          <a:stretch>
            <a:fillRect/>
          </a:stretch>
        </p:blipFill>
        <p:spPr>
          <a:xfrm>
            <a:off x="1366837" y="1816748"/>
            <a:ext cx="9458325" cy="3467100"/>
          </a:xfrm>
          <a:prstGeom prst="rect">
            <a:avLst/>
          </a:prstGeom>
        </p:spPr>
      </p:pic>
    </p:spTree>
    <p:extLst>
      <p:ext uri="{BB962C8B-B14F-4D97-AF65-F5344CB8AC3E}">
        <p14:creationId xmlns:p14="http://schemas.microsoft.com/office/powerpoint/2010/main" val="3152441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256B7E-1633-44AB-8584-82DF5B726834}"/>
              </a:ext>
            </a:extLst>
          </p:cNvPr>
          <p:cNvSpPr>
            <a:spLocks noGrp="1"/>
          </p:cNvSpPr>
          <p:nvPr>
            <p:ph type="title"/>
          </p:nvPr>
        </p:nvSpPr>
        <p:spPr>
          <a:xfrm>
            <a:off x="868103" y="284783"/>
            <a:ext cx="9779183" cy="753679"/>
          </a:xfrm>
        </p:spPr>
        <p:txBody>
          <a:bodyPr/>
          <a:lstStyle/>
          <a:p>
            <a:r>
              <a:rPr lang="en-US" dirty="0"/>
              <a:t>Machine Learning Analysis 02</a:t>
            </a:r>
          </a:p>
        </p:txBody>
      </p:sp>
      <p:sp>
        <p:nvSpPr>
          <p:cNvPr id="7" name="Date Placeholder 6">
            <a:extLst>
              <a:ext uri="{FF2B5EF4-FFF2-40B4-BE49-F238E27FC236}">
                <a16:creationId xmlns=""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Classification</a:t>
            </a:r>
          </a:p>
        </p:txBody>
      </p:sp>
      <p:sp>
        <p:nvSpPr>
          <p:cNvPr id="9" name="Slide Number Placeholder 8">
            <a:extLst>
              <a:ext uri="{FF2B5EF4-FFF2-40B4-BE49-F238E27FC236}">
                <a16:creationId xmlns=""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solidFill>
                  <a:schemeClr val="tx1"/>
                </a:solidFill>
              </a:rPr>
              <a:pPr/>
              <a:t>21</a:t>
            </a:fld>
            <a:endParaRPr lang="en-US" sz="1800" dirty="0">
              <a:solidFill>
                <a:schemeClr val="tx1"/>
              </a:solidFill>
            </a:endParaRPr>
          </a:p>
        </p:txBody>
      </p:sp>
      <p:sp>
        <p:nvSpPr>
          <p:cNvPr id="14" name="TextBox 13">
            <a:extLst>
              <a:ext uri="{FF2B5EF4-FFF2-40B4-BE49-F238E27FC236}">
                <a16:creationId xmlns="" xmlns:a16="http://schemas.microsoft.com/office/drawing/2014/main" id="{875B367C-2CCD-4A15-97D9-E362AEA470FD}"/>
              </a:ext>
            </a:extLst>
          </p:cNvPr>
          <p:cNvSpPr txBox="1"/>
          <p:nvPr/>
        </p:nvSpPr>
        <p:spPr>
          <a:xfrm>
            <a:off x="868103" y="1145574"/>
            <a:ext cx="6097554" cy="400110"/>
          </a:xfrm>
          <a:prstGeom prst="rect">
            <a:avLst/>
          </a:prstGeom>
          <a:noFill/>
        </p:spPr>
        <p:txBody>
          <a:bodyPr wrap="square">
            <a:spAutoFit/>
          </a:bodyPr>
          <a:lstStyle/>
          <a:p>
            <a:r>
              <a:rPr lang="en-US" sz="2000" b="1" dirty="0">
                <a:solidFill>
                  <a:srgbClr val="0068FF"/>
                </a:solidFill>
              </a:rPr>
              <a:t>Logistic Regression Model: </a:t>
            </a:r>
          </a:p>
        </p:txBody>
      </p:sp>
      <p:pic>
        <p:nvPicPr>
          <p:cNvPr id="8" name="Picture 7">
            <a:extLst>
              <a:ext uri="{FF2B5EF4-FFF2-40B4-BE49-F238E27FC236}">
                <a16:creationId xmlns="" xmlns:a16="http://schemas.microsoft.com/office/drawing/2014/main" id="{3B8ADF04-9C9B-482D-98E6-DB03DB2CFD5D}"/>
              </a:ext>
            </a:extLst>
          </p:cNvPr>
          <p:cNvPicPr>
            <a:picLocks noChangeAspect="1"/>
          </p:cNvPicPr>
          <p:nvPr/>
        </p:nvPicPr>
        <p:blipFill>
          <a:blip r:embed="rId2"/>
          <a:stretch>
            <a:fillRect/>
          </a:stretch>
        </p:blipFill>
        <p:spPr>
          <a:xfrm>
            <a:off x="3606488" y="3981812"/>
            <a:ext cx="4829175" cy="1562100"/>
          </a:xfrm>
          <a:prstGeom prst="rect">
            <a:avLst/>
          </a:prstGeom>
        </p:spPr>
      </p:pic>
      <p:pic>
        <p:nvPicPr>
          <p:cNvPr id="11" name="Picture 10">
            <a:extLst>
              <a:ext uri="{FF2B5EF4-FFF2-40B4-BE49-F238E27FC236}">
                <a16:creationId xmlns="" xmlns:a16="http://schemas.microsoft.com/office/drawing/2014/main" id="{7AC4104E-7C42-45FD-B73C-BE28FE94B864}"/>
              </a:ext>
            </a:extLst>
          </p:cNvPr>
          <p:cNvPicPr>
            <a:picLocks noChangeAspect="1"/>
          </p:cNvPicPr>
          <p:nvPr/>
        </p:nvPicPr>
        <p:blipFill>
          <a:blip r:embed="rId3"/>
          <a:stretch>
            <a:fillRect/>
          </a:stretch>
        </p:blipFill>
        <p:spPr>
          <a:xfrm>
            <a:off x="2082800" y="1727200"/>
            <a:ext cx="7945120" cy="2052320"/>
          </a:xfrm>
          <a:prstGeom prst="rect">
            <a:avLst/>
          </a:prstGeom>
        </p:spPr>
      </p:pic>
    </p:spTree>
    <p:extLst>
      <p:ext uri="{BB962C8B-B14F-4D97-AF65-F5344CB8AC3E}">
        <p14:creationId xmlns:p14="http://schemas.microsoft.com/office/powerpoint/2010/main" val="2203688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256B7E-1633-44AB-8584-82DF5B726834}"/>
              </a:ext>
            </a:extLst>
          </p:cNvPr>
          <p:cNvSpPr>
            <a:spLocks noGrp="1"/>
          </p:cNvSpPr>
          <p:nvPr>
            <p:ph type="title"/>
          </p:nvPr>
        </p:nvSpPr>
        <p:spPr>
          <a:xfrm>
            <a:off x="868103" y="284783"/>
            <a:ext cx="9779183" cy="753679"/>
          </a:xfrm>
        </p:spPr>
        <p:txBody>
          <a:bodyPr/>
          <a:lstStyle/>
          <a:p>
            <a:r>
              <a:rPr lang="en-US" dirty="0"/>
              <a:t>Machine Learning Analysis 03</a:t>
            </a:r>
          </a:p>
        </p:txBody>
      </p:sp>
      <p:sp>
        <p:nvSpPr>
          <p:cNvPr id="7" name="Date Placeholder 6">
            <a:extLst>
              <a:ext uri="{FF2B5EF4-FFF2-40B4-BE49-F238E27FC236}">
                <a16:creationId xmlns=""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Classification</a:t>
            </a:r>
          </a:p>
        </p:txBody>
      </p:sp>
      <p:sp>
        <p:nvSpPr>
          <p:cNvPr id="9" name="Slide Number Placeholder 8">
            <a:extLst>
              <a:ext uri="{FF2B5EF4-FFF2-40B4-BE49-F238E27FC236}">
                <a16:creationId xmlns=""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22</a:t>
            </a:fld>
            <a:endParaRPr lang="en-US" sz="1800" dirty="0"/>
          </a:p>
        </p:txBody>
      </p:sp>
      <p:sp>
        <p:nvSpPr>
          <p:cNvPr id="14" name="TextBox 13">
            <a:extLst>
              <a:ext uri="{FF2B5EF4-FFF2-40B4-BE49-F238E27FC236}">
                <a16:creationId xmlns="" xmlns:a16="http://schemas.microsoft.com/office/drawing/2014/main" id="{875B367C-2CCD-4A15-97D9-E362AEA470FD}"/>
              </a:ext>
            </a:extLst>
          </p:cNvPr>
          <p:cNvSpPr txBox="1"/>
          <p:nvPr/>
        </p:nvSpPr>
        <p:spPr>
          <a:xfrm>
            <a:off x="868103" y="1145574"/>
            <a:ext cx="6097554" cy="400110"/>
          </a:xfrm>
          <a:prstGeom prst="rect">
            <a:avLst/>
          </a:prstGeom>
          <a:noFill/>
        </p:spPr>
        <p:txBody>
          <a:bodyPr wrap="square">
            <a:spAutoFit/>
          </a:bodyPr>
          <a:lstStyle/>
          <a:p>
            <a:r>
              <a:rPr lang="en-US" sz="2000" b="1" dirty="0">
                <a:solidFill>
                  <a:srgbClr val="0068FF"/>
                </a:solidFill>
              </a:rPr>
              <a:t>Logistic Regression Model with penalty = L1: </a:t>
            </a:r>
          </a:p>
        </p:txBody>
      </p:sp>
      <p:pic>
        <p:nvPicPr>
          <p:cNvPr id="4" name="Picture 3">
            <a:extLst>
              <a:ext uri="{FF2B5EF4-FFF2-40B4-BE49-F238E27FC236}">
                <a16:creationId xmlns="" xmlns:a16="http://schemas.microsoft.com/office/drawing/2014/main" id="{2EBBCDAC-E2FA-43BC-B8F4-F793B042741C}"/>
              </a:ext>
            </a:extLst>
          </p:cNvPr>
          <p:cNvPicPr>
            <a:picLocks noChangeAspect="1"/>
          </p:cNvPicPr>
          <p:nvPr/>
        </p:nvPicPr>
        <p:blipFill>
          <a:blip r:embed="rId2"/>
          <a:stretch>
            <a:fillRect/>
          </a:stretch>
        </p:blipFill>
        <p:spPr>
          <a:xfrm>
            <a:off x="2265680" y="1812952"/>
            <a:ext cx="7485490" cy="1610968"/>
          </a:xfrm>
          <a:prstGeom prst="rect">
            <a:avLst/>
          </a:prstGeom>
        </p:spPr>
      </p:pic>
      <p:pic>
        <p:nvPicPr>
          <p:cNvPr id="6" name="Picture 5">
            <a:extLst>
              <a:ext uri="{FF2B5EF4-FFF2-40B4-BE49-F238E27FC236}">
                <a16:creationId xmlns="" xmlns:a16="http://schemas.microsoft.com/office/drawing/2014/main" id="{15CE6299-1092-4BAD-96AE-D0096A22EE44}"/>
              </a:ext>
            </a:extLst>
          </p:cNvPr>
          <p:cNvPicPr>
            <a:picLocks noChangeAspect="1"/>
          </p:cNvPicPr>
          <p:nvPr/>
        </p:nvPicPr>
        <p:blipFill>
          <a:blip r:embed="rId3"/>
          <a:stretch>
            <a:fillRect/>
          </a:stretch>
        </p:blipFill>
        <p:spPr>
          <a:xfrm>
            <a:off x="3247856" y="3774310"/>
            <a:ext cx="5019675" cy="1666875"/>
          </a:xfrm>
          <a:prstGeom prst="rect">
            <a:avLst/>
          </a:prstGeom>
        </p:spPr>
      </p:pic>
    </p:spTree>
    <p:extLst>
      <p:ext uri="{BB962C8B-B14F-4D97-AF65-F5344CB8AC3E}">
        <p14:creationId xmlns:p14="http://schemas.microsoft.com/office/powerpoint/2010/main" val="1247045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256B7E-1633-44AB-8584-82DF5B726834}"/>
              </a:ext>
            </a:extLst>
          </p:cNvPr>
          <p:cNvSpPr>
            <a:spLocks noGrp="1"/>
          </p:cNvSpPr>
          <p:nvPr>
            <p:ph type="title"/>
          </p:nvPr>
        </p:nvSpPr>
        <p:spPr>
          <a:xfrm>
            <a:off x="868103" y="284783"/>
            <a:ext cx="9779183" cy="753679"/>
          </a:xfrm>
        </p:spPr>
        <p:txBody>
          <a:bodyPr/>
          <a:lstStyle/>
          <a:p>
            <a:r>
              <a:rPr lang="en-US" dirty="0"/>
              <a:t>Machine Learning Analysis 04</a:t>
            </a:r>
          </a:p>
        </p:txBody>
      </p:sp>
      <p:sp>
        <p:nvSpPr>
          <p:cNvPr id="7" name="Date Placeholder 6">
            <a:extLst>
              <a:ext uri="{FF2B5EF4-FFF2-40B4-BE49-F238E27FC236}">
                <a16:creationId xmlns=""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Classification</a:t>
            </a:r>
          </a:p>
        </p:txBody>
      </p:sp>
      <p:sp>
        <p:nvSpPr>
          <p:cNvPr id="9" name="Slide Number Placeholder 8">
            <a:extLst>
              <a:ext uri="{FF2B5EF4-FFF2-40B4-BE49-F238E27FC236}">
                <a16:creationId xmlns=""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23</a:t>
            </a:fld>
            <a:endParaRPr lang="en-US" sz="1800" dirty="0"/>
          </a:p>
        </p:txBody>
      </p:sp>
      <p:sp>
        <p:nvSpPr>
          <p:cNvPr id="14" name="TextBox 13">
            <a:extLst>
              <a:ext uri="{FF2B5EF4-FFF2-40B4-BE49-F238E27FC236}">
                <a16:creationId xmlns="" xmlns:a16="http://schemas.microsoft.com/office/drawing/2014/main" id="{875B367C-2CCD-4A15-97D9-E362AEA470FD}"/>
              </a:ext>
            </a:extLst>
          </p:cNvPr>
          <p:cNvSpPr txBox="1"/>
          <p:nvPr/>
        </p:nvSpPr>
        <p:spPr>
          <a:xfrm>
            <a:off x="868103" y="1145574"/>
            <a:ext cx="6097554" cy="400110"/>
          </a:xfrm>
          <a:prstGeom prst="rect">
            <a:avLst/>
          </a:prstGeom>
          <a:noFill/>
        </p:spPr>
        <p:txBody>
          <a:bodyPr wrap="square">
            <a:spAutoFit/>
          </a:bodyPr>
          <a:lstStyle/>
          <a:p>
            <a:r>
              <a:rPr lang="en-US" sz="2000" b="1" dirty="0">
                <a:solidFill>
                  <a:srgbClr val="0068FF"/>
                </a:solidFill>
              </a:rPr>
              <a:t>Logistic Regression Model with penalty = L2: </a:t>
            </a:r>
          </a:p>
        </p:txBody>
      </p:sp>
      <p:pic>
        <p:nvPicPr>
          <p:cNvPr id="5" name="Picture 4">
            <a:extLst>
              <a:ext uri="{FF2B5EF4-FFF2-40B4-BE49-F238E27FC236}">
                <a16:creationId xmlns="" xmlns:a16="http://schemas.microsoft.com/office/drawing/2014/main" id="{3DC42DEF-B15D-49BC-AF8A-079C1D331529}"/>
              </a:ext>
            </a:extLst>
          </p:cNvPr>
          <p:cNvPicPr>
            <a:picLocks noChangeAspect="1"/>
          </p:cNvPicPr>
          <p:nvPr/>
        </p:nvPicPr>
        <p:blipFill>
          <a:blip r:embed="rId2"/>
          <a:stretch>
            <a:fillRect/>
          </a:stretch>
        </p:blipFill>
        <p:spPr>
          <a:xfrm>
            <a:off x="1752600" y="1955706"/>
            <a:ext cx="8686800" cy="1152525"/>
          </a:xfrm>
          <a:prstGeom prst="rect">
            <a:avLst/>
          </a:prstGeom>
        </p:spPr>
      </p:pic>
      <p:pic>
        <p:nvPicPr>
          <p:cNvPr id="10" name="Picture 9">
            <a:extLst>
              <a:ext uri="{FF2B5EF4-FFF2-40B4-BE49-F238E27FC236}">
                <a16:creationId xmlns="" xmlns:a16="http://schemas.microsoft.com/office/drawing/2014/main" id="{BB686B2A-4E2C-48CA-83B6-36F36F988AF7}"/>
              </a:ext>
            </a:extLst>
          </p:cNvPr>
          <p:cNvPicPr>
            <a:picLocks noChangeAspect="1"/>
          </p:cNvPicPr>
          <p:nvPr/>
        </p:nvPicPr>
        <p:blipFill>
          <a:blip r:embed="rId3"/>
          <a:stretch>
            <a:fillRect/>
          </a:stretch>
        </p:blipFill>
        <p:spPr>
          <a:xfrm>
            <a:off x="3631746" y="3518253"/>
            <a:ext cx="4667250" cy="1495425"/>
          </a:xfrm>
          <a:prstGeom prst="rect">
            <a:avLst/>
          </a:prstGeom>
        </p:spPr>
      </p:pic>
    </p:spTree>
    <p:extLst>
      <p:ext uri="{BB962C8B-B14F-4D97-AF65-F5344CB8AC3E}">
        <p14:creationId xmlns:p14="http://schemas.microsoft.com/office/powerpoint/2010/main" val="3602615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256B7E-1633-44AB-8584-82DF5B726834}"/>
              </a:ext>
            </a:extLst>
          </p:cNvPr>
          <p:cNvSpPr>
            <a:spLocks noGrp="1"/>
          </p:cNvSpPr>
          <p:nvPr>
            <p:ph type="title"/>
          </p:nvPr>
        </p:nvSpPr>
        <p:spPr>
          <a:xfrm>
            <a:off x="868103" y="284783"/>
            <a:ext cx="9779183" cy="753679"/>
          </a:xfrm>
        </p:spPr>
        <p:txBody>
          <a:bodyPr/>
          <a:lstStyle/>
          <a:p>
            <a:r>
              <a:rPr lang="en-US" dirty="0"/>
              <a:t>Analysis &amp; Findings</a:t>
            </a:r>
          </a:p>
        </p:txBody>
      </p:sp>
      <p:sp>
        <p:nvSpPr>
          <p:cNvPr id="7" name="Date Placeholder 6">
            <a:extLst>
              <a:ext uri="{FF2B5EF4-FFF2-40B4-BE49-F238E27FC236}">
                <a16:creationId xmlns=""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Classification</a:t>
            </a:r>
          </a:p>
        </p:txBody>
      </p:sp>
      <p:sp>
        <p:nvSpPr>
          <p:cNvPr id="9" name="Slide Number Placeholder 8">
            <a:extLst>
              <a:ext uri="{FF2B5EF4-FFF2-40B4-BE49-F238E27FC236}">
                <a16:creationId xmlns=""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24</a:t>
            </a:fld>
            <a:endParaRPr lang="en-US" sz="1800" dirty="0"/>
          </a:p>
        </p:txBody>
      </p:sp>
      <p:sp>
        <p:nvSpPr>
          <p:cNvPr id="14" name="TextBox 13">
            <a:extLst>
              <a:ext uri="{FF2B5EF4-FFF2-40B4-BE49-F238E27FC236}">
                <a16:creationId xmlns="" xmlns:a16="http://schemas.microsoft.com/office/drawing/2014/main" id="{875B367C-2CCD-4A15-97D9-E362AEA470FD}"/>
              </a:ext>
            </a:extLst>
          </p:cNvPr>
          <p:cNvSpPr txBox="1"/>
          <p:nvPr/>
        </p:nvSpPr>
        <p:spPr>
          <a:xfrm>
            <a:off x="868103" y="1014262"/>
            <a:ext cx="6097554" cy="400110"/>
          </a:xfrm>
          <a:prstGeom prst="rect">
            <a:avLst/>
          </a:prstGeom>
          <a:noFill/>
        </p:spPr>
        <p:txBody>
          <a:bodyPr wrap="square">
            <a:spAutoFit/>
          </a:bodyPr>
          <a:lstStyle/>
          <a:p>
            <a:r>
              <a:rPr lang="en-US" sz="2000" b="1" dirty="0">
                <a:solidFill>
                  <a:srgbClr val="0068FF"/>
                </a:solidFill>
              </a:rPr>
              <a:t>Logistic Regression Models Findings: </a:t>
            </a:r>
          </a:p>
        </p:txBody>
      </p:sp>
      <p:pic>
        <p:nvPicPr>
          <p:cNvPr id="4" name="Picture 3" descr="Chart&#10;&#10;Description automatically generated">
            <a:extLst>
              <a:ext uri="{FF2B5EF4-FFF2-40B4-BE49-F238E27FC236}">
                <a16:creationId xmlns="" xmlns:a16="http://schemas.microsoft.com/office/drawing/2014/main" id="{26600936-07E9-4429-B066-BC61A8D97A28}"/>
              </a:ext>
            </a:extLst>
          </p:cNvPr>
          <p:cNvPicPr>
            <a:picLocks noChangeAspect="1"/>
          </p:cNvPicPr>
          <p:nvPr/>
        </p:nvPicPr>
        <p:blipFill>
          <a:blip r:embed="rId2"/>
          <a:stretch>
            <a:fillRect/>
          </a:stretch>
        </p:blipFill>
        <p:spPr>
          <a:xfrm>
            <a:off x="2041849" y="1484763"/>
            <a:ext cx="7865706" cy="2294164"/>
          </a:xfrm>
          <a:prstGeom prst="rect">
            <a:avLst/>
          </a:prstGeom>
        </p:spPr>
      </p:pic>
      <p:sp>
        <p:nvSpPr>
          <p:cNvPr id="11" name="TextBox 10">
            <a:extLst>
              <a:ext uri="{FF2B5EF4-FFF2-40B4-BE49-F238E27FC236}">
                <a16:creationId xmlns="" xmlns:a16="http://schemas.microsoft.com/office/drawing/2014/main" id="{73CECF0A-59AC-4D06-8741-0D0173243CA3}"/>
              </a:ext>
            </a:extLst>
          </p:cNvPr>
          <p:cNvSpPr txBox="1"/>
          <p:nvPr/>
        </p:nvSpPr>
        <p:spPr>
          <a:xfrm>
            <a:off x="2041849" y="3849318"/>
            <a:ext cx="7130144" cy="3416320"/>
          </a:xfrm>
          <a:prstGeom prst="rect">
            <a:avLst/>
          </a:prstGeom>
          <a:noFill/>
        </p:spPr>
        <p:txBody>
          <a:bodyPr wrap="square">
            <a:spAutoFit/>
          </a:bodyPr>
          <a:lstStyle/>
          <a:p>
            <a:r>
              <a:rPr lang="en-US" sz="1800" dirty="0"/>
              <a:t>The best model in terms of prediction performance is Logistic Regression with penalty = 2</a:t>
            </a:r>
          </a:p>
          <a:p>
            <a:endParaRPr lang="en-US" sz="1800" dirty="0"/>
          </a:p>
          <a:p>
            <a:pPr marL="285750" indent="-285750">
              <a:buFont typeface="Wingdings" panose="05000000000000000000" pitchFamily="2" charset="2"/>
              <a:buChar char="§"/>
            </a:pPr>
            <a:r>
              <a:rPr lang="en-US" dirty="0"/>
              <a:t>Accuracy : 80% </a:t>
            </a:r>
          </a:p>
          <a:p>
            <a:pPr marL="285750" indent="-285750">
              <a:buFont typeface="Wingdings" panose="05000000000000000000" pitchFamily="2" charset="2"/>
              <a:buChar char="§"/>
            </a:pPr>
            <a:r>
              <a:rPr lang="en-US" dirty="0"/>
              <a:t>Precision : 80%</a:t>
            </a:r>
          </a:p>
          <a:p>
            <a:pPr marL="285750" indent="-285750">
              <a:buFont typeface="Wingdings" panose="05000000000000000000" pitchFamily="2" charset="2"/>
              <a:buChar char="§"/>
            </a:pPr>
            <a:r>
              <a:rPr lang="en-US" dirty="0"/>
              <a:t>Recall : 80%</a:t>
            </a:r>
          </a:p>
          <a:p>
            <a:pPr marL="285750" indent="-285750">
              <a:buFont typeface="Wingdings" panose="05000000000000000000" pitchFamily="2" charset="2"/>
              <a:buChar char="§"/>
            </a:pPr>
            <a:r>
              <a:rPr lang="en-US" dirty="0"/>
              <a:t>F1-score : 80%</a:t>
            </a:r>
          </a:p>
          <a:p>
            <a:pPr marL="285750" indent="-285750">
              <a:buFont typeface="Wingdings" panose="05000000000000000000" pitchFamily="2" charset="2"/>
              <a:buChar char="§"/>
            </a:pPr>
            <a:r>
              <a:rPr lang="en-US" dirty="0"/>
              <a:t>Support : 91%</a:t>
            </a:r>
          </a:p>
          <a:p>
            <a:endParaRPr lang="en-US" dirty="0"/>
          </a:p>
          <a:p>
            <a:endParaRPr lang="en-US" dirty="0"/>
          </a:p>
          <a:p>
            <a:endParaRPr lang="en-US" dirty="0"/>
          </a:p>
          <a:p>
            <a:endParaRPr lang="en-US" sz="1800" dirty="0"/>
          </a:p>
        </p:txBody>
      </p:sp>
    </p:spTree>
    <p:extLst>
      <p:ext uri="{BB962C8B-B14F-4D97-AF65-F5344CB8AC3E}">
        <p14:creationId xmlns:p14="http://schemas.microsoft.com/office/powerpoint/2010/main" val="34341853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256B7E-1633-44AB-8584-82DF5B726834}"/>
              </a:ext>
            </a:extLst>
          </p:cNvPr>
          <p:cNvSpPr>
            <a:spLocks noGrp="1"/>
          </p:cNvSpPr>
          <p:nvPr>
            <p:ph type="title"/>
          </p:nvPr>
        </p:nvSpPr>
        <p:spPr>
          <a:xfrm>
            <a:off x="868103" y="284783"/>
            <a:ext cx="9779183" cy="753679"/>
          </a:xfrm>
        </p:spPr>
        <p:txBody>
          <a:bodyPr/>
          <a:lstStyle/>
          <a:p>
            <a:r>
              <a:rPr lang="en-US" dirty="0"/>
              <a:t>Machine Learning Analysis 05</a:t>
            </a:r>
          </a:p>
        </p:txBody>
      </p:sp>
      <p:sp>
        <p:nvSpPr>
          <p:cNvPr id="7" name="Date Placeholder 6">
            <a:extLst>
              <a:ext uri="{FF2B5EF4-FFF2-40B4-BE49-F238E27FC236}">
                <a16:creationId xmlns=""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Classification</a:t>
            </a:r>
          </a:p>
        </p:txBody>
      </p:sp>
      <p:sp>
        <p:nvSpPr>
          <p:cNvPr id="9" name="Slide Number Placeholder 8">
            <a:extLst>
              <a:ext uri="{FF2B5EF4-FFF2-40B4-BE49-F238E27FC236}">
                <a16:creationId xmlns=""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25</a:t>
            </a:fld>
            <a:endParaRPr lang="en-US" sz="1800" dirty="0"/>
          </a:p>
        </p:txBody>
      </p:sp>
      <p:sp>
        <p:nvSpPr>
          <p:cNvPr id="10" name="TextBox 9">
            <a:extLst>
              <a:ext uri="{FF2B5EF4-FFF2-40B4-BE49-F238E27FC236}">
                <a16:creationId xmlns="" xmlns:a16="http://schemas.microsoft.com/office/drawing/2014/main" id="{3183CE88-3064-43FF-8008-DCDE478BFE7B}"/>
              </a:ext>
            </a:extLst>
          </p:cNvPr>
          <p:cNvSpPr txBox="1"/>
          <p:nvPr/>
        </p:nvSpPr>
        <p:spPr>
          <a:xfrm>
            <a:off x="868103" y="1059887"/>
            <a:ext cx="6097554" cy="400110"/>
          </a:xfrm>
          <a:prstGeom prst="rect">
            <a:avLst/>
          </a:prstGeom>
          <a:noFill/>
        </p:spPr>
        <p:txBody>
          <a:bodyPr wrap="square">
            <a:spAutoFit/>
          </a:bodyPr>
          <a:lstStyle/>
          <a:p>
            <a:r>
              <a:rPr lang="en-US" sz="2000" b="1" dirty="0">
                <a:solidFill>
                  <a:srgbClr val="0068FF"/>
                </a:solidFill>
              </a:rPr>
              <a:t>KNN Algorithm</a:t>
            </a:r>
          </a:p>
        </p:txBody>
      </p:sp>
      <p:pic>
        <p:nvPicPr>
          <p:cNvPr id="6" name="Picture 5">
            <a:extLst>
              <a:ext uri="{FF2B5EF4-FFF2-40B4-BE49-F238E27FC236}">
                <a16:creationId xmlns="" xmlns:a16="http://schemas.microsoft.com/office/drawing/2014/main" id="{522C45EA-189B-407E-8EC1-12CC1387D255}"/>
              </a:ext>
            </a:extLst>
          </p:cNvPr>
          <p:cNvPicPr>
            <a:picLocks noChangeAspect="1"/>
          </p:cNvPicPr>
          <p:nvPr/>
        </p:nvPicPr>
        <p:blipFill>
          <a:blip r:embed="rId2"/>
          <a:stretch>
            <a:fillRect/>
          </a:stretch>
        </p:blipFill>
        <p:spPr>
          <a:xfrm>
            <a:off x="868103" y="1607373"/>
            <a:ext cx="6232493" cy="1276350"/>
          </a:xfrm>
          <a:prstGeom prst="rect">
            <a:avLst/>
          </a:prstGeom>
        </p:spPr>
      </p:pic>
      <p:pic>
        <p:nvPicPr>
          <p:cNvPr id="11" name="Picture 10">
            <a:extLst>
              <a:ext uri="{FF2B5EF4-FFF2-40B4-BE49-F238E27FC236}">
                <a16:creationId xmlns="" xmlns:a16="http://schemas.microsoft.com/office/drawing/2014/main" id="{DD4B8837-5C03-49F2-9051-E9D02DE31536}"/>
              </a:ext>
            </a:extLst>
          </p:cNvPr>
          <p:cNvPicPr>
            <a:picLocks noChangeAspect="1"/>
          </p:cNvPicPr>
          <p:nvPr/>
        </p:nvPicPr>
        <p:blipFill>
          <a:blip r:embed="rId3"/>
          <a:stretch>
            <a:fillRect/>
          </a:stretch>
        </p:blipFill>
        <p:spPr>
          <a:xfrm>
            <a:off x="840817" y="3031099"/>
            <a:ext cx="4752975" cy="1552575"/>
          </a:xfrm>
          <a:prstGeom prst="rect">
            <a:avLst/>
          </a:prstGeom>
        </p:spPr>
      </p:pic>
      <p:pic>
        <p:nvPicPr>
          <p:cNvPr id="13" name="Picture 12">
            <a:extLst>
              <a:ext uri="{FF2B5EF4-FFF2-40B4-BE49-F238E27FC236}">
                <a16:creationId xmlns="" xmlns:a16="http://schemas.microsoft.com/office/drawing/2014/main" id="{A4B32F60-22C9-424F-8B03-8449A54FAB81}"/>
              </a:ext>
            </a:extLst>
          </p:cNvPr>
          <p:cNvPicPr>
            <a:picLocks noChangeAspect="1"/>
          </p:cNvPicPr>
          <p:nvPr/>
        </p:nvPicPr>
        <p:blipFill>
          <a:blip r:embed="rId4"/>
          <a:stretch>
            <a:fillRect/>
          </a:stretch>
        </p:blipFill>
        <p:spPr>
          <a:xfrm>
            <a:off x="7822223" y="1571450"/>
            <a:ext cx="3019085" cy="2624546"/>
          </a:xfrm>
          <a:prstGeom prst="rect">
            <a:avLst/>
          </a:prstGeom>
        </p:spPr>
      </p:pic>
      <p:sp>
        <p:nvSpPr>
          <p:cNvPr id="18" name="TextBox 17">
            <a:extLst>
              <a:ext uri="{FF2B5EF4-FFF2-40B4-BE49-F238E27FC236}">
                <a16:creationId xmlns="" xmlns:a16="http://schemas.microsoft.com/office/drawing/2014/main" id="{C0C904F5-FD77-485B-8CC6-1CD8288C0A27}"/>
              </a:ext>
            </a:extLst>
          </p:cNvPr>
          <p:cNvSpPr txBox="1"/>
          <p:nvPr/>
        </p:nvSpPr>
        <p:spPr>
          <a:xfrm>
            <a:off x="935572" y="4583674"/>
            <a:ext cx="6097554" cy="1477328"/>
          </a:xfrm>
          <a:prstGeom prst="rect">
            <a:avLst/>
          </a:prstGeom>
          <a:noFill/>
        </p:spPr>
        <p:txBody>
          <a:bodyPr wrap="square">
            <a:spAutoFit/>
          </a:bodyPr>
          <a:lstStyle/>
          <a:p>
            <a:pPr marL="285750" indent="-285750">
              <a:buFont typeface="Wingdings" panose="05000000000000000000" pitchFamily="2" charset="2"/>
              <a:buChar char="§"/>
            </a:pPr>
            <a:r>
              <a:rPr lang="en-US" dirty="0"/>
              <a:t>Accuracy : 84% </a:t>
            </a:r>
          </a:p>
          <a:p>
            <a:pPr marL="285750" indent="-285750">
              <a:buFont typeface="Wingdings" panose="05000000000000000000" pitchFamily="2" charset="2"/>
              <a:buChar char="§"/>
            </a:pPr>
            <a:r>
              <a:rPr lang="en-US" dirty="0"/>
              <a:t>Precision : 85%</a:t>
            </a:r>
          </a:p>
          <a:p>
            <a:pPr marL="285750" indent="-285750">
              <a:buFont typeface="Wingdings" panose="05000000000000000000" pitchFamily="2" charset="2"/>
              <a:buChar char="§"/>
            </a:pPr>
            <a:r>
              <a:rPr lang="en-US" dirty="0"/>
              <a:t>Recall : 84%</a:t>
            </a:r>
          </a:p>
          <a:p>
            <a:pPr marL="285750" indent="-285750">
              <a:buFont typeface="Wingdings" panose="05000000000000000000" pitchFamily="2" charset="2"/>
              <a:buChar char="§"/>
            </a:pPr>
            <a:r>
              <a:rPr lang="en-US" dirty="0"/>
              <a:t>F1-score : 83%</a:t>
            </a:r>
          </a:p>
          <a:p>
            <a:pPr marL="285750" indent="-285750">
              <a:buFont typeface="Wingdings" panose="05000000000000000000" pitchFamily="2" charset="2"/>
              <a:buChar char="§"/>
            </a:pPr>
            <a:r>
              <a:rPr lang="en-US" dirty="0"/>
              <a:t>Support : 91%</a:t>
            </a:r>
          </a:p>
        </p:txBody>
      </p:sp>
    </p:spTree>
    <p:extLst>
      <p:ext uri="{BB962C8B-B14F-4D97-AF65-F5344CB8AC3E}">
        <p14:creationId xmlns:p14="http://schemas.microsoft.com/office/powerpoint/2010/main" val="1396177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256B7E-1633-44AB-8584-82DF5B726834}"/>
              </a:ext>
            </a:extLst>
          </p:cNvPr>
          <p:cNvSpPr>
            <a:spLocks noGrp="1"/>
          </p:cNvSpPr>
          <p:nvPr>
            <p:ph type="title"/>
          </p:nvPr>
        </p:nvSpPr>
        <p:spPr>
          <a:xfrm>
            <a:off x="868103" y="284783"/>
            <a:ext cx="9779183" cy="753679"/>
          </a:xfrm>
        </p:spPr>
        <p:txBody>
          <a:bodyPr/>
          <a:lstStyle/>
          <a:p>
            <a:r>
              <a:rPr lang="en-US" dirty="0"/>
              <a:t>Machine Learning Analysis 06</a:t>
            </a:r>
          </a:p>
        </p:txBody>
      </p:sp>
      <p:sp>
        <p:nvSpPr>
          <p:cNvPr id="7" name="Date Placeholder 6">
            <a:extLst>
              <a:ext uri="{FF2B5EF4-FFF2-40B4-BE49-F238E27FC236}">
                <a16:creationId xmlns=""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Classification</a:t>
            </a:r>
          </a:p>
        </p:txBody>
      </p:sp>
      <p:sp>
        <p:nvSpPr>
          <p:cNvPr id="9" name="Slide Number Placeholder 8">
            <a:extLst>
              <a:ext uri="{FF2B5EF4-FFF2-40B4-BE49-F238E27FC236}">
                <a16:creationId xmlns=""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26</a:t>
            </a:fld>
            <a:endParaRPr lang="en-US" sz="1800" dirty="0"/>
          </a:p>
        </p:txBody>
      </p:sp>
      <p:sp>
        <p:nvSpPr>
          <p:cNvPr id="14" name="TextBox 13">
            <a:extLst>
              <a:ext uri="{FF2B5EF4-FFF2-40B4-BE49-F238E27FC236}">
                <a16:creationId xmlns="" xmlns:a16="http://schemas.microsoft.com/office/drawing/2014/main" id="{875B367C-2CCD-4A15-97D9-E362AEA470FD}"/>
              </a:ext>
            </a:extLst>
          </p:cNvPr>
          <p:cNvSpPr txBox="1"/>
          <p:nvPr/>
        </p:nvSpPr>
        <p:spPr>
          <a:xfrm>
            <a:off x="868103" y="1145574"/>
            <a:ext cx="6097554" cy="400110"/>
          </a:xfrm>
          <a:prstGeom prst="rect">
            <a:avLst/>
          </a:prstGeom>
          <a:noFill/>
        </p:spPr>
        <p:txBody>
          <a:bodyPr wrap="square">
            <a:spAutoFit/>
          </a:bodyPr>
          <a:lstStyle/>
          <a:p>
            <a:r>
              <a:rPr lang="en-US" sz="2000" b="1" dirty="0">
                <a:solidFill>
                  <a:srgbClr val="0068FF"/>
                </a:solidFill>
              </a:rPr>
              <a:t>Support Vector Machine Model: </a:t>
            </a:r>
          </a:p>
        </p:txBody>
      </p:sp>
      <p:pic>
        <p:nvPicPr>
          <p:cNvPr id="4" name="Picture 3">
            <a:extLst>
              <a:ext uri="{FF2B5EF4-FFF2-40B4-BE49-F238E27FC236}">
                <a16:creationId xmlns="" xmlns:a16="http://schemas.microsoft.com/office/drawing/2014/main" id="{8911EABD-1276-4DEB-94EE-A8E3854419A8}"/>
              </a:ext>
            </a:extLst>
          </p:cNvPr>
          <p:cNvPicPr>
            <a:picLocks noChangeAspect="1"/>
          </p:cNvPicPr>
          <p:nvPr/>
        </p:nvPicPr>
        <p:blipFill>
          <a:blip r:embed="rId2"/>
          <a:stretch>
            <a:fillRect/>
          </a:stretch>
        </p:blipFill>
        <p:spPr>
          <a:xfrm>
            <a:off x="967532" y="1545684"/>
            <a:ext cx="5898696" cy="1521546"/>
          </a:xfrm>
          <a:prstGeom prst="rect">
            <a:avLst/>
          </a:prstGeom>
        </p:spPr>
      </p:pic>
      <p:pic>
        <p:nvPicPr>
          <p:cNvPr id="6" name="Picture 5">
            <a:extLst>
              <a:ext uri="{FF2B5EF4-FFF2-40B4-BE49-F238E27FC236}">
                <a16:creationId xmlns="" xmlns:a16="http://schemas.microsoft.com/office/drawing/2014/main" id="{C859B7E0-A744-407B-94F8-C43290F6DED3}"/>
              </a:ext>
            </a:extLst>
          </p:cNvPr>
          <p:cNvPicPr>
            <a:picLocks noChangeAspect="1"/>
          </p:cNvPicPr>
          <p:nvPr/>
        </p:nvPicPr>
        <p:blipFill>
          <a:blip r:embed="rId3"/>
          <a:stretch>
            <a:fillRect/>
          </a:stretch>
        </p:blipFill>
        <p:spPr>
          <a:xfrm>
            <a:off x="967532" y="3149615"/>
            <a:ext cx="5169401" cy="1562173"/>
          </a:xfrm>
          <a:prstGeom prst="rect">
            <a:avLst/>
          </a:prstGeom>
        </p:spPr>
      </p:pic>
      <p:pic>
        <p:nvPicPr>
          <p:cNvPr id="11" name="Picture 10">
            <a:extLst>
              <a:ext uri="{FF2B5EF4-FFF2-40B4-BE49-F238E27FC236}">
                <a16:creationId xmlns="" xmlns:a16="http://schemas.microsoft.com/office/drawing/2014/main" id="{37689E08-AACA-4543-BAEC-F212B5A28178}"/>
              </a:ext>
            </a:extLst>
          </p:cNvPr>
          <p:cNvPicPr>
            <a:picLocks noChangeAspect="1"/>
          </p:cNvPicPr>
          <p:nvPr/>
        </p:nvPicPr>
        <p:blipFill>
          <a:blip r:embed="rId4"/>
          <a:stretch>
            <a:fillRect/>
          </a:stretch>
        </p:blipFill>
        <p:spPr>
          <a:xfrm>
            <a:off x="7412297" y="1545684"/>
            <a:ext cx="3373891" cy="2902161"/>
          </a:xfrm>
          <a:prstGeom prst="rect">
            <a:avLst/>
          </a:prstGeom>
        </p:spPr>
      </p:pic>
      <p:sp>
        <p:nvSpPr>
          <p:cNvPr id="15" name="TextBox 14">
            <a:extLst>
              <a:ext uri="{FF2B5EF4-FFF2-40B4-BE49-F238E27FC236}">
                <a16:creationId xmlns="" xmlns:a16="http://schemas.microsoft.com/office/drawing/2014/main" id="{B98CB6CC-EAAF-42C2-B729-B5333F33AB88}"/>
              </a:ext>
            </a:extLst>
          </p:cNvPr>
          <p:cNvSpPr txBox="1"/>
          <p:nvPr/>
        </p:nvSpPr>
        <p:spPr>
          <a:xfrm>
            <a:off x="1037641" y="4711789"/>
            <a:ext cx="6097554" cy="1477328"/>
          </a:xfrm>
          <a:prstGeom prst="rect">
            <a:avLst/>
          </a:prstGeom>
          <a:noFill/>
        </p:spPr>
        <p:txBody>
          <a:bodyPr wrap="square">
            <a:spAutoFit/>
          </a:bodyPr>
          <a:lstStyle/>
          <a:p>
            <a:pPr marL="285750" indent="-285750">
              <a:buFont typeface="Wingdings" panose="05000000000000000000" pitchFamily="2" charset="2"/>
              <a:buChar char="§"/>
            </a:pPr>
            <a:r>
              <a:rPr lang="en-US" dirty="0"/>
              <a:t>Accuracy : 80% </a:t>
            </a:r>
          </a:p>
          <a:p>
            <a:pPr marL="285750" indent="-285750">
              <a:buFont typeface="Wingdings" panose="05000000000000000000" pitchFamily="2" charset="2"/>
              <a:buChar char="§"/>
            </a:pPr>
            <a:r>
              <a:rPr lang="en-US" dirty="0"/>
              <a:t>Precision : 80%</a:t>
            </a:r>
          </a:p>
          <a:p>
            <a:pPr marL="285750" indent="-285750">
              <a:buFont typeface="Wingdings" panose="05000000000000000000" pitchFamily="2" charset="2"/>
              <a:buChar char="§"/>
            </a:pPr>
            <a:r>
              <a:rPr lang="en-US" dirty="0"/>
              <a:t>Recall : 80%</a:t>
            </a:r>
          </a:p>
          <a:p>
            <a:pPr marL="285750" indent="-285750">
              <a:buFont typeface="Wingdings" panose="05000000000000000000" pitchFamily="2" charset="2"/>
              <a:buChar char="§"/>
            </a:pPr>
            <a:r>
              <a:rPr lang="en-US" dirty="0"/>
              <a:t>F1-score : 80%</a:t>
            </a:r>
          </a:p>
          <a:p>
            <a:pPr marL="285750" indent="-285750">
              <a:buFont typeface="Wingdings" panose="05000000000000000000" pitchFamily="2" charset="2"/>
              <a:buChar char="§"/>
            </a:pPr>
            <a:r>
              <a:rPr lang="en-US" dirty="0"/>
              <a:t>Support : 91%</a:t>
            </a:r>
          </a:p>
        </p:txBody>
      </p:sp>
    </p:spTree>
    <p:extLst>
      <p:ext uri="{BB962C8B-B14F-4D97-AF65-F5344CB8AC3E}">
        <p14:creationId xmlns:p14="http://schemas.microsoft.com/office/powerpoint/2010/main" val="2804561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256B7E-1633-44AB-8584-82DF5B726834}"/>
              </a:ext>
            </a:extLst>
          </p:cNvPr>
          <p:cNvSpPr>
            <a:spLocks noGrp="1"/>
          </p:cNvSpPr>
          <p:nvPr>
            <p:ph type="title"/>
          </p:nvPr>
        </p:nvSpPr>
        <p:spPr>
          <a:xfrm>
            <a:off x="751841" y="284783"/>
            <a:ext cx="9895446" cy="753679"/>
          </a:xfrm>
        </p:spPr>
        <p:txBody>
          <a:bodyPr/>
          <a:lstStyle/>
          <a:p>
            <a:r>
              <a:rPr lang="en-US" dirty="0"/>
              <a:t>Machine Learning Analysis 07</a:t>
            </a:r>
          </a:p>
        </p:txBody>
      </p:sp>
      <p:sp>
        <p:nvSpPr>
          <p:cNvPr id="7" name="Date Placeholder 6">
            <a:extLst>
              <a:ext uri="{FF2B5EF4-FFF2-40B4-BE49-F238E27FC236}">
                <a16:creationId xmlns=""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Classification</a:t>
            </a:r>
          </a:p>
        </p:txBody>
      </p:sp>
      <p:sp>
        <p:nvSpPr>
          <p:cNvPr id="9" name="Slide Number Placeholder 8">
            <a:extLst>
              <a:ext uri="{FF2B5EF4-FFF2-40B4-BE49-F238E27FC236}">
                <a16:creationId xmlns=""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27</a:t>
            </a:fld>
            <a:endParaRPr lang="en-US" sz="1800" dirty="0"/>
          </a:p>
        </p:txBody>
      </p:sp>
      <p:sp>
        <p:nvSpPr>
          <p:cNvPr id="10" name="TextBox 9">
            <a:extLst>
              <a:ext uri="{FF2B5EF4-FFF2-40B4-BE49-F238E27FC236}">
                <a16:creationId xmlns="" xmlns:a16="http://schemas.microsoft.com/office/drawing/2014/main" id="{3183CE88-3064-43FF-8008-DCDE478BFE7B}"/>
              </a:ext>
            </a:extLst>
          </p:cNvPr>
          <p:cNvSpPr txBox="1"/>
          <p:nvPr/>
        </p:nvSpPr>
        <p:spPr>
          <a:xfrm>
            <a:off x="1104511" y="1097245"/>
            <a:ext cx="6097554" cy="400110"/>
          </a:xfrm>
          <a:prstGeom prst="rect">
            <a:avLst/>
          </a:prstGeom>
          <a:noFill/>
        </p:spPr>
        <p:txBody>
          <a:bodyPr wrap="square">
            <a:spAutoFit/>
          </a:bodyPr>
          <a:lstStyle/>
          <a:p>
            <a:r>
              <a:rPr lang="en-US" sz="2000" b="1" dirty="0">
                <a:solidFill>
                  <a:srgbClr val="0068FF"/>
                </a:solidFill>
              </a:rPr>
              <a:t>XGBoost Algorithm</a:t>
            </a:r>
          </a:p>
        </p:txBody>
      </p:sp>
      <p:pic>
        <p:nvPicPr>
          <p:cNvPr id="5" name="Picture 4">
            <a:extLst>
              <a:ext uri="{FF2B5EF4-FFF2-40B4-BE49-F238E27FC236}">
                <a16:creationId xmlns="" xmlns:a16="http://schemas.microsoft.com/office/drawing/2014/main" id="{52642DA0-2C1D-444F-8DE3-5C7124A35BB3}"/>
              </a:ext>
            </a:extLst>
          </p:cNvPr>
          <p:cNvPicPr>
            <a:picLocks noChangeAspect="1"/>
          </p:cNvPicPr>
          <p:nvPr/>
        </p:nvPicPr>
        <p:blipFill>
          <a:blip r:embed="rId2"/>
          <a:stretch>
            <a:fillRect/>
          </a:stretch>
        </p:blipFill>
        <p:spPr>
          <a:xfrm>
            <a:off x="751840" y="1756924"/>
            <a:ext cx="5559299" cy="3952996"/>
          </a:xfrm>
          <a:prstGeom prst="rect">
            <a:avLst/>
          </a:prstGeom>
        </p:spPr>
      </p:pic>
      <p:pic>
        <p:nvPicPr>
          <p:cNvPr id="16" name="Picture 15">
            <a:extLst>
              <a:ext uri="{FF2B5EF4-FFF2-40B4-BE49-F238E27FC236}">
                <a16:creationId xmlns="" xmlns:a16="http://schemas.microsoft.com/office/drawing/2014/main" id="{4CA86572-68EB-4FF0-9DBC-FCF49CEF488D}"/>
              </a:ext>
            </a:extLst>
          </p:cNvPr>
          <p:cNvPicPr>
            <a:picLocks noChangeAspect="1"/>
          </p:cNvPicPr>
          <p:nvPr/>
        </p:nvPicPr>
        <p:blipFill>
          <a:blip r:embed="rId3"/>
          <a:stretch>
            <a:fillRect/>
          </a:stretch>
        </p:blipFill>
        <p:spPr>
          <a:xfrm>
            <a:off x="6593204" y="1791154"/>
            <a:ext cx="5080635" cy="2100126"/>
          </a:xfrm>
          <a:prstGeom prst="rect">
            <a:avLst/>
          </a:prstGeom>
        </p:spPr>
      </p:pic>
    </p:spTree>
    <p:extLst>
      <p:ext uri="{BB962C8B-B14F-4D97-AF65-F5344CB8AC3E}">
        <p14:creationId xmlns:p14="http://schemas.microsoft.com/office/powerpoint/2010/main" val="5029301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256B7E-1633-44AB-8584-82DF5B726834}"/>
              </a:ext>
            </a:extLst>
          </p:cNvPr>
          <p:cNvSpPr>
            <a:spLocks noGrp="1"/>
          </p:cNvSpPr>
          <p:nvPr>
            <p:ph type="title"/>
          </p:nvPr>
        </p:nvSpPr>
        <p:spPr>
          <a:xfrm>
            <a:off x="751841" y="284783"/>
            <a:ext cx="9895446" cy="753679"/>
          </a:xfrm>
        </p:spPr>
        <p:txBody>
          <a:bodyPr/>
          <a:lstStyle/>
          <a:p>
            <a:r>
              <a:rPr lang="en-US" dirty="0"/>
              <a:t>Machine Learning Analysis 08</a:t>
            </a:r>
          </a:p>
        </p:txBody>
      </p:sp>
      <p:sp>
        <p:nvSpPr>
          <p:cNvPr id="7" name="Date Placeholder 6">
            <a:extLst>
              <a:ext uri="{FF2B5EF4-FFF2-40B4-BE49-F238E27FC236}">
                <a16:creationId xmlns=""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Classification</a:t>
            </a:r>
          </a:p>
        </p:txBody>
      </p:sp>
      <p:sp>
        <p:nvSpPr>
          <p:cNvPr id="9" name="Slide Number Placeholder 8">
            <a:extLst>
              <a:ext uri="{FF2B5EF4-FFF2-40B4-BE49-F238E27FC236}">
                <a16:creationId xmlns=""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28</a:t>
            </a:fld>
            <a:endParaRPr lang="en-US" sz="1800" dirty="0"/>
          </a:p>
        </p:txBody>
      </p:sp>
      <p:sp>
        <p:nvSpPr>
          <p:cNvPr id="10" name="TextBox 9">
            <a:extLst>
              <a:ext uri="{FF2B5EF4-FFF2-40B4-BE49-F238E27FC236}">
                <a16:creationId xmlns="" xmlns:a16="http://schemas.microsoft.com/office/drawing/2014/main" id="{3183CE88-3064-43FF-8008-DCDE478BFE7B}"/>
              </a:ext>
            </a:extLst>
          </p:cNvPr>
          <p:cNvSpPr txBox="1"/>
          <p:nvPr/>
        </p:nvSpPr>
        <p:spPr>
          <a:xfrm>
            <a:off x="1104511" y="1097245"/>
            <a:ext cx="6097554" cy="400110"/>
          </a:xfrm>
          <a:prstGeom prst="rect">
            <a:avLst/>
          </a:prstGeom>
          <a:noFill/>
        </p:spPr>
        <p:txBody>
          <a:bodyPr wrap="square">
            <a:spAutoFit/>
          </a:bodyPr>
          <a:lstStyle/>
          <a:p>
            <a:r>
              <a:rPr lang="en-US" sz="2000" b="1" dirty="0">
                <a:solidFill>
                  <a:srgbClr val="0068FF"/>
                </a:solidFill>
              </a:rPr>
              <a:t>XGBoost Algorithm</a:t>
            </a:r>
          </a:p>
        </p:txBody>
      </p:sp>
      <p:pic>
        <p:nvPicPr>
          <p:cNvPr id="4" name="Picture 3">
            <a:extLst>
              <a:ext uri="{FF2B5EF4-FFF2-40B4-BE49-F238E27FC236}">
                <a16:creationId xmlns="" xmlns:a16="http://schemas.microsoft.com/office/drawing/2014/main" id="{058626EB-3EBB-45FC-96BD-162D7C7F9CD6}"/>
              </a:ext>
            </a:extLst>
          </p:cNvPr>
          <p:cNvPicPr>
            <a:picLocks noChangeAspect="1"/>
          </p:cNvPicPr>
          <p:nvPr/>
        </p:nvPicPr>
        <p:blipFill>
          <a:blip r:embed="rId2"/>
          <a:stretch>
            <a:fillRect/>
          </a:stretch>
        </p:blipFill>
        <p:spPr>
          <a:xfrm>
            <a:off x="1214923" y="1669427"/>
            <a:ext cx="4686300" cy="1504950"/>
          </a:xfrm>
          <a:prstGeom prst="rect">
            <a:avLst/>
          </a:prstGeom>
        </p:spPr>
      </p:pic>
      <p:pic>
        <p:nvPicPr>
          <p:cNvPr id="8" name="Picture 7" descr="Chart&#10;&#10;Description automatically generated">
            <a:extLst>
              <a:ext uri="{FF2B5EF4-FFF2-40B4-BE49-F238E27FC236}">
                <a16:creationId xmlns="" xmlns:a16="http://schemas.microsoft.com/office/drawing/2014/main" id="{46AA9A01-A821-4B20-8F23-BD6F49B03361}"/>
              </a:ext>
            </a:extLst>
          </p:cNvPr>
          <p:cNvPicPr>
            <a:picLocks noChangeAspect="1"/>
          </p:cNvPicPr>
          <p:nvPr/>
        </p:nvPicPr>
        <p:blipFill>
          <a:blip r:embed="rId3"/>
          <a:stretch>
            <a:fillRect/>
          </a:stretch>
        </p:blipFill>
        <p:spPr>
          <a:xfrm>
            <a:off x="6931015" y="1669427"/>
            <a:ext cx="3315568" cy="2879576"/>
          </a:xfrm>
          <a:prstGeom prst="rect">
            <a:avLst/>
          </a:prstGeom>
        </p:spPr>
      </p:pic>
      <p:sp>
        <p:nvSpPr>
          <p:cNvPr id="12" name="TextBox 11">
            <a:extLst>
              <a:ext uri="{FF2B5EF4-FFF2-40B4-BE49-F238E27FC236}">
                <a16:creationId xmlns="" xmlns:a16="http://schemas.microsoft.com/office/drawing/2014/main" id="{BF4A9F4E-7A9A-4698-B4FC-B69B5C6A8D58}"/>
              </a:ext>
            </a:extLst>
          </p:cNvPr>
          <p:cNvSpPr txBox="1"/>
          <p:nvPr/>
        </p:nvSpPr>
        <p:spPr>
          <a:xfrm>
            <a:off x="1214923" y="3339386"/>
            <a:ext cx="6097554" cy="1477328"/>
          </a:xfrm>
          <a:prstGeom prst="rect">
            <a:avLst/>
          </a:prstGeom>
          <a:noFill/>
        </p:spPr>
        <p:txBody>
          <a:bodyPr wrap="square">
            <a:spAutoFit/>
          </a:bodyPr>
          <a:lstStyle/>
          <a:p>
            <a:pPr marL="285750" indent="-285750">
              <a:buFont typeface="Wingdings" panose="05000000000000000000" pitchFamily="2" charset="2"/>
              <a:buChar char="§"/>
            </a:pPr>
            <a:r>
              <a:rPr lang="en-US" dirty="0"/>
              <a:t>Accuracy : 80% </a:t>
            </a:r>
          </a:p>
          <a:p>
            <a:pPr marL="285750" indent="-285750">
              <a:buFont typeface="Wingdings" panose="05000000000000000000" pitchFamily="2" charset="2"/>
              <a:buChar char="§"/>
            </a:pPr>
            <a:r>
              <a:rPr lang="en-US" dirty="0"/>
              <a:t>Precision : 82%</a:t>
            </a:r>
          </a:p>
          <a:p>
            <a:pPr marL="285750" indent="-285750">
              <a:buFont typeface="Wingdings" panose="05000000000000000000" pitchFamily="2" charset="2"/>
              <a:buChar char="§"/>
            </a:pPr>
            <a:r>
              <a:rPr lang="en-US" dirty="0"/>
              <a:t>Recall : 80%</a:t>
            </a:r>
          </a:p>
          <a:p>
            <a:pPr marL="285750" indent="-285750">
              <a:buFont typeface="Wingdings" panose="05000000000000000000" pitchFamily="2" charset="2"/>
              <a:buChar char="§"/>
            </a:pPr>
            <a:r>
              <a:rPr lang="en-US" dirty="0"/>
              <a:t>F1-score : 80%</a:t>
            </a:r>
          </a:p>
          <a:p>
            <a:pPr marL="285750" indent="-285750">
              <a:buFont typeface="Wingdings" panose="05000000000000000000" pitchFamily="2" charset="2"/>
              <a:buChar char="§"/>
            </a:pPr>
            <a:r>
              <a:rPr lang="en-US" dirty="0"/>
              <a:t>Support : 91%</a:t>
            </a:r>
          </a:p>
        </p:txBody>
      </p:sp>
    </p:spTree>
    <p:extLst>
      <p:ext uri="{BB962C8B-B14F-4D97-AF65-F5344CB8AC3E}">
        <p14:creationId xmlns:p14="http://schemas.microsoft.com/office/powerpoint/2010/main" val="40278567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256B7E-1633-44AB-8584-82DF5B726834}"/>
              </a:ext>
            </a:extLst>
          </p:cNvPr>
          <p:cNvSpPr>
            <a:spLocks noGrp="1"/>
          </p:cNvSpPr>
          <p:nvPr>
            <p:ph type="title"/>
          </p:nvPr>
        </p:nvSpPr>
        <p:spPr>
          <a:xfrm>
            <a:off x="868103" y="468160"/>
            <a:ext cx="9779183" cy="1488033"/>
          </a:xfrm>
        </p:spPr>
        <p:txBody>
          <a:bodyPr/>
          <a:lstStyle/>
          <a:p>
            <a:r>
              <a:rPr lang="en-US" dirty="0"/>
              <a:t>Machine Learning Analysis 9</a:t>
            </a:r>
            <a:br>
              <a:rPr lang="en-US" dirty="0"/>
            </a:br>
            <a:endParaRPr lang="en-US" dirty="0"/>
          </a:p>
        </p:txBody>
      </p:sp>
      <p:sp>
        <p:nvSpPr>
          <p:cNvPr id="7" name="Date Placeholder 6">
            <a:extLst>
              <a:ext uri="{FF2B5EF4-FFF2-40B4-BE49-F238E27FC236}">
                <a16:creationId xmlns=""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Classification</a:t>
            </a:r>
          </a:p>
        </p:txBody>
      </p:sp>
      <p:sp>
        <p:nvSpPr>
          <p:cNvPr id="9" name="Slide Number Placeholder 8">
            <a:extLst>
              <a:ext uri="{FF2B5EF4-FFF2-40B4-BE49-F238E27FC236}">
                <a16:creationId xmlns=""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29</a:t>
            </a:fld>
            <a:endParaRPr lang="en-US" sz="1800" dirty="0"/>
          </a:p>
        </p:txBody>
      </p:sp>
      <p:sp>
        <p:nvSpPr>
          <p:cNvPr id="12" name="TextBox 11">
            <a:extLst>
              <a:ext uri="{FF2B5EF4-FFF2-40B4-BE49-F238E27FC236}">
                <a16:creationId xmlns="" xmlns:a16="http://schemas.microsoft.com/office/drawing/2014/main" id="{95365EFB-F420-4B8B-B868-49176DBA93E8}"/>
              </a:ext>
            </a:extLst>
          </p:cNvPr>
          <p:cNvSpPr txBox="1"/>
          <p:nvPr/>
        </p:nvSpPr>
        <p:spPr>
          <a:xfrm>
            <a:off x="868103" y="1443525"/>
            <a:ext cx="6097554" cy="400110"/>
          </a:xfrm>
          <a:prstGeom prst="rect">
            <a:avLst/>
          </a:prstGeom>
          <a:noFill/>
        </p:spPr>
        <p:txBody>
          <a:bodyPr wrap="square">
            <a:spAutoFit/>
          </a:bodyPr>
          <a:lstStyle/>
          <a:p>
            <a:r>
              <a:rPr lang="en-US" sz="2000" b="1" dirty="0">
                <a:solidFill>
                  <a:srgbClr val="0068FF"/>
                </a:solidFill>
              </a:rPr>
              <a:t>Models Comparison</a:t>
            </a:r>
          </a:p>
        </p:txBody>
      </p:sp>
      <p:sp>
        <p:nvSpPr>
          <p:cNvPr id="13" name="TextBox 12">
            <a:extLst>
              <a:ext uri="{FF2B5EF4-FFF2-40B4-BE49-F238E27FC236}">
                <a16:creationId xmlns="" xmlns:a16="http://schemas.microsoft.com/office/drawing/2014/main" id="{3CF8CC07-B913-4C30-B645-336E25A80C67}"/>
              </a:ext>
            </a:extLst>
          </p:cNvPr>
          <p:cNvSpPr txBox="1"/>
          <p:nvPr/>
        </p:nvSpPr>
        <p:spPr>
          <a:xfrm>
            <a:off x="868103" y="2205783"/>
            <a:ext cx="9826500" cy="3139321"/>
          </a:xfrm>
          <a:prstGeom prst="rect">
            <a:avLst/>
          </a:prstGeom>
          <a:noFill/>
        </p:spPr>
        <p:txBody>
          <a:bodyPr wrap="square" rtlCol="0">
            <a:spAutoFit/>
          </a:bodyPr>
          <a:lstStyle/>
          <a:p>
            <a:r>
              <a:rPr lang="en-US" dirty="0"/>
              <a:t>As shown in the previous analysis all the models provide very good prediction results and these results are so close to each other, But at the end we must choose one model for our dataset </a:t>
            </a:r>
          </a:p>
          <a:p>
            <a:r>
              <a:rPr lang="en-US" dirty="0"/>
              <a:t>and this depends on the highest result. </a:t>
            </a:r>
          </a:p>
          <a:p>
            <a:r>
              <a:rPr lang="en-US" dirty="0"/>
              <a:t>Below I ordered the models descending:</a:t>
            </a:r>
          </a:p>
          <a:p>
            <a:endParaRPr lang="en-US" dirty="0"/>
          </a:p>
          <a:p>
            <a:r>
              <a:rPr lang="en-US" dirty="0">
                <a:solidFill>
                  <a:schemeClr val="accent6">
                    <a:lumMod val="60000"/>
                    <a:lumOff val="40000"/>
                  </a:schemeClr>
                </a:solidFill>
                <a:highlight>
                  <a:srgbClr val="FFFF00"/>
                </a:highlight>
              </a:rPr>
              <a:t>1- KNN</a:t>
            </a:r>
          </a:p>
          <a:p>
            <a:r>
              <a:rPr lang="en-US" dirty="0">
                <a:solidFill>
                  <a:schemeClr val="accent6">
                    <a:lumMod val="60000"/>
                    <a:lumOff val="40000"/>
                  </a:schemeClr>
                </a:solidFill>
              </a:rPr>
              <a:t>2- XGBoost </a:t>
            </a:r>
          </a:p>
          <a:p>
            <a:r>
              <a:rPr lang="en-US" dirty="0">
                <a:solidFill>
                  <a:schemeClr val="accent6">
                    <a:lumMod val="60000"/>
                    <a:lumOff val="40000"/>
                  </a:schemeClr>
                </a:solidFill>
              </a:rPr>
              <a:t>3- Logistic Regression with L2</a:t>
            </a:r>
          </a:p>
          <a:p>
            <a:r>
              <a:rPr lang="en-US" dirty="0">
                <a:solidFill>
                  <a:schemeClr val="accent6">
                    <a:lumMod val="60000"/>
                    <a:lumOff val="40000"/>
                  </a:schemeClr>
                </a:solidFill>
              </a:rPr>
              <a:t>4- Support Vector Machine   </a:t>
            </a:r>
          </a:p>
          <a:p>
            <a:endParaRPr lang="en-US" dirty="0"/>
          </a:p>
        </p:txBody>
      </p:sp>
      <p:pic>
        <p:nvPicPr>
          <p:cNvPr id="8" name="Picture 7">
            <a:extLst>
              <a:ext uri="{FF2B5EF4-FFF2-40B4-BE49-F238E27FC236}">
                <a16:creationId xmlns="" xmlns:a16="http://schemas.microsoft.com/office/drawing/2014/main" id="{2DCE88B2-113A-43BF-94D6-E037363218DA}"/>
              </a:ext>
            </a:extLst>
          </p:cNvPr>
          <p:cNvPicPr>
            <a:picLocks noChangeAspect="1"/>
          </p:cNvPicPr>
          <p:nvPr/>
        </p:nvPicPr>
        <p:blipFill>
          <a:blip r:embed="rId2"/>
          <a:stretch>
            <a:fillRect/>
          </a:stretch>
        </p:blipFill>
        <p:spPr>
          <a:xfrm>
            <a:off x="5757694" y="3769703"/>
            <a:ext cx="4752975" cy="1552575"/>
          </a:xfrm>
          <a:prstGeom prst="rect">
            <a:avLst/>
          </a:prstGeom>
        </p:spPr>
      </p:pic>
      <p:sp>
        <p:nvSpPr>
          <p:cNvPr id="10" name="TextBox 9">
            <a:extLst>
              <a:ext uri="{FF2B5EF4-FFF2-40B4-BE49-F238E27FC236}">
                <a16:creationId xmlns="" xmlns:a16="http://schemas.microsoft.com/office/drawing/2014/main" id="{52DD255C-C52F-4242-9809-888C26E0BEBC}"/>
              </a:ext>
            </a:extLst>
          </p:cNvPr>
          <p:cNvSpPr txBox="1"/>
          <p:nvPr/>
        </p:nvSpPr>
        <p:spPr>
          <a:xfrm>
            <a:off x="7623111" y="3369593"/>
            <a:ext cx="921614" cy="400110"/>
          </a:xfrm>
          <a:prstGeom prst="rect">
            <a:avLst/>
          </a:prstGeom>
          <a:noFill/>
        </p:spPr>
        <p:txBody>
          <a:bodyPr wrap="square">
            <a:spAutoFit/>
          </a:bodyPr>
          <a:lstStyle/>
          <a:p>
            <a:r>
              <a:rPr lang="en-US" sz="2000" b="1" dirty="0">
                <a:solidFill>
                  <a:srgbClr val="0068FF"/>
                </a:solidFill>
              </a:rPr>
              <a:t>KNN</a:t>
            </a:r>
          </a:p>
        </p:txBody>
      </p:sp>
      <p:pic>
        <p:nvPicPr>
          <p:cNvPr id="5" name="Graphic 4" descr="Crown with solid fill">
            <a:extLst>
              <a:ext uri="{FF2B5EF4-FFF2-40B4-BE49-F238E27FC236}">
                <a16:creationId xmlns="" xmlns:a16="http://schemas.microsoft.com/office/drawing/2014/main" id="{DB1B5B8A-300B-4A46-99CF-97DE5298B63C}"/>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7692899" y="2862035"/>
            <a:ext cx="596783" cy="596783"/>
          </a:xfrm>
          <a:prstGeom prst="rect">
            <a:avLst/>
          </a:prstGeom>
        </p:spPr>
      </p:pic>
    </p:spTree>
    <p:extLst>
      <p:ext uri="{BB962C8B-B14F-4D97-AF65-F5344CB8AC3E}">
        <p14:creationId xmlns:p14="http://schemas.microsoft.com/office/powerpoint/2010/main" val="360382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AF65A7-995A-9F45-891C-82D9B9D40801}"/>
              </a:ext>
            </a:extLst>
          </p:cNvPr>
          <p:cNvSpPr>
            <a:spLocks noGrp="1"/>
          </p:cNvSpPr>
          <p:nvPr>
            <p:ph type="title"/>
          </p:nvPr>
        </p:nvSpPr>
        <p:spPr>
          <a:xfrm>
            <a:off x="1889960" y="1765381"/>
            <a:ext cx="8412079" cy="2810460"/>
          </a:xfrm>
        </p:spPr>
        <p:txBody>
          <a:bodyPr>
            <a:normAutofit/>
          </a:bodyPr>
          <a:lstStyle/>
          <a:p>
            <a:r>
              <a:rPr lang="en-US" sz="6000" dirty="0"/>
              <a:t>Data Description Section  </a:t>
            </a:r>
          </a:p>
        </p:txBody>
      </p:sp>
      <p:sp>
        <p:nvSpPr>
          <p:cNvPr id="3" name="Date Placeholder 2">
            <a:extLst>
              <a:ext uri="{FF2B5EF4-FFF2-40B4-BE49-F238E27FC236}">
                <a16:creationId xmlns="" xmlns:a16="http://schemas.microsoft.com/office/drawing/2014/main" id="{8D3F7063-A64B-CB42-8BBF-BF52424269A8}"/>
              </a:ext>
            </a:extLst>
          </p:cNvPr>
          <p:cNvSpPr>
            <a:spLocks noGrp="1"/>
          </p:cNvSpPr>
          <p:nvPr>
            <p:ph type="dt" sz="half" idx="10"/>
          </p:nvPr>
        </p:nvSpPr>
        <p:spPr>
          <a:xfrm>
            <a:off x="380999" y="6356350"/>
            <a:ext cx="3584249" cy="365125"/>
          </a:xfrm>
        </p:spPr>
        <p:txBody>
          <a:bodyPr/>
          <a:lstStyle/>
          <a:p>
            <a:r>
              <a:rPr lang="en-US" dirty="0"/>
              <a:t>Supervised Machine Learning: Classification</a:t>
            </a:r>
          </a:p>
        </p:txBody>
      </p:sp>
      <p:sp>
        <p:nvSpPr>
          <p:cNvPr id="5" name="Slide Number Placeholder 4">
            <a:extLst>
              <a:ext uri="{FF2B5EF4-FFF2-40B4-BE49-F238E27FC236}">
                <a16:creationId xmlns=""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z="1800"/>
              <a:pPr/>
              <a:t>3</a:t>
            </a:fld>
            <a:endParaRPr lang="en-US" sz="1800" dirty="0"/>
          </a:p>
        </p:txBody>
      </p:sp>
    </p:spTree>
    <p:extLst>
      <p:ext uri="{BB962C8B-B14F-4D97-AF65-F5344CB8AC3E}">
        <p14:creationId xmlns:p14="http://schemas.microsoft.com/office/powerpoint/2010/main" val="2639983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AF65A7-995A-9F45-891C-82D9B9D40801}"/>
              </a:ext>
            </a:extLst>
          </p:cNvPr>
          <p:cNvSpPr>
            <a:spLocks noGrp="1"/>
          </p:cNvSpPr>
          <p:nvPr>
            <p:ph type="title"/>
          </p:nvPr>
        </p:nvSpPr>
        <p:spPr>
          <a:xfrm>
            <a:off x="1889961" y="1791018"/>
            <a:ext cx="8412079" cy="2810460"/>
          </a:xfrm>
        </p:spPr>
        <p:txBody>
          <a:bodyPr>
            <a:normAutofit fontScale="90000"/>
          </a:bodyPr>
          <a:lstStyle/>
          <a:p>
            <a:r>
              <a:rPr lang="en-US" sz="6000" dirty="0"/>
              <a:t>Models flaws and strengths and advanced steps</a:t>
            </a:r>
          </a:p>
        </p:txBody>
      </p:sp>
      <p:sp>
        <p:nvSpPr>
          <p:cNvPr id="3" name="Date Placeholder 2">
            <a:extLst>
              <a:ext uri="{FF2B5EF4-FFF2-40B4-BE49-F238E27FC236}">
                <a16:creationId xmlns="" xmlns:a16="http://schemas.microsoft.com/office/drawing/2014/main" id="{8D3F7063-A64B-CB42-8BBF-BF52424269A8}"/>
              </a:ext>
            </a:extLst>
          </p:cNvPr>
          <p:cNvSpPr>
            <a:spLocks noGrp="1"/>
          </p:cNvSpPr>
          <p:nvPr>
            <p:ph type="dt" sz="half" idx="10"/>
          </p:nvPr>
        </p:nvSpPr>
        <p:spPr>
          <a:xfrm>
            <a:off x="380999" y="6356350"/>
            <a:ext cx="3648075" cy="365125"/>
          </a:xfrm>
        </p:spPr>
        <p:txBody>
          <a:bodyPr/>
          <a:lstStyle/>
          <a:p>
            <a:r>
              <a:rPr lang="en-US" dirty="0"/>
              <a:t>Supervised Machine Learning: Classification</a:t>
            </a:r>
          </a:p>
        </p:txBody>
      </p:sp>
      <p:sp>
        <p:nvSpPr>
          <p:cNvPr id="5" name="Slide Number Placeholder 4">
            <a:extLst>
              <a:ext uri="{FF2B5EF4-FFF2-40B4-BE49-F238E27FC236}">
                <a16:creationId xmlns=""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z="1800"/>
              <a:pPr/>
              <a:t>30</a:t>
            </a:fld>
            <a:endParaRPr lang="en-US" sz="1800" dirty="0"/>
          </a:p>
        </p:txBody>
      </p:sp>
    </p:spTree>
    <p:extLst>
      <p:ext uri="{BB962C8B-B14F-4D97-AF65-F5344CB8AC3E}">
        <p14:creationId xmlns:p14="http://schemas.microsoft.com/office/powerpoint/2010/main" val="1846376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256B7E-1633-44AB-8584-82DF5B726834}"/>
              </a:ext>
            </a:extLst>
          </p:cNvPr>
          <p:cNvSpPr>
            <a:spLocks noGrp="1"/>
          </p:cNvSpPr>
          <p:nvPr>
            <p:ph type="title"/>
          </p:nvPr>
        </p:nvSpPr>
        <p:spPr>
          <a:xfrm>
            <a:off x="428630" y="939800"/>
            <a:ext cx="9779183" cy="1325563"/>
          </a:xfrm>
        </p:spPr>
        <p:txBody>
          <a:bodyPr/>
          <a:lstStyle/>
          <a:p>
            <a:r>
              <a:rPr lang="en-US" dirty="0">
                <a:solidFill>
                  <a:schemeClr val="accent2">
                    <a:lumMod val="75000"/>
                  </a:schemeClr>
                </a:solidFill>
              </a:rPr>
              <a:t>Machine Learning Analysis 11</a:t>
            </a:r>
            <a:br>
              <a:rPr lang="en-US" dirty="0">
                <a:solidFill>
                  <a:schemeClr val="accent2">
                    <a:lumMod val="75000"/>
                  </a:schemeClr>
                </a:solidFill>
              </a:rPr>
            </a:br>
            <a:endParaRPr lang="en-US" dirty="0">
              <a:solidFill>
                <a:schemeClr val="accent2">
                  <a:lumMod val="75000"/>
                </a:schemeClr>
              </a:solidFill>
            </a:endParaRPr>
          </a:p>
        </p:txBody>
      </p:sp>
      <p:sp>
        <p:nvSpPr>
          <p:cNvPr id="7" name="Date Placeholder 6">
            <a:extLst>
              <a:ext uri="{FF2B5EF4-FFF2-40B4-BE49-F238E27FC236}">
                <a16:creationId xmlns="" xmlns:a16="http://schemas.microsoft.com/office/drawing/2014/main" id="{1EB64BEF-8367-144A-9F53-7A1282A32569}"/>
              </a:ext>
            </a:extLst>
          </p:cNvPr>
          <p:cNvSpPr>
            <a:spLocks noGrp="1"/>
          </p:cNvSpPr>
          <p:nvPr>
            <p:ph type="dt" sz="half" idx="10"/>
          </p:nvPr>
        </p:nvSpPr>
        <p:spPr/>
        <p:txBody>
          <a:bodyPr/>
          <a:lstStyle/>
          <a:p>
            <a:r>
              <a:rPr lang="en-US" dirty="0"/>
              <a:t>Supervised Machine Learning: Classification</a:t>
            </a:r>
          </a:p>
        </p:txBody>
      </p:sp>
      <p:sp>
        <p:nvSpPr>
          <p:cNvPr id="9" name="Slide Number Placeholder 8">
            <a:extLst>
              <a:ext uri="{FF2B5EF4-FFF2-40B4-BE49-F238E27FC236}">
                <a16:creationId xmlns="" xmlns:a16="http://schemas.microsoft.com/office/drawing/2014/main" id="{6FD448B0-743E-0045-8131-69B4EEC58365}"/>
              </a:ext>
            </a:extLst>
          </p:cNvPr>
          <p:cNvSpPr>
            <a:spLocks noGrp="1"/>
          </p:cNvSpPr>
          <p:nvPr>
            <p:ph type="sldNum" sz="quarter" idx="12"/>
          </p:nvPr>
        </p:nvSpPr>
        <p:spPr/>
        <p:txBody>
          <a:bodyPr/>
          <a:lstStyle/>
          <a:p>
            <a:fld id="{294A09A9-5501-47C1-A89A-A340965A2BE2}" type="slidenum">
              <a:rPr lang="en-US" sz="1800"/>
              <a:pPr/>
              <a:t>31</a:t>
            </a:fld>
            <a:endParaRPr lang="en-US" sz="1800" dirty="0"/>
          </a:p>
        </p:txBody>
      </p:sp>
      <p:sp>
        <p:nvSpPr>
          <p:cNvPr id="12" name="TextBox 11">
            <a:extLst>
              <a:ext uri="{FF2B5EF4-FFF2-40B4-BE49-F238E27FC236}">
                <a16:creationId xmlns="" xmlns:a16="http://schemas.microsoft.com/office/drawing/2014/main" id="{95365EFB-F420-4B8B-B868-49176DBA93E8}"/>
              </a:ext>
            </a:extLst>
          </p:cNvPr>
          <p:cNvSpPr txBox="1"/>
          <p:nvPr/>
        </p:nvSpPr>
        <p:spPr>
          <a:xfrm>
            <a:off x="692790" y="2495931"/>
            <a:ext cx="9970638" cy="4339650"/>
          </a:xfrm>
          <a:prstGeom prst="rect">
            <a:avLst/>
          </a:prstGeom>
          <a:noFill/>
        </p:spPr>
        <p:txBody>
          <a:bodyPr wrap="square">
            <a:spAutoFit/>
          </a:bodyPr>
          <a:lstStyle/>
          <a:p>
            <a:r>
              <a:rPr lang="en-US" sz="2000" b="1" dirty="0">
                <a:solidFill>
                  <a:srgbClr val="0068FF"/>
                </a:solidFill>
              </a:rPr>
              <a:t>Models Flaws and Strength and further suggestions:</a:t>
            </a:r>
          </a:p>
          <a:p>
            <a:endParaRPr lang="en-US" sz="2000" b="1" dirty="0">
              <a:solidFill>
                <a:srgbClr val="0068FF"/>
              </a:solidFill>
            </a:endParaRPr>
          </a:p>
          <a:p>
            <a:r>
              <a:rPr lang="en-US" dirty="0"/>
              <a:t>In terms of simplicity, we can say Logistic Regression provided high predictive results and at the same time it is the simplest and fastest Model in terms of parameters and training but if we look to other models like KNN it is providing the best results, but it is slower in terms of prediction process because it requires to calculate the distance between all the points in the dataset to classify every single point.</a:t>
            </a:r>
            <a:br>
              <a:rPr lang="en-US" dirty="0"/>
            </a:br>
            <a:r>
              <a:rPr lang="en-US" dirty="0"/>
              <a:t/>
            </a:r>
            <a:br>
              <a:rPr lang="en-US" dirty="0"/>
            </a:br>
            <a:r>
              <a:rPr lang="en-US" dirty="0"/>
              <a:t>XGBoost performance was very good as well but in contrast of KNN it takes longer time in the training process since we used grid search technique to search about best fitting parameters, so at the end it is a tradeoff if we have bigger dataset then the performance will be higher with such models, but the training process will take a longer time.</a:t>
            </a:r>
            <a:endParaRPr lang="en-US" sz="2000" b="1" dirty="0">
              <a:solidFill>
                <a:srgbClr val="0068FF"/>
              </a:solidFill>
            </a:endParaRPr>
          </a:p>
          <a:p>
            <a:endParaRPr lang="en-US" sz="2000" b="1" dirty="0">
              <a:solidFill>
                <a:srgbClr val="0068FF"/>
              </a:solidFill>
            </a:endParaRPr>
          </a:p>
          <a:p>
            <a:endParaRPr lang="en-US" dirty="0"/>
          </a:p>
          <a:p>
            <a:r>
              <a:rPr lang="en-US" dirty="0"/>
              <a:t>   </a:t>
            </a:r>
          </a:p>
        </p:txBody>
      </p:sp>
    </p:spTree>
    <p:extLst>
      <p:ext uri="{BB962C8B-B14F-4D97-AF65-F5344CB8AC3E}">
        <p14:creationId xmlns:p14="http://schemas.microsoft.com/office/powerpoint/2010/main" val="18873501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FAE308-3076-43DB-B834-DA0B0AE19AF9}"/>
              </a:ext>
            </a:extLst>
          </p:cNvPr>
          <p:cNvSpPr>
            <a:spLocks noGrp="1"/>
          </p:cNvSpPr>
          <p:nvPr>
            <p:ph type="ctrTitle"/>
          </p:nvPr>
        </p:nvSpPr>
        <p:spPr>
          <a:xfrm>
            <a:off x="551673" y="1122363"/>
            <a:ext cx="6220278" cy="2387600"/>
          </a:xfrm>
        </p:spPr>
        <p:txBody>
          <a:bodyPr>
            <a:normAutofit/>
          </a:bodyPr>
          <a:lstStyle/>
          <a:p>
            <a:r>
              <a:rPr lang="en-US" sz="6000" dirty="0">
                <a:solidFill>
                  <a:srgbClr val="00B0F0"/>
                </a:solidFill>
              </a:rPr>
              <a:t>Thank you</a:t>
            </a:r>
          </a:p>
        </p:txBody>
      </p:sp>
    </p:spTree>
    <p:extLst>
      <p:ext uri="{BB962C8B-B14F-4D97-AF65-F5344CB8AC3E}">
        <p14:creationId xmlns:p14="http://schemas.microsoft.com/office/powerpoint/2010/main" val="926184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DB056174-CBC5-7B48-9681-7DDAC423337E}"/>
              </a:ext>
            </a:extLst>
          </p:cNvPr>
          <p:cNvSpPr>
            <a:spLocks noGrp="1"/>
          </p:cNvSpPr>
          <p:nvPr>
            <p:ph type="dt" sz="half" idx="10"/>
          </p:nvPr>
        </p:nvSpPr>
        <p:spPr>
          <a:xfrm>
            <a:off x="380999" y="6356350"/>
            <a:ext cx="3464607" cy="365125"/>
          </a:xfrm>
        </p:spPr>
        <p:txBody>
          <a:bodyPr/>
          <a:lstStyle/>
          <a:p>
            <a:r>
              <a:rPr lang="en-US" dirty="0"/>
              <a:t>Supervised Machine Learning: Classification</a:t>
            </a:r>
          </a:p>
        </p:txBody>
      </p:sp>
      <p:sp>
        <p:nvSpPr>
          <p:cNvPr id="6" name="Slide Number Placeholder 5">
            <a:extLst>
              <a:ext uri="{FF2B5EF4-FFF2-40B4-BE49-F238E27FC236}">
                <a16:creationId xmlns="" xmlns:a16="http://schemas.microsoft.com/office/drawing/2014/main" id="{134C72D2-EFDF-844A-8472-CB49A59B127B}"/>
              </a:ext>
            </a:extLst>
          </p:cNvPr>
          <p:cNvSpPr>
            <a:spLocks noGrp="1"/>
          </p:cNvSpPr>
          <p:nvPr>
            <p:ph type="sldNum" sz="quarter" idx="12"/>
          </p:nvPr>
        </p:nvSpPr>
        <p:spPr>
          <a:xfrm>
            <a:off x="9265920" y="6421120"/>
            <a:ext cx="2428240" cy="304800"/>
          </a:xfrm>
        </p:spPr>
        <p:txBody>
          <a:bodyPr/>
          <a:lstStyle/>
          <a:p>
            <a:pPr algn="r"/>
            <a:fld id="{294A09A9-5501-47C1-A89A-A340965A2BE2}" type="slidenum">
              <a:rPr lang="en-US" sz="1800" smtClean="0"/>
              <a:pPr algn="r"/>
              <a:t>4</a:t>
            </a:fld>
            <a:endParaRPr lang="en-US" sz="1800" dirty="0"/>
          </a:p>
        </p:txBody>
      </p:sp>
      <p:sp>
        <p:nvSpPr>
          <p:cNvPr id="2" name="Title 1">
            <a:extLst>
              <a:ext uri="{FF2B5EF4-FFF2-40B4-BE49-F238E27FC236}">
                <a16:creationId xmlns="" xmlns:a16="http://schemas.microsoft.com/office/drawing/2014/main" id="{8C543F67-9C70-4748-8C0C-3A7863422F99}"/>
              </a:ext>
            </a:extLst>
          </p:cNvPr>
          <p:cNvSpPr>
            <a:spLocks noGrp="1"/>
          </p:cNvSpPr>
          <p:nvPr>
            <p:ph type="title"/>
          </p:nvPr>
        </p:nvSpPr>
        <p:spPr>
          <a:xfrm>
            <a:off x="714565" y="283644"/>
            <a:ext cx="9779183" cy="1325563"/>
          </a:xfrm>
        </p:spPr>
        <p:txBody>
          <a:bodyPr/>
          <a:lstStyle/>
          <a:p>
            <a:r>
              <a:rPr lang="en-US" dirty="0"/>
              <a:t>Introduction</a:t>
            </a:r>
          </a:p>
        </p:txBody>
      </p:sp>
      <p:sp>
        <p:nvSpPr>
          <p:cNvPr id="3" name="Content Placeholder 2">
            <a:extLst>
              <a:ext uri="{FF2B5EF4-FFF2-40B4-BE49-F238E27FC236}">
                <a16:creationId xmlns="" xmlns:a16="http://schemas.microsoft.com/office/drawing/2014/main" id="{95B371F2-DBA5-415A-82C8-651F587B857A}"/>
              </a:ext>
            </a:extLst>
          </p:cNvPr>
          <p:cNvSpPr>
            <a:spLocks noGrp="1"/>
          </p:cNvSpPr>
          <p:nvPr>
            <p:ph type="body" idx="1"/>
          </p:nvPr>
        </p:nvSpPr>
        <p:spPr>
          <a:xfrm>
            <a:off x="714565" y="2601892"/>
            <a:ext cx="9779183" cy="3436483"/>
          </a:xfrm>
        </p:spPr>
        <p:txBody>
          <a:bodyPr vert="horz" lIns="91440" tIns="45720" rIns="91440" bIns="45720" rtlCol="0" anchor="t">
            <a:normAutofit fontScale="85000" lnSpcReduction="10000"/>
          </a:bodyPr>
          <a:lstStyle/>
          <a:p>
            <a:pPr algn="just"/>
            <a:r>
              <a:rPr lang="en-US" dirty="0"/>
              <a:t>Predicting and diagnosing heart disease is one of the major challenges in the medical industry as it depends on several factors including physical examination and various symptoms and signs present in the patient. Heart disease is considered as one of the deadliest disease in the world for human life due to the heart's inability to push the required amount of blood to other body organs to perform the regular functions in the human body. There are several factors affecting heart disease include but not limited cholesterol levels in the body, smoking habits and obesity, family history of diseases, blood pressure, work environment and others. Today, ML Algorithms play an essential and accurate role in heart disease prediction. Rapid advances in technology allow Machine Language to integrate with Big Data tools to manage the exponentially growing unstructured data that includes medical data for patients around the world. Heart disease can be predicted based on different symptoms like age, gender, heart rate etc. which in turn reduces the death rate for heart patients. In this report we are going to use machine learning algorithms and Python language to do that!</a:t>
            </a:r>
          </a:p>
        </p:txBody>
      </p:sp>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43047E-FBFD-4F79-BCA5-10E69740F030}"/>
              </a:ext>
            </a:extLst>
          </p:cNvPr>
          <p:cNvSpPr>
            <a:spLocks noGrp="1"/>
          </p:cNvSpPr>
          <p:nvPr>
            <p:ph type="title"/>
          </p:nvPr>
        </p:nvSpPr>
        <p:spPr>
          <a:xfrm>
            <a:off x="680382" y="-71927"/>
            <a:ext cx="9779183" cy="1325563"/>
          </a:xfrm>
        </p:spPr>
        <p:txBody>
          <a:bodyPr/>
          <a:lstStyle/>
          <a:p>
            <a:r>
              <a:rPr lang="en-US" dirty="0"/>
              <a:t>Dataset Description 01</a:t>
            </a:r>
          </a:p>
        </p:txBody>
      </p:sp>
      <p:sp>
        <p:nvSpPr>
          <p:cNvPr id="3" name="Date Placeholder 2">
            <a:extLst>
              <a:ext uri="{FF2B5EF4-FFF2-40B4-BE49-F238E27FC236}">
                <a16:creationId xmlns="" xmlns:a16="http://schemas.microsoft.com/office/drawing/2014/main" id="{6DB30D50-1377-244D-A1A4-32FB836C1F3A}"/>
              </a:ext>
            </a:extLst>
          </p:cNvPr>
          <p:cNvSpPr>
            <a:spLocks noGrp="1"/>
          </p:cNvSpPr>
          <p:nvPr>
            <p:ph type="dt" sz="half" idx="10"/>
          </p:nvPr>
        </p:nvSpPr>
        <p:spPr>
          <a:xfrm>
            <a:off x="116080" y="6356349"/>
            <a:ext cx="1845906" cy="365125"/>
          </a:xfrm>
        </p:spPr>
        <p:txBody>
          <a:bodyPr/>
          <a:lstStyle/>
          <a:p>
            <a:r>
              <a:rPr lang="en-US" dirty="0"/>
              <a:t>Supervised Machine Learning: Classification</a:t>
            </a:r>
          </a:p>
        </p:txBody>
      </p:sp>
      <p:sp>
        <p:nvSpPr>
          <p:cNvPr id="7" name="Slide Number Placeholder 6">
            <a:extLst>
              <a:ext uri="{FF2B5EF4-FFF2-40B4-BE49-F238E27FC236}">
                <a16:creationId xmlns="" xmlns:a16="http://schemas.microsoft.com/office/drawing/2014/main" id="{50A86E01-62BB-5145-A6C3-515717DD327C}"/>
              </a:ext>
            </a:extLst>
          </p:cNvPr>
          <p:cNvSpPr>
            <a:spLocks noGrp="1"/>
          </p:cNvSpPr>
          <p:nvPr>
            <p:ph type="sldNum" sz="quarter" idx="12"/>
          </p:nvPr>
        </p:nvSpPr>
        <p:spPr>
          <a:xfrm>
            <a:off x="8718549" y="6482080"/>
            <a:ext cx="2844800" cy="304800"/>
          </a:xfrm>
        </p:spPr>
        <p:txBody>
          <a:bodyPr/>
          <a:lstStyle/>
          <a:p>
            <a:pPr algn="r"/>
            <a:fld id="{294A09A9-5501-47C1-A89A-A340965A2BE2}" type="slidenum">
              <a:rPr lang="en-US" sz="1800" smtClean="0"/>
              <a:pPr algn="r"/>
              <a:t>5</a:t>
            </a:fld>
            <a:endParaRPr lang="en-US" sz="2400" dirty="0"/>
          </a:p>
        </p:txBody>
      </p:sp>
      <p:sp>
        <p:nvSpPr>
          <p:cNvPr id="13" name="TextBox 12">
            <a:extLst>
              <a:ext uri="{FF2B5EF4-FFF2-40B4-BE49-F238E27FC236}">
                <a16:creationId xmlns="" xmlns:a16="http://schemas.microsoft.com/office/drawing/2014/main" id="{251F4037-2D14-476F-B916-21FF5E584A0B}"/>
              </a:ext>
            </a:extLst>
          </p:cNvPr>
          <p:cNvSpPr txBox="1"/>
          <p:nvPr/>
        </p:nvSpPr>
        <p:spPr>
          <a:xfrm>
            <a:off x="1728510" y="3543322"/>
            <a:ext cx="4958040" cy="3447098"/>
          </a:xfrm>
          <a:prstGeom prst="rect">
            <a:avLst/>
          </a:prstGeom>
          <a:noFill/>
        </p:spPr>
        <p:txBody>
          <a:bodyPr wrap="square">
            <a:spAutoFit/>
          </a:bodyPr>
          <a:lstStyle/>
          <a:p>
            <a:pPr algn="l"/>
            <a:endParaRPr lang="en-US" b="1" i="0" dirty="0">
              <a:solidFill>
                <a:srgbClr val="0068FF"/>
              </a:solidFill>
              <a:effectLst/>
            </a:endParaRPr>
          </a:p>
          <a:p>
            <a:pPr marL="285750" indent="-285750" algn="l">
              <a:buFont typeface="Arial" panose="020B0604020202020204" pitchFamily="34" charset="0"/>
              <a:buChar char="•"/>
            </a:pPr>
            <a:r>
              <a:rPr lang="en-US" b="0" i="0" dirty="0">
                <a:solidFill>
                  <a:srgbClr val="00B0F0"/>
                </a:solidFill>
                <a:effectLst/>
              </a:rPr>
              <a:t>age</a:t>
            </a:r>
            <a:r>
              <a:rPr lang="en-US" b="0" i="0" dirty="0">
                <a:effectLst/>
              </a:rPr>
              <a:t>: The person’s age in years</a:t>
            </a:r>
          </a:p>
          <a:p>
            <a:pPr marL="285750" indent="-285750" algn="l">
              <a:buFont typeface="Arial" panose="020B0604020202020204" pitchFamily="34" charset="0"/>
              <a:buChar char="•"/>
            </a:pPr>
            <a:endParaRPr lang="en-US" b="0" i="0" dirty="0">
              <a:effectLst/>
            </a:endParaRPr>
          </a:p>
          <a:p>
            <a:pPr marL="285750" indent="-285750" algn="l">
              <a:buFont typeface="Arial" panose="020B0604020202020204" pitchFamily="34" charset="0"/>
              <a:buChar char="•"/>
            </a:pPr>
            <a:r>
              <a:rPr lang="en-US" b="0" i="0" dirty="0">
                <a:solidFill>
                  <a:srgbClr val="00B0F0"/>
                </a:solidFill>
                <a:effectLst/>
              </a:rPr>
              <a:t>sex</a:t>
            </a:r>
            <a:r>
              <a:rPr lang="en-US" b="0" i="0" dirty="0">
                <a:effectLst/>
              </a:rPr>
              <a:t>: The person’s sex (1 = male, 0 = female)</a:t>
            </a:r>
          </a:p>
          <a:p>
            <a:pPr marL="285750" indent="-285750" algn="l">
              <a:buFont typeface="Arial" panose="020B0604020202020204" pitchFamily="34" charset="0"/>
              <a:buChar char="•"/>
            </a:pPr>
            <a:endParaRPr lang="en-US" b="0" i="0" dirty="0">
              <a:effectLst/>
            </a:endParaRPr>
          </a:p>
          <a:p>
            <a:pPr marL="285750" indent="-285750" algn="l">
              <a:buFont typeface="Arial" panose="020B0604020202020204" pitchFamily="34" charset="0"/>
              <a:buChar char="•"/>
            </a:pPr>
            <a:r>
              <a:rPr lang="en-US" b="0" i="0" dirty="0">
                <a:solidFill>
                  <a:srgbClr val="00B0F0"/>
                </a:solidFill>
                <a:effectLst/>
              </a:rPr>
              <a:t>cp</a:t>
            </a:r>
            <a:r>
              <a:rPr lang="en-US" b="0" i="0" dirty="0">
                <a:effectLst/>
              </a:rPr>
              <a:t>: chest pain type:</a:t>
            </a:r>
            <a:br>
              <a:rPr lang="en-US" b="0" i="0" dirty="0">
                <a:effectLst/>
              </a:rPr>
            </a:br>
            <a:r>
              <a:rPr lang="en-US" b="0" i="0" dirty="0">
                <a:effectLst/>
              </a:rPr>
              <a:t>	Value 0: asymptomatic</a:t>
            </a:r>
            <a:br>
              <a:rPr lang="en-US" b="0" i="0" dirty="0">
                <a:effectLst/>
              </a:rPr>
            </a:br>
            <a:r>
              <a:rPr lang="en-US" b="0" i="0" dirty="0">
                <a:effectLst/>
              </a:rPr>
              <a:t>	Value 1: atypical angina</a:t>
            </a:r>
            <a:br>
              <a:rPr lang="en-US" b="0" i="0" dirty="0">
                <a:effectLst/>
              </a:rPr>
            </a:br>
            <a:r>
              <a:rPr lang="en-US" b="0" i="0" dirty="0">
                <a:effectLst/>
              </a:rPr>
              <a:t>	Value 2: non-anginal pain</a:t>
            </a:r>
            <a:br>
              <a:rPr lang="en-US" b="0" i="0" dirty="0">
                <a:effectLst/>
              </a:rPr>
            </a:br>
            <a:r>
              <a:rPr lang="en-US" b="0" i="0" dirty="0">
                <a:effectLst/>
              </a:rPr>
              <a:t>	Value 3: typical angina</a:t>
            </a:r>
          </a:p>
          <a:p>
            <a:pPr marL="285750" indent="-285750" algn="l">
              <a:buFont typeface="Arial" panose="020B0604020202020204" pitchFamily="34" charset="0"/>
              <a:buChar char="•"/>
            </a:pPr>
            <a:endParaRPr lang="en-US" sz="2000" b="0" i="0" dirty="0">
              <a:solidFill>
                <a:srgbClr val="292929"/>
              </a:solidFill>
              <a:effectLst/>
              <a:latin typeface="charter"/>
            </a:endParaRPr>
          </a:p>
        </p:txBody>
      </p:sp>
      <p:pic>
        <p:nvPicPr>
          <p:cNvPr id="5" name="Picture 4">
            <a:extLst>
              <a:ext uri="{FF2B5EF4-FFF2-40B4-BE49-F238E27FC236}">
                <a16:creationId xmlns="" xmlns:a16="http://schemas.microsoft.com/office/drawing/2014/main" id="{E4A86173-CC9C-4B11-924A-2808E291051A}"/>
              </a:ext>
            </a:extLst>
          </p:cNvPr>
          <p:cNvPicPr>
            <a:picLocks noChangeAspect="1"/>
          </p:cNvPicPr>
          <p:nvPr/>
        </p:nvPicPr>
        <p:blipFill>
          <a:blip r:embed="rId2"/>
          <a:stretch>
            <a:fillRect/>
          </a:stretch>
        </p:blipFill>
        <p:spPr>
          <a:xfrm>
            <a:off x="1961986" y="1381104"/>
            <a:ext cx="7667625" cy="1924050"/>
          </a:xfrm>
          <a:prstGeom prst="rect">
            <a:avLst/>
          </a:prstGeom>
        </p:spPr>
      </p:pic>
      <p:sp>
        <p:nvSpPr>
          <p:cNvPr id="10" name="TextBox 9">
            <a:extLst>
              <a:ext uri="{FF2B5EF4-FFF2-40B4-BE49-F238E27FC236}">
                <a16:creationId xmlns="" xmlns:a16="http://schemas.microsoft.com/office/drawing/2014/main" id="{6209900D-9EC1-4252-9B38-655AFA1DC86A}"/>
              </a:ext>
            </a:extLst>
          </p:cNvPr>
          <p:cNvSpPr txBox="1"/>
          <p:nvPr/>
        </p:nvSpPr>
        <p:spPr>
          <a:xfrm>
            <a:off x="6886575" y="3794692"/>
            <a:ext cx="4676774" cy="2585323"/>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0B0F0"/>
                </a:solidFill>
                <a:effectLst/>
              </a:rPr>
              <a:t>trestbps</a:t>
            </a:r>
            <a:r>
              <a:rPr lang="en-US" b="0" i="0" dirty="0">
                <a:effectLst/>
              </a:rPr>
              <a:t>: The person’s resting blood pressure (mm Hg on admission to the hospital).</a:t>
            </a:r>
          </a:p>
          <a:p>
            <a:pPr marL="285750" indent="-285750" algn="l">
              <a:buFont typeface="Arial" panose="020B0604020202020204" pitchFamily="34" charset="0"/>
              <a:buChar char="•"/>
            </a:pPr>
            <a:endParaRPr lang="en-US" b="0" i="0" dirty="0">
              <a:effectLst/>
            </a:endParaRPr>
          </a:p>
          <a:p>
            <a:pPr marL="285750" indent="-285750" algn="l">
              <a:buFont typeface="Arial" panose="020B0604020202020204" pitchFamily="34" charset="0"/>
              <a:buChar char="•"/>
            </a:pPr>
            <a:r>
              <a:rPr lang="en-US" b="0" i="0" dirty="0">
                <a:solidFill>
                  <a:srgbClr val="00B0F0"/>
                </a:solidFill>
                <a:effectLst/>
              </a:rPr>
              <a:t>chol</a:t>
            </a:r>
            <a:r>
              <a:rPr lang="en-US" b="0" i="0" dirty="0">
                <a:effectLst/>
              </a:rPr>
              <a:t>: The person’s cholesterol measurement in mg/dl.</a:t>
            </a:r>
          </a:p>
          <a:p>
            <a:pPr marL="285750" indent="-285750" algn="l">
              <a:buFont typeface="Arial" panose="020B0604020202020204" pitchFamily="34" charset="0"/>
              <a:buChar char="•"/>
            </a:pPr>
            <a:endParaRPr lang="en-US" b="0" i="0" dirty="0">
              <a:effectLst/>
            </a:endParaRPr>
          </a:p>
          <a:p>
            <a:pPr marL="285750" indent="-285750" algn="l">
              <a:buFont typeface="Arial" panose="020B0604020202020204" pitchFamily="34" charset="0"/>
              <a:buChar char="•"/>
            </a:pPr>
            <a:r>
              <a:rPr lang="en-US" b="0" i="0" dirty="0" err="1">
                <a:solidFill>
                  <a:srgbClr val="00B0F0"/>
                </a:solidFill>
                <a:effectLst/>
              </a:rPr>
              <a:t>fbs</a:t>
            </a:r>
            <a:r>
              <a:rPr lang="en-US" b="0" i="0" dirty="0">
                <a:effectLst/>
              </a:rPr>
              <a:t>: The person’s fasting blood sugar (&gt; 120 mg/dl, 1 = true; 0 = false).</a:t>
            </a:r>
          </a:p>
        </p:txBody>
      </p:sp>
    </p:spTree>
    <p:extLst>
      <p:ext uri="{BB962C8B-B14F-4D97-AF65-F5344CB8AC3E}">
        <p14:creationId xmlns:p14="http://schemas.microsoft.com/office/powerpoint/2010/main" val="15273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43047E-FBFD-4F79-BCA5-10E69740F030}"/>
              </a:ext>
            </a:extLst>
          </p:cNvPr>
          <p:cNvSpPr>
            <a:spLocks noGrp="1"/>
          </p:cNvSpPr>
          <p:nvPr>
            <p:ph type="title"/>
          </p:nvPr>
        </p:nvSpPr>
        <p:spPr>
          <a:xfrm>
            <a:off x="680382" y="-71927"/>
            <a:ext cx="9779183" cy="1325563"/>
          </a:xfrm>
        </p:spPr>
        <p:txBody>
          <a:bodyPr/>
          <a:lstStyle/>
          <a:p>
            <a:r>
              <a:rPr lang="en-US" dirty="0"/>
              <a:t>Dataset Description 02</a:t>
            </a:r>
          </a:p>
        </p:txBody>
      </p:sp>
      <p:sp>
        <p:nvSpPr>
          <p:cNvPr id="3" name="Date Placeholder 2">
            <a:extLst>
              <a:ext uri="{FF2B5EF4-FFF2-40B4-BE49-F238E27FC236}">
                <a16:creationId xmlns="" xmlns:a16="http://schemas.microsoft.com/office/drawing/2014/main" id="{6DB30D50-1377-244D-A1A4-32FB836C1F3A}"/>
              </a:ext>
            </a:extLst>
          </p:cNvPr>
          <p:cNvSpPr>
            <a:spLocks noGrp="1"/>
          </p:cNvSpPr>
          <p:nvPr>
            <p:ph type="dt" sz="half" idx="10"/>
          </p:nvPr>
        </p:nvSpPr>
        <p:spPr>
          <a:xfrm>
            <a:off x="116080" y="6356349"/>
            <a:ext cx="3013200" cy="365125"/>
          </a:xfrm>
        </p:spPr>
        <p:txBody>
          <a:bodyPr/>
          <a:lstStyle/>
          <a:p>
            <a:r>
              <a:rPr lang="en-US" dirty="0"/>
              <a:t>Supervised Machine Learning: Classification</a:t>
            </a:r>
          </a:p>
        </p:txBody>
      </p:sp>
      <p:sp>
        <p:nvSpPr>
          <p:cNvPr id="7" name="Slide Number Placeholder 6">
            <a:extLst>
              <a:ext uri="{FF2B5EF4-FFF2-40B4-BE49-F238E27FC236}">
                <a16:creationId xmlns="" xmlns:a16="http://schemas.microsoft.com/office/drawing/2014/main" id="{50A86E01-62BB-5145-A6C3-515717DD327C}"/>
              </a:ext>
            </a:extLst>
          </p:cNvPr>
          <p:cNvSpPr>
            <a:spLocks noGrp="1"/>
          </p:cNvSpPr>
          <p:nvPr>
            <p:ph type="sldNum" sz="quarter" idx="12"/>
          </p:nvPr>
        </p:nvSpPr>
        <p:spPr>
          <a:xfrm>
            <a:off x="10119359" y="6480969"/>
            <a:ext cx="1574801" cy="301752"/>
          </a:xfrm>
        </p:spPr>
        <p:txBody>
          <a:bodyPr/>
          <a:lstStyle/>
          <a:p>
            <a:pPr algn="r"/>
            <a:fld id="{294A09A9-5501-47C1-A89A-A340965A2BE2}" type="slidenum">
              <a:rPr lang="en-US" sz="1800" smtClean="0"/>
              <a:pPr algn="r"/>
              <a:t>6</a:t>
            </a:fld>
            <a:endParaRPr lang="en-US" sz="2400" dirty="0"/>
          </a:p>
        </p:txBody>
      </p:sp>
      <p:sp>
        <p:nvSpPr>
          <p:cNvPr id="8" name="TextBox 7">
            <a:extLst>
              <a:ext uri="{FF2B5EF4-FFF2-40B4-BE49-F238E27FC236}">
                <a16:creationId xmlns="" xmlns:a16="http://schemas.microsoft.com/office/drawing/2014/main" id="{C4669916-3DE1-4B7D-A839-4C5730E3538C}"/>
              </a:ext>
            </a:extLst>
          </p:cNvPr>
          <p:cNvSpPr txBox="1"/>
          <p:nvPr/>
        </p:nvSpPr>
        <p:spPr>
          <a:xfrm>
            <a:off x="975022" y="1223156"/>
            <a:ext cx="5272742" cy="5355312"/>
          </a:xfrm>
          <a:prstGeom prst="rect">
            <a:avLst/>
          </a:prstGeom>
          <a:noFill/>
        </p:spPr>
        <p:txBody>
          <a:bodyPr wrap="square">
            <a:spAutoFit/>
          </a:bodyPr>
          <a:lstStyle/>
          <a:p>
            <a:pPr marL="285750" indent="-285750" algn="l">
              <a:buFont typeface="Arial" panose="020B0604020202020204" pitchFamily="34" charset="0"/>
              <a:buChar char="•"/>
            </a:pPr>
            <a:r>
              <a:rPr lang="en-US" b="0" i="0" dirty="0" err="1">
                <a:solidFill>
                  <a:srgbClr val="00B0F0"/>
                </a:solidFill>
                <a:effectLst/>
              </a:rPr>
              <a:t>restecg</a:t>
            </a:r>
            <a:r>
              <a:rPr lang="en-US" b="0" i="0" dirty="0">
                <a:effectLst/>
              </a:rPr>
              <a:t>: resting electrocardiographic results</a:t>
            </a:r>
            <a:br>
              <a:rPr lang="en-US" b="0" i="0" dirty="0">
                <a:effectLst/>
              </a:rPr>
            </a:br>
            <a:r>
              <a:rPr lang="en-US" b="0" i="0" dirty="0">
                <a:effectLst/>
              </a:rPr>
              <a:t>	Value 0: showing probable or definite 	left ventricular hypertrophy by Estes’ 	criteria</a:t>
            </a:r>
            <a:br>
              <a:rPr lang="en-US" b="0" i="0" dirty="0">
                <a:effectLst/>
              </a:rPr>
            </a:br>
            <a:r>
              <a:rPr lang="en-US" b="0" i="0" dirty="0">
                <a:effectLst/>
              </a:rPr>
              <a:t>	Value 1: normal</a:t>
            </a:r>
            <a:br>
              <a:rPr lang="en-US" b="0" i="0" dirty="0">
                <a:effectLst/>
              </a:rPr>
            </a:br>
            <a:r>
              <a:rPr lang="en-US" b="0" i="0" dirty="0">
                <a:effectLst/>
              </a:rPr>
              <a:t>	Value 2: having ST-T wave abnormality 	(T wave inversions and/or ST elevation 	or depression of &gt; 0.05 mV).</a:t>
            </a:r>
          </a:p>
          <a:p>
            <a:pPr marL="285750" indent="-285750" algn="l">
              <a:buFont typeface="Arial" panose="020B0604020202020204" pitchFamily="34" charset="0"/>
              <a:buChar char="•"/>
            </a:pPr>
            <a:endParaRPr lang="en-US" b="0" i="0" dirty="0">
              <a:effectLst/>
            </a:endParaRPr>
          </a:p>
          <a:p>
            <a:pPr marL="285750" indent="-285750" algn="l">
              <a:buFont typeface="Arial" panose="020B0604020202020204" pitchFamily="34" charset="0"/>
              <a:buChar char="•"/>
            </a:pPr>
            <a:r>
              <a:rPr lang="en-US" b="0" i="0" dirty="0">
                <a:solidFill>
                  <a:srgbClr val="00B0F0"/>
                </a:solidFill>
                <a:effectLst/>
              </a:rPr>
              <a:t>thalach</a:t>
            </a:r>
            <a:r>
              <a:rPr lang="en-US" b="0" i="0" dirty="0">
                <a:effectLst/>
              </a:rPr>
              <a:t>: The person’s maximum heart rate achieved.</a:t>
            </a:r>
          </a:p>
          <a:p>
            <a:pPr marL="285750" indent="-285750" algn="l">
              <a:buFont typeface="Arial" panose="020B0604020202020204" pitchFamily="34" charset="0"/>
              <a:buChar char="•"/>
            </a:pPr>
            <a:endParaRPr lang="en-US" b="0" i="0" dirty="0">
              <a:effectLst/>
            </a:endParaRPr>
          </a:p>
          <a:p>
            <a:pPr marL="285750" indent="-285750" algn="l">
              <a:buFont typeface="Arial" panose="020B0604020202020204" pitchFamily="34" charset="0"/>
              <a:buChar char="•"/>
            </a:pPr>
            <a:r>
              <a:rPr lang="en-US" b="0" i="0" dirty="0" err="1">
                <a:solidFill>
                  <a:srgbClr val="00B0F0"/>
                </a:solidFill>
                <a:effectLst/>
              </a:rPr>
              <a:t>exang</a:t>
            </a:r>
            <a:r>
              <a:rPr lang="en-US" b="0" i="0" dirty="0">
                <a:effectLst/>
              </a:rPr>
              <a:t>: Exercise induced angina (1 = yes; 0 = no)</a:t>
            </a:r>
          </a:p>
          <a:p>
            <a:pPr marL="285750" indent="-285750" algn="l">
              <a:buFont typeface="Arial" panose="020B0604020202020204" pitchFamily="34" charset="0"/>
              <a:buChar char="•"/>
            </a:pPr>
            <a:endParaRPr lang="en-US" b="0" i="0" dirty="0">
              <a:effectLst/>
            </a:endParaRPr>
          </a:p>
          <a:p>
            <a:pPr marL="285750" indent="-285750" algn="l">
              <a:buFont typeface="Arial" panose="020B0604020202020204" pitchFamily="34" charset="0"/>
              <a:buChar char="•"/>
            </a:pPr>
            <a:r>
              <a:rPr lang="en-US" b="0" i="0" dirty="0" err="1">
                <a:solidFill>
                  <a:srgbClr val="00B0F0"/>
                </a:solidFill>
                <a:effectLst/>
              </a:rPr>
              <a:t>oldpeak</a:t>
            </a:r>
            <a:r>
              <a:rPr lang="en-US" b="0" i="0" dirty="0">
                <a:effectLst/>
              </a:rPr>
              <a:t>: ST depression induced by exercise relative to rest (‘ST’ relates to positions on the </a:t>
            </a:r>
            <a:r>
              <a:rPr lang="en-US" b="0" i="0" dirty="0" smtClean="0">
                <a:effectLst/>
              </a:rPr>
              <a:t> ECG plot).</a:t>
            </a:r>
            <a:endParaRPr lang="en-US" b="0" i="0" dirty="0">
              <a:effectLst/>
            </a:endParaRPr>
          </a:p>
        </p:txBody>
      </p:sp>
      <p:sp>
        <p:nvSpPr>
          <p:cNvPr id="9" name="TextBox 8">
            <a:extLst>
              <a:ext uri="{FF2B5EF4-FFF2-40B4-BE49-F238E27FC236}">
                <a16:creationId xmlns="" xmlns:a16="http://schemas.microsoft.com/office/drawing/2014/main" id="{B9686FEE-A8C3-4031-9ECF-DAC1B90C6F3D}"/>
              </a:ext>
            </a:extLst>
          </p:cNvPr>
          <p:cNvSpPr txBox="1"/>
          <p:nvPr/>
        </p:nvSpPr>
        <p:spPr>
          <a:xfrm>
            <a:off x="6257924" y="1253636"/>
            <a:ext cx="5553075" cy="4524315"/>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0B0F0"/>
                </a:solidFill>
                <a:effectLst/>
              </a:rPr>
              <a:t>slope</a:t>
            </a:r>
            <a:r>
              <a:rPr lang="en-US" b="0" i="0" dirty="0">
                <a:effectLst/>
              </a:rPr>
              <a:t>: the slope of the peak exercise ST segment </a:t>
            </a:r>
          </a:p>
          <a:p>
            <a:pPr algn="l"/>
            <a:r>
              <a:rPr lang="en-US" b="0" i="0" dirty="0">
                <a:effectLst/>
              </a:rPr>
              <a:t>      0: upsloping; 1: flat; 2: </a:t>
            </a:r>
            <a:r>
              <a:rPr lang="en-US" b="0" i="0" dirty="0" err="1">
                <a:effectLst/>
              </a:rPr>
              <a:t>downsloping</a:t>
            </a:r>
            <a:r>
              <a:rPr lang="en-US" b="0" i="0" dirty="0">
                <a:effectLst/>
              </a:rPr>
              <a:t/>
            </a:r>
            <a:br>
              <a:rPr lang="en-US" b="0" i="0" dirty="0">
                <a:effectLst/>
              </a:rPr>
            </a:br>
            <a:endParaRPr lang="en-US" b="0" i="0" dirty="0">
              <a:effectLst/>
            </a:endParaRPr>
          </a:p>
          <a:p>
            <a:pPr marL="285750" indent="-285750" algn="l">
              <a:buFont typeface="Arial" panose="020B0604020202020204" pitchFamily="34" charset="0"/>
              <a:buChar char="•"/>
            </a:pPr>
            <a:r>
              <a:rPr lang="en-US" b="0" i="0" dirty="0">
                <a:solidFill>
                  <a:srgbClr val="00B0F0"/>
                </a:solidFill>
                <a:effectLst/>
              </a:rPr>
              <a:t>ca</a:t>
            </a:r>
            <a:r>
              <a:rPr lang="en-US" b="0" i="0" dirty="0">
                <a:effectLst/>
              </a:rPr>
              <a:t>: The number of major vessels (0–3)</a:t>
            </a:r>
          </a:p>
          <a:p>
            <a:pPr marL="285750" indent="-285750" algn="l">
              <a:buFont typeface="Arial" panose="020B0604020202020204" pitchFamily="34" charset="0"/>
              <a:buChar char="•"/>
            </a:pPr>
            <a:endParaRPr lang="en-US" b="0" i="0" dirty="0">
              <a:effectLst/>
            </a:endParaRPr>
          </a:p>
          <a:p>
            <a:pPr marL="285750" indent="-285750" algn="l">
              <a:buFont typeface="Arial" panose="020B0604020202020204" pitchFamily="34" charset="0"/>
              <a:buChar char="•"/>
            </a:pPr>
            <a:r>
              <a:rPr lang="en-US" b="0" i="0" dirty="0" err="1">
                <a:solidFill>
                  <a:srgbClr val="00B0F0"/>
                </a:solidFill>
                <a:effectLst/>
              </a:rPr>
              <a:t>thal</a:t>
            </a:r>
            <a:r>
              <a:rPr lang="en-US" b="0" i="0" dirty="0">
                <a:effectLst/>
              </a:rPr>
              <a:t>: A blood disorder called thalassemia </a:t>
            </a:r>
          </a:p>
          <a:p>
            <a:pPr lvl="1"/>
            <a:r>
              <a:rPr lang="en-US" b="0" i="0" dirty="0">
                <a:effectLst/>
              </a:rPr>
              <a:t>Value 0: NULL (dropped from the dataset previously</a:t>
            </a:r>
            <a:br>
              <a:rPr lang="en-US" b="0" i="0" dirty="0">
                <a:effectLst/>
              </a:rPr>
            </a:br>
            <a:r>
              <a:rPr lang="en-US" b="0" i="0" dirty="0">
                <a:effectLst/>
              </a:rPr>
              <a:t>Value 1: fixed defect (no blood flow in some part of the heart)</a:t>
            </a:r>
            <a:br>
              <a:rPr lang="en-US" b="0" i="0" dirty="0">
                <a:effectLst/>
              </a:rPr>
            </a:br>
            <a:r>
              <a:rPr lang="en-US" b="0" i="0" dirty="0">
                <a:effectLst/>
              </a:rPr>
              <a:t>Value 2: normal blood flow</a:t>
            </a:r>
            <a:br>
              <a:rPr lang="en-US" b="0" i="0" dirty="0">
                <a:effectLst/>
              </a:rPr>
            </a:br>
            <a:r>
              <a:rPr lang="en-US" b="0" i="0" dirty="0">
                <a:effectLst/>
              </a:rPr>
              <a:t>Value 3: reversible defect (a blood flow is observed but it is not normal)</a:t>
            </a:r>
          </a:p>
          <a:p>
            <a:pPr lvl="1"/>
            <a:endParaRPr lang="en-US" b="0" i="0" dirty="0">
              <a:effectLst/>
            </a:endParaRPr>
          </a:p>
          <a:p>
            <a:pPr marL="285750" indent="-285750" algn="l">
              <a:buFont typeface="Arial" panose="020B0604020202020204" pitchFamily="34" charset="0"/>
              <a:buChar char="•"/>
            </a:pPr>
            <a:r>
              <a:rPr lang="en-US" b="0" i="0" dirty="0">
                <a:solidFill>
                  <a:srgbClr val="00B0F0"/>
                </a:solidFill>
                <a:effectLst/>
              </a:rPr>
              <a:t>target</a:t>
            </a:r>
            <a:r>
              <a:rPr lang="en-US" b="0" i="0" dirty="0">
                <a:effectLst/>
              </a:rPr>
              <a:t>: Heart disease (0 = no, 1= yes)</a:t>
            </a:r>
          </a:p>
        </p:txBody>
      </p:sp>
    </p:spTree>
    <p:extLst>
      <p:ext uri="{BB962C8B-B14F-4D97-AF65-F5344CB8AC3E}">
        <p14:creationId xmlns:p14="http://schemas.microsoft.com/office/powerpoint/2010/main" val="3549367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D543047E-FBFD-4F79-BCA5-10E69740F030}"/>
              </a:ext>
            </a:extLst>
          </p:cNvPr>
          <p:cNvSpPr>
            <a:spLocks noGrp="1"/>
          </p:cNvSpPr>
          <p:nvPr>
            <p:ph type="title"/>
          </p:nvPr>
        </p:nvSpPr>
        <p:spPr/>
        <p:txBody>
          <a:bodyPr/>
          <a:lstStyle/>
          <a:p>
            <a:r>
              <a:rPr lang="en-US" dirty="0"/>
              <a:t>Dataset Description </a:t>
            </a:r>
            <a:r>
              <a:rPr lang="en-US" dirty="0" smtClean="0"/>
              <a:t>03</a:t>
            </a:r>
            <a:endParaRPr lang="en-US" dirty="0"/>
          </a:p>
        </p:txBody>
      </p:sp>
      <p:sp>
        <p:nvSpPr>
          <p:cNvPr id="3" name="Date Placeholder 2">
            <a:extLst>
              <a:ext uri="{FF2B5EF4-FFF2-40B4-BE49-F238E27FC236}">
                <a16:creationId xmlns="" xmlns:a16="http://schemas.microsoft.com/office/drawing/2014/main" id="{6DB30D50-1377-244D-A1A4-32FB836C1F3A}"/>
              </a:ext>
            </a:extLst>
          </p:cNvPr>
          <p:cNvSpPr>
            <a:spLocks noGrp="1"/>
          </p:cNvSpPr>
          <p:nvPr>
            <p:ph type="dt" sz="half" idx="10"/>
          </p:nvPr>
        </p:nvSpPr>
        <p:spPr>
          <a:xfrm>
            <a:off x="170688" y="6442074"/>
            <a:ext cx="2844800" cy="301752"/>
          </a:xfrm>
        </p:spPr>
        <p:txBody>
          <a:bodyPr/>
          <a:lstStyle/>
          <a:p>
            <a:r>
              <a:rPr lang="en-US" dirty="0"/>
              <a:t>Supervised Machine Learning: Classification</a:t>
            </a:r>
          </a:p>
        </p:txBody>
      </p:sp>
      <p:sp>
        <p:nvSpPr>
          <p:cNvPr id="7" name="Slide Number Placeholder 6">
            <a:extLst>
              <a:ext uri="{FF2B5EF4-FFF2-40B4-BE49-F238E27FC236}">
                <a16:creationId xmlns="" xmlns:a16="http://schemas.microsoft.com/office/drawing/2014/main" id="{50A86E01-62BB-5145-A6C3-515717DD327C}"/>
              </a:ext>
            </a:extLst>
          </p:cNvPr>
          <p:cNvSpPr>
            <a:spLocks noGrp="1"/>
          </p:cNvSpPr>
          <p:nvPr>
            <p:ph type="sldNum" sz="quarter" idx="12"/>
          </p:nvPr>
        </p:nvSpPr>
        <p:spPr/>
        <p:txBody>
          <a:bodyPr/>
          <a:lstStyle/>
          <a:p>
            <a:fld id="{294A09A9-5501-47C1-A89A-A340965A2BE2}" type="slidenum">
              <a:rPr lang="en-US" sz="1800" smtClean="0">
                <a:solidFill>
                  <a:schemeClr val="tx1"/>
                </a:solidFill>
              </a:rPr>
              <a:pPr/>
              <a:t>7</a:t>
            </a:fld>
            <a:endParaRPr lang="en-US" sz="1800" dirty="0">
              <a:solidFill>
                <a:schemeClr val="tx1"/>
              </a:solidFill>
            </a:endParaRPr>
          </a:p>
        </p:txBody>
      </p:sp>
      <p:pic>
        <p:nvPicPr>
          <p:cNvPr id="26" name="Graphic 25" descr="First aid kit with solid fill">
            <a:extLst>
              <a:ext uri="{FF2B5EF4-FFF2-40B4-BE49-F238E27FC236}">
                <a16:creationId xmlns="" xmlns:a16="http://schemas.microsoft.com/office/drawing/2014/main" id="{DA63A246-4299-4199-9114-4176C5578934}"/>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33" y="5527674"/>
            <a:ext cx="914400" cy="914400"/>
          </a:xfrm>
          <a:prstGeom prst="rect">
            <a:avLst/>
          </a:prstGeom>
        </p:spPr>
      </p:pic>
      <p:pic>
        <p:nvPicPr>
          <p:cNvPr id="6" name="Graphic 5" descr="Heart with pulse with solid fill">
            <a:extLst>
              <a:ext uri="{FF2B5EF4-FFF2-40B4-BE49-F238E27FC236}">
                <a16:creationId xmlns="" xmlns:a16="http://schemas.microsoft.com/office/drawing/2014/main" id="{FD24A292-0273-40D3-8763-95338E600872}"/>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5848350" y="5527674"/>
            <a:ext cx="914400" cy="914400"/>
          </a:xfrm>
          <a:prstGeom prst="rect">
            <a:avLst/>
          </a:prstGeom>
        </p:spPr>
      </p:pic>
      <p:pic>
        <p:nvPicPr>
          <p:cNvPr id="9" name="Picture 8">
            <a:extLst>
              <a:ext uri="{FF2B5EF4-FFF2-40B4-BE49-F238E27FC236}">
                <a16:creationId xmlns="" xmlns:a16="http://schemas.microsoft.com/office/drawing/2014/main" id="{998FA94A-9413-444B-8EE8-0BCEFB23FBA4}"/>
              </a:ext>
            </a:extLst>
          </p:cNvPr>
          <p:cNvPicPr>
            <a:picLocks noChangeAspect="1"/>
          </p:cNvPicPr>
          <p:nvPr/>
        </p:nvPicPr>
        <p:blipFill>
          <a:blip r:embed="rId6"/>
          <a:stretch>
            <a:fillRect/>
          </a:stretch>
        </p:blipFill>
        <p:spPr>
          <a:xfrm>
            <a:off x="1133475" y="2095500"/>
            <a:ext cx="9429750" cy="2667000"/>
          </a:xfrm>
          <a:prstGeom prst="rect">
            <a:avLst/>
          </a:prstGeom>
        </p:spPr>
      </p:pic>
    </p:spTree>
    <p:extLst>
      <p:ext uri="{BB962C8B-B14F-4D97-AF65-F5344CB8AC3E}">
        <p14:creationId xmlns:p14="http://schemas.microsoft.com/office/powerpoint/2010/main" val="2859128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 xmlns:a16="http://schemas.microsoft.com/office/drawing/2014/main" id="{4E809DF5-56B4-304A-8777-BB8576005AF2}"/>
              </a:ext>
            </a:extLst>
          </p:cNvPr>
          <p:cNvSpPr>
            <a:spLocks noGrp="1"/>
          </p:cNvSpPr>
          <p:nvPr>
            <p:ph type="dt" sz="half" idx="10"/>
          </p:nvPr>
        </p:nvSpPr>
        <p:spPr>
          <a:xfrm>
            <a:off x="381000" y="6356350"/>
            <a:ext cx="3105684" cy="365125"/>
          </a:xfrm>
        </p:spPr>
        <p:txBody>
          <a:bodyPr/>
          <a:lstStyle/>
          <a:p>
            <a:r>
              <a:rPr lang="en-US" dirty="0"/>
              <a:t>Supervised Machine Learning: Classification</a:t>
            </a:r>
          </a:p>
        </p:txBody>
      </p:sp>
      <p:sp>
        <p:nvSpPr>
          <p:cNvPr id="6" name="Slide Number Placeholder 5">
            <a:extLst>
              <a:ext uri="{FF2B5EF4-FFF2-40B4-BE49-F238E27FC236}">
                <a16:creationId xmlns="" xmlns:a16="http://schemas.microsoft.com/office/drawing/2014/main" id="{50B6C709-8794-DF4E-A15C-6E648F09DD12}"/>
              </a:ext>
            </a:extLst>
          </p:cNvPr>
          <p:cNvSpPr>
            <a:spLocks noGrp="1"/>
          </p:cNvSpPr>
          <p:nvPr>
            <p:ph type="sldNum" sz="quarter" idx="12"/>
          </p:nvPr>
        </p:nvSpPr>
        <p:spPr>
          <a:xfrm>
            <a:off x="10119360" y="6480969"/>
            <a:ext cx="1645920" cy="301752"/>
          </a:xfrm>
        </p:spPr>
        <p:txBody>
          <a:bodyPr/>
          <a:lstStyle/>
          <a:p>
            <a:pPr algn="r"/>
            <a:fld id="{294A09A9-5501-47C1-A89A-A340965A2BE2}" type="slidenum">
              <a:rPr lang="en-US" sz="1800" smtClean="0"/>
              <a:pPr algn="r"/>
              <a:t>8</a:t>
            </a:fld>
            <a:endParaRPr lang="en-US" sz="1800" dirty="0"/>
          </a:p>
        </p:txBody>
      </p:sp>
      <p:sp>
        <p:nvSpPr>
          <p:cNvPr id="12" name="TextBox 11">
            <a:extLst>
              <a:ext uri="{FF2B5EF4-FFF2-40B4-BE49-F238E27FC236}">
                <a16:creationId xmlns="" xmlns:a16="http://schemas.microsoft.com/office/drawing/2014/main" id="{4466A1B3-CC1D-4C3B-AC33-7030F0108BC9}"/>
              </a:ext>
            </a:extLst>
          </p:cNvPr>
          <p:cNvSpPr txBox="1"/>
          <p:nvPr/>
        </p:nvSpPr>
        <p:spPr>
          <a:xfrm>
            <a:off x="5718115" y="2666198"/>
            <a:ext cx="3480986" cy="646331"/>
          </a:xfrm>
          <a:prstGeom prst="rect">
            <a:avLst/>
          </a:prstGeom>
          <a:noFill/>
        </p:spPr>
        <p:txBody>
          <a:bodyPr wrap="square">
            <a:spAutoFit/>
          </a:bodyPr>
          <a:lstStyle/>
          <a:p>
            <a:r>
              <a:rPr lang="en-US" dirty="0"/>
              <a:t>Great, there is </a:t>
            </a:r>
            <a:r>
              <a:rPr lang="en-US" b="1" dirty="0">
                <a:solidFill>
                  <a:srgbClr val="0068FF"/>
                </a:solidFill>
              </a:rPr>
              <a:t>no missing values </a:t>
            </a:r>
            <a:r>
              <a:rPr lang="en-US" dirty="0"/>
              <a:t>within our features !</a:t>
            </a:r>
          </a:p>
        </p:txBody>
      </p:sp>
      <p:pic>
        <p:nvPicPr>
          <p:cNvPr id="14" name="Graphic 13" descr="Angel face with solid fill with solid fill">
            <a:extLst>
              <a:ext uri="{FF2B5EF4-FFF2-40B4-BE49-F238E27FC236}">
                <a16:creationId xmlns="" xmlns:a16="http://schemas.microsoft.com/office/drawing/2014/main" id="{A79FC6D3-DFFE-4F86-886C-F69A16011493}"/>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6798534" y="3695699"/>
            <a:ext cx="843897" cy="843897"/>
          </a:xfrm>
          <a:prstGeom prst="rect">
            <a:avLst/>
          </a:prstGeom>
        </p:spPr>
      </p:pic>
      <p:pic>
        <p:nvPicPr>
          <p:cNvPr id="4" name="Picture 3">
            <a:extLst>
              <a:ext uri="{FF2B5EF4-FFF2-40B4-BE49-F238E27FC236}">
                <a16:creationId xmlns="" xmlns:a16="http://schemas.microsoft.com/office/drawing/2014/main" id="{D095773C-CFAD-4AF4-BCD9-DB031E928031}"/>
              </a:ext>
            </a:extLst>
          </p:cNvPr>
          <p:cNvPicPr>
            <a:picLocks noChangeAspect="1"/>
          </p:cNvPicPr>
          <p:nvPr/>
        </p:nvPicPr>
        <p:blipFill>
          <a:blip r:embed="rId4"/>
          <a:stretch>
            <a:fillRect/>
          </a:stretch>
        </p:blipFill>
        <p:spPr>
          <a:xfrm>
            <a:off x="1813916" y="2062162"/>
            <a:ext cx="2057400" cy="3267075"/>
          </a:xfrm>
          <a:prstGeom prst="rect">
            <a:avLst/>
          </a:prstGeom>
        </p:spPr>
      </p:pic>
      <p:sp>
        <p:nvSpPr>
          <p:cNvPr id="5" name="TextBox 4">
            <a:extLst>
              <a:ext uri="{FF2B5EF4-FFF2-40B4-BE49-F238E27FC236}">
                <a16:creationId xmlns="" xmlns:a16="http://schemas.microsoft.com/office/drawing/2014/main" id="{BB99DC5B-EFC4-45F5-97E0-7886FB267149}"/>
              </a:ext>
            </a:extLst>
          </p:cNvPr>
          <p:cNvSpPr txBox="1"/>
          <p:nvPr/>
        </p:nvSpPr>
        <p:spPr>
          <a:xfrm>
            <a:off x="1539567" y="1473233"/>
            <a:ext cx="2606098" cy="369332"/>
          </a:xfrm>
          <a:prstGeom prst="rect">
            <a:avLst/>
          </a:prstGeom>
          <a:noFill/>
        </p:spPr>
        <p:txBody>
          <a:bodyPr wrap="none" rtlCol="0">
            <a:spAutoFit/>
          </a:bodyPr>
          <a:lstStyle/>
          <a:p>
            <a:r>
              <a:rPr lang="en-US" b="1" dirty="0"/>
              <a:t>Checking for Null values</a:t>
            </a:r>
          </a:p>
        </p:txBody>
      </p:sp>
      <p:sp>
        <p:nvSpPr>
          <p:cNvPr id="9" name="Title 1">
            <a:extLst>
              <a:ext uri="{FF2B5EF4-FFF2-40B4-BE49-F238E27FC236}">
                <a16:creationId xmlns="" xmlns:a16="http://schemas.microsoft.com/office/drawing/2014/main" id="{D543047E-FBFD-4F79-BCA5-10E69740F030}"/>
              </a:ext>
            </a:extLst>
          </p:cNvPr>
          <p:cNvSpPr>
            <a:spLocks noGrp="1"/>
          </p:cNvSpPr>
          <p:nvPr>
            <p:ph type="title"/>
          </p:nvPr>
        </p:nvSpPr>
        <p:spPr>
          <a:xfrm>
            <a:off x="588942" y="0"/>
            <a:ext cx="9779183" cy="1325563"/>
          </a:xfrm>
        </p:spPr>
        <p:txBody>
          <a:bodyPr/>
          <a:lstStyle/>
          <a:p>
            <a:r>
              <a:rPr lang="en-US" dirty="0"/>
              <a:t>Dataset Description </a:t>
            </a:r>
            <a:r>
              <a:rPr lang="en-US" dirty="0" smtClean="0"/>
              <a:t>04</a:t>
            </a:r>
            <a:endParaRPr lang="en-US" dirty="0"/>
          </a:p>
        </p:txBody>
      </p:sp>
    </p:spTree>
    <p:extLst>
      <p:ext uri="{BB962C8B-B14F-4D97-AF65-F5344CB8AC3E}">
        <p14:creationId xmlns:p14="http://schemas.microsoft.com/office/powerpoint/2010/main" val="4212917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6000" dirty="0"/>
              <a:t>Data Analysis Section</a:t>
            </a:r>
          </a:p>
        </p:txBody>
      </p:sp>
      <p:sp>
        <p:nvSpPr>
          <p:cNvPr id="3" name="Date Placeholder 2">
            <a:extLst>
              <a:ext uri="{FF2B5EF4-FFF2-40B4-BE49-F238E27FC236}">
                <a16:creationId xmlns="" xmlns:a16="http://schemas.microsoft.com/office/drawing/2014/main" id="{8D3F7063-A64B-CB42-8BBF-BF52424269A8}"/>
              </a:ext>
            </a:extLst>
          </p:cNvPr>
          <p:cNvSpPr>
            <a:spLocks noGrp="1"/>
          </p:cNvSpPr>
          <p:nvPr>
            <p:ph type="dt" sz="half" idx="10"/>
          </p:nvPr>
        </p:nvSpPr>
        <p:spPr>
          <a:xfrm>
            <a:off x="381000" y="6356350"/>
            <a:ext cx="3429000" cy="365125"/>
          </a:xfrm>
        </p:spPr>
        <p:txBody>
          <a:bodyPr/>
          <a:lstStyle/>
          <a:p>
            <a:r>
              <a:rPr lang="en-US" dirty="0"/>
              <a:t>Supervised Machine Learning: Classification</a:t>
            </a:r>
          </a:p>
        </p:txBody>
      </p:sp>
      <p:sp>
        <p:nvSpPr>
          <p:cNvPr id="5" name="Slide Number Placeholder 4">
            <a:extLst>
              <a:ext uri="{FF2B5EF4-FFF2-40B4-BE49-F238E27FC236}">
                <a16:creationId xmlns=""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z="1800"/>
              <a:pPr/>
              <a:t>9</a:t>
            </a:fld>
            <a:endParaRPr lang="en-US" sz="1800" dirty="0"/>
          </a:p>
        </p:txBody>
      </p:sp>
    </p:spTree>
    <p:extLst>
      <p:ext uri="{BB962C8B-B14F-4D97-AF65-F5344CB8AC3E}">
        <p14:creationId xmlns:p14="http://schemas.microsoft.com/office/powerpoint/2010/main" val="8360458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230e9df3-be65-4c73-a93b-d1236ebd677e"/>
    <ds:schemaRef ds:uri="http://purl.org/dc/terms/"/>
    <ds:schemaRef ds:uri="http://schemas.openxmlformats.org/package/2006/metadata/core-properties"/>
    <ds:schemaRef ds:uri="16c05727-aa75-4e4a-9b5f-8a80a1165891"/>
    <ds:schemaRef ds:uri="http://purl.org/dc/dcmitype/"/>
    <ds:schemaRef ds:uri="71af3243-3dd4-4a8d-8c0d-dd76da1f02a5"/>
    <ds:schemaRef ds:uri="http://schemas.microsoft.com/sharepoint/v3"/>
    <ds:schemaRef ds:uri="http://www.w3.org/XML/1998/namespace"/>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Verve</Template>
  <TotalTime>6010</TotalTime>
  <Words>1521</Words>
  <Application>Microsoft Office PowerPoint</Application>
  <PresentationFormat>Custom</PresentationFormat>
  <Paragraphs>209</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Verve</vt:lpstr>
      <vt:lpstr>Final Project ML Classification: Heart Disease Prediction </vt:lpstr>
      <vt:lpstr>PowerPoint Presentation</vt:lpstr>
      <vt:lpstr>Data Description Section  </vt:lpstr>
      <vt:lpstr>Introduction</vt:lpstr>
      <vt:lpstr>Dataset Description 01</vt:lpstr>
      <vt:lpstr>Dataset Description 02</vt:lpstr>
      <vt:lpstr>Dataset Description 03</vt:lpstr>
      <vt:lpstr>Dataset Description 04</vt:lpstr>
      <vt:lpstr>Data Analysis Section</vt:lpstr>
      <vt:lpstr>                  Main Objective of the analysis   </vt:lpstr>
      <vt:lpstr>Data Analysis 01</vt:lpstr>
      <vt:lpstr>Data Analysis 02</vt:lpstr>
      <vt:lpstr>Data Analysis 03</vt:lpstr>
      <vt:lpstr>Data Analysis 04</vt:lpstr>
      <vt:lpstr>Data Analysis 05</vt:lpstr>
      <vt:lpstr>Data Analysis 06</vt:lpstr>
      <vt:lpstr>Feature Engineering 01</vt:lpstr>
      <vt:lpstr>Machine Learning Analysis &amp; Findings</vt:lpstr>
      <vt:lpstr>Machine Learning Analysis &amp; Findings</vt:lpstr>
      <vt:lpstr>Machine Learning Analysis 01</vt:lpstr>
      <vt:lpstr>Machine Learning Analysis 02</vt:lpstr>
      <vt:lpstr>Machine Learning Analysis 03</vt:lpstr>
      <vt:lpstr>Machine Learning Analysis 04</vt:lpstr>
      <vt:lpstr>Analysis &amp; Findings</vt:lpstr>
      <vt:lpstr>Machine Learning Analysis 05</vt:lpstr>
      <vt:lpstr>Machine Learning Analysis 06</vt:lpstr>
      <vt:lpstr>Machine Learning Analysis 07</vt:lpstr>
      <vt:lpstr>Machine Learning Analysis 08</vt:lpstr>
      <vt:lpstr>Machine Learning Analysis 9 </vt:lpstr>
      <vt:lpstr>Models flaws and strengths and advanced steps</vt:lpstr>
      <vt:lpstr>Machine Learning Analysis 11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ML Regression  Insurance Charges Prediction</dc:title>
  <dc:creator/>
  <cp:lastModifiedBy>Windows User</cp:lastModifiedBy>
  <cp:revision>80</cp:revision>
  <dcterms:created xsi:type="dcterms:W3CDTF">2021-12-24T17:37:56Z</dcterms:created>
  <dcterms:modified xsi:type="dcterms:W3CDTF">2022-07-04T10:13:07Z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