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4" r:id="rId8"/>
    <p:sldId id="263" r:id="rId9"/>
    <p:sldId id="265"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1" d="100"/>
          <a:sy n="81" d="100"/>
        </p:scale>
        <p:origin x="9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36B4-EF75-DD13-67FF-B2E2453E9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52B29D-9573-9264-CE52-45647745E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71622D-A551-67DC-E4C5-A2EF956E02C8}"/>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5" name="Footer Placeholder 4">
            <a:extLst>
              <a:ext uri="{FF2B5EF4-FFF2-40B4-BE49-F238E27FC236}">
                <a16:creationId xmlns:a16="http://schemas.microsoft.com/office/drawing/2014/main" id="{23792E72-59D6-842D-DF60-6544B4AC3A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4B389-B0F3-7B11-6448-5890840820F1}"/>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134276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1E70-0700-BF76-8FCB-781A1699C4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466917-4328-5B5E-5276-DDD51E5BFA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42275-6D80-B229-81E9-0C369279E432}"/>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5" name="Footer Placeholder 4">
            <a:extLst>
              <a:ext uri="{FF2B5EF4-FFF2-40B4-BE49-F238E27FC236}">
                <a16:creationId xmlns:a16="http://schemas.microsoft.com/office/drawing/2014/main" id="{7037BBD4-0DC0-4B6B-29CD-C3F7B38B58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79013-BFA3-773E-14DA-E15847856D94}"/>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38712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EDEDF-C14B-2AA3-5B17-A309448FF7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1F126D-3C5B-BAA7-E40A-864DF19D53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CE7B42-CAE2-A7F4-FDE5-071269BEEF0A}"/>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5" name="Footer Placeholder 4">
            <a:extLst>
              <a:ext uri="{FF2B5EF4-FFF2-40B4-BE49-F238E27FC236}">
                <a16:creationId xmlns:a16="http://schemas.microsoft.com/office/drawing/2014/main" id="{1216629C-A0B4-0328-CE58-EFCA64CED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0096CA-BFE4-4394-141F-EE9A9C287EEB}"/>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50684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93D4-A4D7-E241-B024-A42D86DF38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F1BE98-EB2B-A4CB-5AAE-CD90BCBF20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5A035-2E57-44A1-05EA-86B427F38CB0}"/>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5" name="Footer Placeholder 4">
            <a:extLst>
              <a:ext uri="{FF2B5EF4-FFF2-40B4-BE49-F238E27FC236}">
                <a16:creationId xmlns:a16="http://schemas.microsoft.com/office/drawing/2014/main" id="{D06860E4-7BC9-0B34-5870-57D2F1AC8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71D13-7305-74E4-F348-3DD1E865915D}"/>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102843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D43A-406E-60B2-CDAD-A7B9CDA53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03E929-05DE-742E-B1E4-535F24B6A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F8EB8F-019B-AFD8-9774-44A6EF016B16}"/>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5" name="Footer Placeholder 4">
            <a:extLst>
              <a:ext uri="{FF2B5EF4-FFF2-40B4-BE49-F238E27FC236}">
                <a16:creationId xmlns:a16="http://schemas.microsoft.com/office/drawing/2014/main" id="{1959E721-BAE4-92BF-2CB4-A9C8C32F8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151EAB-47D0-D2E5-4D63-6CE1445B5714}"/>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1009017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D0CA-20AD-986F-A88C-D8CF63176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F3A3EC-B0C9-652C-043B-04EE870E9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D73AC-C641-A09D-D8BF-878B27C73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FCF354-8EDD-BEFA-1FDE-126075CACA79}"/>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6" name="Footer Placeholder 5">
            <a:extLst>
              <a:ext uri="{FF2B5EF4-FFF2-40B4-BE49-F238E27FC236}">
                <a16:creationId xmlns:a16="http://schemas.microsoft.com/office/drawing/2014/main" id="{60149679-E957-769F-4AF7-41184C230A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1F9DC9-CBF3-C404-D4FC-D26A26E4F3F0}"/>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122838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F2C1-6C80-104A-8446-C778B81F74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9CD55-6409-4BAC-6389-CDE62B8291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4FF5F4-D8AF-7725-F149-70A72253B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195351-DAF1-4BDE-B647-22F7C181ED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0DF5E7-95F5-6F51-E1EF-4D4B278389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C73BED-3BBC-D19A-1378-DA5F87ED6A30}"/>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8" name="Footer Placeholder 7">
            <a:extLst>
              <a:ext uri="{FF2B5EF4-FFF2-40B4-BE49-F238E27FC236}">
                <a16:creationId xmlns:a16="http://schemas.microsoft.com/office/drawing/2014/main" id="{A8BFBB2D-60E9-2925-729E-AE507A0F0B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D86B0D-7FCE-9204-075F-240929FC3830}"/>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124564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9B630-6648-CB3A-A357-E5ECCB2444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6A0EAE-BACE-3533-7107-28B36BE9D9E2}"/>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4" name="Footer Placeholder 3">
            <a:extLst>
              <a:ext uri="{FF2B5EF4-FFF2-40B4-BE49-F238E27FC236}">
                <a16:creationId xmlns:a16="http://schemas.microsoft.com/office/drawing/2014/main" id="{4C42488F-E9C9-1EEB-5B0A-CA05F0B56D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A1D720-39EA-EEDF-02F2-19E627E83C30}"/>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377731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179734-EE41-2615-2981-885038C073B0}"/>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3" name="Footer Placeholder 2">
            <a:extLst>
              <a:ext uri="{FF2B5EF4-FFF2-40B4-BE49-F238E27FC236}">
                <a16:creationId xmlns:a16="http://schemas.microsoft.com/office/drawing/2014/main" id="{ACBAB540-5BB9-1FAF-4BC0-DB9810EF48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925D91-05F3-7C9A-A0DA-FBCDCB0E4683}"/>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308003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D0F9-FDC6-35C1-72DC-D449096F2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6F57A8-47F9-28A3-D7B4-B21494A77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35682F-B1C2-8D3D-B24A-83305E7E5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487EC-138D-70F3-E418-C07DF7D12CA1}"/>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6" name="Footer Placeholder 5">
            <a:extLst>
              <a:ext uri="{FF2B5EF4-FFF2-40B4-BE49-F238E27FC236}">
                <a16:creationId xmlns:a16="http://schemas.microsoft.com/office/drawing/2014/main" id="{8163D0DD-1360-C267-E865-6E57CD46C8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C610E1-C1FD-A58F-578E-F3D0AB055AA3}"/>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219757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6117-0F49-7E80-5E1D-414E1382F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7E6C79-827F-FED8-0AD2-44113781B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DC0C26-6BB6-9E02-C584-DBC1F9025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48FC8-9894-2A68-2143-8802EFAF098B}"/>
              </a:ext>
            </a:extLst>
          </p:cNvPr>
          <p:cNvSpPr>
            <a:spLocks noGrp="1"/>
          </p:cNvSpPr>
          <p:nvPr>
            <p:ph type="dt" sz="half" idx="10"/>
          </p:nvPr>
        </p:nvSpPr>
        <p:spPr/>
        <p:txBody>
          <a:bodyPr/>
          <a:lstStyle/>
          <a:p>
            <a:fld id="{C4BD074F-F586-498B-AA65-DE05B57C68E1}" type="datetimeFigureOut">
              <a:rPr lang="en-IN" smtClean="0"/>
              <a:t>08-05-2025</a:t>
            </a:fld>
            <a:endParaRPr lang="en-IN"/>
          </a:p>
        </p:txBody>
      </p:sp>
      <p:sp>
        <p:nvSpPr>
          <p:cNvPr id="6" name="Footer Placeholder 5">
            <a:extLst>
              <a:ext uri="{FF2B5EF4-FFF2-40B4-BE49-F238E27FC236}">
                <a16:creationId xmlns:a16="http://schemas.microsoft.com/office/drawing/2014/main" id="{BCBF975D-8F93-6916-8EE7-9C6D751A38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D6FBE7-A22D-8789-7A74-A43A6534E980}"/>
              </a:ext>
            </a:extLst>
          </p:cNvPr>
          <p:cNvSpPr>
            <a:spLocks noGrp="1"/>
          </p:cNvSpPr>
          <p:nvPr>
            <p:ph type="sldNum" sz="quarter" idx="12"/>
          </p:nvPr>
        </p:nvSpPr>
        <p:spPr/>
        <p:txBody>
          <a:bodyPr/>
          <a:lstStyle/>
          <a:p>
            <a:fld id="{C8FC0B99-C2A7-4105-B60B-B0208C248B23}" type="slidenum">
              <a:rPr lang="en-IN" smtClean="0"/>
              <a:t>‹#›</a:t>
            </a:fld>
            <a:endParaRPr lang="en-IN"/>
          </a:p>
        </p:txBody>
      </p:sp>
    </p:spTree>
    <p:extLst>
      <p:ext uri="{BB962C8B-B14F-4D97-AF65-F5344CB8AC3E}">
        <p14:creationId xmlns:p14="http://schemas.microsoft.com/office/powerpoint/2010/main" val="327733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BF587-6200-3437-805A-254AEF712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D6E88-60C2-52D1-231B-EA019B9DC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11248A-B540-2681-3E9F-18513333C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D074F-F586-498B-AA65-DE05B57C68E1}" type="datetimeFigureOut">
              <a:rPr lang="en-IN" smtClean="0"/>
              <a:t>08-05-2025</a:t>
            </a:fld>
            <a:endParaRPr lang="en-IN"/>
          </a:p>
        </p:txBody>
      </p:sp>
      <p:sp>
        <p:nvSpPr>
          <p:cNvPr id="5" name="Footer Placeholder 4">
            <a:extLst>
              <a:ext uri="{FF2B5EF4-FFF2-40B4-BE49-F238E27FC236}">
                <a16:creationId xmlns:a16="http://schemas.microsoft.com/office/drawing/2014/main" id="{E2649F0F-CBC2-C3A7-7C60-87FC7AF90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C7DBCC-730F-3AE6-B196-BBD8B7F12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C0B99-C2A7-4105-B60B-B0208C248B23}" type="slidenum">
              <a:rPr lang="en-IN" smtClean="0"/>
              <a:t>‹#›</a:t>
            </a:fld>
            <a:endParaRPr lang="en-IN"/>
          </a:p>
        </p:txBody>
      </p:sp>
    </p:spTree>
    <p:extLst>
      <p:ext uri="{BB962C8B-B14F-4D97-AF65-F5344CB8AC3E}">
        <p14:creationId xmlns:p14="http://schemas.microsoft.com/office/powerpoint/2010/main" val="202313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4F05-29DA-7205-C615-D08891F8FA5D}"/>
              </a:ext>
            </a:extLst>
          </p:cNvPr>
          <p:cNvSpPr>
            <a:spLocks noGrp="1"/>
          </p:cNvSpPr>
          <p:nvPr>
            <p:ph type="ctrTitle"/>
          </p:nvPr>
        </p:nvSpPr>
        <p:spPr/>
        <p:txBody>
          <a:bodyPr/>
          <a:lstStyle/>
          <a:p>
            <a:r>
              <a:rPr lang="en-IN" dirty="0"/>
              <a:t>Learning Roadmap System</a:t>
            </a:r>
          </a:p>
        </p:txBody>
      </p:sp>
      <p:sp>
        <p:nvSpPr>
          <p:cNvPr id="3" name="Subtitle 2">
            <a:extLst>
              <a:ext uri="{FF2B5EF4-FFF2-40B4-BE49-F238E27FC236}">
                <a16:creationId xmlns:a16="http://schemas.microsoft.com/office/drawing/2014/main" id="{5036ED6B-EEE7-1B6C-74C4-E5287F6A7286}"/>
              </a:ext>
            </a:extLst>
          </p:cNvPr>
          <p:cNvSpPr>
            <a:spLocks noGrp="1"/>
          </p:cNvSpPr>
          <p:nvPr>
            <p:ph type="subTitle" idx="1"/>
          </p:nvPr>
        </p:nvSpPr>
        <p:spPr/>
        <p:txBody>
          <a:bodyPr>
            <a:normAutofit lnSpcReduction="10000"/>
          </a:bodyPr>
          <a:lstStyle/>
          <a:p>
            <a:pPr algn="r"/>
            <a:r>
              <a:rPr lang="en-IN" dirty="0"/>
              <a:t>Karan Sood– RA2211026010016</a:t>
            </a:r>
          </a:p>
          <a:p>
            <a:pPr algn="r"/>
            <a:r>
              <a:rPr lang="en-IN" dirty="0"/>
              <a:t>Sanket Dhumal– RA2211026010020</a:t>
            </a:r>
          </a:p>
          <a:p>
            <a:pPr algn="r"/>
            <a:r>
              <a:rPr lang="en-IN" dirty="0"/>
              <a:t>Pratham Sharma– RA2211026010022</a:t>
            </a:r>
          </a:p>
          <a:p>
            <a:pPr algn="r"/>
            <a:r>
              <a:rPr lang="en-IN" dirty="0"/>
              <a:t>Aditya Nair– RA2211026010027</a:t>
            </a:r>
          </a:p>
        </p:txBody>
      </p:sp>
    </p:spTree>
    <p:extLst>
      <p:ext uri="{BB962C8B-B14F-4D97-AF65-F5344CB8AC3E}">
        <p14:creationId xmlns:p14="http://schemas.microsoft.com/office/powerpoint/2010/main" val="277957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628E-8E35-49A6-1185-BFE4832FB4A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6C30B1A-1F30-B51C-0326-D020593CB605}"/>
              </a:ext>
            </a:extLst>
          </p:cNvPr>
          <p:cNvSpPr>
            <a:spLocks noGrp="1"/>
          </p:cNvSpPr>
          <p:nvPr>
            <p:ph idx="1"/>
          </p:nvPr>
        </p:nvSpPr>
        <p:spPr/>
        <p:txBody>
          <a:bodyPr>
            <a:normAutofit/>
          </a:bodyPr>
          <a:lstStyle/>
          <a:p>
            <a:pPr marL="0" indent="0" algn="just">
              <a:buNone/>
            </a:pPr>
            <a:r>
              <a:rPr lang="en-US" dirty="0"/>
              <a:t>The Learning Roadmap System application is a smart and student-centric solution aimed at enhancing academic productivity through effective task management, personalized recommendations, and real-time performance tracking. It is tailored for students who need to plan, organize, and optimize their study schedules, while also involving parents and educators in the academic journey through insightful analytics and feedback mechanisms. Features like notifications and AI-driven recommendations help students stay focused and receive timely guidance. Overall, the Learning Roadmap System empowers users to make informed decisions, stay consistent with their goals, and fosters a collaborative environment for academic success.</a:t>
            </a:r>
            <a:endParaRPr lang="en-IN" dirty="0"/>
          </a:p>
        </p:txBody>
      </p:sp>
    </p:spTree>
    <p:extLst>
      <p:ext uri="{BB962C8B-B14F-4D97-AF65-F5344CB8AC3E}">
        <p14:creationId xmlns:p14="http://schemas.microsoft.com/office/powerpoint/2010/main" val="65821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22B1-782E-4CC1-EC0C-06262D4E3145}"/>
              </a:ext>
            </a:extLst>
          </p:cNvPr>
          <p:cNvSpPr>
            <a:spLocks noGrp="1"/>
          </p:cNvSpPr>
          <p:nvPr>
            <p:ph type="title"/>
          </p:nvPr>
        </p:nvSpPr>
        <p:spPr>
          <a:xfrm>
            <a:off x="957470" y="2680942"/>
            <a:ext cx="10515600" cy="1325563"/>
          </a:xfrm>
        </p:spPr>
        <p:txBody>
          <a:bodyPr/>
          <a:lstStyle/>
          <a:p>
            <a:pPr algn="ctr"/>
            <a:r>
              <a:rPr lang="en-IN"/>
              <a:t>THANK YOU !</a:t>
            </a:r>
          </a:p>
        </p:txBody>
      </p:sp>
    </p:spTree>
    <p:extLst>
      <p:ext uri="{BB962C8B-B14F-4D97-AF65-F5344CB8AC3E}">
        <p14:creationId xmlns:p14="http://schemas.microsoft.com/office/powerpoint/2010/main" val="233036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C1F0-F2B6-EDA8-7859-EEF38BC4CC8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175C961-F8B3-F541-6F15-603E442CA214}"/>
              </a:ext>
            </a:extLst>
          </p:cNvPr>
          <p:cNvSpPr>
            <a:spLocks noGrp="1"/>
          </p:cNvSpPr>
          <p:nvPr>
            <p:ph idx="1"/>
          </p:nvPr>
        </p:nvSpPr>
        <p:spPr/>
        <p:txBody>
          <a:bodyPr>
            <a:normAutofit lnSpcReduction="10000"/>
          </a:bodyPr>
          <a:lstStyle/>
          <a:p>
            <a:pPr marL="0" indent="0">
              <a:buNone/>
            </a:pPr>
            <a:r>
              <a:rPr lang="en-US" dirty="0"/>
              <a:t>Students often struggle to manage their academic tasks effectively due to a lack of structured planning tools and personalized academic support. Traditional systems or manual methods used for organizing study schedules are inefficient, leading to missed deadlines, poor time management, and reduced academic performance. There is a pressing need for a digital solution that allows students to seamlessly plan, organize, and track their study activities while adapting to their unique academic needs and learning pace. </a:t>
            </a:r>
          </a:p>
          <a:p>
            <a:pPr marL="0" indent="0">
              <a:buNone/>
            </a:pPr>
            <a:r>
              <a:rPr lang="en-US" dirty="0"/>
              <a:t>To address these gaps, the Learning Roadmap System project aims to build a secure, responsive, and data-driven application that supports students in planning their academic journey efficiently.</a:t>
            </a:r>
            <a:endParaRPr lang="en-IN" dirty="0"/>
          </a:p>
        </p:txBody>
      </p:sp>
    </p:spTree>
    <p:extLst>
      <p:ext uri="{BB962C8B-B14F-4D97-AF65-F5344CB8AC3E}">
        <p14:creationId xmlns:p14="http://schemas.microsoft.com/office/powerpoint/2010/main" val="67904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986F-E227-1C9C-0E11-31C1A6A0B91F}"/>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CAB7FEA-FD1D-B45E-62AB-338E6E2C1B5E}"/>
              </a:ext>
            </a:extLst>
          </p:cNvPr>
          <p:cNvSpPr>
            <a:spLocks noGrp="1"/>
          </p:cNvSpPr>
          <p:nvPr>
            <p:ph idx="1"/>
          </p:nvPr>
        </p:nvSpPr>
        <p:spPr/>
        <p:txBody>
          <a:bodyPr>
            <a:normAutofit/>
          </a:bodyPr>
          <a:lstStyle/>
          <a:p>
            <a:pPr algn="just"/>
            <a:r>
              <a:rPr lang="en-IN" sz="1600" dirty="0"/>
              <a:t>Task &amp; Study Planning-</a:t>
            </a:r>
            <a:r>
              <a:rPr lang="en-US" sz="1600" dirty="0"/>
              <a:t> Students can create and manage to-do lists, with tasks added automatically based on performance. Tasks are easily trackable and organized by subject, date, or importance for efficient study planning.</a:t>
            </a:r>
          </a:p>
          <a:p>
            <a:pPr algn="just"/>
            <a:r>
              <a:rPr lang="en-IN" sz="1600" dirty="0"/>
              <a:t>Performance-Based Support-</a:t>
            </a:r>
            <a:r>
              <a:rPr lang="en-US" sz="1600" dirty="0"/>
              <a:t> The planner provides insights from past performance and recommends tasks or resources to help students improve weak areas. It also gives reminders when scores drop in specific subjects.</a:t>
            </a:r>
          </a:p>
          <a:p>
            <a:pPr algn="just"/>
            <a:r>
              <a:rPr lang="en-IN" sz="1600" dirty="0"/>
              <a:t>Analytics &amp; Monitoring</a:t>
            </a:r>
            <a:r>
              <a:rPr lang="en-US" sz="1600" dirty="0"/>
              <a:t>- It tracks how students perform over time, shows task completion stats, and highlights areas for improvement. This motivates students to stay consistent and adjust their study habits as needed.</a:t>
            </a:r>
          </a:p>
          <a:p>
            <a:pPr algn="just"/>
            <a:r>
              <a:rPr lang="en-IN" sz="1600" dirty="0"/>
              <a:t>Authentication &amp; Security</a:t>
            </a:r>
            <a:r>
              <a:rPr lang="en-US" sz="1600" dirty="0"/>
              <a:t>- Secure login and registration features protect user data. Proper input validation and session management ensure a safe and private experience.</a:t>
            </a:r>
          </a:p>
          <a:p>
            <a:pPr algn="just"/>
            <a:r>
              <a:rPr lang="en-IN" sz="1600" dirty="0"/>
              <a:t>Mobile &amp; User Experience</a:t>
            </a:r>
            <a:r>
              <a:rPr lang="en-US" sz="1600" dirty="0"/>
              <a:t>- The interface is fully responsive, offering a smooth experience on mobile. Students can easily manage tasks on the go by adding, editing, or deleting them from their devices.</a:t>
            </a:r>
          </a:p>
          <a:p>
            <a:pPr algn="just"/>
            <a:r>
              <a:rPr lang="en-IN" sz="1600" dirty="0"/>
              <a:t>Search &amp; Discovery</a:t>
            </a:r>
            <a:r>
              <a:rPr lang="en-US" sz="1600" dirty="0"/>
              <a:t>- An intelligent search bar with filters helps students quickly find tasks, subjects, or resources, improving accessibility and saving time.</a:t>
            </a:r>
          </a:p>
          <a:p>
            <a:pPr algn="just"/>
            <a:r>
              <a:rPr lang="en-IN" sz="1600" dirty="0"/>
              <a:t>Feedback &amp; Engagement</a:t>
            </a:r>
            <a:r>
              <a:rPr lang="en-US" sz="1600" dirty="0"/>
              <a:t>- The system collects user feedback to understand what features work well and what needs improvement, allowing for a better, user-focused experience</a:t>
            </a:r>
            <a:r>
              <a:rPr lang="en-US" sz="1100" dirty="0"/>
              <a:t>.</a:t>
            </a:r>
            <a:endParaRPr lang="en-IN" sz="1600" dirty="0"/>
          </a:p>
        </p:txBody>
      </p:sp>
    </p:spTree>
    <p:extLst>
      <p:ext uri="{BB962C8B-B14F-4D97-AF65-F5344CB8AC3E}">
        <p14:creationId xmlns:p14="http://schemas.microsoft.com/office/powerpoint/2010/main" val="3374897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02B4-2506-B267-C965-A57949654C66}"/>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id="{DF41361B-654D-27DA-6BA0-92EF7FA6BD64}"/>
              </a:ext>
            </a:extLst>
          </p:cNvPr>
          <p:cNvSpPr>
            <a:spLocks noGrp="1"/>
          </p:cNvSpPr>
          <p:nvPr>
            <p:ph idx="1"/>
          </p:nvPr>
        </p:nvSpPr>
        <p:spPr>
          <a:xfrm>
            <a:off x="838199" y="1825624"/>
            <a:ext cx="11039573" cy="4839123"/>
          </a:xfrm>
        </p:spPr>
        <p:txBody>
          <a:bodyPr>
            <a:normAutofit/>
          </a:bodyPr>
          <a:lstStyle/>
          <a:p>
            <a:pPr marL="0" indent="0" algn="just">
              <a:buNone/>
            </a:pPr>
            <a:r>
              <a:rPr lang="en-US" sz="1600" dirty="0"/>
              <a:t>Students (School &amp; College):</a:t>
            </a:r>
          </a:p>
          <a:p>
            <a:pPr algn="just"/>
            <a:r>
              <a:rPr lang="en-US" sz="1600" dirty="0"/>
              <a:t>Those who want to create, view, and manage study-related tasks.</a:t>
            </a:r>
          </a:p>
          <a:p>
            <a:pPr algn="just"/>
            <a:r>
              <a:rPr lang="en-US" sz="1600" dirty="0"/>
              <a:t>Need to organize their academic schedule efficiently.</a:t>
            </a:r>
          </a:p>
          <a:p>
            <a:pPr algn="just"/>
            <a:r>
              <a:rPr lang="en-US" sz="1600" dirty="0"/>
              <a:t>Want personalized study recommendations based on performance.</a:t>
            </a:r>
          </a:p>
          <a:p>
            <a:pPr marL="0" indent="0" algn="just">
              <a:buNone/>
            </a:pPr>
            <a:r>
              <a:rPr lang="en-IN" sz="1600" dirty="0"/>
              <a:t>Academic Stakeholders</a:t>
            </a:r>
            <a:r>
              <a:rPr lang="en-US" sz="1600" dirty="0"/>
              <a:t>:</a:t>
            </a:r>
          </a:p>
          <a:p>
            <a:pPr algn="just"/>
            <a:r>
              <a:rPr lang="en-US" sz="1600" dirty="0"/>
              <a:t>Educators or academic advisors who want to gain insights into student performance. </a:t>
            </a:r>
          </a:p>
          <a:p>
            <a:pPr algn="just"/>
            <a:r>
              <a:rPr lang="en-US" sz="1600" dirty="0"/>
              <a:t>Interested in using analytics for improving academic support systems.</a:t>
            </a:r>
          </a:p>
          <a:p>
            <a:pPr marL="0" indent="0" algn="just">
              <a:buNone/>
            </a:pPr>
            <a:r>
              <a:rPr lang="en-US" sz="1600" dirty="0"/>
              <a:t>Parents:</a:t>
            </a:r>
          </a:p>
          <a:p>
            <a:pPr algn="just"/>
            <a:r>
              <a:rPr lang="en-US" sz="1600" dirty="0"/>
              <a:t>Want to track their child’s academic performance, task completion, and consistency.</a:t>
            </a:r>
          </a:p>
          <a:p>
            <a:pPr algn="just"/>
            <a:r>
              <a:rPr lang="en-IN" sz="1600" dirty="0"/>
              <a:t>Helps them stay involved</a:t>
            </a:r>
            <a:r>
              <a:rPr lang="en-US" sz="1600" dirty="0"/>
              <a:t> and offer support when needed.</a:t>
            </a:r>
          </a:p>
          <a:p>
            <a:pPr algn="just"/>
            <a:r>
              <a:rPr lang="en-US" sz="1600" dirty="0"/>
              <a:t>Want visibility into the study plan, important deadlines, and upcoming exams.</a:t>
            </a:r>
          </a:p>
          <a:p>
            <a:pPr algn="just"/>
            <a:endParaRPr lang="en-US" sz="2000" dirty="0"/>
          </a:p>
        </p:txBody>
      </p:sp>
      <p:sp>
        <p:nvSpPr>
          <p:cNvPr id="4" name="Rectangle 1">
            <a:extLst>
              <a:ext uri="{FF2B5EF4-FFF2-40B4-BE49-F238E27FC236}">
                <a16:creationId xmlns:a16="http://schemas.microsoft.com/office/drawing/2014/main" id="{4DFDDC7D-A36C-AA63-A564-5D090252852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Parents want to </a:t>
            </a:r>
            <a:r>
              <a:rPr kumimoji="0" lang="en-US" altLang="en-US" sz="1800" b="1" i="0" u="none" strike="noStrike" cap="none" normalizeH="0" baseline="0">
                <a:ln>
                  <a:noFill/>
                </a:ln>
                <a:solidFill>
                  <a:schemeClr val="tx1"/>
                </a:solidFill>
                <a:effectLst/>
                <a:latin typeface="Arial" panose="020B0604020202020204" pitchFamily="34" charset="0"/>
              </a:rPr>
              <a:t>track their child’s academic performance</a:t>
            </a:r>
            <a:r>
              <a:rPr kumimoji="0" lang="en-US" altLang="en-US" sz="1800" b="0" i="0" u="none" strike="noStrike" cap="none" normalizeH="0" baseline="0">
                <a:ln>
                  <a:noFill/>
                </a:ln>
                <a:solidFill>
                  <a:schemeClr val="tx1"/>
                </a:solidFill>
                <a:effectLst/>
                <a:latin typeface="Arial" panose="020B0604020202020204" pitchFamily="34" charset="0"/>
              </a:rPr>
              <a:t>, task completion, and consistency.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43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B810-D959-6E1B-2F95-175307214066}"/>
              </a:ext>
            </a:extLst>
          </p:cNvPr>
          <p:cNvSpPr>
            <a:spLocks noGrp="1"/>
          </p:cNvSpPr>
          <p:nvPr>
            <p:ph type="title"/>
          </p:nvPr>
        </p:nvSpPr>
        <p:spPr>
          <a:xfrm>
            <a:off x="461128" y="0"/>
            <a:ext cx="10515600" cy="1325563"/>
          </a:xfrm>
        </p:spPr>
        <p:txBody>
          <a:bodyPr/>
          <a:lstStyle/>
          <a:p>
            <a:r>
              <a:rPr lang="en-IN" dirty="0"/>
              <a:t>System Architecture </a:t>
            </a:r>
          </a:p>
        </p:txBody>
      </p:sp>
      <p:pic>
        <p:nvPicPr>
          <p:cNvPr id="7" name="Content Placeholder 6">
            <a:extLst>
              <a:ext uri="{FF2B5EF4-FFF2-40B4-BE49-F238E27FC236}">
                <a16:creationId xmlns:a16="http://schemas.microsoft.com/office/drawing/2014/main" id="{7620FE06-5CDD-B84C-0CC5-F54C224B5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353" y="966748"/>
            <a:ext cx="8720888" cy="5825755"/>
          </a:xfrm>
        </p:spPr>
      </p:pic>
    </p:spTree>
    <p:extLst>
      <p:ext uri="{BB962C8B-B14F-4D97-AF65-F5344CB8AC3E}">
        <p14:creationId xmlns:p14="http://schemas.microsoft.com/office/powerpoint/2010/main" val="64856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1F893-D2F9-A826-6A5A-9C85530F9D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86563-3E86-C073-52EE-8E1F736FACC3}"/>
              </a:ext>
            </a:extLst>
          </p:cNvPr>
          <p:cNvSpPr>
            <a:spLocks noGrp="1"/>
          </p:cNvSpPr>
          <p:nvPr>
            <p:ph type="title"/>
          </p:nvPr>
        </p:nvSpPr>
        <p:spPr/>
        <p:txBody>
          <a:bodyPr/>
          <a:lstStyle/>
          <a:p>
            <a:r>
              <a:rPr lang="en-IN" dirty="0"/>
              <a:t>Screenshots of Learning Roadmap System</a:t>
            </a:r>
          </a:p>
        </p:txBody>
      </p:sp>
      <p:pic>
        <p:nvPicPr>
          <p:cNvPr id="5" name="Picture 4">
            <a:extLst>
              <a:ext uri="{FF2B5EF4-FFF2-40B4-BE49-F238E27FC236}">
                <a16:creationId xmlns:a16="http://schemas.microsoft.com/office/drawing/2014/main" id="{EF848884-5944-C1EE-93D1-30C6270DF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107" y="1449224"/>
            <a:ext cx="9728462" cy="5130244"/>
          </a:xfrm>
          <a:prstGeom prst="rect">
            <a:avLst/>
          </a:prstGeom>
        </p:spPr>
      </p:pic>
    </p:spTree>
    <p:extLst>
      <p:ext uri="{BB962C8B-B14F-4D97-AF65-F5344CB8AC3E}">
        <p14:creationId xmlns:p14="http://schemas.microsoft.com/office/powerpoint/2010/main" val="223551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138D5-408B-725F-C2FD-F23EDEAF11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08D72-DEA7-FB55-2628-3FCEEEEB8546}"/>
              </a:ext>
            </a:extLst>
          </p:cNvPr>
          <p:cNvSpPr>
            <a:spLocks noGrp="1"/>
          </p:cNvSpPr>
          <p:nvPr>
            <p:ph type="title"/>
          </p:nvPr>
        </p:nvSpPr>
        <p:spPr/>
        <p:txBody>
          <a:bodyPr/>
          <a:lstStyle/>
          <a:p>
            <a:r>
              <a:rPr lang="en-IN" dirty="0"/>
              <a:t>Screenshots of Learning Roadmap System</a:t>
            </a:r>
          </a:p>
        </p:txBody>
      </p:sp>
      <p:pic>
        <p:nvPicPr>
          <p:cNvPr id="5" name="Content Placeholder 4">
            <a:extLst>
              <a:ext uri="{FF2B5EF4-FFF2-40B4-BE49-F238E27FC236}">
                <a16:creationId xmlns:a16="http://schemas.microsoft.com/office/drawing/2014/main" id="{FAC0657B-4A2C-95D2-BB17-2992F9D3E8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7810" y="1825625"/>
            <a:ext cx="8516380" cy="4351338"/>
          </a:xfrm>
        </p:spPr>
      </p:pic>
    </p:spTree>
    <p:extLst>
      <p:ext uri="{BB962C8B-B14F-4D97-AF65-F5344CB8AC3E}">
        <p14:creationId xmlns:p14="http://schemas.microsoft.com/office/powerpoint/2010/main" val="109367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B3F0-FFB6-4CCA-8475-EEF019830CF3}"/>
              </a:ext>
            </a:extLst>
          </p:cNvPr>
          <p:cNvSpPr>
            <a:spLocks noGrp="1"/>
          </p:cNvSpPr>
          <p:nvPr>
            <p:ph type="title"/>
          </p:nvPr>
        </p:nvSpPr>
        <p:spPr/>
        <p:txBody>
          <a:bodyPr/>
          <a:lstStyle/>
          <a:p>
            <a:r>
              <a:rPr lang="en-IN" dirty="0"/>
              <a:t>Screenshots of Learning Roadmap System</a:t>
            </a:r>
          </a:p>
        </p:txBody>
      </p:sp>
      <p:pic>
        <p:nvPicPr>
          <p:cNvPr id="7" name="Content Placeholder 6">
            <a:extLst>
              <a:ext uri="{FF2B5EF4-FFF2-40B4-BE49-F238E27FC236}">
                <a16:creationId xmlns:a16="http://schemas.microsoft.com/office/drawing/2014/main" id="{B294BED9-DAD0-0C7A-43DC-6DBCE0D3D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2475" y="1825625"/>
            <a:ext cx="8227049" cy="4351338"/>
          </a:xfrm>
        </p:spPr>
      </p:pic>
    </p:spTree>
    <p:extLst>
      <p:ext uri="{BB962C8B-B14F-4D97-AF65-F5344CB8AC3E}">
        <p14:creationId xmlns:p14="http://schemas.microsoft.com/office/powerpoint/2010/main" val="240175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C5C47-A697-5309-880A-B58E83AC1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93B88B-2FAF-3ECB-E798-6AF51FDC3FBC}"/>
              </a:ext>
            </a:extLst>
          </p:cNvPr>
          <p:cNvSpPr>
            <a:spLocks noGrp="1"/>
          </p:cNvSpPr>
          <p:nvPr>
            <p:ph type="title"/>
          </p:nvPr>
        </p:nvSpPr>
        <p:spPr/>
        <p:txBody>
          <a:bodyPr/>
          <a:lstStyle/>
          <a:p>
            <a:r>
              <a:rPr lang="en-IN" dirty="0"/>
              <a:t>Screenshots of Learning Roadmap System</a:t>
            </a:r>
          </a:p>
        </p:txBody>
      </p:sp>
      <p:pic>
        <p:nvPicPr>
          <p:cNvPr id="4" name="Picture 3">
            <a:extLst>
              <a:ext uri="{FF2B5EF4-FFF2-40B4-BE49-F238E27FC236}">
                <a16:creationId xmlns:a16="http://schemas.microsoft.com/office/drawing/2014/main" id="{06BCE711-B598-D029-AB4F-52840CC8D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12" y="1563278"/>
            <a:ext cx="10820176" cy="4733827"/>
          </a:xfrm>
          <a:prstGeom prst="rect">
            <a:avLst/>
          </a:prstGeom>
        </p:spPr>
      </p:pic>
    </p:spTree>
    <p:extLst>
      <p:ext uri="{BB962C8B-B14F-4D97-AF65-F5344CB8AC3E}">
        <p14:creationId xmlns:p14="http://schemas.microsoft.com/office/powerpoint/2010/main" val="783786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614</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Learning Roadmap System</vt:lpstr>
      <vt:lpstr>Problem Statement</vt:lpstr>
      <vt:lpstr>Key Features</vt:lpstr>
      <vt:lpstr>Target Audience</vt:lpstr>
      <vt:lpstr>System Architecture </vt:lpstr>
      <vt:lpstr>Screenshots of Learning Roadmap System</vt:lpstr>
      <vt:lpstr>Screenshots of Learning Roadmap System</vt:lpstr>
      <vt:lpstr>Screenshots of Learning Roadmap System</vt:lpstr>
      <vt:lpstr>Screenshots of Learning Roadmap System</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AVIKA PUROHIT</dc:creator>
  <cp:lastModifiedBy>Sanket Dhumal</cp:lastModifiedBy>
  <cp:revision>3</cp:revision>
  <dcterms:created xsi:type="dcterms:W3CDTF">2025-05-02T09:01:08Z</dcterms:created>
  <dcterms:modified xsi:type="dcterms:W3CDTF">2025-05-08T13:12:28Z</dcterms:modified>
</cp:coreProperties>
</file>