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624908cd7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4908cd7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278d9eb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278d9eb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361e3bc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361e3bc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8361e3b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361e3b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3161c2a1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3161c2a1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835108e6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835108e6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8361e3b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8361e3b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8361e3bc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8361e3bc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8361e3bc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8361e3bc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8361e3b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8361e3b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8361e3bc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8361e3b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24908cd7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4908cd7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8361e3bc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8361e3b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8361e3bc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8361e3bc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37160d9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37160d9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3161c2a1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3161c2a1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37160d9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37160d96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26dedff0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26dedff0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24908cd7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4908cd7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835108e6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835108e6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24908cd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24908cd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3161c2a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3161c2a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8361e3b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8361e3b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254ef12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254ef12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fa9fd36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fa9fd36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11700" y="445025"/>
            <a:ext cx="8595300" cy="66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Oswald"/>
                <a:ea typeface="Oswald"/>
                <a:cs typeface="Oswald"/>
                <a:sym typeface="Oswald"/>
              </a:rPr>
              <a:t>AI CHATBOT </a:t>
            </a:r>
            <a:endParaRPr b="1" sz="3600">
              <a:latin typeface="Oswald"/>
              <a:ea typeface="Oswald"/>
              <a:cs typeface="Oswald"/>
              <a:sym typeface="Oswald"/>
            </a:endParaRPr>
          </a:p>
        </p:txBody>
      </p:sp>
      <p:pic>
        <p:nvPicPr>
          <p:cNvPr id="86" name="Google Shape;86;p13"/>
          <p:cNvPicPr preferRelativeResize="0"/>
          <p:nvPr/>
        </p:nvPicPr>
        <p:blipFill>
          <a:blip r:embed="rId3">
            <a:alphaModFix/>
          </a:blip>
          <a:stretch>
            <a:fillRect/>
          </a:stretch>
        </p:blipFill>
        <p:spPr>
          <a:xfrm>
            <a:off x="839000" y="1294775"/>
            <a:ext cx="7313601" cy="3688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000"/>
                                        <p:tgtEl>
                                          <p:spTgt spid="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311700" y="75325"/>
            <a:ext cx="8520600" cy="6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Workflow of CHATBOT</a:t>
            </a:r>
            <a:endParaRPr sz="3000"/>
          </a:p>
        </p:txBody>
      </p:sp>
      <p:pic>
        <p:nvPicPr>
          <p:cNvPr id="142" name="Google Shape;142;p22"/>
          <p:cNvPicPr preferRelativeResize="0"/>
          <p:nvPr/>
        </p:nvPicPr>
        <p:blipFill>
          <a:blip r:embed="rId3">
            <a:alphaModFix/>
          </a:blip>
          <a:stretch>
            <a:fillRect/>
          </a:stretch>
        </p:blipFill>
        <p:spPr>
          <a:xfrm>
            <a:off x="0" y="1025125"/>
            <a:ext cx="9144000" cy="351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1649215" y="0"/>
            <a:ext cx="606098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1600200" y="0"/>
            <a:ext cx="596746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t>
            </a:r>
            <a:r>
              <a:rPr lang="en"/>
              <a:t>Requirements</a:t>
            </a:r>
            <a:r>
              <a:rPr lang="en"/>
              <a:t> :</a:t>
            </a:r>
            <a:endParaRPr/>
          </a:p>
          <a:p>
            <a:pPr indent="0" lvl="0" marL="457200" rtl="0" algn="l">
              <a:spcBef>
                <a:spcPts val="0"/>
              </a:spcBef>
              <a:spcAft>
                <a:spcPts val="0"/>
              </a:spcAft>
              <a:buNone/>
            </a:pPr>
            <a:r>
              <a:t/>
            </a:r>
            <a:endParaRPr sz="2400"/>
          </a:p>
        </p:txBody>
      </p:sp>
      <p:sp>
        <p:nvSpPr>
          <p:cNvPr id="158" name="Google Shape;158;p25"/>
          <p:cNvSpPr txBox="1"/>
          <p:nvPr>
            <p:ph idx="1" type="body"/>
          </p:nvPr>
        </p:nvSpPr>
        <p:spPr>
          <a:xfrm>
            <a:off x="311700" y="1906525"/>
            <a:ext cx="8520600" cy="28557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Char char="●"/>
            </a:pPr>
            <a:r>
              <a:rPr lang="en" sz="2400">
                <a:solidFill>
                  <a:schemeClr val="dk1"/>
                </a:solidFill>
              </a:rPr>
              <a:t>Operating System - Either 32bit or 64bit </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Processor (CPU) of 2 GHz or above</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A minimum of 2GB of RAM </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DISC space - 200MB</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An Internet connection.</a:t>
            </a:r>
            <a:endParaRPr sz="2400">
              <a:solidFill>
                <a:schemeClr val="dk1"/>
              </a:solidFill>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ppt_w</p:attrName>
                                        </p:attrNameLst>
                                      </p:cBhvr>
                                      <p:tavLst>
                                        <p:tav fmla="" tm="0">
                                          <p:val>
                                            <p:strVal val="0"/>
                                          </p:val>
                                        </p:tav>
                                        <p:tav fmla="" tm="100000">
                                          <p:val>
                                            <p:strVal val="#ppt_w"/>
                                          </p:val>
                                        </p:tav>
                                      </p:tavLst>
                                    </p:anim>
                                    <p:anim calcmode="lin" valueType="num">
                                      <p:cBhvr additive="base">
                                        <p:cTn dur="1000"/>
                                        <p:tgtEl>
                                          <p:spTgt spid="15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Software Requirements :</a:t>
            </a:r>
            <a:endParaRPr sz="2800"/>
          </a:p>
          <a:p>
            <a:pPr indent="0" lvl="0" marL="0" rtl="0" algn="l">
              <a:spcBef>
                <a:spcPts val="0"/>
              </a:spcBef>
              <a:spcAft>
                <a:spcPts val="0"/>
              </a:spcAft>
              <a:buNone/>
            </a:pPr>
            <a:r>
              <a:t/>
            </a:r>
            <a:endParaRPr/>
          </a:p>
        </p:txBody>
      </p:sp>
      <p:sp>
        <p:nvSpPr>
          <p:cNvPr id="164" name="Google Shape;164;p26"/>
          <p:cNvSpPr txBox="1"/>
          <p:nvPr>
            <p:ph idx="1" type="body"/>
          </p:nvPr>
        </p:nvSpPr>
        <p:spPr>
          <a:xfrm>
            <a:off x="311700" y="1520000"/>
            <a:ext cx="8520600" cy="30489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Char char="●"/>
            </a:pPr>
            <a:r>
              <a:rPr lang="en" sz="2400">
                <a:solidFill>
                  <a:schemeClr val="dk1"/>
                </a:solidFill>
              </a:rPr>
              <a:t>Python</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TKINTER</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Tensorflow</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 NLP</a:t>
            </a:r>
            <a:endParaRPr sz="2400">
              <a:solidFill>
                <a:schemeClr val="dk1"/>
              </a:solidFill>
            </a:endParaRPr>
          </a:p>
          <a:p>
            <a:pPr indent="-381000" lvl="0" marL="457200" rtl="0" algn="l">
              <a:lnSpc>
                <a:spcPct val="100000"/>
              </a:lnSpc>
              <a:spcBef>
                <a:spcPts val="0"/>
              </a:spcBef>
              <a:spcAft>
                <a:spcPts val="0"/>
              </a:spcAft>
              <a:buClr>
                <a:schemeClr val="dk1"/>
              </a:buClr>
              <a:buSzPts val="2400"/>
              <a:buChar char="●"/>
            </a:pPr>
            <a:r>
              <a:rPr lang="en" sz="2400">
                <a:solidFill>
                  <a:schemeClr val="dk1"/>
                </a:solidFill>
              </a:rPr>
              <a:t>HTML </a:t>
            </a:r>
            <a:endParaRPr sz="2400"/>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ppt_w</p:attrName>
                                        </p:attrNameLst>
                                      </p:cBhvr>
                                      <p:tavLst>
                                        <p:tav fmla="" tm="0">
                                          <p:val>
                                            <p:strVal val="0"/>
                                          </p:val>
                                        </p:tav>
                                        <p:tav fmla="" tm="100000">
                                          <p:val>
                                            <p:strVal val="#ppt_w"/>
                                          </p:val>
                                        </p:tav>
                                      </p:tavLst>
                                    </p:anim>
                                    <p:anim calcmode="lin" valueType="num">
                                      <p:cBhvr additive="base">
                                        <p:cTn dur="1000"/>
                                        <p:tgtEl>
                                          <p:spTgt spid="1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0"/>
            <a:ext cx="8520600" cy="21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4600"/>
          </a:p>
          <a:p>
            <a:pPr indent="0" lvl="0" marL="0" rtl="0" algn="ctr">
              <a:spcBef>
                <a:spcPts val="0"/>
              </a:spcBef>
              <a:spcAft>
                <a:spcPts val="0"/>
              </a:spcAft>
              <a:buNone/>
            </a:pPr>
            <a:r>
              <a:t/>
            </a:r>
            <a:endParaRPr sz="4600"/>
          </a:p>
          <a:p>
            <a:pPr indent="0" lvl="0" marL="0" rtl="0" algn="ctr">
              <a:spcBef>
                <a:spcPts val="0"/>
              </a:spcBef>
              <a:spcAft>
                <a:spcPts val="0"/>
              </a:spcAft>
              <a:buNone/>
            </a:pPr>
            <a:r>
              <a:rPr lang="en" sz="4600"/>
              <a:t>USER INTERFACE DESIGNS </a:t>
            </a:r>
            <a:endParaRPr sz="4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ppt_w</p:attrName>
                                        </p:attrNameLst>
                                      </p:cBhvr>
                                      <p:tavLst>
                                        <p:tav fmla="" tm="0">
                                          <p:val>
                                            <p:strVal val="0"/>
                                          </p:val>
                                        </p:tav>
                                        <p:tav fmla="" tm="100000">
                                          <p:val>
                                            <p:strVal val="#ppt_w"/>
                                          </p:val>
                                        </p:tav>
                                      </p:tavLst>
                                    </p:anim>
                                    <p:anim calcmode="lin" valueType="num">
                                      <p:cBhvr additive="base">
                                        <p:cTn dur="1000"/>
                                        <p:tgtEl>
                                          <p:spTgt spid="16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152400" y="152400"/>
            <a:ext cx="8760050" cy="479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9"/>
          <p:cNvPicPr preferRelativeResize="0"/>
          <p:nvPr/>
        </p:nvPicPr>
        <p:blipFill>
          <a:blip r:embed="rId3">
            <a:alphaModFix/>
          </a:blip>
          <a:stretch>
            <a:fillRect/>
          </a:stretch>
        </p:blipFill>
        <p:spPr>
          <a:xfrm>
            <a:off x="1973150" y="-76200"/>
            <a:ext cx="47001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0"/>
          <p:cNvPicPr preferRelativeResize="0"/>
          <p:nvPr/>
        </p:nvPicPr>
        <p:blipFill>
          <a:blip r:embed="rId3">
            <a:alphaModFix/>
          </a:blip>
          <a:stretch>
            <a:fillRect/>
          </a:stretch>
        </p:blipFill>
        <p:spPr>
          <a:xfrm>
            <a:off x="304800" y="152400"/>
            <a:ext cx="8617093"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1"/>
          <p:cNvPicPr preferRelativeResize="0"/>
          <p:nvPr/>
        </p:nvPicPr>
        <p:blipFill>
          <a:blip r:embed="rId3">
            <a:alphaModFix/>
          </a:blip>
          <a:stretch>
            <a:fillRect/>
          </a:stretch>
        </p:blipFill>
        <p:spPr>
          <a:xfrm>
            <a:off x="2217025" y="0"/>
            <a:ext cx="470372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411800" y="1233250"/>
            <a:ext cx="4515000" cy="90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PROJECT MEMBERS</a:t>
            </a:r>
            <a:endParaRPr sz="3000"/>
          </a:p>
        </p:txBody>
      </p:sp>
      <p:sp>
        <p:nvSpPr>
          <p:cNvPr id="92" name="Google Shape;92;p14"/>
          <p:cNvSpPr txBox="1"/>
          <p:nvPr>
            <p:ph idx="1" type="subTitle"/>
          </p:nvPr>
        </p:nvSpPr>
        <p:spPr>
          <a:xfrm>
            <a:off x="3352800" y="2464150"/>
            <a:ext cx="5574000" cy="1899900"/>
          </a:xfrm>
          <a:prstGeom prst="rect">
            <a:avLst/>
          </a:prstGeom>
        </p:spPr>
        <p:txBody>
          <a:bodyPr anchorCtr="0" anchor="t" bIns="91425" lIns="91425" spcFirstLastPara="1" rIns="91425" wrap="square" tIns="91425">
            <a:noAutofit/>
          </a:bodyPr>
          <a:lstStyle/>
          <a:p>
            <a:pPr indent="-361950" lvl="0" marL="2743200" rtl="0" algn="just">
              <a:lnSpc>
                <a:spcPct val="150000"/>
              </a:lnSpc>
              <a:spcBef>
                <a:spcPts val="0"/>
              </a:spcBef>
              <a:spcAft>
                <a:spcPts val="0"/>
              </a:spcAft>
              <a:buSzPts val="2100"/>
              <a:buChar char="●"/>
            </a:pPr>
            <a:r>
              <a:rPr lang="en"/>
              <a:t>Mohd. Arbaj Ali</a:t>
            </a:r>
            <a:endParaRPr/>
          </a:p>
          <a:p>
            <a:pPr indent="-361950" lvl="0" marL="2743200" rtl="0" algn="just">
              <a:lnSpc>
                <a:spcPct val="150000"/>
              </a:lnSpc>
              <a:spcBef>
                <a:spcPts val="0"/>
              </a:spcBef>
              <a:spcAft>
                <a:spcPts val="0"/>
              </a:spcAft>
              <a:buSzPts val="2100"/>
              <a:buChar char="●"/>
            </a:pPr>
            <a:r>
              <a:rPr lang="en"/>
              <a:t>Sanket Gadge </a:t>
            </a:r>
            <a:endParaRPr/>
          </a:p>
          <a:p>
            <a:pPr indent="-361950" lvl="0" marL="2743200" rtl="0" algn="just">
              <a:lnSpc>
                <a:spcPct val="150000"/>
              </a:lnSpc>
              <a:spcBef>
                <a:spcPts val="0"/>
              </a:spcBef>
              <a:spcAft>
                <a:spcPts val="0"/>
              </a:spcAft>
              <a:buSzPts val="2100"/>
              <a:buChar char="●"/>
            </a:pPr>
            <a:r>
              <a:rPr lang="en"/>
              <a:t>Ashwin Sahu </a:t>
            </a:r>
            <a:endParaRPr/>
          </a:p>
        </p:txBody>
      </p:sp>
      <p:sp>
        <p:nvSpPr>
          <p:cNvPr id="93" name="Google Shape;93;p14"/>
          <p:cNvSpPr txBox="1"/>
          <p:nvPr/>
        </p:nvSpPr>
        <p:spPr>
          <a:xfrm>
            <a:off x="352800" y="1484250"/>
            <a:ext cx="4219200" cy="10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1"/>
                </a:solidFill>
              </a:rPr>
              <a:t>PROJECT GUIDE</a:t>
            </a:r>
            <a:endParaRPr sz="3000">
              <a:solidFill>
                <a:schemeClr val="dk1"/>
              </a:solidFill>
            </a:endParaRPr>
          </a:p>
        </p:txBody>
      </p:sp>
      <p:sp>
        <p:nvSpPr>
          <p:cNvPr id="94" name="Google Shape;94;p14"/>
          <p:cNvSpPr txBox="1"/>
          <p:nvPr/>
        </p:nvSpPr>
        <p:spPr>
          <a:xfrm>
            <a:off x="688700" y="2464150"/>
            <a:ext cx="4002900" cy="1359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2800">
                <a:solidFill>
                  <a:srgbClr val="00FFFF"/>
                </a:solidFill>
              </a:rPr>
              <a:t>GUIDED BY</a:t>
            </a:r>
            <a:endParaRPr sz="2800">
              <a:solidFill>
                <a:srgbClr val="00FFFF"/>
              </a:solidFill>
            </a:endParaRPr>
          </a:p>
          <a:p>
            <a:pPr indent="0" lvl="0" marL="0" rtl="0" algn="just">
              <a:lnSpc>
                <a:spcPct val="150000"/>
              </a:lnSpc>
              <a:spcBef>
                <a:spcPts val="0"/>
              </a:spcBef>
              <a:spcAft>
                <a:spcPts val="0"/>
              </a:spcAft>
              <a:buNone/>
            </a:pPr>
            <a:r>
              <a:rPr lang="en" sz="2800">
                <a:solidFill>
                  <a:srgbClr val="00FFFF"/>
                </a:solidFill>
              </a:rPr>
              <a:t>Prof</a:t>
            </a:r>
            <a:r>
              <a:rPr lang="en" sz="2800">
                <a:solidFill>
                  <a:srgbClr val="00FFFF"/>
                </a:solidFill>
              </a:rPr>
              <a:t>. Atul Shintre </a:t>
            </a:r>
            <a:endParaRPr sz="2800">
              <a:solidFill>
                <a:srgbClr val="00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2"/>
          <p:cNvPicPr preferRelativeResize="0"/>
          <p:nvPr/>
        </p:nvPicPr>
        <p:blipFill>
          <a:blip r:embed="rId3">
            <a:alphaModFix/>
          </a:blip>
          <a:stretch>
            <a:fillRect/>
          </a:stretch>
        </p:blipFill>
        <p:spPr>
          <a:xfrm>
            <a:off x="469675" y="76200"/>
            <a:ext cx="8115610" cy="499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3"/>
          <p:cNvPicPr preferRelativeResize="0"/>
          <p:nvPr/>
        </p:nvPicPr>
        <p:blipFill>
          <a:blip r:embed="rId3">
            <a:alphaModFix/>
          </a:blip>
          <a:stretch>
            <a:fillRect/>
          </a:stretch>
        </p:blipFill>
        <p:spPr>
          <a:xfrm>
            <a:off x="1244325" y="152400"/>
            <a:ext cx="6739750" cy="4880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1019700" y="135125"/>
            <a:ext cx="7104600" cy="4873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216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10" name="Google Shape;210;p35"/>
          <p:cNvSpPr txBox="1"/>
          <p:nvPr>
            <p:ph idx="1" type="body"/>
          </p:nvPr>
        </p:nvSpPr>
        <p:spPr>
          <a:xfrm>
            <a:off x="311700" y="1017800"/>
            <a:ext cx="8520600" cy="3742200"/>
          </a:xfrm>
          <a:prstGeom prst="rect">
            <a:avLst/>
          </a:prstGeom>
        </p:spPr>
        <p:txBody>
          <a:bodyPr anchorCtr="0" anchor="t" bIns="91425" lIns="91425" spcFirstLastPara="1" rIns="91425" wrap="square" tIns="91425">
            <a:noAutofit/>
          </a:bodyPr>
          <a:lstStyle/>
          <a:p>
            <a:pPr indent="-393700" lvl="0" marL="457200" rtl="0" algn="l">
              <a:lnSpc>
                <a:spcPct val="100000"/>
              </a:lnSpc>
              <a:spcBef>
                <a:spcPts val="0"/>
              </a:spcBef>
              <a:spcAft>
                <a:spcPts val="0"/>
              </a:spcAft>
              <a:buClr>
                <a:schemeClr val="dk1"/>
              </a:buClr>
              <a:buSzPts val="2600"/>
              <a:buChar char="●"/>
            </a:pPr>
            <a:r>
              <a:rPr lang="en" sz="2600">
                <a:solidFill>
                  <a:schemeClr val="dk1"/>
                </a:solidFill>
              </a:rPr>
              <a:t>Availability of resources when required with the help of chatbot without searching it other websites </a:t>
            </a:r>
            <a:endParaRPr sz="2600">
              <a:solidFill>
                <a:schemeClr val="dk1"/>
              </a:solidFill>
            </a:endParaRPr>
          </a:p>
          <a:p>
            <a:pPr indent="-393700" lvl="0" marL="457200" rtl="0" algn="l">
              <a:lnSpc>
                <a:spcPct val="100000"/>
              </a:lnSpc>
              <a:spcBef>
                <a:spcPts val="0"/>
              </a:spcBef>
              <a:spcAft>
                <a:spcPts val="0"/>
              </a:spcAft>
              <a:buClr>
                <a:schemeClr val="dk1"/>
              </a:buClr>
              <a:buSzPts val="2600"/>
              <a:buChar char="●"/>
            </a:pPr>
            <a:r>
              <a:rPr lang="en" sz="2600">
                <a:solidFill>
                  <a:schemeClr val="dk1"/>
                </a:solidFill>
              </a:rPr>
              <a:t>Can help resolve the queries regarding college related stuffs </a:t>
            </a:r>
            <a:endParaRPr sz="2600">
              <a:solidFill>
                <a:schemeClr val="dk1"/>
              </a:solidFill>
            </a:endParaRPr>
          </a:p>
          <a:p>
            <a:pPr indent="-393700" lvl="0" marL="457200" rtl="0" algn="l">
              <a:lnSpc>
                <a:spcPct val="100000"/>
              </a:lnSpc>
              <a:spcBef>
                <a:spcPts val="0"/>
              </a:spcBef>
              <a:spcAft>
                <a:spcPts val="0"/>
              </a:spcAft>
              <a:buClr>
                <a:schemeClr val="dk1"/>
              </a:buClr>
              <a:buSzPts val="2600"/>
              <a:buChar char="●"/>
            </a:pPr>
            <a:r>
              <a:rPr lang="en" sz="2600">
                <a:solidFill>
                  <a:schemeClr val="dk1"/>
                </a:solidFill>
              </a:rPr>
              <a:t>No need of </a:t>
            </a:r>
            <a:r>
              <a:rPr lang="en" sz="2600">
                <a:solidFill>
                  <a:schemeClr val="dk1"/>
                </a:solidFill>
              </a:rPr>
              <a:t>harassments</a:t>
            </a:r>
            <a:r>
              <a:rPr lang="en" sz="2600">
                <a:solidFill>
                  <a:schemeClr val="dk1"/>
                </a:solidFill>
              </a:rPr>
              <a:t> for staff people for similar queries</a:t>
            </a:r>
            <a:endParaRPr sz="2600">
              <a:solidFill>
                <a:schemeClr val="dk1"/>
              </a:solidFill>
            </a:endParaRPr>
          </a:p>
          <a:p>
            <a:pPr indent="-393700" lvl="0" marL="457200" rtl="0" algn="l">
              <a:lnSpc>
                <a:spcPct val="100000"/>
              </a:lnSpc>
              <a:spcBef>
                <a:spcPts val="0"/>
              </a:spcBef>
              <a:spcAft>
                <a:spcPts val="0"/>
              </a:spcAft>
              <a:buClr>
                <a:schemeClr val="dk1"/>
              </a:buClr>
              <a:buSzPts val="2600"/>
              <a:buChar char="●"/>
            </a:pPr>
            <a:r>
              <a:rPr lang="en" sz="2600">
                <a:solidFill>
                  <a:schemeClr val="dk1"/>
                </a:solidFill>
              </a:rPr>
              <a:t>Available at any point of time other than college hours</a:t>
            </a:r>
            <a:endParaRPr sz="2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FUTURE SCOPE </a:t>
            </a:r>
            <a:endParaRPr/>
          </a:p>
        </p:txBody>
      </p:sp>
      <p:sp>
        <p:nvSpPr>
          <p:cNvPr id="216" name="Google Shape;216;p36"/>
          <p:cNvSpPr txBox="1"/>
          <p:nvPr>
            <p:ph idx="1" type="body"/>
          </p:nvPr>
        </p:nvSpPr>
        <p:spPr>
          <a:xfrm>
            <a:off x="311700" y="1229875"/>
            <a:ext cx="8520600" cy="36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FF"/>
                </a:solidFill>
              </a:rPr>
              <a:t>The future scope of this chatbot application will be</a:t>
            </a:r>
            <a:endParaRPr sz="1900">
              <a:solidFill>
                <a:srgbClr val="0000FF"/>
              </a:solidFill>
            </a:endParaRPr>
          </a:p>
          <a:p>
            <a:pPr indent="-349250" lvl="0" marL="457200" rtl="0" algn="l">
              <a:spcBef>
                <a:spcPts val="1600"/>
              </a:spcBef>
              <a:spcAft>
                <a:spcPts val="0"/>
              </a:spcAft>
              <a:buClr>
                <a:srgbClr val="0000FF"/>
              </a:buClr>
              <a:buSzPts val="1900"/>
              <a:buChar char="●"/>
            </a:pPr>
            <a:r>
              <a:rPr lang="en" sz="1900">
                <a:solidFill>
                  <a:srgbClr val="0000FF"/>
                </a:solidFill>
              </a:rPr>
              <a:t>Can be integrated into  our college website </a:t>
            </a:r>
            <a:endParaRPr sz="1900">
              <a:solidFill>
                <a:srgbClr val="0000FF"/>
              </a:solidFill>
            </a:endParaRPr>
          </a:p>
          <a:p>
            <a:pPr indent="-349250" lvl="0" marL="457200" rtl="0" algn="l">
              <a:spcBef>
                <a:spcPts val="0"/>
              </a:spcBef>
              <a:spcAft>
                <a:spcPts val="0"/>
              </a:spcAft>
              <a:buClr>
                <a:srgbClr val="0000FF"/>
              </a:buClr>
              <a:buSzPts val="1900"/>
              <a:buChar char="●"/>
            </a:pPr>
            <a:r>
              <a:rPr lang="en" sz="1900">
                <a:solidFill>
                  <a:srgbClr val="0000FF"/>
                </a:solidFill>
              </a:rPr>
              <a:t>     More efficient and accurate chatbot</a:t>
            </a:r>
            <a:endParaRPr sz="1900">
              <a:solidFill>
                <a:srgbClr val="0000FF"/>
              </a:solidFill>
            </a:endParaRPr>
          </a:p>
          <a:p>
            <a:pPr indent="-349250" lvl="0" marL="457200" rtl="0" algn="l">
              <a:spcBef>
                <a:spcPts val="0"/>
              </a:spcBef>
              <a:spcAft>
                <a:spcPts val="0"/>
              </a:spcAft>
              <a:buClr>
                <a:srgbClr val="0000FF"/>
              </a:buClr>
              <a:buSzPts val="1900"/>
              <a:buChar char="●"/>
            </a:pPr>
            <a:r>
              <a:rPr lang="en" sz="1900">
                <a:solidFill>
                  <a:srgbClr val="0000FF"/>
                </a:solidFill>
              </a:rPr>
              <a:t>     It will replace the classroom instruction, textbooks, practices, and homeworks</a:t>
            </a:r>
            <a:endParaRPr sz="1900">
              <a:solidFill>
                <a:srgbClr val="0000FF"/>
              </a:solidFill>
            </a:endParaRPr>
          </a:p>
          <a:p>
            <a:pPr indent="-349250" lvl="0" marL="457200" rtl="0" algn="l">
              <a:spcBef>
                <a:spcPts val="0"/>
              </a:spcBef>
              <a:spcAft>
                <a:spcPts val="0"/>
              </a:spcAft>
              <a:buClr>
                <a:srgbClr val="0000FF"/>
              </a:buClr>
              <a:buSzPts val="1900"/>
              <a:buChar char="●"/>
            </a:pPr>
            <a:r>
              <a:rPr lang="en" sz="1900">
                <a:solidFill>
                  <a:srgbClr val="0000FF"/>
                </a:solidFill>
              </a:rPr>
              <a:t>    Live Chats, Video Calling features can be used in future to make the software more useful and demanding</a:t>
            </a:r>
            <a:endParaRPr sz="1900">
              <a:solidFill>
                <a:srgbClr val="0000FF"/>
              </a:solidFill>
            </a:endParaRPr>
          </a:p>
          <a:p>
            <a:pPr indent="0" lvl="0" marL="0" rtl="0" algn="l">
              <a:spcBef>
                <a:spcPts val="1600"/>
              </a:spcBef>
              <a:spcAft>
                <a:spcPts val="1600"/>
              </a:spcAft>
              <a:buNone/>
            </a:pPr>
            <a:r>
              <a:t/>
            </a:r>
            <a:endParaRPr sz="1900">
              <a:solidFill>
                <a:srgbClr val="0000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311700" y="212625"/>
            <a:ext cx="8520600" cy="66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What is </a:t>
            </a:r>
            <a:r>
              <a:rPr lang="en" sz="2400"/>
              <a:t>CHATBOT?</a:t>
            </a:r>
            <a:endParaRPr sz="2400"/>
          </a:p>
        </p:txBody>
      </p:sp>
      <p:sp>
        <p:nvSpPr>
          <p:cNvPr id="100" name="Google Shape;100;p15"/>
          <p:cNvSpPr txBox="1"/>
          <p:nvPr>
            <p:ph idx="1" type="subTitle"/>
          </p:nvPr>
        </p:nvSpPr>
        <p:spPr>
          <a:xfrm>
            <a:off x="311700" y="1004750"/>
            <a:ext cx="8520600" cy="3833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A chatbot is an artificial intelligence (AI) software that can simulate a conversation (or a chat) with a user in natural language through messaging applications, websites, mobile apps or through the telephone.</a:t>
            </a:r>
            <a:endParaRPr/>
          </a:p>
          <a:p>
            <a:pPr indent="-361950" lvl="0" marL="457200" rtl="0" algn="l">
              <a:spcBef>
                <a:spcPts val="0"/>
              </a:spcBef>
              <a:spcAft>
                <a:spcPts val="0"/>
              </a:spcAft>
              <a:buSzPts val="2100"/>
              <a:buChar char="●"/>
            </a:pPr>
            <a:r>
              <a:rPr lang="en"/>
              <a:t>Chatbot applications streamline interactions between people and services, enhancing customer experience.</a:t>
            </a:r>
            <a:endParaRPr/>
          </a:p>
          <a:p>
            <a:pPr indent="-361950" lvl="0" marL="457200" rtl="0" algn="l">
              <a:spcBef>
                <a:spcPts val="0"/>
              </a:spcBef>
              <a:spcAft>
                <a:spcPts val="0"/>
              </a:spcAft>
              <a:buSzPts val="2100"/>
              <a:buChar char="●"/>
            </a:pPr>
            <a:r>
              <a:rPr lang="en"/>
              <a:t>However, from a technological point of view, a chatbot only represents the natural evolution of a Question Answering system leveraging Natural Language Processing (NLP).</a:t>
            </a:r>
            <a:endParaRPr/>
          </a:p>
        </p:txBody>
      </p:sp>
    </p:spTree>
  </p:cSld>
  <p:clrMapOvr>
    <a:masterClrMapping/>
  </p:clrMapOvr>
  <mc:AlternateContent>
    <mc:Choice Requires="p14">
      <p:transition spd="slow" p14:dur="13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ppt_w</p:attrName>
                                        </p:attrNameLst>
                                      </p:cBhvr>
                                      <p:tavLst>
                                        <p:tav fmla="" tm="0">
                                          <p:val>
                                            <p:strVal val="0"/>
                                          </p:val>
                                        </p:tav>
                                        <p:tav fmla="" tm="100000">
                                          <p:val>
                                            <p:strVal val="#ppt_w"/>
                                          </p:val>
                                        </p:tav>
                                      </p:tavLst>
                                    </p:anim>
                                    <p:anim calcmode="lin" valueType="num">
                                      <p:cBhvr additive="base">
                                        <p:cTn dur="1000"/>
                                        <p:tgtEl>
                                          <p:spTgt spid="10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112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106" name="Google Shape;106;p16"/>
          <p:cNvSpPr txBox="1"/>
          <p:nvPr>
            <p:ph idx="1" type="body"/>
          </p:nvPr>
        </p:nvSpPr>
        <p:spPr>
          <a:xfrm>
            <a:off x="311700" y="720500"/>
            <a:ext cx="8520600" cy="4123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Char char="●"/>
            </a:pPr>
            <a:r>
              <a:rPr lang="en" sz="1600"/>
              <a:t>For using software applications, user interfaces that can be used includes command line, graphical user interface (GUI), menu driven, form-based, natural language, etc. The mainstream user interfaces include GUI and web-based, but occasionally the need for an alternative user interface arises. A chat bot based conversational user interface fits into this space. They generally provide a stateful service i.e. the application saves data of each session. On a college’s website, one often doesn’t know  here to search for some kind of information. </a:t>
            </a:r>
            <a:endParaRPr sz="1600"/>
          </a:p>
          <a:p>
            <a:pPr indent="-330200" lvl="0" marL="457200" rtl="0" algn="just">
              <a:spcBef>
                <a:spcPts val="0"/>
              </a:spcBef>
              <a:spcAft>
                <a:spcPts val="0"/>
              </a:spcAft>
              <a:buSzPts val="1600"/>
              <a:buChar char="●"/>
            </a:pPr>
            <a:r>
              <a:rPr lang="en" sz="1600"/>
              <a:t>The solution to these comes up with a college inquiry chat bot, a fast, standard and informative widget to enhance a college website’s user experience and provide effective information to the user. Chat bots are an intelligent system being developed using artificial intelligence (AI) and natural language processing (NLP) algorithms. It has an effective user interface and answers the queries related to examination cell, admission, academics, users’ attendance and grade point average, placement cell and other miscellaneous activities.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ppt_w</p:attrName>
                                        </p:attrNameLst>
                                      </p:cBhvr>
                                      <p:tavLst>
                                        <p:tav fmla="" tm="0">
                                          <p:val>
                                            <p:strVal val="0"/>
                                          </p:val>
                                        </p:tav>
                                        <p:tav fmla="" tm="100000">
                                          <p:val>
                                            <p:strVal val="#ppt_w"/>
                                          </p:val>
                                        </p:tav>
                                      </p:tavLst>
                                    </p:anim>
                                    <p:anim calcmode="lin" valueType="num">
                                      <p:cBhvr additive="base">
                                        <p:cTn dur="1000"/>
                                        <p:tgtEl>
                                          <p:spTgt spid="10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311700" y="133500"/>
            <a:ext cx="8520600" cy="8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History of CHATBOT</a:t>
            </a:r>
            <a:endParaRPr sz="2400"/>
          </a:p>
        </p:txBody>
      </p:sp>
      <p:sp>
        <p:nvSpPr>
          <p:cNvPr id="112" name="Google Shape;112;p17"/>
          <p:cNvSpPr txBox="1"/>
          <p:nvPr>
            <p:ph idx="1" type="subTitle"/>
          </p:nvPr>
        </p:nvSpPr>
        <p:spPr>
          <a:xfrm>
            <a:off x="311700" y="1262575"/>
            <a:ext cx="8520600" cy="32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pic>
        <p:nvPicPr>
          <p:cNvPr id="113" name="Google Shape;113;p17"/>
          <p:cNvPicPr preferRelativeResize="0"/>
          <p:nvPr/>
        </p:nvPicPr>
        <p:blipFill>
          <a:blip r:embed="rId3">
            <a:alphaModFix/>
          </a:blip>
          <a:stretch>
            <a:fillRect/>
          </a:stretch>
        </p:blipFill>
        <p:spPr>
          <a:xfrm>
            <a:off x="257775" y="1026900"/>
            <a:ext cx="8628451" cy="3861951"/>
          </a:xfrm>
          <a:prstGeom prst="rect">
            <a:avLst/>
          </a:prstGeom>
          <a:noFill/>
          <a:ln>
            <a:noFill/>
          </a:ln>
        </p:spPr>
      </p:pic>
    </p:spTree>
  </p:cSld>
  <p:clrMapOvr>
    <a:masterClrMapping/>
  </p:clrMapOvr>
  <mc:AlternateContent>
    <mc:Choice Requires="p14">
      <p:transition spd="slow" p14:dur="11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ppt_w</p:attrName>
                                        </p:attrNameLst>
                                      </p:cBhvr>
                                      <p:tavLst>
                                        <p:tav fmla="" tm="0">
                                          <p:val>
                                            <p:strVal val="0"/>
                                          </p:val>
                                        </p:tav>
                                        <p:tav fmla="" tm="100000">
                                          <p:val>
                                            <p:strVal val="#ppt_w"/>
                                          </p:val>
                                        </p:tav>
                                      </p:tavLst>
                                    </p:anim>
                                    <p:anim calcmode="lin" valueType="num">
                                      <p:cBhvr additive="base">
                                        <p:cTn dur="1000"/>
                                        <p:tgtEl>
                                          <p:spTgt spid="1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3600"/>
              <a:t>Goals &amp; Objectives </a:t>
            </a:r>
            <a:endParaRPr sz="3600"/>
          </a:p>
        </p:txBody>
      </p:sp>
      <p:sp>
        <p:nvSpPr>
          <p:cNvPr id="119" name="Google Shape;119;p18"/>
          <p:cNvSpPr txBox="1"/>
          <p:nvPr>
            <p:ph idx="1" type="body"/>
          </p:nvPr>
        </p:nvSpPr>
        <p:spPr>
          <a:xfrm>
            <a:off x="311700" y="1152475"/>
            <a:ext cx="8520600" cy="383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 purpose of a chat bot system is to simulate a human conversation. </a:t>
            </a:r>
            <a:endParaRPr sz="2200"/>
          </a:p>
          <a:p>
            <a:pPr indent="-368300" lvl="0" marL="457200" rtl="0" algn="l">
              <a:spcBef>
                <a:spcPts val="0"/>
              </a:spcBef>
              <a:spcAft>
                <a:spcPts val="0"/>
              </a:spcAft>
              <a:buSzPts val="2200"/>
              <a:buChar char="●"/>
            </a:pPr>
            <a:r>
              <a:rPr lang="en" sz="2200"/>
              <a:t>Its architecture integrates a language model and computational algorithm to emulate information online communication between a human and a computer using natural language.</a:t>
            </a:r>
            <a:endParaRPr sz="2200"/>
          </a:p>
          <a:p>
            <a:pPr indent="-368300" lvl="0" marL="457200" rtl="0" algn="l">
              <a:spcBef>
                <a:spcPts val="0"/>
              </a:spcBef>
              <a:spcAft>
                <a:spcPts val="0"/>
              </a:spcAft>
              <a:buSzPts val="2200"/>
              <a:buChar char="●"/>
            </a:pPr>
            <a:r>
              <a:rPr lang="en" sz="2200"/>
              <a:t>The college student and employees can freely upload their queries. </a:t>
            </a:r>
            <a:endParaRPr sz="2200"/>
          </a:p>
          <a:p>
            <a:pPr indent="-368300" lvl="0" marL="457200" rtl="0" algn="l">
              <a:spcBef>
                <a:spcPts val="0"/>
              </a:spcBef>
              <a:spcAft>
                <a:spcPts val="0"/>
              </a:spcAft>
              <a:buSzPts val="2200"/>
              <a:buChar char="●"/>
            </a:pPr>
            <a:r>
              <a:rPr lang="en" sz="2200"/>
              <a:t>The chat bot provides fast and efficient search for answers to the queries and gets the relevant links to their question.</a:t>
            </a:r>
            <a:endParaRPr sz="2200"/>
          </a:p>
          <a:p>
            <a:pPr indent="0" lvl="0" marL="0" rtl="0" algn="l">
              <a:spcBef>
                <a:spcPts val="160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ppt_w</p:attrName>
                                        </p:attrNameLst>
                                      </p:cBhvr>
                                      <p:tavLst>
                                        <p:tav fmla="" tm="0">
                                          <p:val>
                                            <p:strVal val="0"/>
                                          </p:val>
                                        </p:tav>
                                        <p:tav fmla="" tm="100000">
                                          <p:val>
                                            <p:strVal val="#ppt_w"/>
                                          </p:val>
                                        </p:tav>
                                      </p:tavLst>
                                    </p:anim>
                                    <p:anim calcmode="lin" valueType="num">
                                      <p:cBhvr additive="base">
                                        <p:cTn dur="1000"/>
                                        <p:tgtEl>
                                          <p:spTgt spid="11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157275"/>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SCOPE</a:t>
            </a:r>
            <a:endParaRPr/>
          </a:p>
        </p:txBody>
      </p:sp>
      <p:sp>
        <p:nvSpPr>
          <p:cNvPr id="125" name="Google Shape;125;p19"/>
          <p:cNvSpPr txBox="1"/>
          <p:nvPr>
            <p:ph idx="1" type="body"/>
          </p:nvPr>
        </p:nvSpPr>
        <p:spPr>
          <a:xfrm>
            <a:off x="311700" y="765075"/>
            <a:ext cx="8520600" cy="36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just">
              <a:lnSpc>
                <a:spcPct val="150000"/>
              </a:lnSpc>
              <a:spcBef>
                <a:spcPts val="1600"/>
              </a:spcBef>
              <a:spcAft>
                <a:spcPts val="0"/>
              </a:spcAft>
              <a:buNone/>
            </a:pPr>
            <a:r>
              <a:rPr lang="en" sz="1500">
                <a:solidFill>
                  <a:srgbClr val="000000"/>
                </a:solidFill>
                <a:latin typeface="Arial"/>
                <a:ea typeface="Arial"/>
                <a:cs typeface="Arial"/>
                <a:sym typeface="Arial"/>
              </a:rPr>
              <a:t>Simple chat bots were capable of matching a text string and offering an answer only when the exact match is found. When we said </a:t>
            </a:r>
            <a:r>
              <a:rPr lang="en" sz="1500">
                <a:solidFill>
                  <a:srgbClr val="000000"/>
                </a:solidFill>
                <a:latin typeface="Arial"/>
                <a:ea typeface="Arial"/>
                <a:cs typeface="Arial"/>
                <a:sym typeface="Arial"/>
              </a:rPr>
              <a:t>chatbots</a:t>
            </a:r>
            <a:r>
              <a:rPr lang="en" sz="1500">
                <a:solidFill>
                  <a:srgbClr val="000000"/>
                </a:solidFill>
                <a:latin typeface="Arial"/>
                <a:ea typeface="Arial"/>
                <a:cs typeface="Arial"/>
                <a:sym typeface="Arial"/>
              </a:rPr>
              <a:t> have come a long way, we actually meant it. The advanced </a:t>
            </a:r>
            <a:r>
              <a:rPr lang="en" sz="1500">
                <a:solidFill>
                  <a:srgbClr val="000000"/>
                </a:solidFill>
                <a:latin typeface="Arial"/>
                <a:ea typeface="Arial"/>
                <a:cs typeface="Arial"/>
                <a:sym typeface="Arial"/>
              </a:rPr>
              <a:t>chatbots</a:t>
            </a:r>
            <a:r>
              <a:rPr lang="en" sz="1500">
                <a:solidFill>
                  <a:srgbClr val="000000"/>
                </a:solidFill>
                <a:latin typeface="Arial"/>
                <a:ea typeface="Arial"/>
                <a:cs typeface="Arial"/>
                <a:sym typeface="Arial"/>
              </a:rPr>
              <a:t> today have a learning curve powered by artificial intelligence and is leading them to be of great significance.</a:t>
            </a:r>
            <a:endParaRPr sz="1500">
              <a:solidFill>
                <a:srgbClr val="000000"/>
              </a:solidFill>
              <a:latin typeface="Arial"/>
              <a:ea typeface="Arial"/>
              <a:cs typeface="Arial"/>
              <a:sym typeface="Arial"/>
            </a:endParaRPr>
          </a:p>
          <a:p>
            <a:pPr indent="0" lvl="0" marL="0" rtl="0" algn="just">
              <a:lnSpc>
                <a:spcPct val="150000"/>
              </a:lnSpc>
              <a:spcBef>
                <a:spcPts val="1100"/>
              </a:spcBef>
              <a:spcAft>
                <a:spcPts val="0"/>
              </a:spcAft>
              <a:buNone/>
            </a:pPr>
            <a:r>
              <a:rPr lang="en" sz="1500">
                <a:solidFill>
                  <a:srgbClr val="000000"/>
                </a:solidFill>
                <a:latin typeface="Arial"/>
                <a:ea typeface="Arial"/>
                <a:cs typeface="Arial"/>
                <a:sym typeface="Arial"/>
              </a:rPr>
              <a:t>The availability of chat bots 24/7 with the immense knowledge they can hold is all set to outperform humans. With speed and accuracy, they are offering support to enterprises, they will soon augment human capabilities. Users love to interact with chat bots as it saves them time and in most cases offers them clear and concrete answers. They may not be perfect but they are scary close to be perfect.</a:t>
            </a:r>
            <a:endParaRPr sz="15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ppt_w</p:attrName>
                                        </p:attrNameLst>
                                      </p:cBhvr>
                                      <p:tavLst>
                                        <p:tav fmla="" tm="0">
                                          <p:val>
                                            <p:strVal val="0"/>
                                          </p:val>
                                        </p:tav>
                                        <p:tav fmla="" tm="100000">
                                          <p:val>
                                            <p:strVal val="#ppt_w"/>
                                          </p:val>
                                        </p:tav>
                                      </p:tavLst>
                                    </p:anim>
                                    <p:anim calcmode="lin" valueType="num">
                                      <p:cBhvr additive="base">
                                        <p:cTn dur="1000"/>
                                        <p:tgtEl>
                                          <p:spTgt spid="12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311700" y="155850"/>
            <a:ext cx="8520600" cy="9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How does </a:t>
            </a:r>
            <a:r>
              <a:rPr lang="en" sz="2400"/>
              <a:t>CHATBOT</a:t>
            </a:r>
            <a:r>
              <a:rPr lang="en" sz="3000"/>
              <a:t> work?</a:t>
            </a:r>
            <a:endParaRPr sz="3000"/>
          </a:p>
          <a:p>
            <a:pPr indent="0" lvl="0" marL="0" rtl="0" algn="l">
              <a:spcBef>
                <a:spcPts val="0"/>
              </a:spcBef>
              <a:spcAft>
                <a:spcPts val="0"/>
              </a:spcAft>
              <a:buNone/>
            </a:pPr>
            <a:r>
              <a:t/>
            </a:r>
            <a:endParaRPr sz="3000"/>
          </a:p>
        </p:txBody>
      </p:sp>
      <p:pic>
        <p:nvPicPr>
          <p:cNvPr id="131" name="Google Shape;131;p20"/>
          <p:cNvPicPr preferRelativeResize="0"/>
          <p:nvPr/>
        </p:nvPicPr>
        <p:blipFill>
          <a:blip r:embed="rId3">
            <a:alphaModFix/>
          </a:blip>
          <a:stretch>
            <a:fillRect/>
          </a:stretch>
        </p:blipFill>
        <p:spPr>
          <a:xfrm>
            <a:off x="572050" y="1097850"/>
            <a:ext cx="7733743" cy="3740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ppt_w</p:attrName>
                                        </p:attrNameLst>
                                      </p:cBhvr>
                                      <p:tavLst>
                                        <p:tav fmla="" tm="0">
                                          <p:val>
                                            <p:strVal val="0"/>
                                          </p:val>
                                        </p:tav>
                                        <p:tav fmla="" tm="100000">
                                          <p:val>
                                            <p:strVal val="#ppt_w"/>
                                          </p:val>
                                        </p:tav>
                                      </p:tavLst>
                                    </p:anim>
                                    <p:anim calcmode="lin" valueType="num">
                                      <p:cBhvr additive="base">
                                        <p:cTn dur="1000"/>
                                        <p:tgtEl>
                                          <p:spTgt spid="13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152400" y="685800"/>
            <a:ext cx="8839200" cy="39555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