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9"/>
  </p:notesMasterIdLst>
  <p:sldIdLst>
    <p:sldId id="262" r:id="rId2"/>
    <p:sldId id="263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nket Chaudhuri" initials="SC" lastIdx="1" clrIdx="0">
    <p:extLst>
      <p:ext uri="{19B8F6BF-5375-455C-9EA6-DF929625EA0E}">
        <p15:presenceInfo xmlns:p15="http://schemas.microsoft.com/office/powerpoint/2012/main" userId="5a0bc92083817c7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D3601E-C0F8-431A-BF45-F2A2E8C83A84}" type="datetimeFigureOut">
              <a:rPr lang="en-IN" smtClean="0"/>
              <a:t>28-05-2024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47F9E4-8226-4ED2-8044-D9ADF0F891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9122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ED784-A635-4CB1-84B9-69D2B2FA59F3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9C2BE9E-8C74-4722-AC92-927C18D2C7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84657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ED784-A635-4CB1-84B9-69D2B2FA59F3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2BE9E-8C74-4722-AC92-927C18D2C7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5734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ED784-A635-4CB1-84B9-69D2B2FA59F3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2BE9E-8C74-4722-AC92-927C18D2C7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590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ED784-A635-4CB1-84B9-69D2B2FA59F3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2BE9E-8C74-4722-AC92-927C18D2C7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6725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F18ED784-A635-4CB1-84B9-69D2B2FA59F3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9C2BE9E-8C74-4722-AC92-927C18D2C7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3841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ED784-A635-4CB1-84B9-69D2B2FA59F3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2BE9E-8C74-4722-AC92-927C18D2C7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8809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ED784-A635-4CB1-84B9-69D2B2FA59F3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2BE9E-8C74-4722-AC92-927C18D2C7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0410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ED784-A635-4CB1-84B9-69D2B2FA59F3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2BE9E-8C74-4722-AC92-927C18D2C7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6665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ED784-A635-4CB1-84B9-69D2B2FA59F3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2BE9E-8C74-4722-AC92-927C18D2C7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53056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ED784-A635-4CB1-84B9-69D2B2FA59F3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2BE9E-8C74-4722-AC92-927C18D2C7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93661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ED784-A635-4CB1-84B9-69D2B2FA59F3}" type="datetimeFigureOut">
              <a:rPr lang="en-IN" smtClean="0"/>
              <a:t>26-05-2024</a:t>
            </a:fld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2BE9E-8C74-4722-AC92-927C18D2C7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8592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F18ED784-A635-4CB1-84B9-69D2B2FA59F3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9C2BE9E-8C74-4722-AC92-927C18D2C7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6145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27463" y="2698812"/>
            <a:ext cx="101205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b="1" dirty="0"/>
              <a:t>DCF (FCFE) valuation of ITC LTD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304558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5068" y="668507"/>
            <a:ext cx="92669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ITC LTD: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Established in 1910, ITC is the largest cigarette manufacturer and seller in the country.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ITC operates in five business segments at present — FMCG Cigarettes, FMCG Others, Hotels, Paperboards, Paper and Packaging, and Agri Business.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company has delivered sales growth of 7.96% over past five years.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2209" y="2824120"/>
            <a:ext cx="5691609" cy="317055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05068" y="4659427"/>
            <a:ext cx="52275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Share value = Rs. 429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Market capitalization = Rs. 561300 Cr</a:t>
            </a:r>
          </a:p>
        </p:txBody>
      </p:sp>
    </p:spTree>
    <p:extLst>
      <p:ext uri="{BB962C8B-B14F-4D97-AF65-F5344CB8AC3E}">
        <p14:creationId xmlns:p14="http://schemas.microsoft.com/office/powerpoint/2010/main" val="4102202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43379" y="124287"/>
            <a:ext cx="48205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Inputs for the valuation: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379" y="914402"/>
            <a:ext cx="4367812" cy="21661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63953" y="914428"/>
            <a:ext cx="641263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Formulas:</a:t>
            </a:r>
          </a:p>
          <a:p>
            <a:endParaRPr lang="en-IN" dirty="0"/>
          </a:p>
          <a:p>
            <a:r>
              <a:rPr lang="en-IN" b="1" dirty="0"/>
              <a:t>Risk free rate </a:t>
            </a:r>
            <a:r>
              <a:rPr lang="en-IN" dirty="0"/>
              <a:t>=</a:t>
            </a:r>
          </a:p>
          <a:p>
            <a:endParaRPr lang="en-IN" dirty="0"/>
          </a:p>
          <a:p>
            <a:r>
              <a:rPr lang="en-IN" dirty="0"/>
              <a:t>(1+US risk free rate)*(1+India inflation rate)   -1</a:t>
            </a:r>
          </a:p>
          <a:p>
            <a:r>
              <a:rPr lang="en-IN" dirty="0"/>
              <a:t>                    (1+US inflation rate)</a:t>
            </a:r>
          </a:p>
          <a:p>
            <a:endParaRPr lang="en-IN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r>
              <a:rPr lang="en-IN" b="1" dirty="0"/>
              <a:t>Equity risk premium </a:t>
            </a:r>
            <a:r>
              <a:rPr lang="en-IN" dirty="0"/>
              <a:t>=</a:t>
            </a:r>
            <a:r>
              <a:rPr lang="en-IN" b="1" dirty="0"/>
              <a:t> </a:t>
            </a:r>
            <a:r>
              <a:rPr lang="en-IN" dirty="0"/>
              <a:t>US</a:t>
            </a:r>
            <a:r>
              <a:rPr lang="en-IN" b="1" dirty="0"/>
              <a:t> </a:t>
            </a:r>
            <a:r>
              <a:rPr lang="en-IN" dirty="0"/>
              <a:t>equity risk premium+ India CDS spread</a:t>
            </a:r>
          </a:p>
          <a:p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378" y="4065997"/>
            <a:ext cx="4367813" cy="190211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 flipV="1">
            <a:off x="5814874" y="2361460"/>
            <a:ext cx="4536489" cy="88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6982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02423" y="4110361"/>
            <a:ext cx="70755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Perpetual growth rate = Risk free rate</a:t>
            </a:r>
          </a:p>
          <a:p>
            <a:endParaRPr lang="en-IN" dirty="0"/>
          </a:p>
          <a:p>
            <a:r>
              <a:rPr lang="en-IN" b="1" dirty="0"/>
              <a:t>Cost of equity </a:t>
            </a:r>
            <a:r>
              <a:rPr lang="en-IN" dirty="0"/>
              <a:t>= Risk free rate+ levered beta*equity risk premium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948" y="971843"/>
            <a:ext cx="4367814" cy="219980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631402" y="818939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Levered beta </a:t>
            </a:r>
            <a:r>
              <a:rPr lang="en-US" dirty="0"/>
              <a:t>= </a:t>
            </a:r>
          </a:p>
          <a:p>
            <a:r>
              <a:rPr lang="en-US" dirty="0"/>
              <a:t>Beta  *  (1+  (1-tax rate)*Debt)</a:t>
            </a:r>
          </a:p>
          <a:p>
            <a:r>
              <a:rPr lang="en-US" dirty="0"/>
              <a:t>                                Equity</a:t>
            </a:r>
          </a:p>
          <a:p>
            <a:endParaRPr lang="en-US" dirty="0"/>
          </a:p>
          <a:p>
            <a:r>
              <a:rPr lang="en-US" dirty="0"/>
              <a:t>Marginal tax rate = 24%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6951217" y="1423675"/>
            <a:ext cx="1642369" cy="88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947" y="3923906"/>
            <a:ext cx="4367815" cy="129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210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3983" y="112630"/>
            <a:ext cx="6383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Free cash flow to equity(FCFE):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558073" y="6409677"/>
            <a:ext cx="2974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All values in crores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634" y="893544"/>
            <a:ext cx="6587232" cy="5232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496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499837" y="6374167"/>
            <a:ext cx="2974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All values in crores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900" y="550969"/>
            <a:ext cx="7984937" cy="139375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901" y="2432511"/>
            <a:ext cx="3320251" cy="44724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900" y="3290532"/>
            <a:ext cx="3320252" cy="40257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900" y="4103885"/>
            <a:ext cx="3320252" cy="41943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14900" y="5104660"/>
            <a:ext cx="6391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According to DCF valuation the value of ITC share is Rs. 233.28</a:t>
            </a:r>
          </a:p>
        </p:txBody>
      </p:sp>
    </p:spTree>
    <p:extLst>
      <p:ext uri="{BB962C8B-B14F-4D97-AF65-F5344CB8AC3E}">
        <p14:creationId xmlns:p14="http://schemas.microsoft.com/office/powerpoint/2010/main" val="558771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6846" y="612559"/>
            <a:ext cx="996074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References: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Most of the concepts has been taken from Aswath Damodaran valuation class.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risk free rate, equity risk premium, Corporate tax rate has been taken from NYUstern website   (Aswath Damodaran)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growth rate has been taken from yahoo finance.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Marginal tax rate has been taken from screener website.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Equity and number of share outstanding has been taken from Prabhudas Liladhar equity research report.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Financial inputs has taken from ITC financial report (official website).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69293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2988</TotalTime>
  <Words>275</Words>
  <Application>Microsoft Office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Rockwell</vt:lpstr>
      <vt:lpstr>Rockwell Condensed</vt:lpstr>
      <vt:lpstr>Wingdings</vt:lpstr>
      <vt:lpstr>Wood Type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Sanket Chaudhuri</dc:creator>
  <cp:lastModifiedBy>Sanket Chaudhuri</cp:lastModifiedBy>
  <cp:revision>16</cp:revision>
  <dcterms:created xsi:type="dcterms:W3CDTF">2024-05-26T14:10:45Z</dcterms:created>
  <dcterms:modified xsi:type="dcterms:W3CDTF">2024-05-28T15:59:06Z</dcterms:modified>
</cp:coreProperties>
</file>