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6.jp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83" r:id="rId3"/>
    <p:sldId id="257" r:id="rId4"/>
    <p:sldId id="258" r:id="rId5"/>
    <p:sldId id="259" r:id="rId6"/>
    <p:sldId id="263" r:id="rId7"/>
    <p:sldId id="262" r:id="rId8"/>
    <p:sldId id="260" r:id="rId9"/>
    <p:sldId id="261" r:id="rId10"/>
    <p:sldId id="265" r:id="rId11"/>
    <p:sldId id="266" r:id="rId12"/>
    <p:sldId id="281" r:id="rId13"/>
    <p:sldId id="267" r:id="rId14"/>
    <p:sldId id="285" r:id="rId15"/>
    <p:sldId id="284" r:id="rId16"/>
    <p:sldId id="279" r:id="rId17"/>
    <p:sldId id="282" r:id="rId1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ket Chouriya" initials="SC" lastIdx="1" clrIdx="0">
    <p:extLst>
      <p:ext uri="{19B8F6BF-5375-455C-9EA6-DF929625EA0E}">
        <p15:presenceInfo xmlns:p15="http://schemas.microsoft.com/office/powerpoint/2012/main" userId="cde052bfeb4d27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64" autoAdjust="0"/>
  </p:normalViewPr>
  <p:slideViewPr>
    <p:cSldViewPr>
      <p:cViewPr varScale="1">
        <p:scale>
          <a:sx n="90" d="100"/>
          <a:sy n="90" d="100"/>
        </p:scale>
        <p:origin x="8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37A47C-1C0B-4721-9602-99E4B695F1B4}" type="doc">
      <dgm:prSet loTypeId="urn:microsoft.com/office/officeart/2005/8/layout/vList6" loCatId="process" qsTypeId="urn:microsoft.com/office/officeart/2005/8/quickstyle/simple1" qsCatId="simple" csTypeId="urn:microsoft.com/office/officeart/2005/8/colors/colorful4" csCatId="colorful" phldr="1"/>
      <dgm:spPr/>
      <dgm:t>
        <a:bodyPr/>
        <a:lstStyle/>
        <a:p>
          <a:endParaRPr lang="en-US"/>
        </a:p>
      </dgm:t>
    </dgm:pt>
    <dgm:pt modelId="{71B7C20D-E9F1-4106-85E0-C5A1239C35E7}">
      <dgm:prSet phldrT="[Text]"/>
      <dgm:spPr/>
      <dgm:t>
        <a:bodyPr/>
        <a:lstStyle/>
        <a:p>
          <a:r>
            <a:rPr lang="en-US" b="0" i="0" dirty="0" smtClean="0"/>
            <a:t>Lemmatization</a:t>
          </a:r>
          <a:endParaRPr lang="en-US" dirty="0"/>
        </a:p>
      </dgm:t>
    </dgm:pt>
    <dgm:pt modelId="{B47E68AB-27C5-4E1F-A600-C66A444BC2BE}" type="parTrans" cxnId="{E79857FB-E762-46C0-A238-2820EADA3F50}">
      <dgm:prSet/>
      <dgm:spPr/>
      <dgm:t>
        <a:bodyPr/>
        <a:lstStyle/>
        <a:p>
          <a:endParaRPr lang="en-US"/>
        </a:p>
      </dgm:t>
    </dgm:pt>
    <dgm:pt modelId="{4F8FE6A7-0709-44BD-BBD9-1607C253A09D}" type="sibTrans" cxnId="{E79857FB-E762-46C0-A238-2820EADA3F50}">
      <dgm:prSet/>
      <dgm:spPr/>
      <dgm:t>
        <a:bodyPr/>
        <a:lstStyle/>
        <a:p>
          <a:endParaRPr lang="en-US"/>
        </a:p>
      </dgm:t>
    </dgm:pt>
    <dgm:pt modelId="{75F96B0B-EF7A-43E4-9AD8-66D74FE500BF}">
      <dgm:prSet phldrT="[Text]"/>
      <dgm:spPr/>
      <dgm:t>
        <a:bodyPr/>
        <a:lstStyle/>
        <a:p>
          <a:r>
            <a:rPr lang="en-US" b="0" i="0" dirty="0" smtClean="0"/>
            <a:t>Stemming</a:t>
          </a:r>
          <a:endParaRPr lang="en-US" dirty="0"/>
        </a:p>
      </dgm:t>
    </dgm:pt>
    <dgm:pt modelId="{70DF8F4A-DF64-41F9-A2CF-977A22CC8627}" type="parTrans" cxnId="{18640611-2FD6-4B40-9042-7AE2D6A4E45D}">
      <dgm:prSet/>
      <dgm:spPr/>
      <dgm:t>
        <a:bodyPr/>
        <a:lstStyle/>
        <a:p>
          <a:endParaRPr lang="en-US"/>
        </a:p>
      </dgm:t>
    </dgm:pt>
    <dgm:pt modelId="{692E6AD5-A84E-4AEB-BF50-4A0D21B32AAC}" type="sibTrans" cxnId="{18640611-2FD6-4B40-9042-7AE2D6A4E45D}">
      <dgm:prSet/>
      <dgm:spPr/>
      <dgm:t>
        <a:bodyPr/>
        <a:lstStyle/>
        <a:p>
          <a:endParaRPr lang="en-US"/>
        </a:p>
      </dgm:t>
    </dgm:pt>
    <dgm:pt modelId="{66387AA1-2CB8-403E-9AB6-F8EE2509269C}">
      <dgm:prSet phldrT="[Text]"/>
      <dgm:spPr/>
      <dgm:t>
        <a:bodyPr/>
        <a:lstStyle/>
        <a:p>
          <a:r>
            <a:rPr lang="en-US" b="0" i="0" dirty="0" smtClean="0"/>
            <a:t>Short Words Removal</a:t>
          </a:r>
          <a:endParaRPr lang="en-US" dirty="0"/>
        </a:p>
      </dgm:t>
    </dgm:pt>
    <dgm:pt modelId="{F21420E7-6BED-4F4A-A036-3532CAADF1D0}" type="parTrans" cxnId="{3F635479-9049-4738-9336-11434DE21F77}">
      <dgm:prSet/>
      <dgm:spPr/>
      <dgm:t>
        <a:bodyPr/>
        <a:lstStyle/>
        <a:p>
          <a:endParaRPr lang="en-US"/>
        </a:p>
      </dgm:t>
    </dgm:pt>
    <dgm:pt modelId="{9D41D510-D464-419A-BE81-A4EE3E092623}" type="sibTrans" cxnId="{3F635479-9049-4738-9336-11434DE21F77}">
      <dgm:prSet/>
      <dgm:spPr/>
      <dgm:t>
        <a:bodyPr/>
        <a:lstStyle/>
        <a:p>
          <a:endParaRPr lang="en-US"/>
        </a:p>
      </dgm:t>
    </dgm:pt>
    <dgm:pt modelId="{AE652274-5CBF-448D-B263-6ACD349A1589}">
      <dgm:prSet phldrT="[Text]"/>
      <dgm:spPr/>
      <dgm:t>
        <a:bodyPr/>
        <a:lstStyle/>
        <a:p>
          <a:r>
            <a:rPr lang="en-US" b="0" i="0" dirty="0" smtClean="0"/>
            <a:t>Text Cleaning with Neattext</a:t>
          </a:r>
          <a:endParaRPr lang="en-US" dirty="0"/>
        </a:p>
      </dgm:t>
    </dgm:pt>
    <dgm:pt modelId="{322DD390-18C2-4837-A40F-7AB721A7E688}" type="sibTrans" cxnId="{A517F746-2070-4356-BF7D-D9C910ACDBA8}">
      <dgm:prSet/>
      <dgm:spPr/>
      <dgm:t>
        <a:bodyPr/>
        <a:lstStyle/>
        <a:p>
          <a:endParaRPr lang="en-US"/>
        </a:p>
      </dgm:t>
    </dgm:pt>
    <dgm:pt modelId="{17834B2C-97B1-4ABC-8295-18C4654ECB6F}" type="parTrans" cxnId="{A517F746-2070-4356-BF7D-D9C910ACDBA8}">
      <dgm:prSet/>
      <dgm:spPr/>
      <dgm:t>
        <a:bodyPr/>
        <a:lstStyle/>
        <a:p>
          <a:endParaRPr lang="en-US"/>
        </a:p>
      </dgm:t>
    </dgm:pt>
    <dgm:pt modelId="{77CCF4C4-C144-4B41-BE83-D05AE7664A89}">
      <dgm:prSet phldrT="[Text]"/>
      <dgm:spPr/>
      <dgm:t>
        <a:bodyPr/>
        <a:lstStyle/>
        <a:p>
          <a:r>
            <a:rPr lang="en-US" dirty="0" smtClean="0"/>
            <a:t>Tokenization</a:t>
          </a:r>
          <a:endParaRPr lang="en-US" dirty="0"/>
        </a:p>
      </dgm:t>
    </dgm:pt>
    <dgm:pt modelId="{06CA0919-289B-4EC1-964C-12B9F7E8F063}" type="parTrans" cxnId="{55A2C0AB-1860-4E1A-90EC-FE4DF7688377}">
      <dgm:prSet/>
      <dgm:spPr/>
      <dgm:t>
        <a:bodyPr/>
        <a:lstStyle/>
        <a:p>
          <a:endParaRPr lang="en-US"/>
        </a:p>
      </dgm:t>
    </dgm:pt>
    <dgm:pt modelId="{868975B8-BA66-448D-8C43-7A9367729F73}" type="sibTrans" cxnId="{55A2C0AB-1860-4E1A-90EC-FE4DF7688377}">
      <dgm:prSet/>
      <dgm:spPr/>
      <dgm:t>
        <a:bodyPr/>
        <a:lstStyle/>
        <a:p>
          <a:endParaRPr lang="en-US"/>
        </a:p>
      </dgm:t>
    </dgm:pt>
    <dgm:pt modelId="{713028DE-3F66-4749-B9F5-B0A77530C202}">
      <dgm:prSet phldrT="[Text]"/>
      <dgm:spPr/>
      <dgm:t>
        <a:bodyPr/>
        <a:lstStyle/>
        <a:p>
          <a:r>
            <a:rPr lang="en-US" dirty="0" smtClean="0"/>
            <a:t>Test-Train Split</a:t>
          </a:r>
          <a:endParaRPr lang="en-US" dirty="0"/>
        </a:p>
      </dgm:t>
    </dgm:pt>
    <dgm:pt modelId="{43E06ECE-0EC2-42F5-819C-86D08B65954A}" type="parTrans" cxnId="{78F6DD8D-8EB7-4592-AFF9-DE37C41B395F}">
      <dgm:prSet/>
      <dgm:spPr/>
      <dgm:t>
        <a:bodyPr/>
        <a:lstStyle/>
        <a:p>
          <a:endParaRPr lang="en-US"/>
        </a:p>
      </dgm:t>
    </dgm:pt>
    <dgm:pt modelId="{E4E9D0B5-C685-44F0-A896-B644802A6F82}" type="sibTrans" cxnId="{78F6DD8D-8EB7-4592-AFF9-DE37C41B395F}">
      <dgm:prSet/>
      <dgm:spPr/>
      <dgm:t>
        <a:bodyPr/>
        <a:lstStyle/>
        <a:p>
          <a:endParaRPr lang="en-US"/>
        </a:p>
      </dgm:t>
    </dgm:pt>
    <dgm:pt modelId="{ED99FEF5-4A4E-4B49-A0E5-90D20F9F3D8C}">
      <dgm:prSet phldrT="[Text]"/>
      <dgm:spPr/>
      <dgm:t>
        <a:bodyPr/>
        <a:lstStyle/>
        <a:p>
          <a:r>
            <a:rPr lang="en-US" b="0" i="0" dirty="0" smtClean="0"/>
            <a:t>TF-IDF</a:t>
          </a:r>
          <a:endParaRPr lang="en-US" dirty="0"/>
        </a:p>
      </dgm:t>
    </dgm:pt>
    <dgm:pt modelId="{619D1A9B-D776-413E-B318-4AF2A56B25CB}" type="parTrans" cxnId="{93A0DB53-3F1E-4CEE-A78D-DE6D8B542936}">
      <dgm:prSet/>
      <dgm:spPr/>
      <dgm:t>
        <a:bodyPr/>
        <a:lstStyle/>
        <a:p>
          <a:endParaRPr lang="en-US"/>
        </a:p>
      </dgm:t>
    </dgm:pt>
    <dgm:pt modelId="{94C26447-C138-40B2-A9E8-93D6F547346D}" type="sibTrans" cxnId="{93A0DB53-3F1E-4CEE-A78D-DE6D8B542936}">
      <dgm:prSet/>
      <dgm:spPr/>
      <dgm:t>
        <a:bodyPr/>
        <a:lstStyle/>
        <a:p>
          <a:endParaRPr lang="en-US"/>
        </a:p>
      </dgm:t>
    </dgm:pt>
    <dgm:pt modelId="{D159EB6D-FCFF-46F8-84CB-D39BADA344C6}">
      <dgm:prSet custT="1"/>
      <dgm:spPr/>
      <dgm:t>
        <a:bodyPr/>
        <a:lstStyle/>
        <a:p>
          <a:pPr algn="l"/>
          <a:r>
            <a:rPr lang="en-US" sz="1200" b="1" dirty="0" smtClean="0"/>
            <a:t>NeatText</a:t>
          </a:r>
          <a:r>
            <a:rPr lang="en-US" sz="1200" dirty="0" smtClean="0"/>
            <a:t> is a simple NLP package for cleaning textual data and text preprocessing. Simplifying Text Cleaning For NLP &amp; ML</a:t>
          </a:r>
          <a:endParaRPr lang="en-US" sz="1200" dirty="0"/>
        </a:p>
      </dgm:t>
    </dgm:pt>
    <dgm:pt modelId="{2A17E43B-BC30-4E16-AFC8-524DB9E0210A}" type="parTrans" cxnId="{EE0B2C3C-D3D9-498F-93D4-DF05629B3BD0}">
      <dgm:prSet/>
      <dgm:spPr/>
      <dgm:t>
        <a:bodyPr/>
        <a:lstStyle/>
        <a:p>
          <a:endParaRPr lang="en-US"/>
        </a:p>
      </dgm:t>
    </dgm:pt>
    <dgm:pt modelId="{79A7974B-2672-4565-83DE-771D06BE4DC8}" type="sibTrans" cxnId="{EE0B2C3C-D3D9-498F-93D4-DF05629B3BD0}">
      <dgm:prSet/>
      <dgm:spPr/>
      <dgm:t>
        <a:bodyPr/>
        <a:lstStyle/>
        <a:p>
          <a:endParaRPr lang="en-US"/>
        </a:p>
      </dgm:t>
    </dgm:pt>
    <dgm:pt modelId="{BB3DF93A-6480-4232-A848-49C3A8E6905A}">
      <dgm:prSet/>
      <dgm:spPr/>
      <dgm:t>
        <a:bodyPr/>
        <a:lstStyle/>
        <a:p>
          <a:r>
            <a:rPr lang="en-US" b="1" dirty="0" smtClean="0"/>
            <a:t>Tokenization</a:t>
          </a:r>
          <a:r>
            <a:rPr lang="en-US" dirty="0" smtClean="0"/>
            <a:t> is the process of tokenizing or splitting a string, text into a list of tokens. </a:t>
          </a:r>
          <a:endParaRPr lang="en-US" dirty="0"/>
        </a:p>
      </dgm:t>
    </dgm:pt>
    <dgm:pt modelId="{2C42FF19-AB51-4801-9B1D-5E7AC343E9B2}" type="parTrans" cxnId="{C4A96DFC-CD47-4CC9-A154-E9172D22E8AF}">
      <dgm:prSet/>
      <dgm:spPr/>
      <dgm:t>
        <a:bodyPr/>
        <a:lstStyle/>
        <a:p>
          <a:endParaRPr lang="en-US"/>
        </a:p>
      </dgm:t>
    </dgm:pt>
    <dgm:pt modelId="{634B69DB-B258-4414-AC8D-CC55C37BD58F}" type="sibTrans" cxnId="{C4A96DFC-CD47-4CC9-A154-E9172D22E8AF}">
      <dgm:prSet/>
      <dgm:spPr/>
      <dgm:t>
        <a:bodyPr/>
        <a:lstStyle/>
        <a:p>
          <a:endParaRPr lang="en-US"/>
        </a:p>
      </dgm:t>
    </dgm:pt>
    <dgm:pt modelId="{D70FBB0C-8BBA-4A48-B029-B4C709E9E88D}">
      <dgm:prSet/>
      <dgm:spPr/>
      <dgm:t>
        <a:bodyPr/>
        <a:lstStyle/>
        <a:p>
          <a:r>
            <a:rPr lang="en-US" b="1" dirty="0" smtClean="0"/>
            <a:t>Lemmatization</a:t>
          </a:r>
          <a:r>
            <a:rPr lang="en-US" dirty="0" smtClean="0"/>
            <a:t> is a text normalization technique used in NLP, that switches any kind of a word to its base root mode</a:t>
          </a:r>
          <a:endParaRPr lang="en-US" dirty="0"/>
        </a:p>
      </dgm:t>
    </dgm:pt>
    <dgm:pt modelId="{ED88ED1C-5DF3-4685-B037-3AE5EA0EEC58}" type="parTrans" cxnId="{A18C0A01-D82F-4E7B-8722-4B289FBDB15B}">
      <dgm:prSet/>
      <dgm:spPr/>
      <dgm:t>
        <a:bodyPr/>
        <a:lstStyle/>
        <a:p>
          <a:endParaRPr lang="en-US"/>
        </a:p>
      </dgm:t>
    </dgm:pt>
    <dgm:pt modelId="{B2608BA6-9B6A-47ED-942E-BB0B02FEFF7E}" type="sibTrans" cxnId="{A18C0A01-D82F-4E7B-8722-4B289FBDB15B}">
      <dgm:prSet/>
      <dgm:spPr/>
      <dgm:t>
        <a:bodyPr/>
        <a:lstStyle/>
        <a:p>
          <a:endParaRPr lang="en-US"/>
        </a:p>
      </dgm:t>
    </dgm:pt>
    <dgm:pt modelId="{5E2486A1-6C3C-49C3-9C39-20B6A796850C}">
      <dgm:prSet/>
      <dgm:spPr/>
      <dgm:t>
        <a:bodyPr/>
        <a:lstStyle/>
        <a:p>
          <a:pPr algn="l">
            <a:lnSpc>
              <a:spcPct val="150000"/>
            </a:lnSpc>
          </a:pPr>
          <a:r>
            <a:rPr lang="en-US" b="1" dirty="0" smtClean="0"/>
            <a:t>Stemming</a:t>
          </a:r>
          <a:r>
            <a:rPr lang="en-US" dirty="0" smtClean="0"/>
            <a:t> is the process of reducing a word to its root form.</a:t>
          </a:r>
          <a:endParaRPr lang="en-US" dirty="0"/>
        </a:p>
      </dgm:t>
    </dgm:pt>
    <dgm:pt modelId="{15C2CEA2-D24B-489C-BF84-BE36ADD7FC3C}" type="parTrans" cxnId="{E6C5C2D9-2E8F-493C-8BA0-DAC9CDAD8AE0}">
      <dgm:prSet/>
      <dgm:spPr/>
      <dgm:t>
        <a:bodyPr/>
        <a:lstStyle/>
        <a:p>
          <a:endParaRPr lang="en-US"/>
        </a:p>
      </dgm:t>
    </dgm:pt>
    <dgm:pt modelId="{E460DF94-75D0-4A2A-A7A4-43F12E97FD41}" type="sibTrans" cxnId="{E6C5C2D9-2E8F-493C-8BA0-DAC9CDAD8AE0}">
      <dgm:prSet/>
      <dgm:spPr/>
      <dgm:t>
        <a:bodyPr/>
        <a:lstStyle/>
        <a:p>
          <a:endParaRPr lang="en-US"/>
        </a:p>
      </dgm:t>
    </dgm:pt>
    <dgm:pt modelId="{3D035AA9-5F48-4E93-9305-E3E84A022C1A}">
      <dgm:prSet/>
      <dgm:spPr/>
      <dgm:t>
        <a:bodyPr/>
        <a:lstStyle/>
        <a:p>
          <a:r>
            <a:rPr lang="en-US" b="1" dirty="0" smtClean="0"/>
            <a:t>Removal</a:t>
          </a:r>
          <a:r>
            <a:rPr lang="en-US" dirty="0" smtClean="0"/>
            <a:t> of unwanted words basically with less than </a:t>
          </a:r>
          <a:r>
            <a:rPr lang="en-US" b="1" dirty="0" smtClean="0"/>
            <a:t>2</a:t>
          </a:r>
          <a:r>
            <a:rPr lang="en-US" dirty="0" smtClean="0"/>
            <a:t> characters to reduce noise.</a:t>
          </a:r>
          <a:endParaRPr lang="en-US" dirty="0"/>
        </a:p>
      </dgm:t>
    </dgm:pt>
    <dgm:pt modelId="{682C2AA5-EF0E-482B-9702-78FED9EE9529}" type="parTrans" cxnId="{84971B6E-A3A7-4B63-8415-5476929D9E9D}">
      <dgm:prSet/>
      <dgm:spPr/>
      <dgm:t>
        <a:bodyPr/>
        <a:lstStyle/>
        <a:p>
          <a:endParaRPr lang="en-US"/>
        </a:p>
      </dgm:t>
    </dgm:pt>
    <dgm:pt modelId="{1E34FF27-F181-4A5D-9FF0-9832F74C7CFA}" type="sibTrans" cxnId="{84971B6E-A3A7-4B63-8415-5476929D9E9D}">
      <dgm:prSet/>
      <dgm:spPr/>
      <dgm:t>
        <a:bodyPr/>
        <a:lstStyle/>
        <a:p>
          <a:endParaRPr lang="en-US"/>
        </a:p>
      </dgm:t>
    </dgm:pt>
    <dgm:pt modelId="{6E1BDD9F-B20B-4EA7-AAEF-1C437CCB1202}">
      <dgm:prSet/>
      <dgm:spPr/>
      <dgm:t>
        <a:bodyPr/>
        <a:lstStyle/>
        <a:p>
          <a:pPr algn="l">
            <a:lnSpc>
              <a:spcPct val="150000"/>
            </a:lnSpc>
          </a:pPr>
          <a:r>
            <a:rPr lang="en-US" b="1" i="0" dirty="0" smtClean="0"/>
            <a:t>Split</a:t>
          </a:r>
          <a:r>
            <a:rPr lang="en-US" b="0" i="0" dirty="0" smtClean="0"/>
            <a:t> arrays or matrices into random </a:t>
          </a:r>
          <a:r>
            <a:rPr lang="en-US" b="1" i="0" dirty="0" smtClean="0"/>
            <a:t>train</a:t>
          </a:r>
          <a:r>
            <a:rPr lang="en-US" b="0" i="0" dirty="0" smtClean="0"/>
            <a:t> and </a:t>
          </a:r>
          <a:r>
            <a:rPr lang="en-US" b="1" i="0" dirty="0" smtClean="0"/>
            <a:t>test</a:t>
          </a:r>
          <a:r>
            <a:rPr lang="en-US" b="0" i="0" dirty="0" smtClean="0"/>
            <a:t> subsets.</a:t>
          </a:r>
          <a:endParaRPr lang="en-US" dirty="0"/>
        </a:p>
      </dgm:t>
    </dgm:pt>
    <dgm:pt modelId="{33A1D468-CC2F-4206-AC30-0A2A4671F82B}" type="parTrans" cxnId="{7E1DF6AE-B648-4038-8686-5C52A9225DB4}">
      <dgm:prSet/>
      <dgm:spPr/>
      <dgm:t>
        <a:bodyPr/>
        <a:lstStyle/>
        <a:p>
          <a:endParaRPr lang="en-US"/>
        </a:p>
      </dgm:t>
    </dgm:pt>
    <dgm:pt modelId="{8241899F-5958-4C99-B812-B5781DC8B850}" type="sibTrans" cxnId="{7E1DF6AE-B648-4038-8686-5C52A9225DB4}">
      <dgm:prSet/>
      <dgm:spPr/>
      <dgm:t>
        <a:bodyPr/>
        <a:lstStyle/>
        <a:p>
          <a:endParaRPr lang="en-US"/>
        </a:p>
      </dgm:t>
    </dgm:pt>
    <dgm:pt modelId="{199527CC-3E9D-4ACA-88C3-7DBAD7A65089}">
      <dgm:prSet/>
      <dgm:spPr/>
      <dgm:t>
        <a:bodyPr/>
        <a:lstStyle/>
        <a:p>
          <a:pPr>
            <a:lnSpc>
              <a:spcPct val="150000"/>
            </a:lnSpc>
          </a:pPr>
          <a:r>
            <a:rPr lang="en-US" b="0" i="0" dirty="0" smtClean="0"/>
            <a:t>TF-IDF stands for </a:t>
          </a:r>
          <a:r>
            <a:rPr lang="en-US" b="1" i="0" dirty="0" smtClean="0"/>
            <a:t>term frequency-inverse document frequency</a:t>
          </a:r>
          <a:endParaRPr lang="en-US" dirty="0"/>
        </a:p>
      </dgm:t>
    </dgm:pt>
    <dgm:pt modelId="{5E86877F-3B02-41A3-9406-CBB0ED60CC1E}" type="parTrans" cxnId="{9211AD99-8B97-4011-A065-E3220AB90399}">
      <dgm:prSet/>
      <dgm:spPr/>
      <dgm:t>
        <a:bodyPr/>
        <a:lstStyle/>
        <a:p>
          <a:endParaRPr lang="en-US"/>
        </a:p>
      </dgm:t>
    </dgm:pt>
    <dgm:pt modelId="{B931A49C-5169-4E30-94C6-C902435DD1EA}" type="sibTrans" cxnId="{9211AD99-8B97-4011-A065-E3220AB90399}">
      <dgm:prSet/>
      <dgm:spPr/>
      <dgm:t>
        <a:bodyPr/>
        <a:lstStyle/>
        <a:p>
          <a:endParaRPr lang="en-US"/>
        </a:p>
      </dgm:t>
    </dgm:pt>
    <dgm:pt modelId="{449A934E-BBB5-4786-98EA-224EE2D68FBD}" type="pres">
      <dgm:prSet presAssocID="{D437A47C-1C0B-4721-9602-99E4B695F1B4}" presName="Name0" presStyleCnt="0">
        <dgm:presLayoutVars>
          <dgm:dir/>
          <dgm:animLvl val="lvl"/>
          <dgm:resizeHandles/>
        </dgm:presLayoutVars>
      </dgm:prSet>
      <dgm:spPr/>
      <dgm:t>
        <a:bodyPr/>
        <a:lstStyle/>
        <a:p>
          <a:endParaRPr lang="en-US"/>
        </a:p>
      </dgm:t>
    </dgm:pt>
    <dgm:pt modelId="{E2BF9E42-2365-46A0-8752-D14EE3A2C98D}" type="pres">
      <dgm:prSet presAssocID="{AE652274-5CBF-448D-B263-6ACD349A1589}" presName="linNode" presStyleCnt="0"/>
      <dgm:spPr/>
    </dgm:pt>
    <dgm:pt modelId="{013A93E6-356A-4958-ADDF-CA86EF66B963}" type="pres">
      <dgm:prSet presAssocID="{AE652274-5CBF-448D-B263-6ACD349A1589}" presName="parentShp" presStyleLbl="node1" presStyleIdx="0" presStyleCnt="7" custScaleX="76267">
        <dgm:presLayoutVars>
          <dgm:bulletEnabled val="1"/>
        </dgm:presLayoutVars>
      </dgm:prSet>
      <dgm:spPr/>
      <dgm:t>
        <a:bodyPr/>
        <a:lstStyle/>
        <a:p>
          <a:endParaRPr lang="en-US"/>
        </a:p>
      </dgm:t>
    </dgm:pt>
    <dgm:pt modelId="{9C973D9C-9254-4199-A39F-AC3313B04A7C}" type="pres">
      <dgm:prSet presAssocID="{AE652274-5CBF-448D-B263-6ACD349A1589}" presName="childShp" presStyleLbl="bgAccFollowNode1" presStyleIdx="0" presStyleCnt="7" custScaleX="108948">
        <dgm:presLayoutVars>
          <dgm:bulletEnabled val="1"/>
        </dgm:presLayoutVars>
      </dgm:prSet>
      <dgm:spPr/>
      <dgm:t>
        <a:bodyPr/>
        <a:lstStyle/>
        <a:p>
          <a:endParaRPr lang="en-US"/>
        </a:p>
      </dgm:t>
    </dgm:pt>
    <dgm:pt modelId="{1A3E2A09-DAFD-4DFE-9C0C-ADD9CD039422}" type="pres">
      <dgm:prSet presAssocID="{322DD390-18C2-4837-A40F-7AB721A7E688}" presName="spacing" presStyleCnt="0"/>
      <dgm:spPr/>
    </dgm:pt>
    <dgm:pt modelId="{3A50C207-3619-4D14-B72A-3F1527EEC715}" type="pres">
      <dgm:prSet presAssocID="{77CCF4C4-C144-4B41-BE83-D05AE7664A89}" presName="linNode" presStyleCnt="0"/>
      <dgm:spPr/>
    </dgm:pt>
    <dgm:pt modelId="{B39A118F-FA7A-479B-950A-D594CE65AA01}" type="pres">
      <dgm:prSet presAssocID="{77CCF4C4-C144-4B41-BE83-D05AE7664A89}" presName="parentShp" presStyleLbl="node1" presStyleIdx="1" presStyleCnt="7" custScaleX="76267">
        <dgm:presLayoutVars>
          <dgm:bulletEnabled val="1"/>
        </dgm:presLayoutVars>
      </dgm:prSet>
      <dgm:spPr/>
      <dgm:t>
        <a:bodyPr/>
        <a:lstStyle/>
        <a:p>
          <a:endParaRPr lang="en-US"/>
        </a:p>
      </dgm:t>
    </dgm:pt>
    <dgm:pt modelId="{B4584BEC-F45A-4084-9F76-D74525C6925A}" type="pres">
      <dgm:prSet presAssocID="{77CCF4C4-C144-4B41-BE83-D05AE7664A89}" presName="childShp" presStyleLbl="bgAccFollowNode1" presStyleIdx="1" presStyleCnt="7" custScaleX="108948">
        <dgm:presLayoutVars>
          <dgm:bulletEnabled val="1"/>
        </dgm:presLayoutVars>
      </dgm:prSet>
      <dgm:spPr/>
      <dgm:t>
        <a:bodyPr/>
        <a:lstStyle/>
        <a:p>
          <a:endParaRPr lang="en-US"/>
        </a:p>
      </dgm:t>
    </dgm:pt>
    <dgm:pt modelId="{F3491FB0-C756-429D-91F9-AA93347FEDBC}" type="pres">
      <dgm:prSet presAssocID="{868975B8-BA66-448D-8C43-7A9367729F73}" presName="spacing" presStyleCnt="0"/>
      <dgm:spPr/>
    </dgm:pt>
    <dgm:pt modelId="{D7908C99-55A8-46F3-A652-82A1504F3158}" type="pres">
      <dgm:prSet presAssocID="{71B7C20D-E9F1-4106-85E0-C5A1239C35E7}" presName="linNode" presStyleCnt="0"/>
      <dgm:spPr/>
    </dgm:pt>
    <dgm:pt modelId="{387E5A57-9597-42DE-A0B6-13095683E66E}" type="pres">
      <dgm:prSet presAssocID="{71B7C20D-E9F1-4106-85E0-C5A1239C35E7}" presName="parentShp" presStyleLbl="node1" presStyleIdx="2" presStyleCnt="7" custScaleX="76267">
        <dgm:presLayoutVars>
          <dgm:bulletEnabled val="1"/>
        </dgm:presLayoutVars>
      </dgm:prSet>
      <dgm:spPr/>
      <dgm:t>
        <a:bodyPr/>
        <a:lstStyle/>
        <a:p>
          <a:endParaRPr lang="en-US"/>
        </a:p>
      </dgm:t>
    </dgm:pt>
    <dgm:pt modelId="{87CC7EE1-731F-4484-B5D5-01CBD7C43F7C}" type="pres">
      <dgm:prSet presAssocID="{71B7C20D-E9F1-4106-85E0-C5A1239C35E7}" presName="childShp" presStyleLbl="bgAccFollowNode1" presStyleIdx="2" presStyleCnt="7" custScaleX="108948">
        <dgm:presLayoutVars>
          <dgm:bulletEnabled val="1"/>
        </dgm:presLayoutVars>
      </dgm:prSet>
      <dgm:spPr/>
      <dgm:t>
        <a:bodyPr/>
        <a:lstStyle/>
        <a:p>
          <a:endParaRPr lang="en-US"/>
        </a:p>
      </dgm:t>
    </dgm:pt>
    <dgm:pt modelId="{F3D035A1-7A90-462C-A775-89465B14CD68}" type="pres">
      <dgm:prSet presAssocID="{4F8FE6A7-0709-44BD-BBD9-1607C253A09D}" presName="spacing" presStyleCnt="0"/>
      <dgm:spPr/>
    </dgm:pt>
    <dgm:pt modelId="{BDE97972-9D9D-47E2-9929-9DCD0F0E41EC}" type="pres">
      <dgm:prSet presAssocID="{75F96B0B-EF7A-43E4-9AD8-66D74FE500BF}" presName="linNode" presStyleCnt="0"/>
      <dgm:spPr/>
    </dgm:pt>
    <dgm:pt modelId="{746ACBB6-5BC8-4FC2-BEEA-8AD9FC13B256}" type="pres">
      <dgm:prSet presAssocID="{75F96B0B-EF7A-43E4-9AD8-66D74FE500BF}" presName="parentShp" presStyleLbl="node1" presStyleIdx="3" presStyleCnt="7" custScaleX="76267">
        <dgm:presLayoutVars>
          <dgm:bulletEnabled val="1"/>
        </dgm:presLayoutVars>
      </dgm:prSet>
      <dgm:spPr/>
      <dgm:t>
        <a:bodyPr/>
        <a:lstStyle/>
        <a:p>
          <a:endParaRPr lang="en-US"/>
        </a:p>
      </dgm:t>
    </dgm:pt>
    <dgm:pt modelId="{DB23517A-BDAA-46BE-A798-584BA752DA80}" type="pres">
      <dgm:prSet presAssocID="{75F96B0B-EF7A-43E4-9AD8-66D74FE500BF}" presName="childShp" presStyleLbl="bgAccFollowNode1" presStyleIdx="3" presStyleCnt="7" custScaleX="108948">
        <dgm:presLayoutVars>
          <dgm:bulletEnabled val="1"/>
        </dgm:presLayoutVars>
      </dgm:prSet>
      <dgm:spPr/>
      <dgm:t>
        <a:bodyPr/>
        <a:lstStyle/>
        <a:p>
          <a:endParaRPr lang="en-US"/>
        </a:p>
      </dgm:t>
    </dgm:pt>
    <dgm:pt modelId="{7FC19C1A-6F05-4DA4-8FFA-D08AF316BA41}" type="pres">
      <dgm:prSet presAssocID="{692E6AD5-A84E-4AEB-BF50-4A0D21B32AAC}" presName="spacing" presStyleCnt="0"/>
      <dgm:spPr/>
    </dgm:pt>
    <dgm:pt modelId="{0EA7ED59-E691-4511-93A2-5A9D91C05A9C}" type="pres">
      <dgm:prSet presAssocID="{66387AA1-2CB8-403E-9AB6-F8EE2509269C}" presName="linNode" presStyleCnt="0"/>
      <dgm:spPr/>
    </dgm:pt>
    <dgm:pt modelId="{3BCDAAE8-E832-472A-8213-933898C27690}" type="pres">
      <dgm:prSet presAssocID="{66387AA1-2CB8-403E-9AB6-F8EE2509269C}" presName="parentShp" presStyleLbl="node1" presStyleIdx="4" presStyleCnt="7" custScaleX="76267">
        <dgm:presLayoutVars>
          <dgm:bulletEnabled val="1"/>
        </dgm:presLayoutVars>
      </dgm:prSet>
      <dgm:spPr/>
      <dgm:t>
        <a:bodyPr/>
        <a:lstStyle/>
        <a:p>
          <a:endParaRPr lang="en-US"/>
        </a:p>
      </dgm:t>
    </dgm:pt>
    <dgm:pt modelId="{8C3F8427-566C-44C5-BDD6-3940A791DAD3}" type="pres">
      <dgm:prSet presAssocID="{66387AA1-2CB8-403E-9AB6-F8EE2509269C}" presName="childShp" presStyleLbl="bgAccFollowNode1" presStyleIdx="4" presStyleCnt="7" custScaleX="108948">
        <dgm:presLayoutVars>
          <dgm:bulletEnabled val="1"/>
        </dgm:presLayoutVars>
      </dgm:prSet>
      <dgm:spPr/>
      <dgm:t>
        <a:bodyPr/>
        <a:lstStyle/>
        <a:p>
          <a:endParaRPr lang="en-US"/>
        </a:p>
      </dgm:t>
    </dgm:pt>
    <dgm:pt modelId="{FB422BA8-E9F4-41AA-B81B-1677B2DFB275}" type="pres">
      <dgm:prSet presAssocID="{9D41D510-D464-419A-BE81-A4EE3E092623}" presName="spacing" presStyleCnt="0"/>
      <dgm:spPr/>
    </dgm:pt>
    <dgm:pt modelId="{7B9EEEA3-89DE-44DA-A4E3-841450D7DDBE}" type="pres">
      <dgm:prSet presAssocID="{713028DE-3F66-4749-B9F5-B0A77530C202}" presName="linNode" presStyleCnt="0"/>
      <dgm:spPr/>
    </dgm:pt>
    <dgm:pt modelId="{41A3B13A-4905-4464-977B-22ECDA674AFA}" type="pres">
      <dgm:prSet presAssocID="{713028DE-3F66-4749-B9F5-B0A77530C202}" presName="parentShp" presStyleLbl="node1" presStyleIdx="5" presStyleCnt="7" custScaleX="76267">
        <dgm:presLayoutVars>
          <dgm:bulletEnabled val="1"/>
        </dgm:presLayoutVars>
      </dgm:prSet>
      <dgm:spPr/>
      <dgm:t>
        <a:bodyPr/>
        <a:lstStyle/>
        <a:p>
          <a:endParaRPr lang="en-US"/>
        </a:p>
      </dgm:t>
    </dgm:pt>
    <dgm:pt modelId="{1DA0AA91-5C52-4F5B-909C-7034219846E6}" type="pres">
      <dgm:prSet presAssocID="{713028DE-3F66-4749-B9F5-B0A77530C202}" presName="childShp" presStyleLbl="bgAccFollowNode1" presStyleIdx="5" presStyleCnt="7" custScaleX="108948">
        <dgm:presLayoutVars>
          <dgm:bulletEnabled val="1"/>
        </dgm:presLayoutVars>
      </dgm:prSet>
      <dgm:spPr/>
      <dgm:t>
        <a:bodyPr/>
        <a:lstStyle/>
        <a:p>
          <a:endParaRPr lang="en-US"/>
        </a:p>
      </dgm:t>
    </dgm:pt>
    <dgm:pt modelId="{29B4D167-61AA-49ED-8E55-3CC1CABCABAB}" type="pres">
      <dgm:prSet presAssocID="{E4E9D0B5-C685-44F0-A896-B644802A6F82}" presName="spacing" presStyleCnt="0"/>
      <dgm:spPr/>
    </dgm:pt>
    <dgm:pt modelId="{C505D726-B170-4C81-8CF9-396C72E614C8}" type="pres">
      <dgm:prSet presAssocID="{ED99FEF5-4A4E-4B49-A0E5-90D20F9F3D8C}" presName="linNode" presStyleCnt="0"/>
      <dgm:spPr/>
    </dgm:pt>
    <dgm:pt modelId="{59A992CD-6C0D-45FE-8446-4CE31DADDE4D}" type="pres">
      <dgm:prSet presAssocID="{ED99FEF5-4A4E-4B49-A0E5-90D20F9F3D8C}" presName="parentShp" presStyleLbl="node1" presStyleIdx="6" presStyleCnt="7" custScaleX="76267">
        <dgm:presLayoutVars>
          <dgm:bulletEnabled val="1"/>
        </dgm:presLayoutVars>
      </dgm:prSet>
      <dgm:spPr/>
      <dgm:t>
        <a:bodyPr/>
        <a:lstStyle/>
        <a:p>
          <a:endParaRPr lang="en-US"/>
        </a:p>
      </dgm:t>
    </dgm:pt>
    <dgm:pt modelId="{6A7F5AED-D7A3-499C-B8B9-62852682C8A2}" type="pres">
      <dgm:prSet presAssocID="{ED99FEF5-4A4E-4B49-A0E5-90D20F9F3D8C}" presName="childShp" presStyleLbl="bgAccFollowNode1" presStyleIdx="6" presStyleCnt="7" custScaleX="108948">
        <dgm:presLayoutVars>
          <dgm:bulletEnabled val="1"/>
        </dgm:presLayoutVars>
      </dgm:prSet>
      <dgm:spPr/>
      <dgm:t>
        <a:bodyPr/>
        <a:lstStyle/>
        <a:p>
          <a:endParaRPr lang="en-US"/>
        </a:p>
      </dgm:t>
    </dgm:pt>
  </dgm:ptLst>
  <dgm:cxnLst>
    <dgm:cxn modelId="{2A8F656E-CF87-4BEF-B873-F687DCE80D78}" type="presOf" srcId="{BB3DF93A-6480-4232-A848-49C3A8E6905A}" destId="{B4584BEC-F45A-4084-9F76-D74525C6925A}" srcOrd="0" destOrd="0" presId="urn:microsoft.com/office/officeart/2005/8/layout/vList6"/>
    <dgm:cxn modelId="{2657D5F0-C468-4694-A22A-A4CFAF9DF326}" type="presOf" srcId="{AE652274-5CBF-448D-B263-6ACD349A1589}" destId="{013A93E6-356A-4958-ADDF-CA86EF66B963}" srcOrd="0" destOrd="0" presId="urn:microsoft.com/office/officeart/2005/8/layout/vList6"/>
    <dgm:cxn modelId="{45DA53E7-B121-4E59-89AB-5F60082CC7CF}" type="presOf" srcId="{77CCF4C4-C144-4B41-BE83-D05AE7664A89}" destId="{B39A118F-FA7A-479B-950A-D594CE65AA01}" srcOrd="0" destOrd="0" presId="urn:microsoft.com/office/officeart/2005/8/layout/vList6"/>
    <dgm:cxn modelId="{84971B6E-A3A7-4B63-8415-5476929D9E9D}" srcId="{66387AA1-2CB8-403E-9AB6-F8EE2509269C}" destId="{3D035AA9-5F48-4E93-9305-E3E84A022C1A}" srcOrd="0" destOrd="0" parTransId="{682C2AA5-EF0E-482B-9702-78FED9EE9529}" sibTransId="{1E34FF27-F181-4A5D-9FF0-9832F74C7CFA}"/>
    <dgm:cxn modelId="{09026838-3159-48E5-A991-059A246A3D8F}" type="presOf" srcId="{D70FBB0C-8BBA-4A48-B029-B4C709E9E88D}" destId="{87CC7EE1-731F-4484-B5D5-01CBD7C43F7C}" srcOrd="0" destOrd="0" presId="urn:microsoft.com/office/officeart/2005/8/layout/vList6"/>
    <dgm:cxn modelId="{3F635479-9049-4738-9336-11434DE21F77}" srcId="{D437A47C-1C0B-4721-9602-99E4B695F1B4}" destId="{66387AA1-2CB8-403E-9AB6-F8EE2509269C}" srcOrd="4" destOrd="0" parTransId="{F21420E7-6BED-4F4A-A036-3532CAADF1D0}" sibTransId="{9D41D510-D464-419A-BE81-A4EE3E092623}"/>
    <dgm:cxn modelId="{21DC99A6-E0D2-4364-9AF1-A5CBB6EA3465}" type="presOf" srcId="{71B7C20D-E9F1-4106-85E0-C5A1239C35E7}" destId="{387E5A57-9597-42DE-A0B6-13095683E66E}" srcOrd="0" destOrd="0" presId="urn:microsoft.com/office/officeart/2005/8/layout/vList6"/>
    <dgm:cxn modelId="{78F6DD8D-8EB7-4592-AFF9-DE37C41B395F}" srcId="{D437A47C-1C0B-4721-9602-99E4B695F1B4}" destId="{713028DE-3F66-4749-B9F5-B0A77530C202}" srcOrd="5" destOrd="0" parTransId="{43E06ECE-0EC2-42F5-819C-86D08B65954A}" sibTransId="{E4E9D0B5-C685-44F0-A896-B644802A6F82}"/>
    <dgm:cxn modelId="{A517F746-2070-4356-BF7D-D9C910ACDBA8}" srcId="{D437A47C-1C0B-4721-9602-99E4B695F1B4}" destId="{AE652274-5CBF-448D-B263-6ACD349A1589}" srcOrd="0" destOrd="0" parTransId="{17834B2C-97B1-4ABC-8295-18C4654ECB6F}" sibTransId="{322DD390-18C2-4837-A40F-7AB721A7E688}"/>
    <dgm:cxn modelId="{E79857FB-E762-46C0-A238-2820EADA3F50}" srcId="{D437A47C-1C0B-4721-9602-99E4B695F1B4}" destId="{71B7C20D-E9F1-4106-85E0-C5A1239C35E7}" srcOrd="2" destOrd="0" parTransId="{B47E68AB-27C5-4E1F-A600-C66A444BC2BE}" sibTransId="{4F8FE6A7-0709-44BD-BBD9-1607C253A09D}"/>
    <dgm:cxn modelId="{EE0B2C3C-D3D9-498F-93D4-DF05629B3BD0}" srcId="{AE652274-5CBF-448D-B263-6ACD349A1589}" destId="{D159EB6D-FCFF-46F8-84CB-D39BADA344C6}" srcOrd="0" destOrd="0" parTransId="{2A17E43B-BC30-4E16-AFC8-524DB9E0210A}" sibTransId="{79A7974B-2672-4565-83DE-771D06BE4DC8}"/>
    <dgm:cxn modelId="{0EA738D4-CEDF-418F-8A45-7F8D7ECA66AB}" type="presOf" srcId="{6E1BDD9F-B20B-4EA7-AAEF-1C437CCB1202}" destId="{1DA0AA91-5C52-4F5B-909C-7034219846E6}" srcOrd="0" destOrd="0" presId="urn:microsoft.com/office/officeart/2005/8/layout/vList6"/>
    <dgm:cxn modelId="{7AF98B95-165A-4BB8-817E-60D0FA8C0AEC}" type="presOf" srcId="{199527CC-3E9D-4ACA-88C3-7DBAD7A65089}" destId="{6A7F5AED-D7A3-499C-B8B9-62852682C8A2}" srcOrd="0" destOrd="0" presId="urn:microsoft.com/office/officeart/2005/8/layout/vList6"/>
    <dgm:cxn modelId="{A18C0A01-D82F-4E7B-8722-4B289FBDB15B}" srcId="{71B7C20D-E9F1-4106-85E0-C5A1239C35E7}" destId="{D70FBB0C-8BBA-4A48-B029-B4C709E9E88D}" srcOrd="0" destOrd="0" parTransId="{ED88ED1C-5DF3-4685-B037-3AE5EA0EEC58}" sibTransId="{B2608BA6-9B6A-47ED-942E-BB0B02FEFF7E}"/>
    <dgm:cxn modelId="{9BC548D6-D11D-458C-AB12-B4449EE05DC9}" type="presOf" srcId="{ED99FEF5-4A4E-4B49-A0E5-90D20F9F3D8C}" destId="{59A992CD-6C0D-45FE-8446-4CE31DADDE4D}" srcOrd="0" destOrd="0" presId="urn:microsoft.com/office/officeart/2005/8/layout/vList6"/>
    <dgm:cxn modelId="{7E1DF6AE-B648-4038-8686-5C52A9225DB4}" srcId="{713028DE-3F66-4749-B9F5-B0A77530C202}" destId="{6E1BDD9F-B20B-4EA7-AAEF-1C437CCB1202}" srcOrd="0" destOrd="0" parTransId="{33A1D468-CC2F-4206-AC30-0A2A4671F82B}" sibTransId="{8241899F-5958-4C99-B812-B5781DC8B850}"/>
    <dgm:cxn modelId="{F4DA9083-F161-43D6-B0A5-E9797A53FE81}" type="presOf" srcId="{66387AA1-2CB8-403E-9AB6-F8EE2509269C}" destId="{3BCDAAE8-E832-472A-8213-933898C27690}" srcOrd="0" destOrd="0" presId="urn:microsoft.com/office/officeart/2005/8/layout/vList6"/>
    <dgm:cxn modelId="{46F506AE-4A24-4631-BC55-C1C7FCCA2028}" type="presOf" srcId="{D437A47C-1C0B-4721-9602-99E4B695F1B4}" destId="{449A934E-BBB5-4786-98EA-224EE2D68FBD}" srcOrd="0" destOrd="0" presId="urn:microsoft.com/office/officeart/2005/8/layout/vList6"/>
    <dgm:cxn modelId="{93A0DB53-3F1E-4CEE-A78D-DE6D8B542936}" srcId="{D437A47C-1C0B-4721-9602-99E4B695F1B4}" destId="{ED99FEF5-4A4E-4B49-A0E5-90D20F9F3D8C}" srcOrd="6" destOrd="0" parTransId="{619D1A9B-D776-413E-B318-4AF2A56B25CB}" sibTransId="{94C26447-C138-40B2-A9E8-93D6F547346D}"/>
    <dgm:cxn modelId="{71595125-540A-46F5-81CB-AF8001BDC816}" type="presOf" srcId="{D159EB6D-FCFF-46F8-84CB-D39BADA344C6}" destId="{9C973D9C-9254-4199-A39F-AC3313B04A7C}" srcOrd="0" destOrd="0" presId="urn:microsoft.com/office/officeart/2005/8/layout/vList6"/>
    <dgm:cxn modelId="{18640611-2FD6-4B40-9042-7AE2D6A4E45D}" srcId="{D437A47C-1C0B-4721-9602-99E4B695F1B4}" destId="{75F96B0B-EF7A-43E4-9AD8-66D74FE500BF}" srcOrd="3" destOrd="0" parTransId="{70DF8F4A-DF64-41F9-A2CF-977A22CC8627}" sibTransId="{692E6AD5-A84E-4AEB-BF50-4A0D21B32AAC}"/>
    <dgm:cxn modelId="{8852AA10-F6C6-4949-AF06-03E95606A35E}" type="presOf" srcId="{3D035AA9-5F48-4E93-9305-E3E84A022C1A}" destId="{8C3F8427-566C-44C5-BDD6-3940A791DAD3}" srcOrd="0" destOrd="0" presId="urn:microsoft.com/office/officeart/2005/8/layout/vList6"/>
    <dgm:cxn modelId="{3208FF51-925A-41FE-BCC6-CED5AFF1E5D4}" type="presOf" srcId="{75F96B0B-EF7A-43E4-9AD8-66D74FE500BF}" destId="{746ACBB6-5BC8-4FC2-BEEA-8AD9FC13B256}" srcOrd="0" destOrd="0" presId="urn:microsoft.com/office/officeart/2005/8/layout/vList6"/>
    <dgm:cxn modelId="{E6C5C2D9-2E8F-493C-8BA0-DAC9CDAD8AE0}" srcId="{75F96B0B-EF7A-43E4-9AD8-66D74FE500BF}" destId="{5E2486A1-6C3C-49C3-9C39-20B6A796850C}" srcOrd="0" destOrd="0" parTransId="{15C2CEA2-D24B-489C-BF84-BE36ADD7FC3C}" sibTransId="{E460DF94-75D0-4A2A-A7A4-43F12E97FD41}"/>
    <dgm:cxn modelId="{C4A96DFC-CD47-4CC9-A154-E9172D22E8AF}" srcId="{77CCF4C4-C144-4B41-BE83-D05AE7664A89}" destId="{BB3DF93A-6480-4232-A848-49C3A8E6905A}" srcOrd="0" destOrd="0" parTransId="{2C42FF19-AB51-4801-9B1D-5E7AC343E9B2}" sibTransId="{634B69DB-B258-4414-AC8D-CC55C37BD58F}"/>
    <dgm:cxn modelId="{9211AD99-8B97-4011-A065-E3220AB90399}" srcId="{ED99FEF5-4A4E-4B49-A0E5-90D20F9F3D8C}" destId="{199527CC-3E9D-4ACA-88C3-7DBAD7A65089}" srcOrd="0" destOrd="0" parTransId="{5E86877F-3B02-41A3-9406-CBB0ED60CC1E}" sibTransId="{B931A49C-5169-4E30-94C6-C902435DD1EA}"/>
    <dgm:cxn modelId="{7D33DC21-B4A0-4B94-A9CE-9F6EB97CE380}" type="presOf" srcId="{5E2486A1-6C3C-49C3-9C39-20B6A796850C}" destId="{DB23517A-BDAA-46BE-A798-584BA752DA80}" srcOrd="0" destOrd="0" presId="urn:microsoft.com/office/officeart/2005/8/layout/vList6"/>
    <dgm:cxn modelId="{3AC5992B-80CB-4606-9DDE-50656089CE44}" type="presOf" srcId="{713028DE-3F66-4749-B9F5-B0A77530C202}" destId="{41A3B13A-4905-4464-977B-22ECDA674AFA}" srcOrd="0" destOrd="0" presId="urn:microsoft.com/office/officeart/2005/8/layout/vList6"/>
    <dgm:cxn modelId="{55A2C0AB-1860-4E1A-90EC-FE4DF7688377}" srcId="{D437A47C-1C0B-4721-9602-99E4B695F1B4}" destId="{77CCF4C4-C144-4B41-BE83-D05AE7664A89}" srcOrd="1" destOrd="0" parTransId="{06CA0919-289B-4EC1-964C-12B9F7E8F063}" sibTransId="{868975B8-BA66-448D-8C43-7A9367729F73}"/>
    <dgm:cxn modelId="{66418B62-ED1B-497C-B402-8AF5322FDC31}" type="presParOf" srcId="{449A934E-BBB5-4786-98EA-224EE2D68FBD}" destId="{E2BF9E42-2365-46A0-8752-D14EE3A2C98D}" srcOrd="0" destOrd="0" presId="urn:microsoft.com/office/officeart/2005/8/layout/vList6"/>
    <dgm:cxn modelId="{863D17C4-A207-48D0-847F-6C7BF031ACF2}" type="presParOf" srcId="{E2BF9E42-2365-46A0-8752-D14EE3A2C98D}" destId="{013A93E6-356A-4958-ADDF-CA86EF66B963}" srcOrd="0" destOrd="0" presId="urn:microsoft.com/office/officeart/2005/8/layout/vList6"/>
    <dgm:cxn modelId="{1ECE96BE-8A90-4904-BE03-DCF30A201372}" type="presParOf" srcId="{E2BF9E42-2365-46A0-8752-D14EE3A2C98D}" destId="{9C973D9C-9254-4199-A39F-AC3313B04A7C}" srcOrd="1" destOrd="0" presId="urn:microsoft.com/office/officeart/2005/8/layout/vList6"/>
    <dgm:cxn modelId="{9C0C7C79-3243-47E5-BE57-544889887DA6}" type="presParOf" srcId="{449A934E-BBB5-4786-98EA-224EE2D68FBD}" destId="{1A3E2A09-DAFD-4DFE-9C0C-ADD9CD039422}" srcOrd="1" destOrd="0" presId="urn:microsoft.com/office/officeart/2005/8/layout/vList6"/>
    <dgm:cxn modelId="{D504BC3A-7F74-4D52-94B5-B3BCB116AAA9}" type="presParOf" srcId="{449A934E-BBB5-4786-98EA-224EE2D68FBD}" destId="{3A50C207-3619-4D14-B72A-3F1527EEC715}" srcOrd="2" destOrd="0" presId="urn:microsoft.com/office/officeart/2005/8/layout/vList6"/>
    <dgm:cxn modelId="{F8A795DD-1899-45EF-9B7C-C40C091E8521}" type="presParOf" srcId="{3A50C207-3619-4D14-B72A-3F1527EEC715}" destId="{B39A118F-FA7A-479B-950A-D594CE65AA01}" srcOrd="0" destOrd="0" presId="urn:microsoft.com/office/officeart/2005/8/layout/vList6"/>
    <dgm:cxn modelId="{F877BA81-8744-45BF-B700-73F362D0AA32}" type="presParOf" srcId="{3A50C207-3619-4D14-B72A-3F1527EEC715}" destId="{B4584BEC-F45A-4084-9F76-D74525C6925A}" srcOrd="1" destOrd="0" presId="urn:microsoft.com/office/officeart/2005/8/layout/vList6"/>
    <dgm:cxn modelId="{9050AA12-6A18-4619-8866-81237FF5FCF0}" type="presParOf" srcId="{449A934E-BBB5-4786-98EA-224EE2D68FBD}" destId="{F3491FB0-C756-429D-91F9-AA93347FEDBC}" srcOrd="3" destOrd="0" presId="urn:microsoft.com/office/officeart/2005/8/layout/vList6"/>
    <dgm:cxn modelId="{ECBDDBAB-F310-4628-A128-AFF14768FFD9}" type="presParOf" srcId="{449A934E-BBB5-4786-98EA-224EE2D68FBD}" destId="{D7908C99-55A8-46F3-A652-82A1504F3158}" srcOrd="4" destOrd="0" presId="urn:microsoft.com/office/officeart/2005/8/layout/vList6"/>
    <dgm:cxn modelId="{FA628F70-A940-4878-89CF-CD7D235A171D}" type="presParOf" srcId="{D7908C99-55A8-46F3-A652-82A1504F3158}" destId="{387E5A57-9597-42DE-A0B6-13095683E66E}" srcOrd="0" destOrd="0" presId="urn:microsoft.com/office/officeart/2005/8/layout/vList6"/>
    <dgm:cxn modelId="{FA503C44-CDEE-46C5-B182-CEE6C37CDB69}" type="presParOf" srcId="{D7908C99-55A8-46F3-A652-82A1504F3158}" destId="{87CC7EE1-731F-4484-B5D5-01CBD7C43F7C}" srcOrd="1" destOrd="0" presId="urn:microsoft.com/office/officeart/2005/8/layout/vList6"/>
    <dgm:cxn modelId="{E4CE9989-309B-4197-91C9-989E3AEAFE6D}" type="presParOf" srcId="{449A934E-BBB5-4786-98EA-224EE2D68FBD}" destId="{F3D035A1-7A90-462C-A775-89465B14CD68}" srcOrd="5" destOrd="0" presId="urn:microsoft.com/office/officeart/2005/8/layout/vList6"/>
    <dgm:cxn modelId="{841541F9-946A-4253-909E-B01E5A6CE0E2}" type="presParOf" srcId="{449A934E-BBB5-4786-98EA-224EE2D68FBD}" destId="{BDE97972-9D9D-47E2-9929-9DCD0F0E41EC}" srcOrd="6" destOrd="0" presId="urn:microsoft.com/office/officeart/2005/8/layout/vList6"/>
    <dgm:cxn modelId="{E09AE526-CE0E-4E8F-96A2-585D1EEFDD1B}" type="presParOf" srcId="{BDE97972-9D9D-47E2-9929-9DCD0F0E41EC}" destId="{746ACBB6-5BC8-4FC2-BEEA-8AD9FC13B256}" srcOrd="0" destOrd="0" presId="urn:microsoft.com/office/officeart/2005/8/layout/vList6"/>
    <dgm:cxn modelId="{3FDA1CA4-7E59-4787-B5A1-C0A82E82F117}" type="presParOf" srcId="{BDE97972-9D9D-47E2-9929-9DCD0F0E41EC}" destId="{DB23517A-BDAA-46BE-A798-584BA752DA80}" srcOrd="1" destOrd="0" presId="urn:microsoft.com/office/officeart/2005/8/layout/vList6"/>
    <dgm:cxn modelId="{5B78EB53-35ED-479E-9776-77762C527619}" type="presParOf" srcId="{449A934E-BBB5-4786-98EA-224EE2D68FBD}" destId="{7FC19C1A-6F05-4DA4-8FFA-D08AF316BA41}" srcOrd="7" destOrd="0" presId="urn:microsoft.com/office/officeart/2005/8/layout/vList6"/>
    <dgm:cxn modelId="{B6B89391-11EF-49B3-B1AA-8F563A206EBE}" type="presParOf" srcId="{449A934E-BBB5-4786-98EA-224EE2D68FBD}" destId="{0EA7ED59-E691-4511-93A2-5A9D91C05A9C}" srcOrd="8" destOrd="0" presId="urn:microsoft.com/office/officeart/2005/8/layout/vList6"/>
    <dgm:cxn modelId="{5CC80EEF-EA47-4FA8-AD24-A6A6938CE66B}" type="presParOf" srcId="{0EA7ED59-E691-4511-93A2-5A9D91C05A9C}" destId="{3BCDAAE8-E832-472A-8213-933898C27690}" srcOrd="0" destOrd="0" presId="urn:microsoft.com/office/officeart/2005/8/layout/vList6"/>
    <dgm:cxn modelId="{66971874-FDC6-4CA5-97B0-8AEED6BF8CDC}" type="presParOf" srcId="{0EA7ED59-E691-4511-93A2-5A9D91C05A9C}" destId="{8C3F8427-566C-44C5-BDD6-3940A791DAD3}" srcOrd="1" destOrd="0" presId="urn:microsoft.com/office/officeart/2005/8/layout/vList6"/>
    <dgm:cxn modelId="{7AC84286-F5EA-4C41-BC33-CAE0A972087E}" type="presParOf" srcId="{449A934E-BBB5-4786-98EA-224EE2D68FBD}" destId="{FB422BA8-E9F4-41AA-B81B-1677B2DFB275}" srcOrd="9" destOrd="0" presId="urn:microsoft.com/office/officeart/2005/8/layout/vList6"/>
    <dgm:cxn modelId="{40826266-9668-42A8-AE0E-A150D8E477EE}" type="presParOf" srcId="{449A934E-BBB5-4786-98EA-224EE2D68FBD}" destId="{7B9EEEA3-89DE-44DA-A4E3-841450D7DDBE}" srcOrd="10" destOrd="0" presId="urn:microsoft.com/office/officeart/2005/8/layout/vList6"/>
    <dgm:cxn modelId="{F0505218-2014-4EC7-A7C2-7B64C518058A}" type="presParOf" srcId="{7B9EEEA3-89DE-44DA-A4E3-841450D7DDBE}" destId="{41A3B13A-4905-4464-977B-22ECDA674AFA}" srcOrd="0" destOrd="0" presId="urn:microsoft.com/office/officeart/2005/8/layout/vList6"/>
    <dgm:cxn modelId="{ACD5C57B-4337-4BB7-8858-4B58768D2C34}" type="presParOf" srcId="{7B9EEEA3-89DE-44DA-A4E3-841450D7DDBE}" destId="{1DA0AA91-5C52-4F5B-909C-7034219846E6}" srcOrd="1" destOrd="0" presId="urn:microsoft.com/office/officeart/2005/8/layout/vList6"/>
    <dgm:cxn modelId="{78ACEF32-1A7C-4F90-AB20-0B121BA8E86E}" type="presParOf" srcId="{449A934E-BBB5-4786-98EA-224EE2D68FBD}" destId="{29B4D167-61AA-49ED-8E55-3CC1CABCABAB}" srcOrd="11" destOrd="0" presId="urn:microsoft.com/office/officeart/2005/8/layout/vList6"/>
    <dgm:cxn modelId="{DF3C755D-564C-42BB-94FC-813CD82980EF}" type="presParOf" srcId="{449A934E-BBB5-4786-98EA-224EE2D68FBD}" destId="{C505D726-B170-4C81-8CF9-396C72E614C8}" srcOrd="12" destOrd="0" presId="urn:microsoft.com/office/officeart/2005/8/layout/vList6"/>
    <dgm:cxn modelId="{51EC1287-8F76-4903-8CB5-7356874E9E12}" type="presParOf" srcId="{C505D726-B170-4C81-8CF9-396C72E614C8}" destId="{59A992CD-6C0D-45FE-8446-4CE31DADDE4D}" srcOrd="0" destOrd="0" presId="urn:microsoft.com/office/officeart/2005/8/layout/vList6"/>
    <dgm:cxn modelId="{C72AFD1E-0228-4DAB-A4BE-DC1EBF0B9037}" type="presParOf" srcId="{C505D726-B170-4C81-8CF9-396C72E614C8}" destId="{6A7F5AED-D7A3-499C-B8B9-62852682C8A2}"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73D9C-9254-4199-A39F-AC3313B04A7C}">
      <dsp:nvSpPr>
        <dsp:cNvPr id="0" name=""/>
        <dsp:cNvSpPr/>
      </dsp:nvSpPr>
      <dsp:spPr>
        <a:xfrm>
          <a:off x="2560060" y="3214"/>
          <a:ext cx="5138262" cy="480417"/>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NeatText</a:t>
          </a:r>
          <a:r>
            <a:rPr lang="en-US" sz="1200" kern="1200" dirty="0" smtClean="0"/>
            <a:t> is a simple NLP package for cleaning textual data and text preprocessing. Simplifying Text Cleaning For NLP &amp; ML</a:t>
          </a:r>
          <a:endParaRPr lang="en-US" sz="1200" kern="1200" dirty="0"/>
        </a:p>
      </dsp:txBody>
      <dsp:txXfrm>
        <a:off x="2560060" y="63266"/>
        <a:ext cx="4958106" cy="360313"/>
      </dsp:txXfrm>
    </dsp:sp>
    <dsp:sp modelId="{013A93E6-356A-4958-ADDF-CA86EF66B963}">
      <dsp:nvSpPr>
        <dsp:cNvPr id="0" name=""/>
        <dsp:cNvSpPr/>
      </dsp:nvSpPr>
      <dsp:spPr>
        <a:xfrm>
          <a:off x="162097" y="3214"/>
          <a:ext cx="2397962" cy="48041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b="0" i="0" kern="1200" dirty="0" smtClean="0"/>
            <a:t>Text Cleaning with Neattext</a:t>
          </a:r>
          <a:endParaRPr lang="en-US" sz="1500" kern="1200" dirty="0"/>
        </a:p>
      </dsp:txBody>
      <dsp:txXfrm>
        <a:off x="185549" y="26666"/>
        <a:ext cx="2351058" cy="433513"/>
      </dsp:txXfrm>
    </dsp:sp>
    <dsp:sp modelId="{B4584BEC-F45A-4084-9F76-D74525C6925A}">
      <dsp:nvSpPr>
        <dsp:cNvPr id="0" name=""/>
        <dsp:cNvSpPr/>
      </dsp:nvSpPr>
      <dsp:spPr>
        <a:xfrm>
          <a:off x="2560060" y="531673"/>
          <a:ext cx="5138262" cy="480417"/>
        </a:xfrm>
        <a:prstGeom prst="rightArrow">
          <a:avLst>
            <a:gd name="adj1" fmla="val 75000"/>
            <a:gd name="adj2" fmla="val 50000"/>
          </a:avLst>
        </a:prstGeom>
        <a:solidFill>
          <a:schemeClr val="accent4">
            <a:tint val="40000"/>
            <a:alpha val="90000"/>
            <a:hueOff val="-657618"/>
            <a:satOff val="3693"/>
            <a:lumOff val="235"/>
            <a:alphaOff val="0"/>
          </a:schemeClr>
        </a:solidFill>
        <a:ln w="25400" cap="flat" cmpd="sng" algn="ctr">
          <a:solidFill>
            <a:schemeClr val="accent4">
              <a:tint val="40000"/>
              <a:alpha val="90000"/>
              <a:hueOff val="-657618"/>
              <a:satOff val="3693"/>
              <a:lumOff val="2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Tokenization</a:t>
          </a:r>
          <a:r>
            <a:rPr lang="en-US" sz="1200" kern="1200" dirty="0" smtClean="0"/>
            <a:t> is the process of tokenizing or splitting a string, text into a list of tokens. </a:t>
          </a:r>
          <a:endParaRPr lang="en-US" sz="1200" kern="1200" dirty="0"/>
        </a:p>
      </dsp:txBody>
      <dsp:txXfrm>
        <a:off x="2560060" y="591725"/>
        <a:ext cx="4958106" cy="360313"/>
      </dsp:txXfrm>
    </dsp:sp>
    <dsp:sp modelId="{B39A118F-FA7A-479B-950A-D594CE65AA01}">
      <dsp:nvSpPr>
        <dsp:cNvPr id="0" name=""/>
        <dsp:cNvSpPr/>
      </dsp:nvSpPr>
      <dsp:spPr>
        <a:xfrm>
          <a:off x="162097" y="531673"/>
          <a:ext cx="2397962" cy="480417"/>
        </a:xfrm>
        <a:prstGeom prst="roundRect">
          <a:avLst/>
        </a:prstGeom>
        <a:solidFill>
          <a:schemeClr val="accent4">
            <a:hueOff val="-744128"/>
            <a:satOff val="4483"/>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Tokenization</a:t>
          </a:r>
          <a:endParaRPr lang="en-US" sz="1500" kern="1200" dirty="0"/>
        </a:p>
      </dsp:txBody>
      <dsp:txXfrm>
        <a:off x="185549" y="555125"/>
        <a:ext cx="2351058" cy="433513"/>
      </dsp:txXfrm>
    </dsp:sp>
    <dsp:sp modelId="{87CC7EE1-731F-4484-B5D5-01CBD7C43F7C}">
      <dsp:nvSpPr>
        <dsp:cNvPr id="0" name=""/>
        <dsp:cNvSpPr/>
      </dsp:nvSpPr>
      <dsp:spPr>
        <a:xfrm>
          <a:off x="2560060" y="1060132"/>
          <a:ext cx="5138262" cy="480417"/>
        </a:xfrm>
        <a:prstGeom prst="rightArrow">
          <a:avLst>
            <a:gd name="adj1" fmla="val 75000"/>
            <a:gd name="adj2" fmla="val 50000"/>
          </a:avLst>
        </a:prstGeom>
        <a:solidFill>
          <a:schemeClr val="accent4">
            <a:tint val="40000"/>
            <a:alpha val="90000"/>
            <a:hueOff val="-1315237"/>
            <a:satOff val="7386"/>
            <a:lumOff val="469"/>
            <a:alphaOff val="0"/>
          </a:schemeClr>
        </a:solidFill>
        <a:ln w="25400" cap="flat" cmpd="sng" algn="ctr">
          <a:solidFill>
            <a:schemeClr val="accent4">
              <a:tint val="40000"/>
              <a:alpha val="90000"/>
              <a:hueOff val="-1315237"/>
              <a:satOff val="7386"/>
              <a:lumOff val="4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Lemmatization</a:t>
          </a:r>
          <a:r>
            <a:rPr lang="en-US" sz="1200" kern="1200" dirty="0" smtClean="0"/>
            <a:t> is a text normalization technique used in NLP, that switches any kind of a word to its base root mode</a:t>
          </a:r>
          <a:endParaRPr lang="en-US" sz="1200" kern="1200" dirty="0"/>
        </a:p>
      </dsp:txBody>
      <dsp:txXfrm>
        <a:off x="2560060" y="1120184"/>
        <a:ext cx="4958106" cy="360313"/>
      </dsp:txXfrm>
    </dsp:sp>
    <dsp:sp modelId="{387E5A57-9597-42DE-A0B6-13095683E66E}">
      <dsp:nvSpPr>
        <dsp:cNvPr id="0" name=""/>
        <dsp:cNvSpPr/>
      </dsp:nvSpPr>
      <dsp:spPr>
        <a:xfrm>
          <a:off x="162097" y="1060132"/>
          <a:ext cx="2397962" cy="480417"/>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b="0" i="0" kern="1200" dirty="0" smtClean="0"/>
            <a:t>Lemmatization</a:t>
          </a:r>
          <a:endParaRPr lang="en-US" sz="1500" kern="1200" dirty="0"/>
        </a:p>
      </dsp:txBody>
      <dsp:txXfrm>
        <a:off x="185549" y="1083584"/>
        <a:ext cx="2351058" cy="433513"/>
      </dsp:txXfrm>
    </dsp:sp>
    <dsp:sp modelId="{DB23517A-BDAA-46BE-A798-584BA752DA80}">
      <dsp:nvSpPr>
        <dsp:cNvPr id="0" name=""/>
        <dsp:cNvSpPr/>
      </dsp:nvSpPr>
      <dsp:spPr>
        <a:xfrm>
          <a:off x="2560060" y="1588591"/>
          <a:ext cx="5138262" cy="480417"/>
        </a:xfrm>
        <a:prstGeom prst="rightArrow">
          <a:avLst>
            <a:gd name="adj1" fmla="val 75000"/>
            <a:gd name="adj2" fmla="val 50000"/>
          </a:avLst>
        </a:prstGeom>
        <a:solidFill>
          <a:schemeClr val="accent4">
            <a:tint val="40000"/>
            <a:alpha val="90000"/>
            <a:hueOff val="-1972855"/>
            <a:satOff val="11079"/>
            <a:lumOff val="704"/>
            <a:alphaOff val="0"/>
          </a:schemeClr>
        </a:solidFill>
        <a:ln w="25400" cap="flat" cmpd="sng" algn="ctr">
          <a:solidFill>
            <a:schemeClr val="accent4">
              <a:tint val="40000"/>
              <a:alpha val="90000"/>
              <a:hueOff val="-1972855"/>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150000"/>
            </a:lnSpc>
            <a:spcBef>
              <a:spcPct val="0"/>
            </a:spcBef>
            <a:spcAft>
              <a:spcPct val="15000"/>
            </a:spcAft>
            <a:buChar char="••"/>
          </a:pPr>
          <a:r>
            <a:rPr lang="en-US" sz="1200" b="1" kern="1200" dirty="0" smtClean="0"/>
            <a:t>Stemming</a:t>
          </a:r>
          <a:r>
            <a:rPr lang="en-US" sz="1200" kern="1200" dirty="0" smtClean="0"/>
            <a:t> is the process of reducing a word to its root form.</a:t>
          </a:r>
          <a:endParaRPr lang="en-US" sz="1200" kern="1200" dirty="0"/>
        </a:p>
      </dsp:txBody>
      <dsp:txXfrm>
        <a:off x="2560060" y="1648643"/>
        <a:ext cx="4958106" cy="360313"/>
      </dsp:txXfrm>
    </dsp:sp>
    <dsp:sp modelId="{746ACBB6-5BC8-4FC2-BEEA-8AD9FC13B256}">
      <dsp:nvSpPr>
        <dsp:cNvPr id="0" name=""/>
        <dsp:cNvSpPr/>
      </dsp:nvSpPr>
      <dsp:spPr>
        <a:xfrm>
          <a:off x="162097" y="1588591"/>
          <a:ext cx="2397962" cy="480417"/>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b="0" i="0" kern="1200" dirty="0" smtClean="0"/>
            <a:t>Stemming</a:t>
          </a:r>
          <a:endParaRPr lang="en-US" sz="1500" kern="1200" dirty="0"/>
        </a:p>
      </dsp:txBody>
      <dsp:txXfrm>
        <a:off x="185549" y="1612043"/>
        <a:ext cx="2351058" cy="433513"/>
      </dsp:txXfrm>
    </dsp:sp>
    <dsp:sp modelId="{8C3F8427-566C-44C5-BDD6-3940A791DAD3}">
      <dsp:nvSpPr>
        <dsp:cNvPr id="0" name=""/>
        <dsp:cNvSpPr/>
      </dsp:nvSpPr>
      <dsp:spPr>
        <a:xfrm>
          <a:off x="2560060" y="2117050"/>
          <a:ext cx="5138262" cy="480417"/>
        </a:xfrm>
        <a:prstGeom prst="rightArrow">
          <a:avLst>
            <a:gd name="adj1" fmla="val 75000"/>
            <a:gd name="adj2" fmla="val 50000"/>
          </a:avLst>
        </a:prstGeom>
        <a:solidFill>
          <a:schemeClr val="accent4">
            <a:tint val="40000"/>
            <a:alpha val="90000"/>
            <a:hueOff val="-2630473"/>
            <a:satOff val="14771"/>
            <a:lumOff val="939"/>
            <a:alphaOff val="0"/>
          </a:schemeClr>
        </a:solidFill>
        <a:ln w="25400" cap="flat" cmpd="sng" algn="ctr">
          <a:solidFill>
            <a:schemeClr val="accent4">
              <a:tint val="40000"/>
              <a:alpha val="90000"/>
              <a:hueOff val="-2630473"/>
              <a:satOff val="14771"/>
              <a:lumOff val="9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Removal</a:t>
          </a:r>
          <a:r>
            <a:rPr lang="en-US" sz="1200" kern="1200" dirty="0" smtClean="0"/>
            <a:t> of unwanted words basically with less than </a:t>
          </a:r>
          <a:r>
            <a:rPr lang="en-US" sz="1200" b="1" kern="1200" dirty="0" smtClean="0"/>
            <a:t>2</a:t>
          </a:r>
          <a:r>
            <a:rPr lang="en-US" sz="1200" kern="1200" dirty="0" smtClean="0"/>
            <a:t> characters to reduce noise.</a:t>
          </a:r>
          <a:endParaRPr lang="en-US" sz="1200" kern="1200" dirty="0"/>
        </a:p>
      </dsp:txBody>
      <dsp:txXfrm>
        <a:off x="2560060" y="2177102"/>
        <a:ext cx="4958106" cy="360313"/>
      </dsp:txXfrm>
    </dsp:sp>
    <dsp:sp modelId="{3BCDAAE8-E832-472A-8213-933898C27690}">
      <dsp:nvSpPr>
        <dsp:cNvPr id="0" name=""/>
        <dsp:cNvSpPr/>
      </dsp:nvSpPr>
      <dsp:spPr>
        <a:xfrm>
          <a:off x="162097" y="2117050"/>
          <a:ext cx="2397962" cy="480417"/>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b="0" i="0" kern="1200" dirty="0" smtClean="0"/>
            <a:t>Short Words Removal</a:t>
          </a:r>
          <a:endParaRPr lang="en-US" sz="1500" kern="1200" dirty="0"/>
        </a:p>
      </dsp:txBody>
      <dsp:txXfrm>
        <a:off x="185549" y="2140502"/>
        <a:ext cx="2351058" cy="433513"/>
      </dsp:txXfrm>
    </dsp:sp>
    <dsp:sp modelId="{1DA0AA91-5C52-4F5B-909C-7034219846E6}">
      <dsp:nvSpPr>
        <dsp:cNvPr id="0" name=""/>
        <dsp:cNvSpPr/>
      </dsp:nvSpPr>
      <dsp:spPr>
        <a:xfrm>
          <a:off x="2560060" y="2645509"/>
          <a:ext cx="5138262" cy="480417"/>
        </a:xfrm>
        <a:prstGeom prst="rightArrow">
          <a:avLst>
            <a:gd name="adj1" fmla="val 75000"/>
            <a:gd name="adj2" fmla="val 50000"/>
          </a:avLst>
        </a:prstGeom>
        <a:solidFill>
          <a:schemeClr val="accent4">
            <a:tint val="40000"/>
            <a:alpha val="90000"/>
            <a:hueOff val="-3288091"/>
            <a:satOff val="18464"/>
            <a:lumOff val="1173"/>
            <a:alphaOff val="0"/>
          </a:schemeClr>
        </a:solidFill>
        <a:ln w="25400" cap="flat" cmpd="sng" algn="ctr">
          <a:solidFill>
            <a:schemeClr val="accent4">
              <a:tint val="40000"/>
              <a:alpha val="90000"/>
              <a:hueOff val="-3288091"/>
              <a:satOff val="18464"/>
              <a:lumOff val="1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150000"/>
            </a:lnSpc>
            <a:spcBef>
              <a:spcPct val="0"/>
            </a:spcBef>
            <a:spcAft>
              <a:spcPct val="15000"/>
            </a:spcAft>
            <a:buChar char="••"/>
          </a:pPr>
          <a:r>
            <a:rPr lang="en-US" sz="1200" b="1" i="0" kern="1200" dirty="0" smtClean="0"/>
            <a:t>Split</a:t>
          </a:r>
          <a:r>
            <a:rPr lang="en-US" sz="1200" b="0" i="0" kern="1200" dirty="0" smtClean="0"/>
            <a:t> arrays or matrices into random </a:t>
          </a:r>
          <a:r>
            <a:rPr lang="en-US" sz="1200" b="1" i="0" kern="1200" dirty="0" smtClean="0"/>
            <a:t>train</a:t>
          </a:r>
          <a:r>
            <a:rPr lang="en-US" sz="1200" b="0" i="0" kern="1200" dirty="0" smtClean="0"/>
            <a:t> and </a:t>
          </a:r>
          <a:r>
            <a:rPr lang="en-US" sz="1200" b="1" i="0" kern="1200" dirty="0" smtClean="0"/>
            <a:t>test</a:t>
          </a:r>
          <a:r>
            <a:rPr lang="en-US" sz="1200" b="0" i="0" kern="1200" dirty="0" smtClean="0"/>
            <a:t> subsets.</a:t>
          </a:r>
          <a:endParaRPr lang="en-US" sz="1200" kern="1200" dirty="0"/>
        </a:p>
      </dsp:txBody>
      <dsp:txXfrm>
        <a:off x="2560060" y="2705561"/>
        <a:ext cx="4958106" cy="360313"/>
      </dsp:txXfrm>
    </dsp:sp>
    <dsp:sp modelId="{41A3B13A-4905-4464-977B-22ECDA674AFA}">
      <dsp:nvSpPr>
        <dsp:cNvPr id="0" name=""/>
        <dsp:cNvSpPr/>
      </dsp:nvSpPr>
      <dsp:spPr>
        <a:xfrm>
          <a:off x="162097" y="2645509"/>
          <a:ext cx="2397962" cy="480417"/>
        </a:xfrm>
        <a:prstGeom prst="roundRect">
          <a:avLst/>
        </a:prstGeom>
        <a:solidFill>
          <a:schemeClr val="accent4">
            <a:hueOff val="-3720641"/>
            <a:satOff val="22416"/>
            <a:lumOff val="17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Test-Train Split</a:t>
          </a:r>
          <a:endParaRPr lang="en-US" sz="1500" kern="1200" dirty="0"/>
        </a:p>
      </dsp:txBody>
      <dsp:txXfrm>
        <a:off x="185549" y="2668961"/>
        <a:ext cx="2351058" cy="433513"/>
      </dsp:txXfrm>
    </dsp:sp>
    <dsp:sp modelId="{6A7F5AED-D7A3-499C-B8B9-62852682C8A2}">
      <dsp:nvSpPr>
        <dsp:cNvPr id="0" name=""/>
        <dsp:cNvSpPr/>
      </dsp:nvSpPr>
      <dsp:spPr>
        <a:xfrm>
          <a:off x="2560060" y="3173968"/>
          <a:ext cx="5138262" cy="480417"/>
        </a:xfrm>
        <a:prstGeom prst="rightArrow">
          <a:avLst>
            <a:gd name="adj1" fmla="val 75000"/>
            <a:gd name="adj2" fmla="val 50000"/>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150000"/>
            </a:lnSpc>
            <a:spcBef>
              <a:spcPct val="0"/>
            </a:spcBef>
            <a:spcAft>
              <a:spcPct val="15000"/>
            </a:spcAft>
            <a:buChar char="••"/>
          </a:pPr>
          <a:r>
            <a:rPr lang="en-US" sz="1200" b="0" i="0" kern="1200" dirty="0" smtClean="0"/>
            <a:t>TF-IDF stands for </a:t>
          </a:r>
          <a:r>
            <a:rPr lang="en-US" sz="1200" b="1" i="0" kern="1200" dirty="0" smtClean="0"/>
            <a:t>term frequency-inverse document frequency</a:t>
          </a:r>
          <a:endParaRPr lang="en-US" sz="1200" kern="1200" dirty="0"/>
        </a:p>
      </dsp:txBody>
      <dsp:txXfrm>
        <a:off x="2560060" y="3234020"/>
        <a:ext cx="4958106" cy="360313"/>
      </dsp:txXfrm>
    </dsp:sp>
    <dsp:sp modelId="{59A992CD-6C0D-45FE-8446-4CE31DADDE4D}">
      <dsp:nvSpPr>
        <dsp:cNvPr id="0" name=""/>
        <dsp:cNvSpPr/>
      </dsp:nvSpPr>
      <dsp:spPr>
        <a:xfrm>
          <a:off x="162097" y="3173968"/>
          <a:ext cx="2397962" cy="480417"/>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b="0" i="0" kern="1200" dirty="0" smtClean="0"/>
            <a:t>TF-IDF</a:t>
          </a:r>
          <a:endParaRPr lang="en-US" sz="1500" kern="1200" dirty="0"/>
        </a:p>
      </dsp:txBody>
      <dsp:txXfrm>
        <a:off x="185549" y="3197420"/>
        <a:ext cx="2351058" cy="43351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20B96D1-8FBC-4F0E-98D7-AC5A0B66865D}" type="datetimeFigureOut">
              <a:rPr lang="en-IN" smtClean="0"/>
              <a:t>28-12-2022</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ED99C1D-5F1F-4FB6-B0CC-84A966CE7722}" type="slidenum">
              <a:rPr lang="en-IN" smtClean="0"/>
              <a:t>‹#›</a:t>
            </a:fld>
            <a:endParaRPr lang="en-IN"/>
          </a:p>
        </p:txBody>
      </p:sp>
    </p:spTree>
    <p:extLst>
      <p:ext uri="{BB962C8B-B14F-4D97-AF65-F5344CB8AC3E}">
        <p14:creationId xmlns:p14="http://schemas.microsoft.com/office/powerpoint/2010/main" val="2709573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ED99C1D-5F1F-4FB6-B0CC-84A966CE7722}" type="slidenum">
              <a:rPr lang="en-IN" smtClean="0"/>
              <a:t>4</a:t>
            </a:fld>
            <a:endParaRPr lang="en-IN"/>
          </a:p>
        </p:txBody>
      </p:sp>
    </p:spTree>
    <p:extLst>
      <p:ext uri="{BB962C8B-B14F-4D97-AF65-F5344CB8AC3E}">
        <p14:creationId xmlns:p14="http://schemas.microsoft.com/office/powerpoint/2010/main" val="150670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ED99C1D-5F1F-4FB6-B0CC-84A966CE7722}" type="slidenum">
              <a:rPr lang="en-IN" smtClean="0"/>
              <a:t>5</a:t>
            </a:fld>
            <a:endParaRPr lang="en-IN"/>
          </a:p>
        </p:txBody>
      </p:sp>
    </p:spTree>
    <p:extLst>
      <p:ext uri="{BB962C8B-B14F-4D97-AF65-F5344CB8AC3E}">
        <p14:creationId xmlns:p14="http://schemas.microsoft.com/office/powerpoint/2010/main" val="3610458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34F5C"/>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34F5C"/>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5143500"/>
          </a:xfrm>
          <a:prstGeom prst="rect">
            <a:avLst/>
          </a:prstGeom>
        </p:spPr>
      </p:pic>
      <p:pic>
        <p:nvPicPr>
          <p:cNvPr id="17" name="bg object 17"/>
          <p:cNvPicPr/>
          <p:nvPr/>
        </p:nvPicPr>
        <p:blipFill>
          <a:blip r:embed="rId3" cstate="print"/>
          <a:stretch>
            <a:fillRect/>
          </a:stretch>
        </p:blipFill>
        <p:spPr>
          <a:xfrm>
            <a:off x="8602980" y="67056"/>
            <a:ext cx="348996" cy="358139"/>
          </a:xfrm>
          <a:prstGeom prst="rect">
            <a:avLst/>
          </a:prstGeom>
        </p:spPr>
      </p:pic>
      <p:pic>
        <p:nvPicPr>
          <p:cNvPr id="18" name="bg object 18"/>
          <p:cNvPicPr/>
          <p:nvPr/>
        </p:nvPicPr>
        <p:blipFill>
          <a:blip r:embed="rId4" cstate="print"/>
          <a:stretch>
            <a:fillRect/>
          </a:stretch>
        </p:blipFill>
        <p:spPr>
          <a:xfrm>
            <a:off x="1868106" y="1945081"/>
            <a:ext cx="5536691" cy="879601"/>
          </a:xfrm>
          <a:prstGeom prst="rect">
            <a:avLst/>
          </a:prstGeom>
        </p:spPr>
      </p:pic>
      <p:sp>
        <p:nvSpPr>
          <p:cNvPr id="2" name="Holder 2"/>
          <p:cNvSpPr>
            <a:spLocks noGrp="1"/>
          </p:cNvSpPr>
          <p:nvPr>
            <p:ph type="title"/>
          </p:nvPr>
        </p:nvSpPr>
        <p:spPr/>
        <p:txBody>
          <a:bodyPr lIns="0" tIns="0" rIns="0" bIns="0"/>
          <a:lstStyle>
            <a:lvl1pPr>
              <a:defRPr sz="4400" b="0" i="0">
                <a:solidFill>
                  <a:srgbClr val="134F5C"/>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80" y="67055"/>
            <a:ext cx="348996" cy="358139"/>
          </a:xfrm>
          <a:prstGeom prst="rect">
            <a:avLst/>
          </a:prstGeom>
        </p:spPr>
      </p:pic>
      <p:sp>
        <p:nvSpPr>
          <p:cNvPr id="2" name="Holder 2"/>
          <p:cNvSpPr>
            <a:spLocks noGrp="1"/>
          </p:cNvSpPr>
          <p:nvPr>
            <p:ph type="title"/>
          </p:nvPr>
        </p:nvSpPr>
        <p:spPr>
          <a:xfrm>
            <a:off x="2601595" y="2014854"/>
            <a:ext cx="3940809" cy="697230"/>
          </a:xfrm>
          <a:prstGeom prst="rect">
            <a:avLst/>
          </a:prstGeom>
        </p:spPr>
        <p:txBody>
          <a:bodyPr wrap="square" lIns="0" tIns="0" rIns="0" bIns="0">
            <a:spAutoFit/>
          </a:bodyPr>
          <a:lstStyle>
            <a:lvl1pPr>
              <a:defRPr sz="4400" b="0" i="0">
                <a:solidFill>
                  <a:srgbClr val="134F5C"/>
                </a:solidFill>
                <a:latin typeface="Arial Black"/>
                <a:cs typeface="Arial Black"/>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12/28/2022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6.jp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grow.almabetter.com/data-science/projects/Coronavirus-Tweet-Sentiment-Analysis" TargetMode="External"/><Relationship Id="rId7" Type="http://schemas.openxmlformats.org/officeDocument/2006/relationships/image" Target="../media/image5.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hyperlink" Target="https://github.com/Sanket7994/Coronavirus_Tweet_Sentiment_Analysis" TargetMode="External"/><Relationship Id="rId5" Type="http://schemas.openxmlformats.org/officeDocument/2006/relationships/hyperlink" Target="https://www.cdc.gov/coronavirus/2019-ncov/index.html" TargetMode="External"/><Relationship Id="rId4" Type="http://schemas.openxmlformats.org/officeDocument/2006/relationships/hyperlink" Target="https://scikit-learn.org/stable/modules/multiclass.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44650" y="4269104"/>
            <a:ext cx="577088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5FCFF"/>
                </a:solidFill>
                <a:latin typeface="Bahnschrift"/>
                <a:cs typeface="Bahnschrift"/>
              </a:rPr>
              <a:t>Participants</a:t>
            </a:r>
            <a:r>
              <a:rPr sz="1800" spc="175" dirty="0">
                <a:solidFill>
                  <a:srgbClr val="F5FCFF"/>
                </a:solidFill>
                <a:latin typeface="Bahnschrift"/>
                <a:cs typeface="Bahnschrift"/>
              </a:rPr>
              <a:t> </a:t>
            </a:r>
            <a:r>
              <a:rPr sz="1800" dirty="0">
                <a:solidFill>
                  <a:srgbClr val="F5FCFF"/>
                </a:solidFill>
                <a:latin typeface="Bahnschrift"/>
                <a:cs typeface="Bahnschrift"/>
              </a:rPr>
              <a:t>:</a:t>
            </a:r>
            <a:r>
              <a:rPr sz="1800" spc="180" dirty="0">
                <a:solidFill>
                  <a:srgbClr val="F5FCFF"/>
                </a:solidFill>
                <a:latin typeface="Bahnschrift"/>
                <a:cs typeface="Bahnschrift"/>
              </a:rPr>
              <a:t> </a:t>
            </a:r>
            <a:r>
              <a:rPr sz="1800" spc="-5" dirty="0">
                <a:solidFill>
                  <a:srgbClr val="F5FCFF"/>
                </a:solidFill>
                <a:latin typeface="Bahnschrift"/>
                <a:cs typeface="Bahnschrift"/>
              </a:rPr>
              <a:t>Ruchitha</a:t>
            </a:r>
            <a:r>
              <a:rPr sz="1800" spc="180" dirty="0">
                <a:solidFill>
                  <a:srgbClr val="F5FCFF"/>
                </a:solidFill>
                <a:latin typeface="Bahnschrift"/>
                <a:cs typeface="Bahnschrift"/>
              </a:rPr>
              <a:t> </a:t>
            </a:r>
            <a:r>
              <a:rPr sz="1800" spc="-5" dirty="0">
                <a:solidFill>
                  <a:srgbClr val="F5FCFF"/>
                </a:solidFill>
                <a:latin typeface="Bahnschrift"/>
                <a:cs typeface="Bahnschrift"/>
              </a:rPr>
              <a:t>Kanakaiah</a:t>
            </a:r>
            <a:r>
              <a:rPr sz="1800" spc="175" dirty="0">
                <a:solidFill>
                  <a:srgbClr val="F5FCFF"/>
                </a:solidFill>
                <a:latin typeface="Bahnschrift"/>
                <a:cs typeface="Bahnschrift"/>
              </a:rPr>
              <a:t> </a:t>
            </a:r>
            <a:r>
              <a:rPr sz="1800" spc="-5" dirty="0">
                <a:solidFill>
                  <a:srgbClr val="F5FCFF"/>
                </a:solidFill>
                <a:latin typeface="Bahnschrift"/>
                <a:cs typeface="Bahnschrift"/>
              </a:rPr>
              <a:t>Bijja</a:t>
            </a:r>
            <a:r>
              <a:rPr sz="1800" spc="175" dirty="0">
                <a:solidFill>
                  <a:srgbClr val="F5FCFF"/>
                </a:solidFill>
                <a:latin typeface="Bahnschrift"/>
                <a:cs typeface="Bahnschrift"/>
              </a:rPr>
              <a:t> </a:t>
            </a:r>
            <a:r>
              <a:rPr sz="1800" dirty="0">
                <a:solidFill>
                  <a:srgbClr val="F5FCFF"/>
                </a:solidFill>
                <a:latin typeface="Bahnschrift"/>
                <a:cs typeface="Bahnschrift"/>
              </a:rPr>
              <a:t>&amp;</a:t>
            </a:r>
            <a:r>
              <a:rPr sz="1800" spc="180" dirty="0">
                <a:solidFill>
                  <a:srgbClr val="F5FCFF"/>
                </a:solidFill>
                <a:latin typeface="Bahnschrift"/>
                <a:cs typeface="Bahnschrift"/>
              </a:rPr>
              <a:t> </a:t>
            </a:r>
            <a:r>
              <a:rPr sz="1800" spc="-5" dirty="0">
                <a:solidFill>
                  <a:srgbClr val="F5FCFF"/>
                </a:solidFill>
                <a:latin typeface="Bahnschrift"/>
                <a:cs typeface="Bahnschrift"/>
              </a:rPr>
              <a:t>Dinesh</a:t>
            </a:r>
            <a:r>
              <a:rPr sz="1800" spc="175" dirty="0">
                <a:solidFill>
                  <a:srgbClr val="F5FCFF"/>
                </a:solidFill>
                <a:latin typeface="Bahnschrift"/>
                <a:cs typeface="Bahnschrift"/>
              </a:rPr>
              <a:t> </a:t>
            </a:r>
            <a:r>
              <a:rPr sz="1800" spc="-5" dirty="0">
                <a:solidFill>
                  <a:srgbClr val="F5FCFF"/>
                </a:solidFill>
                <a:latin typeface="Bahnschrift"/>
                <a:cs typeface="Bahnschrift"/>
              </a:rPr>
              <a:t>Bhuyan</a:t>
            </a:r>
            <a:endParaRPr sz="1800">
              <a:latin typeface="Bahnschrift"/>
              <a:cs typeface="Bahnschrift"/>
            </a:endParaRPr>
          </a:p>
        </p:txBody>
      </p:sp>
      <p:sp>
        <p:nvSpPr>
          <p:cNvPr id="4" name="object 4"/>
          <p:cNvSpPr/>
          <p:nvPr/>
        </p:nvSpPr>
        <p:spPr>
          <a:xfrm>
            <a:off x="761" y="761"/>
            <a:ext cx="9142730" cy="5142230"/>
          </a:xfrm>
          <a:custGeom>
            <a:avLst/>
            <a:gdLst/>
            <a:ahLst/>
            <a:cxnLst/>
            <a:rect l="l" t="t" r="r" b="b"/>
            <a:pathLst>
              <a:path w="9142730" h="5142230">
                <a:moveTo>
                  <a:pt x="0" y="0"/>
                </a:moveTo>
                <a:lnTo>
                  <a:pt x="9142476" y="0"/>
                </a:lnTo>
                <a:lnTo>
                  <a:pt x="9142476" y="5141976"/>
                </a:lnTo>
                <a:lnTo>
                  <a:pt x="0" y="5141976"/>
                </a:lnTo>
                <a:lnTo>
                  <a:pt x="0" y="0"/>
                </a:lnTo>
                <a:close/>
              </a:path>
            </a:pathLst>
          </a:custGeom>
          <a:ln w="3175">
            <a:solidFill>
              <a:srgbClr val="000000"/>
            </a:solidFill>
          </a:ln>
        </p:spPr>
        <p:txBody>
          <a:bodyPr wrap="square" lIns="0" tIns="0" rIns="0" bIns="0" rtlCol="0"/>
          <a:lstStyle/>
          <a:p>
            <a:endParaRPr/>
          </a:p>
        </p:txBody>
      </p:sp>
      <p:sp>
        <p:nvSpPr>
          <p:cNvPr id="13" name="TextBox 12">
            <a:extLst>
              <a:ext uri="{FF2B5EF4-FFF2-40B4-BE49-F238E27FC236}">
                <a16:creationId xmlns:a16="http://schemas.microsoft.com/office/drawing/2014/main" id="{EC70F9BD-F201-D38F-9ECD-58DE8AA3E040}"/>
              </a:ext>
            </a:extLst>
          </p:cNvPr>
          <p:cNvSpPr txBox="1"/>
          <p:nvPr/>
        </p:nvSpPr>
        <p:spPr>
          <a:xfrm>
            <a:off x="533400" y="3922493"/>
            <a:ext cx="2743200" cy="646331"/>
          </a:xfrm>
          <a:prstGeom prst="rect">
            <a:avLst/>
          </a:prstGeom>
          <a:noFill/>
        </p:spPr>
        <p:txBody>
          <a:bodyPr wrap="square" rtlCol="0">
            <a:spAutoFit/>
          </a:bodyPr>
          <a:lstStyle/>
          <a:p>
            <a:r>
              <a:rPr lang="en-US" b="1" dirty="0">
                <a:solidFill>
                  <a:schemeClr val="bg1"/>
                </a:solidFill>
              </a:rPr>
              <a:t>PROJECT </a:t>
            </a:r>
            <a:r>
              <a:rPr lang="en-US" b="1" dirty="0" smtClean="0">
                <a:solidFill>
                  <a:schemeClr val="bg1"/>
                </a:solidFill>
              </a:rPr>
              <a:t>MADE BY</a:t>
            </a:r>
            <a:r>
              <a:rPr lang="en-US" dirty="0" smtClean="0">
                <a:solidFill>
                  <a:schemeClr val="bg1"/>
                </a:solidFill>
              </a:rPr>
              <a:t>:</a:t>
            </a:r>
            <a:endParaRPr lang="en-US" dirty="0">
              <a:solidFill>
                <a:schemeClr val="bg1"/>
              </a:solidFill>
            </a:endParaRPr>
          </a:p>
          <a:p>
            <a:r>
              <a:rPr lang="en-US" dirty="0">
                <a:solidFill>
                  <a:schemeClr val="bg1"/>
                </a:solidFill>
              </a:rPr>
              <a:t>SANKET </a:t>
            </a:r>
            <a:r>
              <a:rPr lang="en-US" dirty="0" smtClean="0">
                <a:solidFill>
                  <a:schemeClr val="bg1"/>
                </a:solidFill>
              </a:rPr>
              <a:t>CHOURIYA</a:t>
            </a:r>
            <a:endParaRPr lang="en-US"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70"/>
            <a:ext cx="9142730" cy="5142230"/>
          </a:xfrm>
          <a:prstGeom prst="rect">
            <a:avLst/>
          </a:prstGeom>
        </p:spPr>
      </p:pic>
      <p:pic>
        <p:nvPicPr>
          <p:cNvPr id="12" name="Picture 11">
            <a:extLst>
              <a:ext uri="{FF2B5EF4-FFF2-40B4-BE49-F238E27FC236}">
                <a16:creationId xmlns:a16="http://schemas.microsoft.com/office/drawing/2014/main" id="{87CBC0E0-99A8-4DD4-91FB-D5E23BC01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14378"/>
            <a:ext cx="518835" cy="533658"/>
          </a:xfrm>
          <a:prstGeom prst="rect">
            <a:avLst/>
          </a:prstGeom>
        </p:spPr>
      </p:pic>
      <p:sp>
        <p:nvSpPr>
          <p:cNvPr id="6" name="Rectangle 5"/>
          <p:cNvSpPr/>
          <p:nvPr/>
        </p:nvSpPr>
        <p:spPr>
          <a:xfrm>
            <a:off x="4190999" y="905882"/>
            <a:ext cx="4572000" cy="1938992"/>
          </a:xfrm>
          <a:prstGeom prst="rect">
            <a:avLst/>
          </a:prstGeom>
          <a:noFill/>
        </p:spPr>
        <p:txBody>
          <a:bodyPr wrap="square" lIns="91440" tIns="45720" rIns="91440" bIns="45720">
            <a:spAutoFit/>
          </a:bodyPr>
          <a:lstStyle/>
          <a:p>
            <a:pPr algn="ctr"/>
            <a:r>
              <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CORONAVIRUS TWEET SENTIMENT ANALYSIS</a:t>
            </a:r>
          </a:p>
        </p:txBody>
      </p:sp>
      <p:sp>
        <p:nvSpPr>
          <p:cNvPr id="7" name="Rectangle 6"/>
          <p:cNvSpPr/>
          <p:nvPr/>
        </p:nvSpPr>
        <p:spPr>
          <a:xfrm>
            <a:off x="5121431" y="3593962"/>
            <a:ext cx="2681120" cy="338554"/>
          </a:xfrm>
          <a:prstGeom prst="rect">
            <a:avLst/>
          </a:prstGeom>
          <a:noFill/>
        </p:spPr>
        <p:txBody>
          <a:bodyPr wrap="none" lIns="91440" tIns="45720" rIns="91440" bIns="45720">
            <a:spAutoFit/>
          </a:bodyPr>
          <a:lstStyle/>
          <a:p>
            <a:pPr algn="ctr"/>
            <a:r>
              <a:rPr lang="en-US" sz="1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MADE BY: SANKET CHOURIYA</a:t>
            </a:r>
          </a:p>
        </p:txBody>
      </p:sp>
      <p:sp>
        <p:nvSpPr>
          <p:cNvPr id="18" name="Rectangle 17"/>
          <p:cNvSpPr/>
          <p:nvPr/>
        </p:nvSpPr>
        <p:spPr>
          <a:xfrm>
            <a:off x="5380706" y="3050141"/>
            <a:ext cx="2192587" cy="338554"/>
          </a:xfrm>
          <a:prstGeom prst="rect">
            <a:avLst/>
          </a:prstGeom>
          <a:noFill/>
        </p:spPr>
        <p:txBody>
          <a:bodyPr wrap="none" lIns="91440" tIns="45720" rIns="91440" bIns="45720">
            <a:spAutoFit/>
          </a:bodyPr>
          <a:lstStyle/>
          <a:p>
            <a:pPr algn="ctr"/>
            <a:r>
              <a:rPr lang="en-US" sz="1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CAPSTONE PROJECT - III</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a:extLst>
              <a:ext uri="{FF2B5EF4-FFF2-40B4-BE49-F238E27FC236}">
                <a16:creationId xmlns:a16="http://schemas.microsoft.com/office/drawing/2014/main" id="{114C8100-BE2E-45C2-8DBE-08B28641D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9" name="Rectangle 8">
            <a:extLst>
              <a:ext uri="{FF2B5EF4-FFF2-40B4-BE49-F238E27FC236}">
                <a16:creationId xmlns:a16="http://schemas.microsoft.com/office/drawing/2014/main" id="{8270B037-332B-4208-9FBB-82DDAC1B595F}"/>
              </a:ext>
            </a:extLst>
          </p:cNvPr>
          <p:cNvSpPr/>
          <p:nvPr/>
        </p:nvSpPr>
        <p:spPr>
          <a:xfrm>
            <a:off x="3155650" y="209550"/>
            <a:ext cx="2521652" cy="400110"/>
          </a:xfrm>
          <a:prstGeom prst="rect">
            <a:avLst/>
          </a:prstGeom>
        </p:spPr>
        <p:txBody>
          <a:bodyPr wrap="none">
            <a:spAutoFit/>
          </a:bodyPr>
          <a:lstStyle/>
          <a:p>
            <a:r>
              <a:rPr lang="en-US" sz="2000" b="1" dirty="0" smtClean="0">
                <a:solidFill>
                  <a:schemeClr val="bg1"/>
                </a:solidFill>
              </a:rPr>
              <a:t>TEXT PREPROCESSING</a:t>
            </a:r>
            <a:endParaRPr lang="en-IN" sz="2000" b="1" dirty="0">
              <a:solidFill>
                <a:schemeClr val="bg1"/>
              </a:solidFill>
            </a:endParaRPr>
          </a:p>
        </p:txBody>
      </p:sp>
      <p:graphicFrame>
        <p:nvGraphicFramePr>
          <p:cNvPr id="5" name="Diagram 4"/>
          <p:cNvGraphicFramePr/>
          <p:nvPr>
            <p:extLst>
              <p:ext uri="{D42A27DB-BD31-4B8C-83A1-F6EECF244321}">
                <p14:modId xmlns:p14="http://schemas.microsoft.com/office/powerpoint/2010/main" val="302813742"/>
              </p:ext>
            </p:extLst>
          </p:nvPr>
        </p:nvGraphicFramePr>
        <p:xfrm>
          <a:off x="641790" y="1032975"/>
          <a:ext cx="7860420" cy="365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a:extLst>
              <a:ext uri="{FF2B5EF4-FFF2-40B4-BE49-F238E27FC236}">
                <a16:creationId xmlns:a16="http://schemas.microsoft.com/office/drawing/2014/main" id="{8270B037-332B-4208-9FBB-82DDAC1B595F}"/>
              </a:ext>
            </a:extLst>
          </p:cNvPr>
          <p:cNvSpPr/>
          <p:nvPr/>
        </p:nvSpPr>
        <p:spPr>
          <a:xfrm>
            <a:off x="3155650" y="209550"/>
            <a:ext cx="2996205" cy="400110"/>
          </a:xfrm>
          <a:prstGeom prst="rect">
            <a:avLst/>
          </a:prstGeom>
        </p:spPr>
        <p:txBody>
          <a:bodyPr wrap="none">
            <a:spAutoFit/>
          </a:bodyPr>
          <a:lstStyle/>
          <a:p>
            <a:r>
              <a:rPr lang="en-IN" sz="2000" b="1" dirty="0" smtClean="0">
                <a:solidFill>
                  <a:schemeClr val="bg1"/>
                </a:solidFill>
              </a:rPr>
              <a:t>MODEL IMPLEMENTATION</a:t>
            </a:r>
            <a:endParaRPr lang="en-IN" sz="2000" b="1" dirty="0">
              <a:solidFill>
                <a:schemeClr val="bg1"/>
              </a:solidFill>
            </a:endParaRPr>
          </a:p>
        </p:txBody>
      </p:sp>
      <p:pic>
        <p:nvPicPr>
          <p:cNvPr id="11" name="Picture 10">
            <a:extLst>
              <a:ext uri="{FF2B5EF4-FFF2-40B4-BE49-F238E27FC236}">
                <a16:creationId xmlns:a16="http://schemas.microsoft.com/office/drawing/2014/main" id="{114C8100-BE2E-45C2-8DBE-08B28641D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895350"/>
            <a:ext cx="3535040" cy="2590801"/>
          </a:xfrm>
          <a:prstGeom prst="rect">
            <a:avLst/>
          </a:prstGeom>
        </p:spPr>
      </p:pic>
      <p:sp>
        <p:nvSpPr>
          <p:cNvPr id="12" name="Rectangle 11">
            <a:extLst>
              <a:ext uri="{FF2B5EF4-FFF2-40B4-BE49-F238E27FC236}">
                <a16:creationId xmlns:a16="http://schemas.microsoft.com/office/drawing/2014/main" id="{5FB9CCBC-8957-493A-A95F-9B021B85B0E5}"/>
              </a:ext>
            </a:extLst>
          </p:cNvPr>
          <p:cNvSpPr/>
          <p:nvPr/>
        </p:nvSpPr>
        <p:spPr>
          <a:xfrm>
            <a:off x="4114800" y="895350"/>
            <a:ext cx="4724400" cy="3810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b="1" dirty="0"/>
              <a:t>Multiclass </a:t>
            </a:r>
            <a:r>
              <a:rPr lang="en-US" sz="1600" b="1" dirty="0" smtClean="0"/>
              <a:t>classification:</a:t>
            </a:r>
          </a:p>
          <a:p>
            <a:endParaRPr lang="en-US" sz="1600" b="1" dirty="0"/>
          </a:p>
          <a:p>
            <a:r>
              <a:rPr lang="en-US" sz="1600" dirty="0"/>
              <a:t>Whether it’s spelled multi-class or multiclass, the science is the same. Multiclass classification is a machine learning classification task that consists of more than two classes, or outputs.</a:t>
            </a:r>
          </a:p>
          <a:p>
            <a:endParaRPr lang="en-US" sz="1600" dirty="0"/>
          </a:p>
          <a:p>
            <a:r>
              <a:rPr lang="en-US" sz="1600" dirty="0"/>
              <a:t>We are given a set of training samples separated into K distinct classes (In this dataset it is POSITIVE, NEGATIVE &amp; NEUTRAL sentiments) and we create an ML model to forecast which of those classes some previously unknown data belongs to. The model learns patterns specific to each class from the training dataset and utilizes those patterns to forecast the classification of future data.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9" name="Picture 8">
            <a:extLst>
              <a:ext uri="{FF2B5EF4-FFF2-40B4-BE49-F238E27FC236}">
                <a16:creationId xmlns:a16="http://schemas.microsoft.com/office/drawing/2014/main" id="{114C8100-BE2E-45C2-8DBE-08B28641D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10" name="Rectangle 9">
            <a:extLst>
              <a:ext uri="{FF2B5EF4-FFF2-40B4-BE49-F238E27FC236}">
                <a16:creationId xmlns:a16="http://schemas.microsoft.com/office/drawing/2014/main" id="{5FB9CCBC-8957-493A-A95F-9B021B85B0E5}"/>
              </a:ext>
            </a:extLst>
          </p:cNvPr>
          <p:cNvSpPr/>
          <p:nvPr/>
        </p:nvSpPr>
        <p:spPr>
          <a:xfrm>
            <a:off x="899835" y="743208"/>
            <a:ext cx="7239000" cy="415251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dirty="0"/>
              <a:t>Some of the most popular algorithms for multi-class classifications that </a:t>
            </a:r>
            <a:r>
              <a:rPr lang="en-US" sz="1600" dirty="0" smtClean="0"/>
              <a:t>I have used </a:t>
            </a:r>
            <a:r>
              <a:rPr lang="en-US" sz="1600" dirty="0"/>
              <a:t>in this project:</a:t>
            </a:r>
          </a:p>
          <a:p>
            <a:endParaRPr lang="en-US" sz="1600" dirty="0"/>
          </a:p>
          <a:p>
            <a:pPr marL="285750" indent="-285750">
              <a:buFont typeface="Arial" panose="020B0604020202020204" pitchFamily="34" charset="0"/>
              <a:buChar char="•"/>
            </a:pPr>
            <a:r>
              <a:rPr lang="en-US" sz="1600" dirty="0"/>
              <a:t>Multinomial Naive Bayes </a:t>
            </a:r>
            <a:r>
              <a:rPr lang="en-US" sz="1600" dirty="0" smtClean="0"/>
              <a:t>Classifier</a:t>
            </a:r>
            <a:endParaRPr lang="en-US" sz="1200" dirty="0" smtClean="0"/>
          </a:p>
          <a:p>
            <a:pPr marL="285750" indent="-285750">
              <a:buFont typeface="Arial" panose="020B0604020202020204" pitchFamily="34" charset="0"/>
              <a:buChar char="•"/>
            </a:pPr>
            <a:r>
              <a:rPr lang="en-US" sz="1600" dirty="0" smtClean="0"/>
              <a:t>Stochastic </a:t>
            </a:r>
            <a:r>
              <a:rPr lang="en-US" sz="1600" dirty="0"/>
              <a:t>Gradient Descent - SGD </a:t>
            </a:r>
            <a:r>
              <a:rPr lang="en-US" sz="1600" dirty="0" smtClean="0"/>
              <a:t>Classifier</a:t>
            </a:r>
            <a:endParaRPr lang="en-US" sz="1200" dirty="0"/>
          </a:p>
          <a:p>
            <a:pPr marL="285750" indent="-285750">
              <a:buFont typeface="Arial" panose="020B0604020202020204" pitchFamily="34" charset="0"/>
              <a:buChar char="•"/>
            </a:pPr>
            <a:r>
              <a:rPr lang="en-US" sz="1600" dirty="0" smtClean="0"/>
              <a:t>SVM </a:t>
            </a:r>
            <a:r>
              <a:rPr lang="en-US" sz="1600" dirty="0"/>
              <a:t>(Support Vector </a:t>
            </a:r>
            <a:r>
              <a:rPr lang="en-US" sz="1600" dirty="0" smtClean="0"/>
              <a:t>Machine) </a:t>
            </a:r>
          </a:p>
          <a:p>
            <a:pPr marL="285750" indent="-285750">
              <a:buFont typeface="Arial" panose="020B0604020202020204" pitchFamily="34" charset="0"/>
              <a:buChar char="•"/>
            </a:pPr>
            <a:r>
              <a:rPr lang="en-US" sz="1600" dirty="0" err="1" smtClean="0"/>
              <a:t>AdaBoosted</a:t>
            </a:r>
            <a:r>
              <a:rPr lang="en-US" sz="1600" dirty="0" smtClean="0"/>
              <a:t> </a:t>
            </a:r>
            <a:r>
              <a:rPr lang="en-US" sz="1600" dirty="0"/>
              <a:t>Decision </a:t>
            </a:r>
            <a:r>
              <a:rPr lang="en-US" sz="1600" dirty="0" smtClean="0"/>
              <a:t>Trees </a:t>
            </a:r>
          </a:p>
          <a:p>
            <a:pPr marL="285750" indent="-285750">
              <a:buFont typeface="Arial" panose="020B0604020202020204" pitchFamily="34" charset="0"/>
              <a:buChar char="•"/>
            </a:pPr>
            <a:r>
              <a:rPr lang="en-US" sz="1600" dirty="0" smtClean="0"/>
              <a:t>Multinomial </a:t>
            </a:r>
            <a:r>
              <a:rPr lang="en-US" sz="1600" dirty="0"/>
              <a:t>Logistic </a:t>
            </a:r>
            <a:r>
              <a:rPr lang="en-US" sz="1600" dirty="0" smtClean="0"/>
              <a:t>Regression</a:t>
            </a:r>
          </a:p>
          <a:p>
            <a:pPr marL="285750" indent="-285750">
              <a:buFont typeface="Arial" panose="020B0604020202020204" pitchFamily="34" charset="0"/>
              <a:buChar char="•"/>
            </a:pPr>
            <a:endParaRPr lang="en-US" sz="1600" dirty="0"/>
          </a:p>
          <a:p>
            <a:r>
              <a:rPr lang="en-US" sz="1600" dirty="0" smtClean="0"/>
              <a:t>And for Hyper parameter tuning I have </a:t>
            </a:r>
            <a:r>
              <a:rPr lang="en-US" sz="1600" dirty="0"/>
              <a:t>used </a:t>
            </a:r>
            <a:r>
              <a:rPr lang="en-US" sz="1600" dirty="0" err="1"/>
              <a:t>GridSearchCV</a:t>
            </a:r>
            <a:r>
              <a:rPr lang="en-US" sz="1600" dirty="0"/>
              <a:t> </a:t>
            </a:r>
            <a:r>
              <a:rPr lang="en-US" sz="1600" dirty="0" smtClean="0"/>
              <a:t>:</a:t>
            </a:r>
          </a:p>
          <a:p>
            <a:endParaRPr lang="en-US" sz="1600" dirty="0" smtClean="0"/>
          </a:p>
          <a:p>
            <a:r>
              <a:rPr lang="en-US" sz="1600" dirty="0"/>
              <a:t>The </a:t>
            </a:r>
            <a:r>
              <a:rPr lang="en-US" sz="1600" dirty="0" err="1"/>
              <a:t>GridSearchCV</a:t>
            </a:r>
            <a:r>
              <a:rPr lang="en-US" sz="1600" dirty="0"/>
              <a:t> class in </a:t>
            </a:r>
            <a:r>
              <a:rPr lang="en-US" sz="1600" dirty="0" err="1"/>
              <a:t>Sklearn</a:t>
            </a:r>
            <a:r>
              <a:rPr lang="en-US" sz="1600" dirty="0"/>
              <a:t> serves a dual purpose in tuning </a:t>
            </a:r>
            <a:r>
              <a:rPr lang="en-US" sz="1600" dirty="0" smtClean="0"/>
              <a:t>this </a:t>
            </a:r>
            <a:r>
              <a:rPr lang="en-US" sz="1600" dirty="0"/>
              <a:t>model. The class allows you </a:t>
            </a:r>
            <a:r>
              <a:rPr lang="en-US" sz="1600" dirty="0" smtClean="0"/>
              <a:t>to,</a:t>
            </a:r>
          </a:p>
          <a:p>
            <a:endParaRPr lang="en-US" sz="1600" dirty="0"/>
          </a:p>
          <a:p>
            <a:pPr marL="285750" indent="-285750">
              <a:buFont typeface="Arial" panose="020B0604020202020204" pitchFamily="34" charset="0"/>
              <a:buChar char="•"/>
            </a:pPr>
            <a:r>
              <a:rPr lang="en-US" sz="1600" dirty="0"/>
              <a:t>Apply a grid search to an array of </a:t>
            </a:r>
            <a:r>
              <a:rPr lang="en-US" sz="1600" dirty="0" smtClean="0"/>
              <a:t>hyper-parameters</a:t>
            </a:r>
          </a:p>
          <a:p>
            <a:pPr marL="285750" indent="-285750">
              <a:buFont typeface="Arial" panose="020B0604020202020204" pitchFamily="34" charset="0"/>
              <a:buChar char="•"/>
            </a:pPr>
            <a:r>
              <a:rPr lang="en-US" sz="1600" dirty="0" smtClean="0"/>
              <a:t>Cross-validate </a:t>
            </a:r>
            <a:r>
              <a:rPr lang="en-US" sz="1600" dirty="0"/>
              <a:t>your model using k-fold cross </a:t>
            </a:r>
            <a:r>
              <a:rPr lang="en-US" sz="1600" dirty="0" smtClean="0"/>
              <a:t>validation</a:t>
            </a:r>
            <a:endParaRPr lang="en-US" sz="1600" b="1" dirty="0" smtClean="0"/>
          </a:p>
          <a:p>
            <a:endParaRPr lang="en-US" sz="1200" dirty="0"/>
          </a:p>
        </p:txBody>
      </p:sp>
      <p:sp>
        <p:nvSpPr>
          <p:cNvPr id="5" name="Rectangle 1"/>
          <p:cNvSpPr>
            <a:spLocks noChangeArrowheads="1"/>
          </p:cNvSpPr>
          <p:nvPr/>
        </p:nvSpPr>
        <p:spPr bwMode="auto">
          <a:xfrm>
            <a:off x="381000" y="4306056"/>
            <a:ext cx="65" cy="684033"/>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1549" rIns="0" bIns="20154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265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1" name="Picture 10">
            <a:extLst>
              <a:ext uri="{FF2B5EF4-FFF2-40B4-BE49-F238E27FC236}">
                <a16:creationId xmlns:a16="http://schemas.microsoft.com/office/drawing/2014/main" id="{114C8100-BE2E-45C2-8DBE-08B28641D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039" y="552713"/>
            <a:ext cx="4105848" cy="2238345"/>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01" y="490247"/>
            <a:ext cx="3524742" cy="4163006"/>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526" y="3043303"/>
            <a:ext cx="4123361" cy="1609950"/>
          </a:xfrm>
          <a:prstGeom prst="rect">
            <a:avLst/>
          </a:prstGeom>
        </p:spPr>
      </p:pic>
      <p:sp>
        <p:nvSpPr>
          <p:cNvPr id="12" name="Right Arrow 11"/>
          <p:cNvSpPr/>
          <p:nvPr/>
        </p:nvSpPr>
        <p:spPr>
          <a:xfrm>
            <a:off x="4427601" y="3281305"/>
            <a:ext cx="518572" cy="385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ight Arrow 12"/>
          <p:cNvSpPr/>
          <p:nvPr/>
        </p:nvSpPr>
        <p:spPr>
          <a:xfrm rot="5400000">
            <a:off x="3438491" y="2724604"/>
            <a:ext cx="518572" cy="385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1" name="Picture 10">
            <a:extLst>
              <a:ext uri="{FF2B5EF4-FFF2-40B4-BE49-F238E27FC236}">
                <a16:creationId xmlns:a16="http://schemas.microsoft.com/office/drawing/2014/main" id="{114C8100-BE2E-45C2-8DBE-08B28641D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4" name="Rectangle 3"/>
          <p:cNvSpPr/>
          <p:nvPr/>
        </p:nvSpPr>
        <p:spPr>
          <a:xfrm>
            <a:off x="3200400" y="247207"/>
            <a:ext cx="2518638" cy="400110"/>
          </a:xfrm>
          <a:prstGeom prst="rect">
            <a:avLst/>
          </a:prstGeom>
        </p:spPr>
        <p:txBody>
          <a:bodyPr wrap="none">
            <a:spAutoFit/>
          </a:bodyPr>
          <a:lstStyle/>
          <a:p>
            <a:r>
              <a:rPr lang="en-US" sz="2000" b="1" dirty="0" smtClean="0">
                <a:solidFill>
                  <a:schemeClr val="bg1"/>
                </a:solidFill>
              </a:rPr>
              <a:t>MODEL COMPARISON</a:t>
            </a:r>
            <a:endParaRPr lang="en-US" sz="2000" b="1" dirty="0">
              <a:solidFill>
                <a:schemeClr val="bg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3399" y="961348"/>
            <a:ext cx="5177202" cy="2124554"/>
          </a:xfrm>
          <a:prstGeom prst="rect">
            <a:avLst/>
          </a:prstGeom>
        </p:spPr>
      </p:pic>
      <p:sp>
        <p:nvSpPr>
          <p:cNvPr id="6" name="Rectangle 5">
            <a:extLst>
              <a:ext uri="{FF2B5EF4-FFF2-40B4-BE49-F238E27FC236}">
                <a16:creationId xmlns:a16="http://schemas.microsoft.com/office/drawing/2014/main" id="{5FB9CCBC-8957-493A-A95F-9B021B85B0E5}"/>
              </a:ext>
            </a:extLst>
          </p:cNvPr>
          <p:cNvSpPr/>
          <p:nvPr/>
        </p:nvSpPr>
        <p:spPr>
          <a:xfrm>
            <a:off x="1068572" y="3181350"/>
            <a:ext cx="7315200" cy="120047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dirty="0"/>
              <a:t>Support Vector Machine and Logistic Regression performed better than the other three classifiers, with Support Vector Machine having a slight advantage with a mean F1 score of around 0.76 combined while overall model accuracy is 77</a:t>
            </a:r>
            <a:r>
              <a:rPr lang="en-US" sz="1400" dirty="0" smtClean="0"/>
              <a:t>%.</a:t>
            </a:r>
            <a:endParaRPr lang="en-US" sz="1400" dirty="0"/>
          </a:p>
        </p:txBody>
      </p:sp>
    </p:spTree>
    <p:extLst>
      <p:ext uri="{BB962C8B-B14F-4D97-AF65-F5344CB8AC3E}">
        <p14:creationId xmlns:p14="http://schemas.microsoft.com/office/powerpoint/2010/main" val="3825498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1" name="Picture 10">
            <a:extLst>
              <a:ext uri="{FF2B5EF4-FFF2-40B4-BE49-F238E27FC236}">
                <a16:creationId xmlns:a16="http://schemas.microsoft.com/office/drawing/2014/main" id="{114C8100-BE2E-45C2-8DBE-08B28641D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9" name="Rectangle 8"/>
          <p:cNvSpPr/>
          <p:nvPr/>
        </p:nvSpPr>
        <p:spPr>
          <a:xfrm>
            <a:off x="3505200" y="227714"/>
            <a:ext cx="1605516" cy="400110"/>
          </a:xfrm>
          <a:prstGeom prst="rect">
            <a:avLst/>
          </a:prstGeom>
        </p:spPr>
        <p:txBody>
          <a:bodyPr wrap="square">
            <a:spAutoFit/>
          </a:bodyPr>
          <a:lstStyle/>
          <a:p>
            <a:r>
              <a:rPr lang="en-US" sz="2000" b="1" dirty="0" smtClean="0">
                <a:solidFill>
                  <a:schemeClr val="bg1"/>
                </a:solidFill>
              </a:rPr>
              <a:t>CONCLUTION</a:t>
            </a:r>
            <a:endParaRPr lang="en-US" sz="2000" b="1" dirty="0">
              <a:solidFill>
                <a:schemeClr val="bg1"/>
              </a:solidFill>
            </a:endParaRPr>
          </a:p>
        </p:txBody>
      </p:sp>
      <p:sp>
        <p:nvSpPr>
          <p:cNvPr id="10" name="Rectangle 9">
            <a:extLst>
              <a:ext uri="{FF2B5EF4-FFF2-40B4-BE49-F238E27FC236}">
                <a16:creationId xmlns:a16="http://schemas.microsoft.com/office/drawing/2014/main" id="{5FB9CCBC-8957-493A-A95F-9B021B85B0E5}"/>
              </a:ext>
            </a:extLst>
          </p:cNvPr>
          <p:cNvSpPr/>
          <p:nvPr/>
        </p:nvSpPr>
        <p:spPr>
          <a:xfrm>
            <a:off x="788332" y="645988"/>
            <a:ext cx="7567335" cy="415251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600" dirty="0"/>
          </a:p>
          <a:p>
            <a:pPr marL="228600" indent="-228600">
              <a:buFont typeface="Arial" panose="020B0604020202020204" pitchFamily="34" charset="0"/>
              <a:buChar char="•"/>
            </a:pPr>
            <a:r>
              <a:rPr lang="en-US" sz="1200" dirty="0"/>
              <a:t>1. Speaking of locations, Most of the tweets has been made </a:t>
            </a:r>
            <a:r>
              <a:rPr lang="en-US" sz="1200" dirty="0" smtClean="0"/>
              <a:t>anonymously or </a:t>
            </a:r>
            <a:r>
              <a:rPr lang="en-US" sz="1200" dirty="0"/>
              <a:t>without a location share, which contribute around 21% of the total tweets made </a:t>
            </a:r>
            <a:r>
              <a:rPr lang="en-US" sz="1200" dirty="0" smtClean="0"/>
              <a:t>globally. </a:t>
            </a:r>
            <a:r>
              <a:rPr lang="en-US" sz="1200" dirty="0"/>
              <a:t>On the second place, It is London and London, England both contributed around 2.5% of total tweets made </a:t>
            </a:r>
            <a:r>
              <a:rPr lang="en-US" sz="1200" dirty="0" smtClean="0"/>
              <a:t>globally.</a:t>
            </a:r>
            <a:endParaRPr lang="en-US" sz="1200" dirty="0"/>
          </a:p>
          <a:p>
            <a:pPr marL="228600" indent="-228600">
              <a:buFont typeface="Arial" panose="020B0604020202020204" pitchFamily="34" charset="0"/>
              <a:buChar char="•"/>
            </a:pPr>
            <a:endParaRPr lang="en-US" sz="1200" dirty="0"/>
          </a:p>
          <a:p>
            <a:pPr marL="228600" indent="-228600">
              <a:buFont typeface="Arial" panose="020B0604020202020204" pitchFamily="34" charset="0"/>
              <a:buChar char="•"/>
            </a:pPr>
            <a:r>
              <a:rPr lang="en-US" sz="1200" dirty="0" smtClean="0"/>
              <a:t>#coronavirus </a:t>
            </a:r>
            <a:r>
              <a:rPr lang="en-US" sz="1200" dirty="0"/>
              <a:t>and other versions of it were the most trending hashtags during the timeline.</a:t>
            </a:r>
          </a:p>
          <a:p>
            <a:pPr marL="228600" indent="-228600">
              <a:buFont typeface="Arial" panose="020B0604020202020204" pitchFamily="34" charset="0"/>
              <a:buChar char="•"/>
            </a:pPr>
            <a:endParaRPr lang="en-US" sz="1200" dirty="0"/>
          </a:p>
          <a:p>
            <a:pPr marL="228600" indent="-228600">
              <a:buFont typeface="Arial" panose="020B0604020202020204" pitchFamily="34" charset="0"/>
              <a:buChar char="•"/>
            </a:pPr>
            <a:r>
              <a:rPr lang="en-US" sz="1200" dirty="0" smtClean="0"/>
              <a:t>@</a:t>
            </a:r>
            <a:r>
              <a:rPr lang="en-US" sz="1200" dirty="0" err="1" smtClean="0"/>
              <a:t>realDonaldTrump</a:t>
            </a:r>
            <a:r>
              <a:rPr lang="en-US" sz="1200" dirty="0" smtClean="0"/>
              <a:t> </a:t>
            </a:r>
            <a:r>
              <a:rPr lang="en-US" sz="1200" dirty="0"/>
              <a:t>and @Tesco were the most tagged and active users on the twitter.</a:t>
            </a:r>
          </a:p>
          <a:p>
            <a:pPr marL="228600" indent="-228600">
              <a:buFont typeface="Arial" panose="020B0604020202020204" pitchFamily="34" charset="0"/>
              <a:buChar char="•"/>
            </a:pPr>
            <a:endParaRPr lang="en-US" sz="1200" dirty="0"/>
          </a:p>
          <a:p>
            <a:pPr marL="228600" indent="-228600">
              <a:buFont typeface="Arial" panose="020B0604020202020204" pitchFamily="34" charset="0"/>
              <a:buChar char="•"/>
            </a:pPr>
            <a:r>
              <a:rPr lang="en-US" sz="1200" dirty="0" smtClean="0"/>
              <a:t>Its </a:t>
            </a:r>
            <a:r>
              <a:rPr lang="en-US" sz="1200" dirty="0"/>
              <a:t>not a </a:t>
            </a:r>
            <a:r>
              <a:rPr lang="en-US" sz="1200" dirty="0" smtClean="0"/>
              <a:t>surprise </a:t>
            </a:r>
            <a:r>
              <a:rPr lang="en-US" sz="1200" dirty="0"/>
              <a:t>that </a:t>
            </a:r>
            <a:r>
              <a:rPr lang="en-US" sz="1200" b="1" dirty="0" err="1"/>
              <a:t>covid</a:t>
            </a:r>
            <a:r>
              <a:rPr lang="en-US" sz="1200" dirty="0"/>
              <a:t> is the most common word used in the tweets. It made more than 12000 </a:t>
            </a:r>
            <a:r>
              <a:rPr lang="en-US" sz="1200" dirty="0" smtClean="0"/>
              <a:t>appearance </a:t>
            </a:r>
            <a:r>
              <a:rPr lang="en-US" sz="1200" dirty="0"/>
              <a:t>in tweets </a:t>
            </a:r>
            <a:r>
              <a:rPr lang="en-US" sz="1200" dirty="0" smtClean="0"/>
              <a:t>globally. </a:t>
            </a:r>
            <a:r>
              <a:rPr lang="en-US" sz="1200" dirty="0"/>
              <a:t>After that mostly, Food and </a:t>
            </a:r>
            <a:r>
              <a:rPr lang="en-US" sz="1200" dirty="0" smtClean="0"/>
              <a:t>Service </a:t>
            </a:r>
            <a:r>
              <a:rPr lang="en-US" sz="1200" dirty="0"/>
              <a:t>related words were mostly used.</a:t>
            </a:r>
          </a:p>
          <a:p>
            <a:pPr marL="228600" indent="-228600">
              <a:buFont typeface="Arial" panose="020B0604020202020204" pitchFamily="34" charset="0"/>
              <a:buChar char="•"/>
            </a:pPr>
            <a:endParaRPr lang="en-US" sz="1200" dirty="0"/>
          </a:p>
          <a:p>
            <a:pPr marL="228600" indent="-228600">
              <a:buFont typeface="Arial" panose="020B0604020202020204" pitchFamily="34" charset="0"/>
              <a:buChar char="•"/>
            </a:pPr>
            <a:r>
              <a:rPr lang="en-US" sz="1200" dirty="0" smtClean="0"/>
              <a:t>Initially</a:t>
            </a:r>
            <a:r>
              <a:rPr lang="en-US" sz="1200" dirty="0"/>
              <a:t>, 5 </a:t>
            </a:r>
            <a:r>
              <a:rPr lang="en-US" sz="1200" dirty="0" smtClean="0"/>
              <a:t>target </a:t>
            </a:r>
            <a:r>
              <a:rPr lang="en-US" sz="1200" dirty="0"/>
              <a:t>sentiments were given for the classification later then converted into 3-Class targets i.e. POSITIVE, NEGATIVE and NEUTRAL which made Sentiment Classification a little easier.</a:t>
            </a:r>
          </a:p>
          <a:p>
            <a:pPr marL="228600" indent="-228600">
              <a:buFont typeface="Arial" panose="020B0604020202020204" pitchFamily="34" charset="0"/>
              <a:buChar char="•"/>
            </a:pPr>
            <a:endParaRPr lang="en-US" sz="1200" dirty="0"/>
          </a:p>
          <a:p>
            <a:pPr marL="228600" indent="-228600">
              <a:buFont typeface="Arial" panose="020B0604020202020204" pitchFamily="34" charset="0"/>
              <a:buChar char="•"/>
            </a:pPr>
            <a:r>
              <a:rPr lang="en-US" sz="1200" dirty="0"/>
              <a:t>6. For vectorization, TF-IDF </a:t>
            </a:r>
            <a:r>
              <a:rPr lang="en-US" sz="1200" dirty="0" smtClean="0"/>
              <a:t>vectorizer </a:t>
            </a:r>
            <a:r>
              <a:rPr lang="en-US" sz="1200" dirty="0"/>
              <a:t>has been used, which Convert a collection of raw documents to a matrix of TF-IDF features.</a:t>
            </a:r>
          </a:p>
          <a:p>
            <a:pPr marL="228600" indent="-228600">
              <a:buFont typeface="Arial" panose="020B0604020202020204" pitchFamily="34" charset="0"/>
              <a:buChar char="•"/>
            </a:pPr>
            <a:endParaRPr lang="en-US" sz="1200" dirty="0"/>
          </a:p>
          <a:p>
            <a:pPr marL="228600" indent="-228600">
              <a:buFont typeface="Arial" panose="020B0604020202020204" pitchFamily="34" charset="0"/>
              <a:buChar char="•"/>
            </a:pPr>
            <a:r>
              <a:rPr lang="en-US" sz="1200" dirty="0"/>
              <a:t>7. For a Multiclass Classification, SVC Classifier (both base and </a:t>
            </a:r>
            <a:r>
              <a:rPr lang="en-US" sz="1200" dirty="0" err="1" smtClean="0"/>
              <a:t>hypertuned</a:t>
            </a:r>
            <a:r>
              <a:rPr lang="en-US" sz="1200" dirty="0" smtClean="0"/>
              <a:t>) </a:t>
            </a:r>
            <a:r>
              <a:rPr lang="en-US" sz="1200" dirty="0"/>
              <a:t>model performed well with test accuracy of 77% and f1_score of 0.76.</a:t>
            </a:r>
          </a:p>
        </p:txBody>
      </p:sp>
    </p:spTree>
    <p:extLst>
      <p:ext uri="{BB962C8B-B14F-4D97-AF65-F5344CB8AC3E}">
        <p14:creationId xmlns:p14="http://schemas.microsoft.com/office/powerpoint/2010/main" val="1038457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FE6EC3-7497-43FF-B174-ED62D296BE75}"/>
              </a:ext>
            </a:extLst>
          </p:cNvPr>
          <p:cNvSpPr txBox="1"/>
          <p:nvPr/>
        </p:nvSpPr>
        <p:spPr>
          <a:xfrm>
            <a:off x="3352800" y="285750"/>
            <a:ext cx="2057399" cy="400110"/>
          </a:xfrm>
          <a:prstGeom prst="rect">
            <a:avLst/>
          </a:prstGeom>
          <a:noFill/>
        </p:spPr>
        <p:txBody>
          <a:bodyPr wrap="square" rtlCol="0">
            <a:spAutoFit/>
          </a:bodyPr>
          <a:lstStyle/>
          <a:p>
            <a:pPr algn="ctr"/>
            <a:r>
              <a:rPr lang="en-US" sz="2000" dirty="0">
                <a:solidFill>
                  <a:schemeClr val="bg1"/>
                </a:solidFill>
                <a:latin typeface="Bernard MT Condensed" panose="02050806060905020404" pitchFamily="18" charset="0"/>
              </a:rPr>
              <a:t>REFERENCES</a:t>
            </a:r>
            <a:endParaRPr lang="en-IN" dirty="0">
              <a:solidFill>
                <a:schemeClr val="bg1"/>
              </a:solidFill>
              <a:latin typeface="Bernard MT Condensed" panose="020508060609050204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
        <p:nvSpPr>
          <p:cNvPr id="8" name="Rectangle 7">
            <a:extLst>
              <a:ext uri="{FF2B5EF4-FFF2-40B4-BE49-F238E27FC236}">
                <a16:creationId xmlns:a16="http://schemas.microsoft.com/office/drawing/2014/main" id="{BD944A48-58FE-4E3F-A8BD-B99531816BAD}"/>
              </a:ext>
            </a:extLst>
          </p:cNvPr>
          <p:cNvSpPr/>
          <p:nvPr/>
        </p:nvSpPr>
        <p:spPr>
          <a:xfrm>
            <a:off x="838200" y="1123950"/>
            <a:ext cx="7315200" cy="329570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Arial" panose="020B0604020202020204" pitchFamily="34" charset="0"/>
              <a:buChar char="•"/>
            </a:pPr>
            <a:r>
              <a:rPr lang="en-US" sz="1400" dirty="0" err="1"/>
              <a:t>AlmaBetter</a:t>
            </a:r>
            <a:r>
              <a:rPr lang="en-US" sz="1400" dirty="0"/>
              <a:t> Project Description for addition </a:t>
            </a:r>
            <a:r>
              <a:rPr lang="en-US" sz="1400" dirty="0" smtClean="0"/>
              <a:t>information: </a:t>
            </a:r>
            <a:r>
              <a:rPr lang="en-US" sz="1400" dirty="0" smtClean="0">
                <a:hlinkClick r:id="rId3"/>
              </a:rPr>
              <a:t>https://grow.almabetter.com/data-science/projects/Coronavirus-Tweet-Sentiment-Analysis</a:t>
            </a:r>
            <a:endParaRPr lang="en-US" sz="14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Study Resource </a:t>
            </a:r>
            <a:r>
              <a:rPr lang="en-US" sz="1400" dirty="0" smtClean="0"/>
              <a:t>: </a:t>
            </a:r>
            <a:r>
              <a:rPr lang="en-US" sz="1400" dirty="0" smtClean="0">
                <a:hlinkClick r:id="rId4"/>
              </a:rPr>
              <a:t>https://scikit-learn.org/stable/modules/multiclass.html</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For more Coronavirus related info please visit: </a:t>
            </a:r>
            <a:r>
              <a:rPr lang="en-US" sz="1400" dirty="0">
                <a:hlinkClick r:id="rId5"/>
              </a:rPr>
              <a:t>https://</a:t>
            </a:r>
            <a:r>
              <a:rPr lang="en-US" sz="1400" dirty="0" smtClean="0">
                <a:hlinkClick r:id="rId5"/>
              </a:rPr>
              <a:t>www.cdc.gov/coronavirus/2019-ncov/index.html</a:t>
            </a:r>
            <a:endParaRPr lang="en-US" sz="1400" dirty="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My </a:t>
            </a:r>
            <a:r>
              <a:rPr lang="en-US" sz="1400" dirty="0"/>
              <a:t>GitHub </a:t>
            </a:r>
            <a:r>
              <a:rPr lang="en-US" sz="1400" dirty="0" smtClean="0"/>
              <a:t>Repository: </a:t>
            </a:r>
            <a:r>
              <a:rPr lang="en-US" sz="1400" dirty="0" smtClean="0">
                <a:solidFill>
                  <a:srgbClr val="C00000"/>
                </a:solidFill>
                <a:hlinkClick r:id="rId6" tooltip="https://github.com/Sanket7994/Coronavirus_Tweet_Sentiment_Analysis"/>
              </a:rPr>
              <a:t>https://github.com/Sanket7994/Coronavirus_Tweet_Sentiment_Analysis</a:t>
            </a:r>
            <a:endParaRPr lang="en-US" dirty="0">
              <a:solidFill>
                <a:srgbClr val="C00000"/>
              </a:solidFill>
            </a:endParaRPr>
          </a:p>
        </p:txBody>
      </p:sp>
      <p:sp>
        <p:nvSpPr>
          <p:cNvPr id="9" name="Rectangle 8"/>
          <p:cNvSpPr/>
          <p:nvPr/>
        </p:nvSpPr>
        <p:spPr>
          <a:xfrm>
            <a:off x="3578741" y="361920"/>
            <a:ext cx="1605516" cy="400110"/>
          </a:xfrm>
          <a:prstGeom prst="rect">
            <a:avLst/>
          </a:prstGeom>
        </p:spPr>
        <p:txBody>
          <a:bodyPr wrap="square">
            <a:spAutoFit/>
          </a:bodyPr>
          <a:lstStyle/>
          <a:p>
            <a:r>
              <a:rPr lang="en-US" sz="2000" b="1" dirty="0" smtClean="0">
                <a:solidFill>
                  <a:schemeClr val="bg1"/>
                </a:solidFill>
              </a:rPr>
              <a:t>REFRENCES</a:t>
            </a:r>
            <a:endParaRPr lang="en-US" sz="2000" b="1" dirty="0">
              <a:solidFill>
                <a:schemeClr val="bg1"/>
              </a:solidFill>
            </a:endParaRPr>
          </a:p>
        </p:txBody>
      </p:sp>
      <p:pic>
        <p:nvPicPr>
          <p:cNvPr id="10" name="Picture 9">
            <a:extLst>
              <a:ext uri="{FF2B5EF4-FFF2-40B4-BE49-F238E27FC236}">
                <a16:creationId xmlns:a16="http://schemas.microsoft.com/office/drawing/2014/main" id="{26FC942A-2B1A-4937-B2D8-A43D6DE12F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70"/>
            <a:ext cx="9146259" cy="5142230"/>
          </a:xfrm>
          <a:prstGeom prst="rect">
            <a:avLst/>
          </a:prstGeom>
        </p:spPr>
      </p:pic>
      <p:pic>
        <p:nvPicPr>
          <p:cNvPr id="3" name="Picture 2">
            <a:extLst>
              <a:ext uri="{FF2B5EF4-FFF2-40B4-BE49-F238E27FC236}">
                <a16:creationId xmlns:a16="http://schemas.microsoft.com/office/drawing/2014/main" id="{26FC942A-2B1A-4937-B2D8-A43D6DE12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Tree>
    <p:extLst>
      <p:ext uri="{BB962C8B-B14F-4D97-AF65-F5344CB8AC3E}">
        <p14:creationId xmlns:p14="http://schemas.microsoft.com/office/powerpoint/2010/main" val="1876092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3" name="Picture 2">
            <a:extLst>
              <a:ext uri="{FF2B5EF4-FFF2-40B4-BE49-F238E27FC236}">
                <a16:creationId xmlns:a16="http://schemas.microsoft.com/office/drawing/2014/main" id="{114C8100-BE2E-45C2-8DBE-08B28641D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4" name="Rectangle 3">
            <a:extLst>
              <a:ext uri="{FF2B5EF4-FFF2-40B4-BE49-F238E27FC236}">
                <a16:creationId xmlns:a16="http://schemas.microsoft.com/office/drawing/2014/main" id="{8270B037-332B-4208-9FBB-82DDAC1B595F}"/>
              </a:ext>
            </a:extLst>
          </p:cNvPr>
          <p:cNvSpPr/>
          <p:nvPr/>
        </p:nvSpPr>
        <p:spPr>
          <a:xfrm>
            <a:off x="3352800" y="190500"/>
            <a:ext cx="2252989" cy="400110"/>
          </a:xfrm>
          <a:prstGeom prst="rect">
            <a:avLst/>
          </a:prstGeom>
        </p:spPr>
        <p:txBody>
          <a:bodyPr wrap="none">
            <a:spAutoFit/>
          </a:bodyPr>
          <a:lstStyle/>
          <a:p>
            <a:r>
              <a:rPr lang="en-IN" sz="2000" b="1" dirty="0" smtClean="0">
                <a:solidFill>
                  <a:schemeClr val="bg1"/>
                </a:solidFill>
              </a:rPr>
              <a:t>TABLE OF CONTENT</a:t>
            </a:r>
            <a:endParaRPr lang="en-IN" b="1" dirty="0">
              <a:solidFill>
                <a:schemeClr val="bg1"/>
              </a:solidFill>
            </a:endParaRPr>
          </a:p>
        </p:txBody>
      </p:sp>
      <p:sp>
        <p:nvSpPr>
          <p:cNvPr id="5" name="Rectangle 4">
            <a:extLst>
              <a:ext uri="{FF2B5EF4-FFF2-40B4-BE49-F238E27FC236}">
                <a16:creationId xmlns:a16="http://schemas.microsoft.com/office/drawing/2014/main" id="{5FB9CCBC-8957-493A-A95F-9B021B85B0E5}"/>
              </a:ext>
            </a:extLst>
          </p:cNvPr>
          <p:cNvSpPr/>
          <p:nvPr/>
        </p:nvSpPr>
        <p:spPr>
          <a:xfrm>
            <a:off x="498127" y="781110"/>
            <a:ext cx="8124897" cy="39527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Wingdings" panose="05000000000000000000" pitchFamily="2" charset="2"/>
              <a:buChar char="ü"/>
            </a:pPr>
            <a:r>
              <a:rPr lang="en-US" sz="2000" dirty="0" smtClean="0"/>
              <a:t>Introduction</a:t>
            </a:r>
          </a:p>
          <a:p>
            <a:pPr marL="285750" indent="-285750">
              <a:buFont typeface="Wingdings" panose="05000000000000000000" pitchFamily="2" charset="2"/>
              <a:buChar char="ü"/>
            </a:pPr>
            <a:r>
              <a:rPr lang="en-US" sz="2000" dirty="0" smtClean="0"/>
              <a:t>About Dataset</a:t>
            </a:r>
          </a:p>
          <a:p>
            <a:pPr marL="285750" indent="-285750">
              <a:buFont typeface="Wingdings" panose="05000000000000000000" pitchFamily="2" charset="2"/>
              <a:buChar char="ü"/>
            </a:pPr>
            <a:r>
              <a:rPr lang="en-US" sz="2000" dirty="0" smtClean="0"/>
              <a:t>Exploratory Analysis</a:t>
            </a:r>
          </a:p>
          <a:p>
            <a:pPr marL="285750" indent="-285750">
              <a:buFont typeface="Wingdings" panose="05000000000000000000" pitchFamily="2" charset="2"/>
              <a:buChar char="ü"/>
            </a:pPr>
            <a:r>
              <a:rPr lang="en-US" sz="2000" dirty="0" smtClean="0"/>
              <a:t>Text Preprocessing</a:t>
            </a:r>
          </a:p>
          <a:p>
            <a:pPr marL="285750" indent="-285750">
              <a:buFont typeface="Wingdings" panose="05000000000000000000" pitchFamily="2" charset="2"/>
              <a:buChar char="ü"/>
            </a:pPr>
            <a:r>
              <a:rPr lang="en-US" sz="2000" dirty="0"/>
              <a:t>Model </a:t>
            </a:r>
            <a:r>
              <a:rPr lang="en-US" sz="2000" dirty="0" smtClean="0"/>
              <a:t>Implementation</a:t>
            </a:r>
          </a:p>
          <a:p>
            <a:pPr marL="285750" indent="-285750">
              <a:buFont typeface="Wingdings" panose="05000000000000000000" pitchFamily="2" charset="2"/>
              <a:buChar char="ü"/>
            </a:pPr>
            <a:r>
              <a:rPr lang="en-US" sz="2000" dirty="0"/>
              <a:t>Model </a:t>
            </a:r>
            <a:r>
              <a:rPr lang="en-US" sz="2000" dirty="0" smtClean="0"/>
              <a:t>Comparison</a:t>
            </a:r>
          </a:p>
          <a:p>
            <a:pPr marL="285750" indent="-285750">
              <a:buFont typeface="Wingdings" panose="05000000000000000000" pitchFamily="2" charset="2"/>
              <a:buChar char="ü"/>
            </a:pPr>
            <a:r>
              <a:rPr lang="en-US" sz="2000" dirty="0" smtClean="0"/>
              <a:t>Conclusion</a:t>
            </a:r>
            <a:endParaRPr lang="en-US" sz="2000" dirty="0"/>
          </a:p>
        </p:txBody>
      </p:sp>
    </p:spTree>
    <p:extLst>
      <p:ext uri="{BB962C8B-B14F-4D97-AF65-F5344CB8AC3E}">
        <p14:creationId xmlns:p14="http://schemas.microsoft.com/office/powerpoint/2010/main" val="2149566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BCF7C42-D930-4CE3-AE48-F4EE00E66DAF}"/>
              </a:ext>
            </a:extLst>
          </p:cNvPr>
          <p:cNvSpPr txBox="1"/>
          <p:nvPr/>
        </p:nvSpPr>
        <p:spPr>
          <a:xfrm>
            <a:off x="9753600" y="1657350"/>
            <a:ext cx="184731" cy="369332"/>
          </a:xfrm>
          <a:prstGeom prst="rect">
            <a:avLst/>
          </a:prstGeom>
          <a:noFill/>
        </p:spPr>
        <p:txBody>
          <a:bodyPr wrap="none" rtlCol="0">
            <a:spAutoFit/>
          </a:bodyPr>
          <a:lstStyle/>
          <a:p>
            <a:endParaRPr lang="en-IN" dirty="0"/>
          </a:p>
        </p:txBody>
      </p:sp>
      <p:sp>
        <p:nvSpPr>
          <p:cNvPr id="15" name="TextBox 14">
            <a:extLst>
              <a:ext uri="{FF2B5EF4-FFF2-40B4-BE49-F238E27FC236}">
                <a16:creationId xmlns:a16="http://schemas.microsoft.com/office/drawing/2014/main" id="{74BBFD1E-C66A-471C-91D0-443F1D438379}"/>
              </a:ext>
            </a:extLst>
          </p:cNvPr>
          <p:cNvSpPr txBox="1"/>
          <p:nvPr/>
        </p:nvSpPr>
        <p:spPr>
          <a:xfrm>
            <a:off x="3429000" y="276324"/>
            <a:ext cx="1981200" cy="400110"/>
          </a:xfrm>
          <a:prstGeom prst="rect">
            <a:avLst/>
          </a:prstGeom>
          <a:noFill/>
        </p:spPr>
        <p:txBody>
          <a:bodyPr wrap="square" rtlCol="0">
            <a:spAutoFit/>
          </a:bodyPr>
          <a:lstStyle/>
          <a:p>
            <a:pPr algn="ctr"/>
            <a:r>
              <a:rPr lang="en-US" sz="2000" dirty="0">
                <a:solidFill>
                  <a:schemeClr val="bg1"/>
                </a:solidFill>
                <a:latin typeface="Bernard MT Condensed" panose="02050806060905020404" pitchFamily="18" charset="0"/>
              </a:rPr>
              <a:t>INTRODUCTION</a:t>
            </a:r>
            <a:endParaRPr lang="en-IN" sz="2000" dirty="0">
              <a:solidFill>
                <a:schemeClr val="bg1"/>
              </a:solidFill>
              <a:latin typeface="Bernard MT Condensed" panose="020508060609050204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a:extLst>
              <a:ext uri="{FF2B5EF4-FFF2-40B4-BE49-F238E27FC236}">
                <a16:creationId xmlns:a16="http://schemas.microsoft.com/office/drawing/2014/main" id="{5FB9CCBC-8957-493A-A95F-9B021B85B0E5}"/>
              </a:ext>
            </a:extLst>
          </p:cNvPr>
          <p:cNvSpPr/>
          <p:nvPr/>
        </p:nvSpPr>
        <p:spPr>
          <a:xfrm>
            <a:off x="457200" y="676434"/>
            <a:ext cx="8124897" cy="39527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dirty="0" smtClean="0"/>
              <a:t>During </a:t>
            </a:r>
            <a:r>
              <a:rPr lang="en-US" sz="1600" dirty="0"/>
              <a:t>the recent COVID-19 outbreak, public opinion analytics provided useful information for determining the best public health response. At the same time, the dissemination of misinformation, aided by social media and other digital platforms, has proven to be a greater threat to global public health than the virus itself, as the COVID-19 pandemic has shown. The public's feelings on social distancing can be discovered by </a:t>
            </a:r>
            <a:r>
              <a:rPr lang="en-US" sz="1600" dirty="0" smtClean="0"/>
              <a:t>analyzing </a:t>
            </a:r>
            <a:r>
              <a:rPr lang="en-US" sz="1600" dirty="0"/>
              <a:t>articulated messages from Twitter</a:t>
            </a:r>
            <a:r>
              <a:rPr lang="en-US" sz="1600" dirty="0" smtClean="0"/>
              <a:t>.</a:t>
            </a:r>
          </a:p>
          <a:p>
            <a:endParaRPr lang="en-US" sz="1600" dirty="0"/>
          </a:p>
          <a:p>
            <a:r>
              <a:rPr lang="en-US" sz="1600" dirty="0"/>
              <a:t>This challenge asks you to build a classification model to predict the sentiment of COVID-19 </a:t>
            </a:r>
            <a:r>
              <a:rPr lang="en-US" sz="1600" dirty="0" smtClean="0"/>
              <a:t>tweets. The </a:t>
            </a:r>
            <a:r>
              <a:rPr lang="en-US" sz="1600" dirty="0"/>
              <a:t>tweets have been pulled from Twitter and manual tagging has been done then. The automated method of recognizing and classifying subjective information in text data is known as sentiment analysis. Basically, the engine works as follows: after user has provided with tweet, the engine cleans the data and tries to classify the tweet as positive, negative or neutral.</a:t>
            </a:r>
          </a:p>
        </p:txBody>
      </p:sp>
      <p:pic>
        <p:nvPicPr>
          <p:cNvPr id="11" name="Picture 10">
            <a:extLst>
              <a:ext uri="{FF2B5EF4-FFF2-40B4-BE49-F238E27FC236}">
                <a16:creationId xmlns:a16="http://schemas.microsoft.com/office/drawing/2014/main" id="{114C8100-BE2E-45C2-8DBE-08B28641D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16" name="Rectangle 15">
            <a:extLst>
              <a:ext uri="{FF2B5EF4-FFF2-40B4-BE49-F238E27FC236}">
                <a16:creationId xmlns:a16="http://schemas.microsoft.com/office/drawing/2014/main" id="{8270B037-332B-4208-9FBB-82DDAC1B595F}"/>
              </a:ext>
            </a:extLst>
          </p:cNvPr>
          <p:cNvSpPr/>
          <p:nvPr/>
        </p:nvSpPr>
        <p:spPr>
          <a:xfrm>
            <a:off x="3486300" y="209550"/>
            <a:ext cx="1866601" cy="400110"/>
          </a:xfrm>
          <a:prstGeom prst="rect">
            <a:avLst/>
          </a:prstGeom>
        </p:spPr>
        <p:txBody>
          <a:bodyPr wrap="none">
            <a:spAutoFit/>
          </a:bodyPr>
          <a:lstStyle/>
          <a:p>
            <a:r>
              <a:rPr lang="en-IN" sz="2000" b="1" dirty="0" smtClean="0">
                <a:solidFill>
                  <a:schemeClr val="bg1"/>
                </a:solidFill>
              </a:rPr>
              <a:t>INTRODUCTION</a:t>
            </a:r>
            <a:endParaRPr lang="en-IN" b="1"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3C961C6-BAA0-4E88-87C4-B762C4F532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4"/>
            <a:ext cx="9143999" cy="513733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9" name="Picture 8">
            <a:extLst>
              <a:ext uri="{FF2B5EF4-FFF2-40B4-BE49-F238E27FC236}">
                <a16:creationId xmlns:a16="http://schemas.microsoft.com/office/drawing/2014/main" id="{114C8100-BE2E-45C2-8DBE-08B28641D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10" name="Rectangle 9">
            <a:extLst>
              <a:ext uri="{FF2B5EF4-FFF2-40B4-BE49-F238E27FC236}">
                <a16:creationId xmlns:a16="http://schemas.microsoft.com/office/drawing/2014/main" id="{8270B037-332B-4208-9FBB-82DDAC1B595F}"/>
              </a:ext>
            </a:extLst>
          </p:cNvPr>
          <p:cNvSpPr/>
          <p:nvPr/>
        </p:nvSpPr>
        <p:spPr>
          <a:xfrm>
            <a:off x="3016144" y="148210"/>
            <a:ext cx="3035511" cy="400110"/>
          </a:xfrm>
          <a:prstGeom prst="rect">
            <a:avLst/>
          </a:prstGeom>
        </p:spPr>
        <p:txBody>
          <a:bodyPr wrap="none">
            <a:spAutoFit/>
          </a:bodyPr>
          <a:lstStyle/>
          <a:p>
            <a:r>
              <a:rPr lang="en-IN" sz="2000" b="1" dirty="0" smtClean="0">
                <a:solidFill>
                  <a:schemeClr val="bg1"/>
                </a:solidFill>
              </a:rPr>
              <a:t>SENTIMENT DISTRIBUTION</a:t>
            </a:r>
            <a:endParaRPr lang="en-IN" sz="2000" b="1" dirty="0">
              <a:solidFill>
                <a:schemeClr val="bg1"/>
              </a:solidFill>
            </a:endParaRPr>
          </a:p>
        </p:txBody>
      </p:sp>
      <p:sp>
        <p:nvSpPr>
          <p:cNvPr id="13" name="Rectangle 12">
            <a:extLst>
              <a:ext uri="{FF2B5EF4-FFF2-40B4-BE49-F238E27FC236}">
                <a16:creationId xmlns:a16="http://schemas.microsoft.com/office/drawing/2014/main" id="{5FB9CCBC-8957-493A-A95F-9B021B85B0E5}"/>
              </a:ext>
            </a:extLst>
          </p:cNvPr>
          <p:cNvSpPr/>
          <p:nvPr/>
        </p:nvSpPr>
        <p:spPr>
          <a:xfrm>
            <a:off x="3733800" y="743208"/>
            <a:ext cx="3962400" cy="22411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dirty="0" smtClean="0"/>
              <a:t>Out of 41157 tweets, There are 11422 Positive tweets, 9917 Negative Tweets</a:t>
            </a:r>
            <a:r>
              <a:rPr lang="en-US" sz="1600" dirty="0"/>
              <a:t>, Neutral Tweets, </a:t>
            </a:r>
            <a:r>
              <a:rPr lang="en-US" sz="1600" dirty="0" smtClean="0"/>
              <a:t>6624 </a:t>
            </a:r>
            <a:r>
              <a:rPr lang="en-US" sz="1600" dirty="0"/>
              <a:t>Extremely </a:t>
            </a:r>
            <a:r>
              <a:rPr lang="en-US" sz="1600" dirty="0" smtClean="0"/>
              <a:t>Positive and 5481 </a:t>
            </a:r>
            <a:r>
              <a:rPr lang="en-US" sz="1600" dirty="0"/>
              <a:t>Extremely </a:t>
            </a:r>
            <a:r>
              <a:rPr lang="en-US" sz="1600" dirty="0" smtClean="0"/>
              <a:t>Negative. This are the original 5 classes in the Target label aka Sentiment Column in </a:t>
            </a:r>
            <a:r>
              <a:rPr lang="en-US" sz="1600" dirty="0" err="1" smtClean="0"/>
              <a:t>Dataframe</a:t>
            </a:r>
            <a:r>
              <a:rPr lang="en-US" sz="1600" dirty="0" smtClean="0"/>
              <a:t>.</a:t>
            </a:r>
            <a:endParaRPr lang="en-US" sz="1600" dirty="0"/>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6591" y="743209"/>
            <a:ext cx="2680139" cy="2241100"/>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394" y="2984309"/>
            <a:ext cx="2698532" cy="1855982"/>
          </a:xfrm>
          <a:prstGeom prst="rect">
            <a:avLst/>
          </a:prstGeom>
        </p:spPr>
      </p:pic>
      <p:sp>
        <p:nvSpPr>
          <p:cNvPr id="14" name="Rectangle 13">
            <a:extLst>
              <a:ext uri="{FF2B5EF4-FFF2-40B4-BE49-F238E27FC236}">
                <a16:creationId xmlns:a16="http://schemas.microsoft.com/office/drawing/2014/main" id="{5FB9CCBC-8957-493A-A95F-9B021B85B0E5}"/>
              </a:ext>
            </a:extLst>
          </p:cNvPr>
          <p:cNvSpPr/>
          <p:nvPr/>
        </p:nvSpPr>
        <p:spPr>
          <a:xfrm>
            <a:off x="3733800" y="3038533"/>
            <a:ext cx="3962400" cy="174301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dirty="0" smtClean="0"/>
              <a:t>As this classification is </a:t>
            </a:r>
            <a:r>
              <a:rPr lang="en-US" sz="1600" dirty="0" err="1" smtClean="0"/>
              <a:t>MultiClass</a:t>
            </a:r>
            <a:r>
              <a:rPr lang="en-US" sz="1600" dirty="0" smtClean="0"/>
              <a:t>. Thus, to make it simple, The original classes has been merged down to 3 classes now i.e. </a:t>
            </a:r>
            <a:r>
              <a:rPr lang="en-US" sz="1600" dirty="0"/>
              <a:t>Positive (</a:t>
            </a:r>
            <a:r>
              <a:rPr lang="en-US" sz="1600" dirty="0" smtClean="0"/>
              <a:t>18046), Negative (15398) and Neutral (7713) to make the classification much easier.</a:t>
            </a: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1" name="Picture 10">
            <a:extLst>
              <a:ext uri="{FF2B5EF4-FFF2-40B4-BE49-F238E27FC236}">
                <a16:creationId xmlns:a16="http://schemas.microsoft.com/office/drawing/2014/main" id="{114C8100-BE2E-45C2-8DBE-08B28641D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12" name="Rectangle 11">
            <a:extLst>
              <a:ext uri="{FF2B5EF4-FFF2-40B4-BE49-F238E27FC236}">
                <a16:creationId xmlns:a16="http://schemas.microsoft.com/office/drawing/2014/main" id="{8270B037-332B-4208-9FBB-82DDAC1B595F}"/>
              </a:ext>
            </a:extLst>
          </p:cNvPr>
          <p:cNvSpPr/>
          <p:nvPr/>
        </p:nvSpPr>
        <p:spPr>
          <a:xfrm>
            <a:off x="2310195" y="167244"/>
            <a:ext cx="4474815" cy="400110"/>
          </a:xfrm>
          <a:prstGeom prst="rect">
            <a:avLst/>
          </a:prstGeom>
        </p:spPr>
        <p:txBody>
          <a:bodyPr wrap="none">
            <a:spAutoFit/>
          </a:bodyPr>
          <a:lstStyle/>
          <a:p>
            <a:r>
              <a:rPr lang="en-US" sz="2000" b="1" dirty="0" smtClean="0">
                <a:solidFill>
                  <a:schemeClr val="bg1"/>
                </a:solidFill>
              </a:rPr>
              <a:t>LOCATIONS WITH MOST OF THE TWEETS</a:t>
            </a:r>
            <a:endParaRPr lang="en-IN" sz="2000" b="1" dirty="0">
              <a:solidFill>
                <a:schemeClr val="bg1"/>
              </a:solidFill>
            </a:endParaRPr>
          </a:p>
        </p:txBody>
      </p:sp>
      <p:sp>
        <p:nvSpPr>
          <p:cNvPr id="13" name="Rectangle 12">
            <a:extLst>
              <a:ext uri="{FF2B5EF4-FFF2-40B4-BE49-F238E27FC236}">
                <a16:creationId xmlns:a16="http://schemas.microsoft.com/office/drawing/2014/main" id="{5FB9CCBC-8957-493A-A95F-9B021B85B0E5}"/>
              </a:ext>
            </a:extLst>
          </p:cNvPr>
          <p:cNvSpPr/>
          <p:nvPr/>
        </p:nvSpPr>
        <p:spPr>
          <a:xfrm>
            <a:off x="606832" y="4095750"/>
            <a:ext cx="7315200" cy="64554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dirty="0"/>
              <a:t>Seems, like London had most no of tweets made during the 2020. Both Most of number of </a:t>
            </a:r>
            <a:r>
              <a:rPr lang="en-US" sz="1400" dirty="0" smtClean="0"/>
              <a:t>Negative </a:t>
            </a:r>
            <a:r>
              <a:rPr lang="en-US" sz="1400" dirty="0"/>
              <a:t>and positive tweets has been made from London itself while Americans were on second place for there presence in Twitter</a:t>
            </a:r>
            <a:r>
              <a:rPr lang="en-US" sz="1400" dirty="0" smtClean="0"/>
              <a:t>.</a:t>
            </a:r>
            <a:endParaRPr lang="en-US" sz="1400"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832" y="715382"/>
            <a:ext cx="6548880" cy="323234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1" name="Picture 10">
            <a:extLst>
              <a:ext uri="{FF2B5EF4-FFF2-40B4-BE49-F238E27FC236}">
                <a16:creationId xmlns:a16="http://schemas.microsoft.com/office/drawing/2014/main" id="{114C8100-BE2E-45C2-8DBE-08B28641D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12" name="Rectangle 11">
            <a:extLst>
              <a:ext uri="{FF2B5EF4-FFF2-40B4-BE49-F238E27FC236}">
                <a16:creationId xmlns:a16="http://schemas.microsoft.com/office/drawing/2014/main" id="{8270B037-332B-4208-9FBB-82DDAC1B595F}"/>
              </a:ext>
            </a:extLst>
          </p:cNvPr>
          <p:cNvSpPr/>
          <p:nvPr/>
        </p:nvSpPr>
        <p:spPr>
          <a:xfrm>
            <a:off x="3048000" y="209550"/>
            <a:ext cx="2722092" cy="400110"/>
          </a:xfrm>
          <a:prstGeom prst="rect">
            <a:avLst/>
          </a:prstGeom>
        </p:spPr>
        <p:txBody>
          <a:bodyPr wrap="none">
            <a:spAutoFit/>
          </a:bodyPr>
          <a:lstStyle/>
          <a:p>
            <a:r>
              <a:rPr lang="en-US" sz="2000" b="1" dirty="0" smtClean="0">
                <a:solidFill>
                  <a:schemeClr val="bg1"/>
                </a:solidFill>
              </a:rPr>
              <a:t>MOST USED HASH TAGS</a:t>
            </a:r>
            <a:endParaRPr lang="en-IN" sz="2000" b="1" dirty="0">
              <a:solidFill>
                <a:schemeClr val="bg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743208"/>
            <a:ext cx="5105400" cy="406717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523" y="828660"/>
            <a:ext cx="1981477" cy="3896269"/>
          </a:xfrm>
          <a:prstGeom prst="rect">
            <a:avLst/>
          </a:prstGeom>
        </p:spPr>
      </p:pic>
      <p:sp>
        <p:nvSpPr>
          <p:cNvPr id="4" name="Right Arrow 3"/>
          <p:cNvSpPr/>
          <p:nvPr/>
        </p:nvSpPr>
        <p:spPr>
          <a:xfrm>
            <a:off x="5333999" y="2571750"/>
            <a:ext cx="1149063"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0" name="Picture 9">
            <a:extLst>
              <a:ext uri="{FF2B5EF4-FFF2-40B4-BE49-F238E27FC236}">
                <a16:creationId xmlns:a16="http://schemas.microsoft.com/office/drawing/2014/main" id="{114C8100-BE2E-45C2-8DBE-08B28641D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14" name="Rectangle 13">
            <a:extLst>
              <a:ext uri="{FF2B5EF4-FFF2-40B4-BE49-F238E27FC236}">
                <a16:creationId xmlns:a16="http://schemas.microsoft.com/office/drawing/2014/main" id="{8270B037-332B-4208-9FBB-82DDAC1B595F}"/>
              </a:ext>
            </a:extLst>
          </p:cNvPr>
          <p:cNvSpPr/>
          <p:nvPr/>
        </p:nvSpPr>
        <p:spPr>
          <a:xfrm>
            <a:off x="1981033" y="209550"/>
            <a:ext cx="5265865" cy="400110"/>
          </a:xfrm>
          <a:prstGeom prst="rect">
            <a:avLst/>
          </a:prstGeom>
        </p:spPr>
        <p:txBody>
          <a:bodyPr wrap="none">
            <a:spAutoFit/>
          </a:bodyPr>
          <a:lstStyle/>
          <a:p>
            <a:r>
              <a:rPr lang="en-US" sz="2000" b="1" dirty="0" smtClean="0">
                <a:solidFill>
                  <a:schemeClr val="bg1"/>
                </a:solidFill>
              </a:rPr>
              <a:t>MOST ACTIVE AND MENTIONED USER HANDLES</a:t>
            </a:r>
            <a:endParaRPr lang="en-IN" sz="2000" b="1" dirty="0">
              <a:solidFill>
                <a:schemeClr val="bg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044" y="819210"/>
            <a:ext cx="4989556" cy="402907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686" y="1180343"/>
            <a:ext cx="1600423" cy="3343742"/>
          </a:xfrm>
          <a:prstGeom prst="rect">
            <a:avLst/>
          </a:prstGeom>
        </p:spPr>
      </p:pic>
      <p:sp>
        <p:nvSpPr>
          <p:cNvPr id="15" name="Right Arrow 14"/>
          <p:cNvSpPr/>
          <p:nvPr/>
        </p:nvSpPr>
        <p:spPr>
          <a:xfrm>
            <a:off x="5342707" y="2571750"/>
            <a:ext cx="1149063"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0" name="Picture 9">
            <a:extLst>
              <a:ext uri="{FF2B5EF4-FFF2-40B4-BE49-F238E27FC236}">
                <a16:creationId xmlns:a16="http://schemas.microsoft.com/office/drawing/2014/main" id="{114C8100-BE2E-45C2-8DBE-08B28641D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14" name="Rectangle 13">
            <a:extLst>
              <a:ext uri="{FF2B5EF4-FFF2-40B4-BE49-F238E27FC236}">
                <a16:creationId xmlns:a16="http://schemas.microsoft.com/office/drawing/2014/main" id="{8270B037-332B-4208-9FBB-82DDAC1B595F}"/>
              </a:ext>
            </a:extLst>
          </p:cNvPr>
          <p:cNvSpPr/>
          <p:nvPr/>
        </p:nvSpPr>
        <p:spPr>
          <a:xfrm>
            <a:off x="2590800" y="172779"/>
            <a:ext cx="3558475" cy="400110"/>
          </a:xfrm>
          <a:prstGeom prst="rect">
            <a:avLst/>
          </a:prstGeom>
        </p:spPr>
        <p:txBody>
          <a:bodyPr wrap="none">
            <a:spAutoFit/>
          </a:bodyPr>
          <a:lstStyle/>
          <a:p>
            <a:r>
              <a:rPr lang="en-US" sz="2000" b="1" dirty="0" smtClean="0">
                <a:solidFill>
                  <a:schemeClr val="bg1"/>
                </a:solidFill>
              </a:rPr>
              <a:t>MOST USED WORDS IN TWEETS</a:t>
            </a:r>
            <a:endParaRPr lang="en-IN" sz="2000" b="1" dirty="0">
              <a:solidFill>
                <a:schemeClr val="bg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971550"/>
            <a:ext cx="4495800" cy="3074115"/>
          </a:xfrm>
          <a:prstGeom prst="rect">
            <a:avLst/>
          </a:prstGeom>
        </p:spPr>
      </p:pic>
      <p:sp>
        <p:nvSpPr>
          <p:cNvPr id="15" name="Rectangle 14">
            <a:extLst>
              <a:ext uri="{FF2B5EF4-FFF2-40B4-BE49-F238E27FC236}">
                <a16:creationId xmlns:a16="http://schemas.microsoft.com/office/drawing/2014/main" id="{5FB9CCBC-8957-493A-A95F-9B021B85B0E5}"/>
              </a:ext>
            </a:extLst>
          </p:cNvPr>
          <p:cNvSpPr/>
          <p:nvPr/>
        </p:nvSpPr>
        <p:spPr>
          <a:xfrm>
            <a:off x="5029200" y="971550"/>
            <a:ext cx="3352800" cy="307411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dirty="0"/>
              <a:t>Its not a </a:t>
            </a:r>
            <a:r>
              <a:rPr lang="en-US" sz="1600" dirty="0" smtClean="0"/>
              <a:t>surprise </a:t>
            </a:r>
            <a:r>
              <a:rPr lang="en-US" sz="1600" dirty="0"/>
              <a:t>that </a:t>
            </a:r>
            <a:r>
              <a:rPr lang="en-US" sz="1600" b="1" dirty="0" err="1"/>
              <a:t>covid</a:t>
            </a:r>
            <a:r>
              <a:rPr lang="en-US" sz="1600" dirty="0"/>
              <a:t> is the most common word used in the tweets. It made more than 12000 </a:t>
            </a:r>
            <a:r>
              <a:rPr lang="en-US" sz="1600" dirty="0" smtClean="0"/>
              <a:t>appearance </a:t>
            </a:r>
            <a:r>
              <a:rPr lang="en-US" sz="1600" dirty="0"/>
              <a:t>in tweets </a:t>
            </a:r>
            <a:r>
              <a:rPr lang="en-US" sz="1600" dirty="0" smtClean="0"/>
              <a:t>globally. </a:t>
            </a:r>
            <a:r>
              <a:rPr lang="en-US" sz="1600" dirty="0"/>
              <a:t>After then that words like, </a:t>
            </a:r>
            <a:r>
              <a:rPr lang="en-US" sz="1600" b="1" dirty="0"/>
              <a:t>prices, store, food, supermarket </a:t>
            </a:r>
            <a:r>
              <a:rPr lang="en-US" sz="1600" dirty="0"/>
              <a:t>and </a:t>
            </a:r>
            <a:r>
              <a:rPr lang="en-US" sz="1600" b="1" dirty="0"/>
              <a:t>grocery</a:t>
            </a:r>
            <a:r>
              <a:rPr lang="en-US" sz="1600" dirty="0"/>
              <a:t> were most used words.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5142230"/>
          </a:xfrm>
          <a:custGeom>
            <a:avLst/>
            <a:gdLst/>
            <a:ahLst/>
            <a:cxnLst/>
            <a:rect l="l" t="t" r="r" b="b"/>
            <a:pathLst>
              <a:path w="9142730" h="5142230">
                <a:moveTo>
                  <a:pt x="0" y="0"/>
                </a:moveTo>
                <a:lnTo>
                  <a:pt x="9142476" y="0"/>
                </a:lnTo>
                <a:lnTo>
                  <a:pt x="9142476" y="5141976"/>
                </a:lnTo>
                <a:lnTo>
                  <a:pt x="0" y="5141976"/>
                </a:lnTo>
                <a:lnTo>
                  <a:pt x="0" y="0"/>
                </a:lnTo>
                <a:close/>
              </a:path>
            </a:pathLst>
          </a:custGeom>
          <a:ln w="3175">
            <a:solidFill>
              <a:srgbClr val="000000"/>
            </a:solidFill>
          </a:ln>
        </p:spPr>
        <p:txBody>
          <a:bodyPr wrap="square" lIns="0" tIns="0" rIns="0" bIns="0" rtlCol="0"/>
          <a:lstStyle/>
          <a:p>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114C8100-BE2E-45C2-8DBE-08B28641D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209550"/>
            <a:ext cx="518835" cy="533658"/>
          </a:xfrm>
          <a:prstGeom prst="rect">
            <a:avLst/>
          </a:prstGeom>
        </p:spPr>
      </p:pic>
      <p:sp>
        <p:nvSpPr>
          <p:cNvPr id="18" name="Rectangle 17">
            <a:extLst>
              <a:ext uri="{FF2B5EF4-FFF2-40B4-BE49-F238E27FC236}">
                <a16:creationId xmlns:a16="http://schemas.microsoft.com/office/drawing/2014/main" id="{8270B037-332B-4208-9FBB-82DDAC1B595F}"/>
              </a:ext>
            </a:extLst>
          </p:cNvPr>
          <p:cNvSpPr/>
          <p:nvPr/>
        </p:nvSpPr>
        <p:spPr>
          <a:xfrm>
            <a:off x="2590800" y="172779"/>
            <a:ext cx="3896323" cy="400110"/>
          </a:xfrm>
          <a:prstGeom prst="rect">
            <a:avLst/>
          </a:prstGeom>
        </p:spPr>
        <p:txBody>
          <a:bodyPr wrap="none">
            <a:spAutoFit/>
          </a:bodyPr>
          <a:lstStyle/>
          <a:p>
            <a:r>
              <a:rPr lang="en-US" sz="2000" b="1" dirty="0" smtClean="0">
                <a:solidFill>
                  <a:schemeClr val="bg1"/>
                </a:solidFill>
              </a:rPr>
              <a:t>WORD CLOUDS WITH SENTIMENTS</a:t>
            </a:r>
            <a:endParaRPr lang="en-IN" sz="2000" b="1" dirty="0">
              <a:solidFill>
                <a:schemeClr val="bg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927" y="819150"/>
            <a:ext cx="2838627" cy="232251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9232" y="819148"/>
            <a:ext cx="2838627" cy="2322513"/>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6538" y="819149"/>
            <a:ext cx="2838626" cy="2322512"/>
          </a:xfrm>
          <a:prstGeom prst="rect">
            <a:avLst/>
          </a:prstGeom>
        </p:spPr>
      </p:pic>
      <p:sp>
        <p:nvSpPr>
          <p:cNvPr id="20" name="Rectangle 19">
            <a:extLst>
              <a:ext uri="{FF2B5EF4-FFF2-40B4-BE49-F238E27FC236}">
                <a16:creationId xmlns:a16="http://schemas.microsoft.com/office/drawing/2014/main" id="{5FB9CCBC-8957-493A-A95F-9B021B85B0E5}"/>
              </a:ext>
            </a:extLst>
          </p:cNvPr>
          <p:cNvSpPr/>
          <p:nvPr/>
        </p:nvSpPr>
        <p:spPr>
          <a:xfrm>
            <a:off x="235346" y="3333751"/>
            <a:ext cx="2865208" cy="147871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dirty="0" smtClean="0"/>
              <a:t>Words in Positive tweets: </a:t>
            </a:r>
          </a:p>
          <a:p>
            <a:r>
              <a:rPr lang="en-US" sz="1600" dirty="0" smtClean="0"/>
              <a:t>Grocery, store, </a:t>
            </a:r>
            <a:r>
              <a:rPr lang="en-US" sz="1600" dirty="0" err="1" smtClean="0"/>
              <a:t>covid</a:t>
            </a:r>
            <a:r>
              <a:rPr lang="en-US" sz="1600" dirty="0" smtClean="0"/>
              <a:t>, supermarket, hand sanitizer, support, customer, online, time, consumer, etc.</a:t>
            </a:r>
            <a:r>
              <a:rPr lang="en-US" sz="1600" dirty="0"/>
              <a:t> </a:t>
            </a:r>
          </a:p>
        </p:txBody>
      </p:sp>
      <p:sp>
        <p:nvSpPr>
          <p:cNvPr id="21" name="Rectangle 20">
            <a:extLst>
              <a:ext uri="{FF2B5EF4-FFF2-40B4-BE49-F238E27FC236}">
                <a16:creationId xmlns:a16="http://schemas.microsoft.com/office/drawing/2014/main" id="{5FB9CCBC-8957-493A-A95F-9B021B85B0E5}"/>
              </a:ext>
            </a:extLst>
          </p:cNvPr>
          <p:cNvSpPr/>
          <p:nvPr/>
        </p:nvSpPr>
        <p:spPr>
          <a:xfrm>
            <a:off x="3162651" y="3377730"/>
            <a:ext cx="2865208" cy="147871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dirty="0" smtClean="0"/>
              <a:t>Words in Negative tweets: </a:t>
            </a:r>
          </a:p>
          <a:p>
            <a:r>
              <a:rPr lang="en-US" sz="1600" dirty="0" smtClean="0"/>
              <a:t>Grocery, store, </a:t>
            </a:r>
            <a:r>
              <a:rPr lang="en-US" sz="1600" dirty="0" err="1" smtClean="0"/>
              <a:t>covid</a:t>
            </a:r>
            <a:r>
              <a:rPr lang="en-US" sz="1600" dirty="0" smtClean="0"/>
              <a:t>, supermarket, crisis, pandemic, panic buying, demand, oil price, work, etc.</a:t>
            </a:r>
            <a:endParaRPr lang="en-US" sz="1600" dirty="0"/>
          </a:p>
        </p:txBody>
      </p:sp>
      <p:sp>
        <p:nvSpPr>
          <p:cNvPr id="24" name="Rectangle 23">
            <a:extLst>
              <a:ext uri="{FF2B5EF4-FFF2-40B4-BE49-F238E27FC236}">
                <a16:creationId xmlns:a16="http://schemas.microsoft.com/office/drawing/2014/main" id="{5FB9CCBC-8957-493A-A95F-9B021B85B0E5}"/>
              </a:ext>
            </a:extLst>
          </p:cNvPr>
          <p:cNvSpPr/>
          <p:nvPr/>
        </p:nvSpPr>
        <p:spPr>
          <a:xfrm>
            <a:off x="6103247" y="3387921"/>
            <a:ext cx="2865208" cy="147871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dirty="0" smtClean="0"/>
              <a:t>Words in Neutral tweets: </a:t>
            </a:r>
          </a:p>
          <a:p>
            <a:r>
              <a:rPr lang="en-US" sz="1600" dirty="0" smtClean="0"/>
              <a:t>Grocery, store, </a:t>
            </a:r>
            <a:r>
              <a:rPr lang="en-US" sz="1600" dirty="0" err="1" smtClean="0"/>
              <a:t>covid</a:t>
            </a:r>
            <a:r>
              <a:rPr lang="en-US" sz="1600" dirty="0" smtClean="0"/>
              <a:t>, supermarket, hand sanitizer, price, coronavirus, online shopping, world, etc.</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1765</TotalTime>
  <Words>1044</Words>
  <Application>Microsoft Office PowerPoint</Application>
  <PresentationFormat>On-screen Show (16:9)</PresentationFormat>
  <Paragraphs>98</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Bahnschrift</vt:lpstr>
      <vt:lpstr>Bernard MT Condensed</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Sanket Chouriya</dc:creator>
  <cp:lastModifiedBy>Sanket Chouriya</cp:lastModifiedBy>
  <cp:revision>73</cp:revision>
  <dcterms:created xsi:type="dcterms:W3CDTF">2022-11-27T15:55:04Z</dcterms:created>
  <dcterms:modified xsi:type="dcterms:W3CDTF">2022-12-28T08:24:45Z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2022-10-06T00:00:00Z</vt:filetime>
  </property>
  <property fmtid="{D5CDD505-2E9C-101B-9397-08002B2CF9AE}" pid="3" name="Creator">
    <vt:lpwstr>WPS Presentation</vt:lpwstr>
  </property>
  <property fmtid="{D5CDD505-2E9C-101B-9397-08002B2CF9AE}" pid="4" name="LastSaved">
    <vt:filetime>2022-11-27T00:00:00Z</vt:filetime>
  </property>
</Properties>
</file>