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4.jp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9.jpg" ContentType="image/jpeg"/>
  <Override PartName="/ppt/media/image18.jpg" ContentType="image/jpeg"/>
  <Override PartName="/ppt/media/image24.jpg" ContentType="image/jpeg"/>
  <Override PartName="/ppt/media/image32.jpg" ContentType="image/jpeg"/>
  <Override PartName="/ppt/media/image33.jpg" ContentType="image/jpeg"/>
  <Override PartName="/ppt/media/image34.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5" r:id="rId10"/>
    <p:sldId id="266" r:id="rId11"/>
    <p:sldId id="281" r:id="rId12"/>
    <p:sldId id="267" r:id="rId13"/>
    <p:sldId id="268" r:id="rId14"/>
    <p:sldId id="272" r:id="rId15"/>
    <p:sldId id="269" r:id="rId16"/>
    <p:sldId id="270" r:id="rId17"/>
    <p:sldId id="273" r:id="rId18"/>
    <p:sldId id="274" r:id="rId19"/>
    <p:sldId id="275" r:id="rId20"/>
    <p:sldId id="276" r:id="rId21"/>
    <p:sldId id="277" r:id="rId22"/>
    <p:sldId id="278" r:id="rId23"/>
    <p:sldId id="279" r:id="rId24"/>
    <p:sldId id="282" r:id="rId25"/>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ket Chouriya" initials="SC" lastIdx="1" clrIdx="0">
    <p:extLst>
      <p:ext uri="{19B8F6BF-5375-455C-9EA6-DF929625EA0E}">
        <p15:presenceInfo xmlns:p15="http://schemas.microsoft.com/office/powerpoint/2012/main" userId="cde052bfeb4d271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27" autoAdjust="0"/>
  </p:normalViewPr>
  <p:slideViewPr>
    <p:cSldViewPr>
      <p:cViewPr varScale="1">
        <p:scale>
          <a:sx n="102" d="100"/>
          <a:sy n="102" d="100"/>
        </p:scale>
        <p:origin x="48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520B96D1-8FBC-4F0E-98D7-AC5A0B66865D}" type="datetimeFigureOut">
              <a:rPr lang="en-IN" smtClean="0"/>
              <a:t>01-12-2022</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5ED99C1D-5F1F-4FB6-B0CC-84A966CE7722}" type="slidenum">
              <a:rPr lang="en-IN" smtClean="0"/>
              <a:t>‹#›</a:t>
            </a:fld>
            <a:endParaRPr lang="en-IN"/>
          </a:p>
        </p:txBody>
      </p:sp>
    </p:spTree>
    <p:extLst>
      <p:ext uri="{BB962C8B-B14F-4D97-AF65-F5344CB8AC3E}">
        <p14:creationId xmlns:p14="http://schemas.microsoft.com/office/powerpoint/2010/main" val="2709573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ED99C1D-5F1F-4FB6-B0CC-84A966CE7722}" type="slidenum">
              <a:rPr lang="en-IN" smtClean="0"/>
              <a:t>3</a:t>
            </a:fld>
            <a:endParaRPr lang="en-IN"/>
          </a:p>
        </p:txBody>
      </p:sp>
    </p:spTree>
    <p:extLst>
      <p:ext uri="{BB962C8B-B14F-4D97-AF65-F5344CB8AC3E}">
        <p14:creationId xmlns:p14="http://schemas.microsoft.com/office/powerpoint/2010/main" val="150670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ED99C1D-5F1F-4FB6-B0CC-84A966CE7722}" type="slidenum">
              <a:rPr lang="en-IN" smtClean="0"/>
              <a:t>4</a:t>
            </a:fld>
            <a:endParaRPr lang="en-IN"/>
          </a:p>
        </p:txBody>
      </p:sp>
    </p:spTree>
    <p:extLst>
      <p:ext uri="{BB962C8B-B14F-4D97-AF65-F5344CB8AC3E}">
        <p14:creationId xmlns:p14="http://schemas.microsoft.com/office/powerpoint/2010/main" val="3610458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134F5C"/>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134F5C"/>
                </a:solidFill>
                <a:latin typeface="Arial Black"/>
                <a:cs typeface="Arial Black"/>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5143500"/>
          </a:xfrm>
          <a:prstGeom prst="rect">
            <a:avLst/>
          </a:prstGeom>
        </p:spPr>
      </p:pic>
      <p:pic>
        <p:nvPicPr>
          <p:cNvPr id="17" name="bg object 17"/>
          <p:cNvPicPr/>
          <p:nvPr/>
        </p:nvPicPr>
        <p:blipFill>
          <a:blip r:embed="rId3" cstate="print"/>
          <a:stretch>
            <a:fillRect/>
          </a:stretch>
        </p:blipFill>
        <p:spPr>
          <a:xfrm>
            <a:off x="8602980" y="67056"/>
            <a:ext cx="348996" cy="358139"/>
          </a:xfrm>
          <a:prstGeom prst="rect">
            <a:avLst/>
          </a:prstGeom>
        </p:spPr>
      </p:pic>
      <p:pic>
        <p:nvPicPr>
          <p:cNvPr id="18" name="bg object 18"/>
          <p:cNvPicPr/>
          <p:nvPr/>
        </p:nvPicPr>
        <p:blipFill>
          <a:blip r:embed="rId4" cstate="print"/>
          <a:stretch>
            <a:fillRect/>
          </a:stretch>
        </p:blipFill>
        <p:spPr>
          <a:xfrm>
            <a:off x="1868106" y="1945081"/>
            <a:ext cx="5536691" cy="879601"/>
          </a:xfrm>
          <a:prstGeom prst="rect">
            <a:avLst/>
          </a:prstGeom>
        </p:spPr>
      </p:pic>
      <p:sp>
        <p:nvSpPr>
          <p:cNvPr id="2" name="Holder 2"/>
          <p:cNvSpPr>
            <a:spLocks noGrp="1"/>
          </p:cNvSpPr>
          <p:nvPr>
            <p:ph type="title"/>
          </p:nvPr>
        </p:nvSpPr>
        <p:spPr/>
        <p:txBody>
          <a:bodyPr lIns="0" tIns="0" rIns="0" bIns="0"/>
          <a:lstStyle>
            <a:lvl1pPr>
              <a:defRPr sz="4400" b="0" i="0">
                <a:solidFill>
                  <a:srgbClr val="134F5C"/>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602980" y="67055"/>
            <a:ext cx="348996" cy="358139"/>
          </a:xfrm>
          <a:prstGeom prst="rect">
            <a:avLst/>
          </a:prstGeom>
        </p:spPr>
      </p:pic>
      <p:sp>
        <p:nvSpPr>
          <p:cNvPr id="2" name="Holder 2"/>
          <p:cNvSpPr>
            <a:spLocks noGrp="1"/>
          </p:cNvSpPr>
          <p:nvPr>
            <p:ph type="title"/>
          </p:nvPr>
        </p:nvSpPr>
        <p:spPr>
          <a:xfrm>
            <a:off x="2601595" y="2014854"/>
            <a:ext cx="3940809" cy="697230"/>
          </a:xfrm>
          <a:prstGeom prst="rect">
            <a:avLst/>
          </a:prstGeom>
        </p:spPr>
        <p:txBody>
          <a:bodyPr wrap="square" lIns="0" tIns="0" rIns="0" bIns="0">
            <a:spAutoFit/>
          </a:bodyPr>
          <a:lstStyle>
            <a:lvl1pPr>
              <a:defRPr sz="4400" b="0" i="0">
                <a:solidFill>
                  <a:srgbClr val="134F5C"/>
                </a:solidFill>
                <a:latin typeface="Arial Black"/>
                <a:cs typeface="Arial Black"/>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jp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jp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jpg"/><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jp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4.jpg"/><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4.jpg"/><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4.jpg"/><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4.jpg"/><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4.jp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2.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s://github.com/Sanket7994/Globle_Terrorism_Capstone_Project" TargetMode="External"/><Relationship Id="rId2" Type="http://schemas.openxmlformats.org/officeDocument/2006/relationships/image" Target="../media/image33.jpg"/><Relationship Id="rId1" Type="http://schemas.openxmlformats.org/officeDocument/2006/relationships/slideLayout" Target="../slideLayouts/slideLayout5.xml"/><Relationship Id="rId6" Type="http://schemas.openxmlformats.org/officeDocument/2006/relationships/hyperlink" Target="https://en.wikipedia.org/wiki/Terrorism" TargetMode="External"/><Relationship Id="rId5" Type="http://schemas.openxmlformats.org/officeDocument/2006/relationships/hyperlink" Target="https://grow.almabetter.com/data-science/projects/Global-Terrorism-Dataset" TargetMode="External"/><Relationship Id="rId4" Type="http://schemas.openxmlformats.org/officeDocument/2006/relationships/hyperlink" Target="https://ourworldindata.org/terrorism"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4.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5.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644650" y="4269104"/>
            <a:ext cx="577088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5FCFF"/>
                </a:solidFill>
                <a:latin typeface="Bahnschrift"/>
                <a:cs typeface="Bahnschrift"/>
              </a:rPr>
              <a:t>Participants</a:t>
            </a:r>
            <a:r>
              <a:rPr sz="1800" spc="175" dirty="0">
                <a:solidFill>
                  <a:srgbClr val="F5FCFF"/>
                </a:solidFill>
                <a:latin typeface="Bahnschrift"/>
                <a:cs typeface="Bahnschrift"/>
              </a:rPr>
              <a:t> </a:t>
            </a:r>
            <a:r>
              <a:rPr sz="1800" dirty="0">
                <a:solidFill>
                  <a:srgbClr val="F5FCFF"/>
                </a:solidFill>
                <a:latin typeface="Bahnschrift"/>
                <a:cs typeface="Bahnschrift"/>
              </a:rPr>
              <a:t>:</a:t>
            </a:r>
            <a:r>
              <a:rPr sz="1800" spc="180" dirty="0">
                <a:solidFill>
                  <a:srgbClr val="F5FCFF"/>
                </a:solidFill>
                <a:latin typeface="Bahnschrift"/>
                <a:cs typeface="Bahnschrift"/>
              </a:rPr>
              <a:t> </a:t>
            </a:r>
            <a:r>
              <a:rPr sz="1800" spc="-5" dirty="0">
                <a:solidFill>
                  <a:srgbClr val="F5FCFF"/>
                </a:solidFill>
                <a:latin typeface="Bahnschrift"/>
                <a:cs typeface="Bahnschrift"/>
              </a:rPr>
              <a:t>Ruchitha</a:t>
            </a:r>
            <a:r>
              <a:rPr sz="1800" spc="180" dirty="0">
                <a:solidFill>
                  <a:srgbClr val="F5FCFF"/>
                </a:solidFill>
                <a:latin typeface="Bahnschrift"/>
                <a:cs typeface="Bahnschrift"/>
              </a:rPr>
              <a:t> </a:t>
            </a:r>
            <a:r>
              <a:rPr sz="1800" spc="-5" dirty="0">
                <a:solidFill>
                  <a:srgbClr val="F5FCFF"/>
                </a:solidFill>
                <a:latin typeface="Bahnschrift"/>
                <a:cs typeface="Bahnschrift"/>
              </a:rPr>
              <a:t>Kanakaiah</a:t>
            </a:r>
            <a:r>
              <a:rPr sz="1800" spc="175" dirty="0">
                <a:solidFill>
                  <a:srgbClr val="F5FCFF"/>
                </a:solidFill>
                <a:latin typeface="Bahnschrift"/>
                <a:cs typeface="Bahnschrift"/>
              </a:rPr>
              <a:t> </a:t>
            </a:r>
            <a:r>
              <a:rPr sz="1800" spc="-5" dirty="0">
                <a:solidFill>
                  <a:srgbClr val="F5FCFF"/>
                </a:solidFill>
                <a:latin typeface="Bahnschrift"/>
                <a:cs typeface="Bahnschrift"/>
              </a:rPr>
              <a:t>Bijja</a:t>
            </a:r>
            <a:r>
              <a:rPr sz="1800" spc="175" dirty="0">
                <a:solidFill>
                  <a:srgbClr val="F5FCFF"/>
                </a:solidFill>
                <a:latin typeface="Bahnschrift"/>
                <a:cs typeface="Bahnschrift"/>
              </a:rPr>
              <a:t> </a:t>
            </a:r>
            <a:r>
              <a:rPr sz="1800" dirty="0">
                <a:solidFill>
                  <a:srgbClr val="F5FCFF"/>
                </a:solidFill>
                <a:latin typeface="Bahnschrift"/>
                <a:cs typeface="Bahnschrift"/>
              </a:rPr>
              <a:t>&amp;</a:t>
            </a:r>
            <a:r>
              <a:rPr sz="1800" spc="180" dirty="0">
                <a:solidFill>
                  <a:srgbClr val="F5FCFF"/>
                </a:solidFill>
                <a:latin typeface="Bahnschrift"/>
                <a:cs typeface="Bahnschrift"/>
              </a:rPr>
              <a:t> </a:t>
            </a:r>
            <a:r>
              <a:rPr sz="1800" spc="-5" dirty="0">
                <a:solidFill>
                  <a:srgbClr val="F5FCFF"/>
                </a:solidFill>
                <a:latin typeface="Bahnschrift"/>
                <a:cs typeface="Bahnschrift"/>
              </a:rPr>
              <a:t>Dinesh</a:t>
            </a:r>
            <a:r>
              <a:rPr sz="1800" spc="175" dirty="0">
                <a:solidFill>
                  <a:srgbClr val="F5FCFF"/>
                </a:solidFill>
                <a:latin typeface="Bahnschrift"/>
                <a:cs typeface="Bahnschrift"/>
              </a:rPr>
              <a:t> </a:t>
            </a:r>
            <a:r>
              <a:rPr sz="1800" spc="-5" dirty="0">
                <a:solidFill>
                  <a:srgbClr val="F5FCFF"/>
                </a:solidFill>
                <a:latin typeface="Bahnschrift"/>
                <a:cs typeface="Bahnschrift"/>
              </a:rPr>
              <a:t>Bhuyan</a:t>
            </a:r>
            <a:endParaRPr sz="1800">
              <a:latin typeface="Bahnschrift"/>
              <a:cs typeface="Bahnschrift"/>
            </a:endParaRPr>
          </a:p>
        </p:txBody>
      </p:sp>
      <p:sp>
        <p:nvSpPr>
          <p:cNvPr id="4" name="object 4"/>
          <p:cNvSpPr/>
          <p:nvPr/>
        </p:nvSpPr>
        <p:spPr>
          <a:xfrm>
            <a:off x="761" y="761"/>
            <a:ext cx="9142730" cy="5142230"/>
          </a:xfrm>
          <a:custGeom>
            <a:avLst/>
            <a:gdLst/>
            <a:ahLst/>
            <a:cxnLst/>
            <a:rect l="l" t="t" r="r" b="b"/>
            <a:pathLst>
              <a:path w="9142730" h="5142230">
                <a:moveTo>
                  <a:pt x="0" y="0"/>
                </a:moveTo>
                <a:lnTo>
                  <a:pt x="9142476" y="0"/>
                </a:lnTo>
                <a:lnTo>
                  <a:pt x="9142476" y="5141976"/>
                </a:lnTo>
                <a:lnTo>
                  <a:pt x="0" y="5141976"/>
                </a:lnTo>
                <a:lnTo>
                  <a:pt x="0" y="0"/>
                </a:lnTo>
                <a:close/>
              </a:path>
            </a:pathLst>
          </a:custGeom>
          <a:ln w="3175">
            <a:solidFill>
              <a:srgbClr val="000000"/>
            </a:solidFill>
          </a:ln>
        </p:spPr>
        <p:txBody>
          <a:bodyPr wrap="square" lIns="0" tIns="0" rIns="0" bIns="0" rtlCol="0"/>
          <a:lstStyle/>
          <a:p>
            <a:endParaRPr/>
          </a:p>
        </p:txBody>
      </p:sp>
      <p:pic>
        <p:nvPicPr>
          <p:cNvPr id="11" name="Picture 10">
            <a:extLst>
              <a:ext uri="{FF2B5EF4-FFF2-40B4-BE49-F238E27FC236}">
                <a16:creationId xmlns:a16="http://schemas.microsoft.com/office/drawing/2014/main" id="{40BB9C35-749C-4547-A942-E511B4561C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8"/>
            <a:ext cx="9144000" cy="5143500"/>
          </a:xfrm>
          <a:prstGeom prst="rect">
            <a:avLst/>
          </a:prstGeom>
        </p:spPr>
      </p:pic>
      <p:sp>
        <p:nvSpPr>
          <p:cNvPr id="12" name="TextBox 11">
            <a:extLst>
              <a:ext uri="{FF2B5EF4-FFF2-40B4-BE49-F238E27FC236}">
                <a16:creationId xmlns:a16="http://schemas.microsoft.com/office/drawing/2014/main" id="{2FB9E7FF-8A98-4DA8-A602-C560468C7CDA}"/>
              </a:ext>
            </a:extLst>
          </p:cNvPr>
          <p:cNvSpPr txBox="1"/>
          <p:nvPr/>
        </p:nvSpPr>
        <p:spPr>
          <a:xfrm>
            <a:off x="1064895" y="2541411"/>
            <a:ext cx="7014210" cy="1077218"/>
          </a:xfrm>
          <a:prstGeom prst="rect">
            <a:avLst/>
          </a:prstGeom>
          <a:noFill/>
        </p:spPr>
        <p:txBody>
          <a:bodyPr wrap="square" rtlCol="0">
            <a:spAutoFit/>
          </a:bodyPr>
          <a:lstStyle/>
          <a:p>
            <a:pPr algn="ctr"/>
            <a:r>
              <a:rPr lang="en-US" sz="3200" b="1" dirty="0">
                <a:solidFill>
                  <a:schemeClr val="bg1">
                    <a:lumMod val="95000"/>
                  </a:schemeClr>
                </a:solidFill>
                <a:latin typeface="Bernard MT Condensed" panose="02050806060905020404" pitchFamily="18" charset="0"/>
              </a:rPr>
              <a:t>EXPLORATORY DATA ANALYSIS PROJECT ON GLOBAL TERRORISM</a:t>
            </a:r>
            <a:endParaRPr lang="en-IN" sz="3200" b="1" dirty="0">
              <a:solidFill>
                <a:schemeClr val="bg1">
                  <a:lumMod val="95000"/>
                </a:schemeClr>
              </a:solidFill>
              <a:latin typeface="Bernard MT Condensed" panose="02050806060905020404" pitchFamily="18" charset="0"/>
            </a:endParaRPr>
          </a:p>
        </p:txBody>
      </p:sp>
      <p:pic>
        <p:nvPicPr>
          <p:cNvPr id="14" name="Picture 13">
            <a:extLst>
              <a:ext uri="{FF2B5EF4-FFF2-40B4-BE49-F238E27FC236}">
                <a16:creationId xmlns:a16="http://schemas.microsoft.com/office/drawing/2014/main" id="{355FF9E7-1228-4CE4-B3D1-2D2F17F8F0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0" y="209550"/>
            <a:ext cx="518835" cy="533658"/>
          </a:xfrm>
          <a:prstGeom prst="rect">
            <a:avLst/>
          </a:prstGeom>
        </p:spPr>
      </p:pic>
      <p:sp>
        <p:nvSpPr>
          <p:cNvPr id="5" name="TextBox 4">
            <a:extLst>
              <a:ext uri="{FF2B5EF4-FFF2-40B4-BE49-F238E27FC236}">
                <a16:creationId xmlns:a16="http://schemas.microsoft.com/office/drawing/2014/main" id="{EC70F9BD-F201-D38F-9ECD-58DE8AA3E040}"/>
              </a:ext>
            </a:extLst>
          </p:cNvPr>
          <p:cNvSpPr txBox="1"/>
          <p:nvPr/>
        </p:nvSpPr>
        <p:spPr>
          <a:xfrm>
            <a:off x="457200" y="3665024"/>
            <a:ext cx="2743200" cy="1477328"/>
          </a:xfrm>
          <a:prstGeom prst="rect">
            <a:avLst/>
          </a:prstGeom>
          <a:noFill/>
        </p:spPr>
        <p:txBody>
          <a:bodyPr wrap="square" rtlCol="0">
            <a:spAutoFit/>
          </a:bodyPr>
          <a:lstStyle/>
          <a:p>
            <a:r>
              <a:rPr lang="en-US" b="1" dirty="0">
                <a:solidFill>
                  <a:schemeClr val="bg1"/>
                </a:solidFill>
              </a:rPr>
              <a:t>PROJECT CONTRIBUTORS</a:t>
            </a:r>
            <a:r>
              <a:rPr lang="en-US" dirty="0">
                <a:solidFill>
                  <a:schemeClr val="bg1"/>
                </a:solidFill>
              </a:rPr>
              <a:t>:</a:t>
            </a:r>
          </a:p>
          <a:p>
            <a:r>
              <a:rPr lang="en-US" dirty="0">
                <a:solidFill>
                  <a:schemeClr val="bg1"/>
                </a:solidFill>
              </a:rPr>
              <a:t>SANKET CHOURIYA</a:t>
            </a:r>
          </a:p>
          <a:p>
            <a:r>
              <a:rPr lang="en-US" dirty="0">
                <a:solidFill>
                  <a:schemeClr val="bg1"/>
                </a:solidFill>
              </a:rPr>
              <a:t>ZAKIYA</a:t>
            </a:r>
          </a:p>
          <a:p>
            <a:r>
              <a:rPr lang="en-US" dirty="0">
                <a:solidFill>
                  <a:schemeClr val="bg1"/>
                </a:solidFill>
              </a:rPr>
              <a:t>SURAJ KOLI</a:t>
            </a:r>
          </a:p>
          <a:p>
            <a:endParaRPr lang="en-IN"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320A8B-4AF5-4FEB-B83D-89773B8F93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6" name="Picture 5">
            <a:extLst>
              <a:ext uri="{FF2B5EF4-FFF2-40B4-BE49-F238E27FC236}">
                <a16:creationId xmlns:a16="http://schemas.microsoft.com/office/drawing/2014/main" id="{32F54156-59CC-4F33-9894-02E395D7FE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0" y="209550"/>
            <a:ext cx="518835" cy="533658"/>
          </a:xfrm>
          <a:prstGeom prst="rect">
            <a:avLst/>
          </a:prstGeom>
        </p:spPr>
      </p:pic>
      <p:sp>
        <p:nvSpPr>
          <p:cNvPr id="7" name="TextBox 6">
            <a:extLst>
              <a:ext uri="{FF2B5EF4-FFF2-40B4-BE49-F238E27FC236}">
                <a16:creationId xmlns:a16="http://schemas.microsoft.com/office/drawing/2014/main" id="{2C3ADA34-2750-4490-953C-68C8788455E3}"/>
              </a:ext>
            </a:extLst>
          </p:cNvPr>
          <p:cNvSpPr txBox="1"/>
          <p:nvPr/>
        </p:nvSpPr>
        <p:spPr>
          <a:xfrm>
            <a:off x="457200" y="243663"/>
            <a:ext cx="4326569" cy="646331"/>
          </a:xfrm>
          <a:prstGeom prst="rect">
            <a:avLst/>
          </a:prstGeom>
          <a:noFill/>
        </p:spPr>
        <p:txBody>
          <a:bodyPr wrap="none" rtlCol="0">
            <a:spAutoFit/>
          </a:bodyPr>
          <a:lstStyle/>
          <a:p>
            <a:r>
              <a:rPr lang="en-US" b="1" dirty="0">
                <a:solidFill>
                  <a:schemeClr val="bg1"/>
                </a:solidFill>
              </a:rPr>
              <a:t>Top 10 active Terrorist groups as per Region</a:t>
            </a:r>
          </a:p>
          <a:p>
            <a:endParaRPr lang="en-IN" dirty="0"/>
          </a:p>
        </p:txBody>
      </p:sp>
      <p:sp>
        <p:nvSpPr>
          <p:cNvPr id="10" name="TextBox 9">
            <a:extLst>
              <a:ext uri="{FF2B5EF4-FFF2-40B4-BE49-F238E27FC236}">
                <a16:creationId xmlns:a16="http://schemas.microsoft.com/office/drawing/2014/main" id="{F8F3E284-46F8-468A-9B6F-B5A8655795BD}"/>
              </a:ext>
            </a:extLst>
          </p:cNvPr>
          <p:cNvSpPr txBox="1"/>
          <p:nvPr/>
        </p:nvSpPr>
        <p:spPr>
          <a:xfrm>
            <a:off x="457200" y="4293056"/>
            <a:ext cx="7772400" cy="461665"/>
          </a:xfrm>
          <a:prstGeom prst="rect">
            <a:avLst/>
          </a:prstGeom>
          <a:noFill/>
        </p:spPr>
        <p:txBody>
          <a:bodyPr wrap="square" rtlCol="0">
            <a:spAutoFit/>
          </a:bodyPr>
          <a:lstStyle/>
          <a:p>
            <a:r>
              <a:rPr lang="en-US" sz="1200" b="1" dirty="0">
                <a:solidFill>
                  <a:schemeClr val="bg1"/>
                </a:solidFill>
              </a:rPr>
              <a:t>As per our observation, It is clear that 'Middle East &amp; North Africa' is most dangerous place to be at. Total 49,576 attacks has been faced by them since 1970. Where 'South Asia' is just behind with 44,479 attacks till now.</a:t>
            </a:r>
            <a:endParaRPr lang="en-IN" sz="1200" b="1" dirty="0">
              <a:solidFill>
                <a:schemeClr val="bg1"/>
              </a:solidFill>
            </a:endParaRPr>
          </a:p>
        </p:txBody>
      </p:sp>
      <p:pic>
        <p:nvPicPr>
          <p:cNvPr id="16" name="Picture 15">
            <a:extLst>
              <a:ext uri="{FF2B5EF4-FFF2-40B4-BE49-F238E27FC236}">
                <a16:creationId xmlns:a16="http://schemas.microsoft.com/office/drawing/2014/main" id="{0E2601B4-F4BB-4638-B8AB-60F11887F2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675328"/>
            <a:ext cx="6096000" cy="358199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42DE16-F0BD-461A-94E7-629D96EF50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3" name="Picture 2">
            <a:extLst>
              <a:ext uri="{FF2B5EF4-FFF2-40B4-BE49-F238E27FC236}">
                <a16:creationId xmlns:a16="http://schemas.microsoft.com/office/drawing/2014/main" id="{8F6481B3-27C8-4B82-A8B8-4BC645642E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0" y="209550"/>
            <a:ext cx="518835" cy="533658"/>
          </a:xfrm>
          <a:prstGeom prst="rect">
            <a:avLst/>
          </a:prstGeom>
        </p:spPr>
      </p:pic>
      <p:sp>
        <p:nvSpPr>
          <p:cNvPr id="4" name="TextBox 3">
            <a:extLst>
              <a:ext uri="{FF2B5EF4-FFF2-40B4-BE49-F238E27FC236}">
                <a16:creationId xmlns:a16="http://schemas.microsoft.com/office/drawing/2014/main" id="{6E9C2F30-2CB7-4829-A39B-07A42B52B260}"/>
              </a:ext>
            </a:extLst>
          </p:cNvPr>
          <p:cNvSpPr txBox="1"/>
          <p:nvPr/>
        </p:nvSpPr>
        <p:spPr>
          <a:xfrm>
            <a:off x="457200" y="243663"/>
            <a:ext cx="5287538" cy="646331"/>
          </a:xfrm>
          <a:prstGeom prst="rect">
            <a:avLst/>
          </a:prstGeom>
          <a:noFill/>
        </p:spPr>
        <p:txBody>
          <a:bodyPr wrap="none" rtlCol="0">
            <a:spAutoFit/>
          </a:bodyPr>
          <a:lstStyle/>
          <a:p>
            <a:r>
              <a:rPr lang="en-US" b="1" dirty="0">
                <a:solidFill>
                  <a:schemeClr val="bg1"/>
                </a:solidFill>
              </a:rPr>
              <a:t>Top 10 active Terrorist groups in the World since 1970</a:t>
            </a:r>
          </a:p>
          <a:p>
            <a:endParaRPr lang="en-IN" dirty="0"/>
          </a:p>
        </p:txBody>
      </p:sp>
      <p:pic>
        <p:nvPicPr>
          <p:cNvPr id="6" name="Picture 5">
            <a:extLst>
              <a:ext uri="{FF2B5EF4-FFF2-40B4-BE49-F238E27FC236}">
                <a16:creationId xmlns:a16="http://schemas.microsoft.com/office/drawing/2014/main" id="{2D18F39E-A26B-4328-B982-9BE8F5CC13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738335"/>
            <a:ext cx="5984215" cy="3433141"/>
          </a:xfrm>
          <a:prstGeom prst="rect">
            <a:avLst/>
          </a:prstGeom>
        </p:spPr>
      </p:pic>
      <p:sp>
        <p:nvSpPr>
          <p:cNvPr id="7" name="TextBox 6">
            <a:extLst>
              <a:ext uri="{FF2B5EF4-FFF2-40B4-BE49-F238E27FC236}">
                <a16:creationId xmlns:a16="http://schemas.microsoft.com/office/drawing/2014/main" id="{A6B2D880-2ED4-46C6-A296-83CAE5B1E829}"/>
              </a:ext>
            </a:extLst>
          </p:cNvPr>
          <p:cNvSpPr txBox="1"/>
          <p:nvPr/>
        </p:nvSpPr>
        <p:spPr>
          <a:xfrm>
            <a:off x="457200" y="4324350"/>
            <a:ext cx="7772400" cy="461665"/>
          </a:xfrm>
          <a:prstGeom prst="rect">
            <a:avLst/>
          </a:prstGeom>
          <a:noFill/>
        </p:spPr>
        <p:txBody>
          <a:bodyPr wrap="square" rtlCol="0">
            <a:spAutoFit/>
          </a:bodyPr>
          <a:lstStyle/>
          <a:p>
            <a:r>
              <a:rPr lang="en-US" sz="1200" b="1" dirty="0">
                <a:solidFill>
                  <a:schemeClr val="bg1"/>
                </a:solidFill>
              </a:rPr>
              <a:t>On the scale of number of terror attacks done by a group since 1970, 'Islamic State of Iraq &amp; the Levant (ISIL)' tops the chart with more than 1400 attacks. while 'Taliban' hold the second place.</a:t>
            </a:r>
            <a:endParaRPr lang="en-IN" sz="1200" b="1" dirty="0">
              <a:solidFill>
                <a:schemeClr val="bg1"/>
              </a:solidFill>
            </a:endParaRPr>
          </a:p>
        </p:txBody>
      </p:sp>
    </p:spTree>
    <p:extLst>
      <p:ext uri="{BB962C8B-B14F-4D97-AF65-F5344CB8AC3E}">
        <p14:creationId xmlns:p14="http://schemas.microsoft.com/office/powerpoint/2010/main" val="109265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1EFBB7-93FB-46AC-A70B-98E8E7591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6" name="Picture 5">
            <a:extLst>
              <a:ext uri="{FF2B5EF4-FFF2-40B4-BE49-F238E27FC236}">
                <a16:creationId xmlns:a16="http://schemas.microsoft.com/office/drawing/2014/main" id="{FD56AA29-0EB0-4E89-81C4-1DF89B2E3A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0" y="209550"/>
            <a:ext cx="518835" cy="533658"/>
          </a:xfrm>
          <a:prstGeom prst="rect">
            <a:avLst/>
          </a:prstGeom>
        </p:spPr>
      </p:pic>
      <p:sp>
        <p:nvSpPr>
          <p:cNvPr id="7" name="TextBox 6">
            <a:extLst>
              <a:ext uri="{FF2B5EF4-FFF2-40B4-BE49-F238E27FC236}">
                <a16:creationId xmlns:a16="http://schemas.microsoft.com/office/drawing/2014/main" id="{5BA71878-6074-4B54-8CB1-29E20BC3429F}"/>
              </a:ext>
            </a:extLst>
          </p:cNvPr>
          <p:cNvSpPr txBox="1"/>
          <p:nvPr/>
        </p:nvSpPr>
        <p:spPr>
          <a:xfrm>
            <a:off x="243165" y="291713"/>
            <a:ext cx="7678512" cy="369332"/>
          </a:xfrm>
          <a:prstGeom prst="rect">
            <a:avLst/>
          </a:prstGeom>
          <a:noFill/>
        </p:spPr>
        <p:txBody>
          <a:bodyPr wrap="none" rtlCol="0">
            <a:spAutoFit/>
          </a:bodyPr>
          <a:lstStyle/>
          <a:p>
            <a:r>
              <a:rPr lang="en-US" b="1" dirty="0">
                <a:solidFill>
                  <a:schemeClr val="bg1"/>
                </a:solidFill>
              </a:rPr>
              <a:t>Total Causalities caused by Top 15 Terrorist Groups across the world since 1970</a:t>
            </a:r>
          </a:p>
        </p:txBody>
      </p:sp>
      <p:pic>
        <p:nvPicPr>
          <p:cNvPr id="9" name="Picture 8">
            <a:extLst>
              <a:ext uri="{FF2B5EF4-FFF2-40B4-BE49-F238E27FC236}">
                <a16:creationId xmlns:a16="http://schemas.microsoft.com/office/drawing/2014/main" id="{ACC08AFE-BB3B-4119-A44E-F4753BEFF2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743208"/>
            <a:ext cx="6835572" cy="3352542"/>
          </a:xfrm>
          <a:prstGeom prst="rect">
            <a:avLst/>
          </a:prstGeom>
        </p:spPr>
      </p:pic>
      <p:sp>
        <p:nvSpPr>
          <p:cNvPr id="10" name="TextBox 9">
            <a:extLst>
              <a:ext uri="{FF2B5EF4-FFF2-40B4-BE49-F238E27FC236}">
                <a16:creationId xmlns:a16="http://schemas.microsoft.com/office/drawing/2014/main" id="{7C2B9E35-402F-4A2A-8FE9-D9FA45AF31FA}"/>
              </a:ext>
            </a:extLst>
          </p:cNvPr>
          <p:cNvSpPr txBox="1"/>
          <p:nvPr/>
        </p:nvSpPr>
        <p:spPr>
          <a:xfrm>
            <a:off x="326065" y="4321617"/>
            <a:ext cx="7772400" cy="461665"/>
          </a:xfrm>
          <a:prstGeom prst="rect">
            <a:avLst/>
          </a:prstGeom>
          <a:noFill/>
        </p:spPr>
        <p:txBody>
          <a:bodyPr wrap="square" rtlCol="0">
            <a:spAutoFit/>
          </a:bodyPr>
          <a:lstStyle/>
          <a:p>
            <a:r>
              <a:rPr lang="en-US" sz="1200" b="1" dirty="0">
                <a:solidFill>
                  <a:schemeClr val="bg1"/>
                </a:solidFill>
              </a:rPr>
              <a:t>After analysis, It is visual that 'Islamic State of Iraq and the Levant (ISIL)' were on a killing spree where they murdered 38,793 personal since 1970, Most on compared to other groups. Taliban is again on second place with 29,564 kills.</a:t>
            </a:r>
            <a:endParaRPr lang="en-IN" sz="1200" b="1"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234CE7D-1018-4A0D-8B98-A26727202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499"/>
          </a:xfrm>
          <a:prstGeom prst="rect">
            <a:avLst/>
          </a:prstGeom>
        </p:spPr>
      </p:pic>
      <p:pic>
        <p:nvPicPr>
          <p:cNvPr id="12" name="Picture 11">
            <a:extLst>
              <a:ext uri="{FF2B5EF4-FFF2-40B4-BE49-F238E27FC236}">
                <a16:creationId xmlns:a16="http://schemas.microsoft.com/office/drawing/2014/main" id="{9E9902B8-1646-4CEF-AD79-A18ACB1B48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0" y="209550"/>
            <a:ext cx="518835" cy="533658"/>
          </a:xfrm>
          <a:prstGeom prst="rect">
            <a:avLst/>
          </a:prstGeom>
        </p:spPr>
      </p:pic>
      <p:sp>
        <p:nvSpPr>
          <p:cNvPr id="13" name="TextBox 12">
            <a:extLst>
              <a:ext uri="{FF2B5EF4-FFF2-40B4-BE49-F238E27FC236}">
                <a16:creationId xmlns:a16="http://schemas.microsoft.com/office/drawing/2014/main" id="{412C6F2E-6773-48B1-A597-4B3F0B6EBD4F}"/>
              </a:ext>
            </a:extLst>
          </p:cNvPr>
          <p:cNvSpPr txBox="1"/>
          <p:nvPr/>
        </p:nvSpPr>
        <p:spPr>
          <a:xfrm>
            <a:off x="381000" y="208479"/>
            <a:ext cx="3870419" cy="369332"/>
          </a:xfrm>
          <a:prstGeom prst="rect">
            <a:avLst/>
          </a:prstGeom>
          <a:noFill/>
        </p:spPr>
        <p:txBody>
          <a:bodyPr wrap="none" rtlCol="0">
            <a:spAutoFit/>
          </a:bodyPr>
          <a:lstStyle/>
          <a:p>
            <a:r>
              <a:rPr lang="en-US" b="1" dirty="0">
                <a:solidFill>
                  <a:schemeClr val="bg1"/>
                </a:solidFill>
              </a:rPr>
              <a:t>Number of Attacks since 1970 in INDIA</a:t>
            </a:r>
          </a:p>
        </p:txBody>
      </p:sp>
      <p:pic>
        <p:nvPicPr>
          <p:cNvPr id="17" name="Picture 16">
            <a:extLst>
              <a:ext uri="{FF2B5EF4-FFF2-40B4-BE49-F238E27FC236}">
                <a16:creationId xmlns:a16="http://schemas.microsoft.com/office/drawing/2014/main" id="{4BA9E1B6-656B-42E4-9C9A-3B8674F0D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650834"/>
            <a:ext cx="6693195" cy="3387914"/>
          </a:xfrm>
          <a:prstGeom prst="rect">
            <a:avLst/>
          </a:prstGeom>
        </p:spPr>
      </p:pic>
      <p:sp>
        <p:nvSpPr>
          <p:cNvPr id="19" name="Rectangle 18">
            <a:extLst>
              <a:ext uri="{FF2B5EF4-FFF2-40B4-BE49-F238E27FC236}">
                <a16:creationId xmlns:a16="http://schemas.microsoft.com/office/drawing/2014/main" id="{C5247843-6D83-4379-A7AF-13C768CCA8D9}"/>
              </a:ext>
            </a:extLst>
          </p:cNvPr>
          <p:cNvSpPr/>
          <p:nvPr/>
        </p:nvSpPr>
        <p:spPr>
          <a:xfrm>
            <a:off x="381000" y="4011724"/>
            <a:ext cx="7239000" cy="887524"/>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200" dirty="0"/>
              <a:t>From the figure above, we came to know that the total number of terrorist attacks in the years from 1972 to 2017. It is visible that attacks slowly start to increase from 1985 until about 1992 where until 2003 we see an unstable trend in Terrorist activities then after 2007, it again starts increasing exponentially.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856AE5-7A40-4C46-AB80-5D228625E8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499"/>
          </a:xfrm>
          <a:prstGeom prst="rect">
            <a:avLst/>
          </a:prstGeom>
        </p:spPr>
      </p:pic>
      <p:pic>
        <p:nvPicPr>
          <p:cNvPr id="6" name="Picture 5">
            <a:extLst>
              <a:ext uri="{FF2B5EF4-FFF2-40B4-BE49-F238E27FC236}">
                <a16:creationId xmlns:a16="http://schemas.microsoft.com/office/drawing/2014/main" id="{C401DCEE-72D5-4236-BFD0-D3635AEEC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0" y="209550"/>
            <a:ext cx="518835" cy="533658"/>
          </a:xfrm>
          <a:prstGeom prst="rect">
            <a:avLst/>
          </a:prstGeom>
        </p:spPr>
      </p:pic>
      <p:sp>
        <p:nvSpPr>
          <p:cNvPr id="7" name="TextBox 6">
            <a:extLst>
              <a:ext uri="{FF2B5EF4-FFF2-40B4-BE49-F238E27FC236}">
                <a16:creationId xmlns:a16="http://schemas.microsoft.com/office/drawing/2014/main" id="{54F4AD93-DE5C-4A95-96C5-EA9E80775456}"/>
              </a:ext>
            </a:extLst>
          </p:cNvPr>
          <p:cNvSpPr txBox="1"/>
          <p:nvPr/>
        </p:nvSpPr>
        <p:spPr>
          <a:xfrm>
            <a:off x="243165" y="209550"/>
            <a:ext cx="4032899" cy="369332"/>
          </a:xfrm>
          <a:prstGeom prst="rect">
            <a:avLst/>
          </a:prstGeom>
          <a:noFill/>
        </p:spPr>
        <p:txBody>
          <a:bodyPr wrap="none" rtlCol="0">
            <a:spAutoFit/>
          </a:bodyPr>
          <a:lstStyle/>
          <a:p>
            <a:r>
              <a:rPr lang="en-US" b="1" dirty="0">
                <a:solidFill>
                  <a:schemeClr val="bg1"/>
                </a:solidFill>
              </a:rPr>
              <a:t>Causalities throughout the year in INDIA</a:t>
            </a:r>
          </a:p>
        </p:txBody>
      </p:sp>
      <p:pic>
        <p:nvPicPr>
          <p:cNvPr id="9" name="Picture 8">
            <a:extLst>
              <a:ext uri="{FF2B5EF4-FFF2-40B4-BE49-F238E27FC236}">
                <a16:creationId xmlns:a16="http://schemas.microsoft.com/office/drawing/2014/main" id="{D437724C-BFC9-428F-ACF0-D8A13F8267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063" y="1962150"/>
            <a:ext cx="5363737" cy="2850395"/>
          </a:xfrm>
          <a:prstGeom prst="rect">
            <a:avLst/>
          </a:prstGeom>
        </p:spPr>
      </p:pic>
      <p:sp>
        <p:nvSpPr>
          <p:cNvPr id="10" name="Rectangle 9">
            <a:extLst>
              <a:ext uri="{FF2B5EF4-FFF2-40B4-BE49-F238E27FC236}">
                <a16:creationId xmlns:a16="http://schemas.microsoft.com/office/drawing/2014/main" id="{37069093-FC03-4522-86C4-50174CE5D089}"/>
              </a:ext>
            </a:extLst>
          </p:cNvPr>
          <p:cNvSpPr/>
          <p:nvPr/>
        </p:nvSpPr>
        <p:spPr>
          <a:xfrm>
            <a:off x="275063" y="803051"/>
            <a:ext cx="7239000" cy="108324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200" dirty="0"/>
              <a:t>In India, Till now 18,663 people has been confirmed dead, 34 confirmed wounded against 933 terrorists has been encountered. As per calendar year In 1992, India seen the most deadliest year of terrorism at which total 1076 personal had been killed. On the other hand, On year 2009 India Encountered the most of number of terrorist which is 108.</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2524F7-21B0-41B7-9F7A-6E1A0EC174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499"/>
          </a:xfrm>
          <a:prstGeom prst="rect">
            <a:avLst/>
          </a:prstGeom>
        </p:spPr>
      </p:pic>
      <p:pic>
        <p:nvPicPr>
          <p:cNvPr id="6" name="Picture 5">
            <a:extLst>
              <a:ext uri="{FF2B5EF4-FFF2-40B4-BE49-F238E27FC236}">
                <a16:creationId xmlns:a16="http://schemas.microsoft.com/office/drawing/2014/main" id="{7E3E3DF1-0E27-4FE0-8480-10C9859586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0" y="209550"/>
            <a:ext cx="518835" cy="533658"/>
          </a:xfrm>
          <a:prstGeom prst="rect">
            <a:avLst/>
          </a:prstGeom>
        </p:spPr>
      </p:pic>
      <p:pic>
        <p:nvPicPr>
          <p:cNvPr id="9" name="Picture 8">
            <a:extLst>
              <a:ext uri="{FF2B5EF4-FFF2-40B4-BE49-F238E27FC236}">
                <a16:creationId xmlns:a16="http://schemas.microsoft.com/office/drawing/2014/main" id="{C5788E2E-95CD-4541-9C9F-C79ADFC0B8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438150"/>
            <a:ext cx="2590273" cy="2438400"/>
          </a:xfrm>
          <a:prstGeom prst="rect">
            <a:avLst/>
          </a:prstGeom>
        </p:spPr>
      </p:pic>
      <p:pic>
        <p:nvPicPr>
          <p:cNvPr id="11" name="Picture 10">
            <a:extLst>
              <a:ext uri="{FF2B5EF4-FFF2-40B4-BE49-F238E27FC236}">
                <a16:creationId xmlns:a16="http://schemas.microsoft.com/office/drawing/2014/main" id="{7E4E93EB-383B-468C-A288-A20836B654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2846" y="2724150"/>
            <a:ext cx="3067754" cy="1886181"/>
          </a:xfrm>
          <a:prstGeom prst="rect">
            <a:avLst/>
          </a:prstGeom>
        </p:spPr>
      </p:pic>
      <p:sp>
        <p:nvSpPr>
          <p:cNvPr id="12" name="Rectangle 11">
            <a:extLst>
              <a:ext uri="{FF2B5EF4-FFF2-40B4-BE49-F238E27FC236}">
                <a16:creationId xmlns:a16="http://schemas.microsoft.com/office/drawing/2014/main" id="{60833DFE-765E-4487-8059-FA9E597BCBF8}"/>
              </a:ext>
            </a:extLst>
          </p:cNvPr>
          <p:cNvSpPr/>
          <p:nvPr/>
        </p:nvSpPr>
        <p:spPr>
          <a:xfrm>
            <a:off x="3657600" y="743208"/>
            <a:ext cx="3962400" cy="144754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Since 1972, Srinagar which is in Jammu and Kashmir has been the center of the dispute and terror attacks in India. Srinagar has been under attacks record 658 times on which 769 people have lost there lives. </a:t>
            </a:r>
            <a:endParaRPr lang="en-IN" sz="1600" dirty="0"/>
          </a:p>
        </p:txBody>
      </p:sp>
      <p:sp>
        <p:nvSpPr>
          <p:cNvPr id="13" name="Rectangle 12">
            <a:extLst>
              <a:ext uri="{FF2B5EF4-FFF2-40B4-BE49-F238E27FC236}">
                <a16:creationId xmlns:a16="http://schemas.microsoft.com/office/drawing/2014/main" id="{AF8A76CC-8DED-48B8-AD4E-1590087E568E}"/>
              </a:ext>
            </a:extLst>
          </p:cNvPr>
          <p:cNvSpPr/>
          <p:nvPr/>
        </p:nvSpPr>
        <p:spPr>
          <a:xfrm>
            <a:off x="1142473" y="2999969"/>
            <a:ext cx="3962400" cy="144754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Almost half of those number of attacks has been done by Unknown groups. On the second place, Srinagar has been terrorized 55 times by 'Muslim Separatists' and 45 times by 'Kashmiri extremists'.</a:t>
            </a:r>
            <a:endParaRPr lang="en-IN"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418054-EDCA-4E36-A5D9-B59CE3CFEB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499"/>
          </a:xfrm>
          <a:prstGeom prst="rect">
            <a:avLst/>
          </a:prstGeom>
        </p:spPr>
      </p:pic>
      <p:pic>
        <p:nvPicPr>
          <p:cNvPr id="6" name="Picture 5">
            <a:extLst>
              <a:ext uri="{FF2B5EF4-FFF2-40B4-BE49-F238E27FC236}">
                <a16:creationId xmlns:a16="http://schemas.microsoft.com/office/drawing/2014/main" id="{486362BF-EB53-494F-BA6C-C8E6EEA592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0" y="209550"/>
            <a:ext cx="518835" cy="533658"/>
          </a:xfrm>
          <a:prstGeom prst="rect">
            <a:avLst/>
          </a:prstGeom>
        </p:spPr>
      </p:pic>
      <p:sp>
        <p:nvSpPr>
          <p:cNvPr id="7" name="TextBox 6">
            <a:extLst>
              <a:ext uri="{FF2B5EF4-FFF2-40B4-BE49-F238E27FC236}">
                <a16:creationId xmlns:a16="http://schemas.microsoft.com/office/drawing/2014/main" id="{E80EB9BE-55B4-401D-8A3E-50747574B8DB}"/>
              </a:ext>
            </a:extLst>
          </p:cNvPr>
          <p:cNvSpPr txBox="1"/>
          <p:nvPr/>
        </p:nvSpPr>
        <p:spPr>
          <a:xfrm>
            <a:off x="336697" y="209550"/>
            <a:ext cx="7249420" cy="369332"/>
          </a:xfrm>
          <a:prstGeom prst="rect">
            <a:avLst/>
          </a:prstGeom>
          <a:noFill/>
        </p:spPr>
        <p:txBody>
          <a:bodyPr wrap="none" rtlCol="0">
            <a:spAutoFit/>
          </a:bodyPr>
          <a:lstStyle/>
          <a:p>
            <a:r>
              <a:rPr lang="en-US" b="1" dirty="0">
                <a:solidFill>
                  <a:schemeClr val="bg1"/>
                </a:solidFill>
              </a:rPr>
              <a:t>Top 10 Terrorist Group activities and there most used Attack against INDIA</a:t>
            </a:r>
          </a:p>
        </p:txBody>
      </p:sp>
      <p:pic>
        <p:nvPicPr>
          <p:cNvPr id="9" name="Picture 8">
            <a:extLst>
              <a:ext uri="{FF2B5EF4-FFF2-40B4-BE49-F238E27FC236}">
                <a16:creationId xmlns:a16="http://schemas.microsoft.com/office/drawing/2014/main" id="{5B4079C9-17A9-42F8-B682-639F875FD6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381" y="882882"/>
            <a:ext cx="8125959" cy="388674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AEDA11A-E72F-4F5C-81AF-0F3D23E6FC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1"/>
            <a:ext cx="9144000" cy="5141817"/>
          </a:xfrm>
          <a:prstGeom prst="rect">
            <a:avLst/>
          </a:prstGeom>
        </p:spPr>
      </p:pic>
      <p:pic>
        <p:nvPicPr>
          <p:cNvPr id="12" name="Picture 11">
            <a:extLst>
              <a:ext uri="{FF2B5EF4-FFF2-40B4-BE49-F238E27FC236}">
                <a16:creationId xmlns:a16="http://schemas.microsoft.com/office/drawing/2014/main" id="{757CCA25-08C8-4AC3-834D-EA0D0D8E72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0" y="209550"/>
            <a:ext cx="518835" cy="533658"/>
          </a:xfrm>
          <a:prstGeom prst="rect">
            <a:avLst/>
          </a:prstGeom>
        </p:spPr>
      </p:pic>
      <p:sp>
        <p:nvSpPr>
          <p:cNvPr id="13" name="TextBox 12">
            <a:extLst>
              <a:ext uri="{FF2B5EF4-FFF2-40B4-BE49-F238E27FC236}">
                <a16:creationId xmlns:a16="http://schemas.microsoft.com/office/drawing/2014/main" id="{028CC5E7-13EF-4592-B954-2404C704C00D}"/>
              </a:ext>
            </a:extLst>
          </p:cNvPr>
          <p:cNvSpPr txBox="1"/>
          <p:nvPr/>
        </p:nvSpPr>
        <p:spPr>
          <a:xfrm>
            <a:off x="336697" y="209550"/>
            <a:ext cx="4984250" cy="369332"/>
          </a:xfrm>
          <a:prstGeom prst="rect">
            <a:avLst/>
          </a:prstGeom>
          <a:noFill/>
        </p:spPr>
        <p:txBody>
          <a:bodyPr wrap="none" rtlCol="0">
            <a:spAutoFit/>
          </a:bodyPr>
          <a:lstStyle/>
          <a:p>
            <a:r>
              <a:rPr lang="en-US" b="1" dirty="0">
                <a:solidFill>
                  <a:schemeClr val="bg1"/>
                </a:solidFill>
              </a:rPr>
              <a:t>Hostage and Kidnapping Incident Trend since 1970</a:t>
            </a:r>
          </a:p>
        </p:txBody>
      </p:sp>
      <p:pic>
        <p:nvPicPr>
          <p:cNvPr id="15" name="Picture 14">
            <a:extLst>
              <a:ext uri="{FF2B5EF4-FFF2-40B4-BE49-F238E27FC236}">
                <a16:creationId xmlns:a16="http://schemas.microsoft.com/office/drawing/2014/main" id="{081E09D8-1B1F-4B88-91B3-FE7139A096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999" y="743207"/>
            <a:ext cx="6920557" cy="3150327"/>
          </a:xfrm>
          <a:prstGeom prst="rect">
            <a:avLst/>
          </a:prstGeom>
        </p:spPr>
      </p:pic>
      <p:sp>
        <p:nvSpPr>
          <p:cNvPr id="18" name="Rectangle 17">
            <a:extLst>
              <a:ext uri="{FF2B5EF4-FFF2-40B4-BE49-F238E27FC236}">
                <a16:creationId xmlns:a16="http://schemas.microsoft.com/office/drawing/2014/main" id="{745A1744-FE32-4050-A619-9B36DC41A2BE}"/>
              </a:ext>
            </a:extLst>
          </p:cNvPr>
          <p:cNvSpPr/>
          <p:nvPr/>
        </p:nvSpPr>
        <p:spPr>
          <a:xfrm>
            <a:off x="381000" y="3893535"/>
            <a:ext cx="7239000" cy="887524"/>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200" dirty="0"/>
              <a:t>Since 2004, There is sudden increase in Kidnapping/Hostage related incidents across the world. </a:t>
            </a:r>
          </a:p>
          <a:p>
            <a:r>
              <a:rPr lang="en-US" sz="1200" dirty="0"/>
              <a:t>The situation seems controlled till year 2012, but again it can been seen that the number of incidents increasing exponentially.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2F30DF-3CFC-4009-885B-DB926172B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1"/>
            <a:ext cx="9144000" cy="5141817"/>
          </a:xfrm>
          <a:prstGeom prst="rect">
            <a:avLst/>
          </a:prstGeom>
        </p:spPr>
      </p:pic>
      <p:pic>
        <p:nvPicPr>
          <p:cNvPr id="6" name="Picture 5">
            <a:extLst>
              <a:ext uri="{FF2B5EF4-FFF2-40B4-BE49-F238E27FC236}">
                <a16:creationId xmlns:a16="http://schemas.microsoft.com/office/drawing/2014/main" id="{6CA49732-32C8-498F-86B6-B703813CB8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0" y="209550"/>
            <a:ext cx="518835" cy="533658"/>
          </a:xfrm>
          <a:prstGeom prst="rect">
            <a:avLst/>
          </a:prstGeom>
        </p:spPr>
      </p:pic>
      <p:pic>
        <p:nvPicPr>
          <p:cNvPr id="8" name="Picture 7">
            <a:extLst>
              <a:ext uri="{FF2B5EF4-FFF2-40B4-BE49-F238E27FC236}">
                <a16:creationId xmlns:a16="http://schemas.microsoft.com/office/drawing/2014/main" id="{AFFF36E1-588B-4CA9-A5FC-DCA5A949BD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990" y="743208"/>
            <a:ext cx="3977010" cy="4038600"/>
          </a:xfrm>
          <a:prstGeom prst="rect">
            <a:avLst/>
          </a:prstGeom>
        </p:spPr>
      </p:pic>
      <p:sp>
        <p:nvSpPr>
          <p:cNvPr id="9" name="TextBox 8">
            <a:extLst>
              <a:ext uri="{FF2B5EF4-FFF2-40B4-BE49-F238E27FC236}">
                <a16:creationId xmlns:a16="http://schemas.microsoft.com/office/drawing/2014/main" id="{15D2B36C-7EA0-4B92-B8C5-21D1AFF4864E}"/>
              </a:ext>
            </a:extLst>
          </p:cNvPr>
          <p:cNvSpPr txBox="1"/>
          <p:nvPr/>
        </p:nvSpPr>
        <p:spPr>
          <a:xfrm>
            <a:off x="457200" y="209550"/>
            <a:ext cx="6521401" cy="369332"/>
          </a:xfrm>
          <a:prstGeom prst="rect">
            <a:avLst/>
          </a:prstGeom>
          <a:noFill/>
        </p:spPr>
        <p:txBody>
          <a:bodyPr wrap="none" rtlCol="0">
            <a:spAutoFit/>
          </a:bodyPr>
          <a:lstStyle/>
          <a:p>
            <a:r>
              <a:rPr lang="en-US" b="1" dirty="0">
                <a:solidFill>
                  <a:schemeClr val="bg1"/>
                </a:solidFill>
              </a:rPr>
              <a:t>Most common targets of Hostage and Kidnapping by Terror groups</a:t>
            </a:r>
          </a:p>
        </p:txBody>
      </p:sp>
      <p:pic>
        <p:nvPicPr>
          <p:cNvPr id="11" name="Picture 10">
            <a:extLst>
              <a:ext uri="{FF2B5EF4-FFF2-40B4-BE49-F238E27FC236}">
                <a16:creationId xmlns:a16="http://schemas.microsoft.com/office/drawing/2014/main" id="{73515E9D-6236-4161-BF0E-D65CFA349F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96440" y="1457401"/>
            <a:ext cx="2791215" cy="2610214"/>
          </a:xfrm>
          <a:prstGeom prst="rect">
            <a:avLst/>
          </a:prstGeom>
        </p:spPr>
      </p:pic>
      <p:sp>
        <p:nvSpPr>
          <p:cNvPr id="12" name="Arrow: Striped Right 11">
            <a:extLst>
              <a:ext uri="{FF2B5EF4-FFF2-40B4-BE49-F238E27FC236}">
                <a16:creationId xmlns:a16="http://schemas.microsoft.com/office/drawing/2014/main" id="{0613D2B1-ABFB-4F8D-8715-2CA695ACB724}"/>
              </a:ext>
            </a:extLst>
          </p:cNvPr>
          <p:cNvSpPr/>
          <p:nvPr/>
        </p:nvSpPr>
        <p:spPr>
          <a:xfrm>
            <a:off x="4495423" y="2533908"/>
            <a:ext cx="1001017" cy="4572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3734DA-205E-4008-A3C3-D76810768E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1"/>
            <a:ext cx="9144000" cy="5141817"/>
          </a:xfrm>
          <a:prstGeom prst="rect">
            <a:avLst/>
          </a:prstGeom>
        </p:spPr>
      </p:pic>
      <p:pic>
        <p:nvPicPr>
          <p:cNvPr id="6" name="Picture 5">
            <a:extLst>
              <a:ext uri="{FF2B5EF4-FFF2-40B4-BE49-F238E27FC236}">
                <a16:creationId xmlns:a16="http://schemas.microsoft.com/office/drawing/2014/main" id="{25289BA6-F747-4215-B83D-EB55E98C79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0" y="209550"/>
            <a:ext cx="518835" cy="533658"/>
          </a:xfrm>
          <a:prstGeom prst="rect">
            <a:avLst/>
          </a:prstGeom>
        </p:spPr>
      </p:pic>
      <p:sp>
        <p:nvSpPr>
          <p:cNvPr id="7" name="Rectangle 6">
            <a:extLst>
              <a:ext uri="{FF2B5EF4-FFF2-40B4-BE49-F238E27FC236}">
                <a16:creationId xmlns:a16="http://schemas.microsoft.com/office/drawing/2014/main" id="{270BA721-0474-4017-B415-353D5B7368ED}"/>
              </a:ext>
            </a:extLst>
          </p:cNvPr>
          <p:cNvSpPr/>
          <p:nvPr/>
        </p:nvSpPr>
        <p:spPr>
          <a:xfrm>
            <a:off x="581006" y="772262"/>
            <a:ext cx="7634030" cy="1300564"/>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85750" indent="-285750">
              <a:buFont typeface="Arial" panose="020B0604020202020204" pitchFamily="34" charset="0"/>
              <a:buChar char="•"/>
            </a:pPr>
            <a:r>
              <a:rPr lang="en-US" sz="1400" dirty="0"/>
              <a:t>Successful Kidnapping/Hostage attack for where ransom amount was given to attackers: 1.25% </a:t>
            </a:r>
          </a:p>
          <a:p>
            <a:pPr marL="285750" indent="-285750">
              <a:buFont typeface="Arial" panose="020B0604020202020204" pitchFamily="34" charset="0"/>
              <a:buChar char="•"/>
            </a:pPr>
            <a:r>
              <a:rPr lang="en-US" sz="1400" dirty="0"/>
              <a:t>Maximum ransom amount ($) demanded by attackers: 100000000 </a:t>
            </a:r>
          </a:p>
          <a:p>
            <a:pPr marL="285750" indent="-285750">
              <a:buFont typeface="Arial" panose="020B0604020202020204" pitchFamily="34" charset="0"/>
              <a:buChar char="•"/>
            </a:pPr>
            <a:r>
              <a:rPr lang="en-US" sz="1400" dirty="0"/>
              <a:t>Maximum ransom amount ($) given to attackers: 41000000 </a:t>
            </a:r>
          </a:p>
          <a:p>
            <a:pPr marL="285750" indent="-285750">
              <a:buFont typeface="Arial" panose="020B0604020202020204" pitchFamily="34" charset="0"/>
              <a:buChar char="•"/>
            </a:pPr>
            <a:r>
              <a:rPr lang="en-US" sz="1400" dirty="0"/>
              <a:t>Failed Kidnapping/Hostage attack for where no ransom amount was given to attackers: 3.48% </a:t>
            </a:r>
          </a:p>
          <a:p>
            <a:pPr marL="285750" indent="-285750">
              <a:buFont typeface="Arial" panose="020B0604020202020204" pitchFamily="34" charset="0"/>
              <a:buChar char="•"/>
            </a:pPr>
            <a:r>
              <a:rPr lang="en-US" sz="1400" dirty="0"/>
              <a:t>Kidnapping/Hostage incidents where no ransom amount was demanded or contact made by attackers: 92.63%</a:t>
            </a:r>
          </a:p>
        </p:txBody>
      </p:sp>
      <p:sp>
        <p:nvSpPr>
          <p:cNvPr id="9" name="TextBox 8">
            <a:extLst>
              <a:ext uri="{FF2B5EF4-FFF2-40B4-BE49-F238E27FC236}">
                <a16:creationId xmlns:a16="http://schemas.microsoft.com/office/drawing/2014/main" id="{59789C14-F09F-4550-83F8-1595217DF342}"/>
              </a:ext>
            </a:extLst>
          </p:cNvPr>
          <p:cNvSpPr txBox="1"/>
          <p:nvPr/>
        </p:nvSpPr>
        <p:spPr>
          <a:xfrm>
            <a:off x="581005" y="368443"/>
            <a:ext cx="2399118" cy="338554"/>
          </a:xfrm>
          <a:prstGeom prst="rect">
            <a:avLst/>
          </a:prstGeom>
          <a:noFill/>
        </p:spPr>
        <p:txBody>
          <a:bodyPr wrap="none" rtlCol="0">
            <a:spAutoFit/>
          </a:bodyPr>
          <a:lstStyle/>
          <a:p>
            <a:r>
              <a:rPr lang="en-US" sz="1600" b="1" dirty="0">
                <a:solidFill>
                  <a:schemeClr val="bg1"/>
                </a:solidFill>
              </a:rPr>
              <a:t>Hostage/Kidnapping Facts</a:t>
            </a:r>
          </a:p>
        </p:txBody>
      </p:sp>
      <p:pic>
        <p:nvPicPr>
          <p:cNvPr id="11" name="Picture 10">
            <a:extLst>
              <a:ext uri="{FF2B5EF4-FFF2-40B4-BE49-F238E27FC236}">
                <a16:creationId xmlns:a16="http://schemas.microsoft.com/office/drawing/2014/main" id="{997CA08A-6ADD-458E-AEEE-C79C1E5AED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181" y="2952750"/>
            <a:ext cx="3562847" cy="1924319"/>
          </a:xfrm>
          <a:prstGeom prst="rect">
            <a:avLst/>
          </a:prstGeom>
        </p:spPr>
      </p:pic>
      <p:sp>
        <p:nvSpPr>
          <p:cNvPr id="12" name="Rectangle 11">
            <a:extLst>
              <a:ext uri="{FF2B5EF4-FFF2-40B4-BE49-F238E27FC236}">
                <a16:creationId xmlns:a16="http://schemas.microsoft.com/office/drawing/2014/main" id="{6101E1FF-1CE9-4256-9533-E76F8396126C}"/>
              </a:ext>
            </a:extLst>
          </p:cNvPr>
          <p:cNvSpPr/>
          <p:nvPr/>
        </p:nvSpPr>
        <p:spPr>
          <a:xfrm>
            <a:off x="566587" y="2362422"/>
            <a:ext cx="7745819" cy="53365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600" b="1" dirty="0">
                <a:solidFill>
                  <a:schemeClr val="bg1"/>
                </a:solidFill>
              </a:rPr>
              <a:t>Hostage/Kidnapping result after either giving Ransom or rescue mission by Anti-terror forces</a:t>
            </a:r>
          </a:p>
          <a:p>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BCF7C42-D930-4CE3-AE48-F4EE00E66DAF}"/>
              </a:ext>
            </a:extLst>
          </p:cNvPr>
          <p:cNvSpPr txBox="1"/>
          <p:nvPr/>
        </p:nvSpPr>
        <p:spPr>
          <a:xfrm>
            <a:off x="9753600" y="1657350"/>
            <a:ext cx="184731" cy="369332"/>
          </a:xfrm>
          <a:prstGeom prst="rect">
            <a:avLst/>
          </a:prstGeom>
          <a:noFill/>
        </p:spPr>
        <p:txBody>
          <a:bodyPr wrap="none" rtlCol="0">
            <a:spAutoFit/>
          </a:bodyPr>
          <a:lstStyle/>
          <a:p>
            <a:endParaRPr lang="en-IN" dirty="0"/>
          </a:p>
        </p:txBody>
      </p:sp>
      <p:pic>
        <p:nvPicPr>
          <p:cNvPr id="12" name="Picture 11">
            <a:extLst>
              <a:ext uri="{FF2B5EF4-FFF2-40B4-BE49-F238E27FC236}">
                <a16:creationId xmlns:a16="http://schemas.microsoft.com/office/drawing/2014/main" id="{C38DFB19-BF9A-46CB-9AAD-E2B91E1711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37387"/>
          </a:xfrm>
          <a:prstGeom prst="rect">
            <a:avLst/>
          </a:prstGeom>
        </p:spPr>
      </p:pic>
      <p:pic>
        <p:nvPicPr>
          <p:cNvPr id="13" name="Picture 12">
            <a:extLst>
              <a:ext uri="{FF2B5EF4-FFF2-40B4-BE49-F238E27FC236}">
                <a16:creationId xmlns:a16="http://schemas.microsoft.com/office/drawing/2014/main" id="{87CBC0E0-99A8-4DD4-91FB-D5E23BC01C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0" y="209550"/>
            <a:ext cx="518835" cy="533658"/>
          </a:xfrm>
          <a:prstGeom prst="rect">
            <a:avLst/>
          </a:prstGeom>
        </p:spPr>
      </p:pic>
      <p:sp>
        <p:nvSpPr>
          <p:cNvPr id="14" name="TextBox 13">
            <a:extLst>
              <a:ext uri="{FF2B5EF4-FFF2-40B4-BE49-F238E27FC236}">
                <a16:creationId xmlns:a16="http://schemas.microsoft.com/office/drawing/2014/main" id="{4CC75E6D-B2D6-453F-AC9B-701C5DCDCF46}"/>
              </a:ext>
            </a:extLst>
          </p:cNvPr>
          <p:cNvSpPr txBox="1"/>
          <p:nvPr/>
        </p:nvSpPr>
        <p:spPr>
          <a:xfrm>
            <a:off x="426382" y="885835"/>
            <a:ext cx="8291235" cy="3970318"/>
          </a:xfrm>
          <a:prstGeom prst="rect">
            <a:avLst/>
          </a:prstGeom>
          <a:noFill/>
        </p:spPr>
        <p:txBody>
          <a:bodyPr wrap="square" rtlCol="0">
            <a:spAutoFit/>
          </a:bodyPr>
          <a:lstStyle/>
          <a:p>
            <a:pPr>
              <a:buFont typeface="Arial" panose="020B0604020202020204" pitchFamily="34" charset="0"/>
              <a:buChar char="•"/>
            </a:pPr>
            <a:r>
              <a:rPr lang="en-US" dirty="0">
                <a:solidFill>
                  <a:schemeClr val="bg1"/>
                </a:solidFill>
                <a:cs typeface="Times New Roman" panose="02020603050405020304" pitchFamily="18" charset="0"/>
              </a:rPr>
              <a:t>   The GTD defines a terrorist attack as the threatened or actual use of illegal force and violence by a non-state actor to attain a political, economic, religious, or social goal through fear, coercion, or intimidation.</a:t>
            </a:r>
          </a:p>
          <a:p>
            <a:pPr>
              <a:buClrTx/>
              <a:buFont typeface="Arial" panose="020B0604020202020204" pitchFamily="34" charset="0"/>
              <a:buChar char="•"/>
            </a:pPr>
            <a:endParaRPr lang="en-US" dirty="0">
              <a:solidFill>
                <a:schemeClr val="bg1"/>
              </a:solidFill>
              <a:cs typeface="Times New Roman" panose="02020603050405020304" pitchFamily="18" charset="0"/>
            </a:endParaRPr>
          </a:p>
          <a:p>
            <a:pPr>
              <a:buClrTx/>
              <a:buFont typeface="Arial" panose="020B0604020202020204" pitchFamily="34" charset="0"/>
              <a:buChar char="•"/>
            </a:pPr>
            <a:r>
              <a:rPr lang="en-US" dirty="0">
                <a:solidFill>
                  <a:schemeClr val="bg1"/>
                </a:solidFill>
                <a:cs typeface="Times New Roman" panose="02020603050405020304" pitchFamily="18" charset="0"/>
              </a:rPr>
              <a:t> The GTD is an event-level database containing around 181,691 records of terrorist attacks that took place around the world since 1970 to 2017. Researchers at the National Consortium maintain the database for the Study of Terrorism and Responses to Terrorism (START), headquartered at the University of Maryland.</a:t>
            </a:r>
          </a:p>
          <a:p>
            <a:pPr>
              <a:buClrTx/>
            </a:pPr>
            <a:endParaRPr lang="en-US" dirty="0">
              <a:solidFill>
                <a:schemeClr val="bg1"/>
              </a:solidFill>
              <a:cs typeface="Times New Roman" panose="02020603050405020304" pitchFamily="18" charset="0"/>
            </a:endParaRPr>
          </a:p>
          <a:p>
            <a:pPr>
              <a:buClrTx/>
              <a:buFont typeface="Arial" panose="020B0604020202020204" pitchFamily="34" charset="0"/>
              <a:buChar char="•"/>
            </a:pPr>
            <a:r>
              <a:rPr lang="en-US" dirty="0">
                <a:solidFill>
                  <a:schemeClr val="bg1"/>
                </a:solidFill>
                <a:cs typeface="Times New Roman" panose="02020603050405020304" pitchFamily="18" charset="0"/>
              </a:rPr>
              <a:t>    </a:t>
            </a:r>
            <a:r>
              <a:rPr lang="en-IN" dirty="0">
                <a:solidFill>
                  <a:schemeClr val="bg1"/>
                </a:solidFill>
              </a:rPr>
              <a:t>The GTD was designed to gather a wide variety of etiological and situational variables pertaining to each terrorist incident. Depending on availability of information, the database records up to 135 separate attributes of each incident, out of which we used 25 attributes in this analysis.</a:t>
            </a:r>
          </a:p>
          <a:p>
            <a:pPr>
              <a:buClrTx/>
            </a:pPr>
            <a:endParaRPr lang="en-IN" dirty="0">
              <a:solidFill>
                <a:schemeClr val="bg1"/>
              </a:solidFill>
            </a:endParaRPr>
          </a:p>
        </p:txBody>
      </p:sp>
      <p:sp>
        <p:nvSpPr>
          <p:cNvPr id="15" name="TextBox 14">
            <a:extLst>
              <a:ext uri="{FF2B5EF4-FFF2-40B4-BE49-F238E27FC236}">
                <a16:creationId xmlns:a16="http://schemas.microsoft.com/office/drawing/2014/main" id="{74BBFD1E-C66A-471C-91D0-443F1D438379}"/>
              </a:ext>
            </a:extLst>
          </p:cNvPr>
          <p:cNvSpPr txBox="1"/>
          <p:nvPr/>
        </p:nvSpPr>
        <p:spPr>
          <a:xfrm>
            <a:off x="3429000" y="276324"/>
            <a:ext cx="1981200" cy="400110"/>
          </a:xfrm>
          <a:prstGeom prst="rect">
            <a:avLst/>
          </a:prstGeom>
          <a:noFill/>
        </p:spPr>
        <p:txBody>
          <a:bodyPr wrap="square" rtlCol="0">
            <a:spAutoFit/>
          </a:bodyPr>
          <a:lstStyle/>
          <a:p>
            <a:pPr algn="ctr"/>
            <a:r>
              <a:rPr lang="en-US" sz="2000" dirty="0">
                <a:solidFill>
                  <a:schemeClr val="bg1"/>
                </a:solidFill>
                <a:latin typeface="Bernard MT Condensed" panose="02050806060905020404" pitchFamily="18" charset="0"/>
              </a:rPr>
              <a:t>INTRODUCTION</a:t>
            </a:r>
            <a:endParaRPr lang="en-IN" sz="2000" dirty="0">
              <a:solidFill>
                <a:schemeClr val="bg1"/>
              </a:solidFill>
              <a:latin typeface="Bernard MT Condensed" panose="020508060609050204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A52513-6598-4472-B42D-F71D7EE91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79"/>
            <a:ext cx="9144000" cy="5141817"/>
          </a:xfrm>
          <a:prstGeom prst="rect">
            <a:avLst/>
          </a:prstGeom>
        </p:spPr>
      </p:pic>
      <p:sp>
        <p:nvSpPr>
          <p:cNvPr id="6" name="TextBox 5">
            <a:extLst>
              <a:ext uri="{FF2B5EF4-FFF2-40B4-BE49-F238E27FC236}">
                <a16:creationId xmlns:a16="http://schemas.microsoft.com/office/drawing/2014/main" id="{037499E5-0B46-41A7-8496-8395C2158584}"/>
              </a:ext>
            </a:extLst>
          </p:cNvPr>
          <p:cNvSpPr txBox="1"/>
          <p:nvPr/>
        </p:nvSpPr>
        <p:spPr>
          <a:xfrm>
            <a:off x="243165" y="328204"/>
            <a:ext cx="5255991" cy="646331"/>
          </a:xfrm>
          <a:prstGeom prst="rect">
            <a:avLst/>
          </a:prstGeom>
          <a:noFill/>
        </p:spPr>
        <p:txBody>
          <a:bodyPr wrap="none" rtlCol="0">
            <a:spAutoFit/>
          </a:bodyPr>
          <a:lstStyle/>
          <a:p>
            <a:r>
              <a:rPr lang="en-US" b="1" dirty="0">
                <a:solidFill>
                  <a:schemeClr val="bg1"/>
                </a:solidFill>
              </a:rPr>
              <a:t>Most Common Main Weapon and Sub-Weapon Type </a:t>
            </a:r>
          </a:p>
          <a:p>
            <a:r>
              <a:rPr lang="en-US" b="1" dirty="0">
                <a:solidFill>
                  <a:schemeClr val="bg1"/>
                </a:solidFill>
              </a:rPr>
              <a:t>used by Terrorist Groups across the World</a:t>
            </a:r>
          </a:p>
        </p:txBody>
      </p:sp>
      <p:pic>
        <p:nvPicPr>
          <p:cNvPr id="7" name="Picture 6">
            <a:extLst>
              <a:ext uri="{FF2B5EF4-FFF2-40B4-BE49-F238E27FC236}">
                <a16:creationId xmlns:a16="http://schemas.microsoft.com/office/drawing/2014/main" id="{110736CA-7A7A-44C8-83C0-324E45EA95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0" y="209550"/>
            <a:ext cx="518835" cy="533658"/>
          </a:xfrm>
          <a:prstGeom prst="rect">
            <a:avLst/>
          </a:prstGeom>
        </p:spPr>
      </p:pic>
      <p:pic>
        <p:nvPicPr>
          <p:cNvPr id="9" name="Picture 8">
            <a:extLst>
              <a:ext uri="{FF2B5EF4-FFF2-40B4-BE49-F238E27FC236}">
                <a16:creationId xmlns:a16="http://schemas.microsoft.com/office/drawing/2014/main" id="{B1ED9F70-43DF-4F48-9938-258A7F2E28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1064265"/>
            <a:ext cx="4114800" cy="3014967"/>
          </a:xfrm>
          <a:prstGeom prst="rect">
            <a:avLst/>
          </a:prstGeom>
        </p:spPr>
      </p:pic>
      <p:pic>
        <p:nvPicPr>
          <p:cNvPr id="13" name="Picture 12">
            <a:extLst>
              <a:ext uri="{FF2B5EF4-FFF2-40B4-BE49-F238E27FC236}">
                <a16:creationId xmlns:a16="http://schemas.microsoft.com/office/drawing/2014/main" id="{8F13D225-351E-4115-B90B-47058BED88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8848" y="1087745"/>
            <a:ext cx="4074151" cy="2991487"/>
          </a:xfrm>
          <a:prstGeom prst="rect">
            <a:avLst/>
          </a:prstGeom>
        </p:spPr>
      </p:pic>
      <p:sp>
        <p:nvSpPr>
          <p:cNvPr id="14" name="Rectangle 13">
            <a:extLst>
              <a:ext uri="{FF2B5EF4-FFF2-40B4-BE49-F238E27FC236}">
                <a16:creationId xmlns:a16="http://schemas.microsoft.com/office/drawing/2014/main" id="{C99232BE-F8A1-4F34-AA55-93E6B6787186}"/>
              </a:ext>
            </a:extLst>
          </p:cNvPr>
          <p:cNvSpPr/>
          <p:nvPr/>
        </p:nvSpPr>
        <p:spPr>
          <a:xfrm>
            <a:off x="381000" y="4205453"/>
            <a:ext cx="7239000" cy="58024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200" dirty="0"/>
              <a:t>Seems like Terrorist do like 'Explosives' very much like this is the most used Weapon category across the world terror groups. There have been around 90626 incidents related to Explosives and Bombings. Where as Terrorists also have used confirmed 56397 Firearms related attacks.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226A90-E8E7-417A-AC31-14F1761B9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79"/>
            <a:ext cx="9144000" cy="5141817"/>
          </a:xfrm>
          <a:prstGeom prst="rect">
            <a:avLst/>
          </a:prstGeom>
        </p:spPr>
      </p:pic>
      <p:sp>
        <p:nvSpPr>
          <p:cNvPr id="6" name="TextBox 5">
            <a:extLst>
              <a:ext uri="{FF2B5EF4-FFF2-40B4-BE49-F238E27FC236}">
                <a16:creationId xmlns:a16="http://schemas.microsoft.com/office/drawing/2014/main" id="{B6DBFC93-98B0-45D2-A300-93F6395C16C4}"/>
              </a:ext>
            </a:extLst>
          </p:cNvPr>
          <p:cNvSpPr txBox="1"/>
          <p:nvPr/>
        </p:nvSpPr>
        <p:spPr>
          <a:xfrm>
            <a:off x="243165" y="328204"/>
            <a:ext cx="5071196" cy="369332"/>
          </a:xfrm>
          <a:prstGeom prst="rect">
            <a:avLst/>
          </a:prstGeom>
          <a:noFill/>
        </p:spPr>
        <p:txBody>
          <a:bodyPr wrap="none" rtlCol="0">
            <a:spAutoFit/>
          </a:bodyPr>
          <a:lstStyle/>
          <a:p>
            <a:r>
              <a:rPr lang="en-US" b="1" dirty="0">
                <a:solidFill>
                  <a:schemeClr val="bg1"/>
                </a:solidFill>
              </a:rPr>
              <a:t>Targeted Vandalism caused by Terrorism since 1970</a:t>
            </a:r>
          </a:p>
        </p:txBody>
      </p:sp>
      <p:sp>
        <p:nvSpPr>
          <p:cNvPr id="7" name="Rectangle 6">
            <a:extLst>
              <a:ext uri="{FF2B5EF4-FFF2-40B4-BE49-F238E27FC236}">
                <a16:creationId xmlns:a16="http://schemas.microsoft.com/office/drawing/2014/main" id="{98740ACA-862D-46D2-BE81-B15E1B1DEDA3}"/>
              </a:ext>
            </a:extLst>
          </p:cNvPr>
          <p:cNvSpPr/>
          <p:nvPr/>
        </p:nvSpPr>
        <p:spPr>
          <a:xfrm>
            <a:off x="264430" y="3374009"/>
            <a:ext cx="7507970" cy="87414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200" dirty="0"/>
              <a:t>As per the records, There have been staggering 1,33,087 incidents where the property damage was unaccusable or unrecorded. However As per the frequency, Terror attacks are more likely to have a Minor Category of property damaged which is around or less than 1 Million Dollars, which obviously doesn't sound Minor. Till now, only 6 Incidents have been confirmed where the property damaged is likely to be more than 1 Billion Dollars</a:t>
            </a:r>
          </a:p>
        </p:txBody>
      </p:sp>
      <p:pic>
        <p:nvPicPr>
          <p:cNvPr id="9" name="Picture 8">
            <a:extLst>
              <a:ext uri="{FF2B5EF4-FFF2-40B4-BE49-F238E27FC236}">
                <a16:creationId xmlns:a16="http://schemas.microsoft.com/office/drawing/2014/main" id="{434859EC-6C7C-492A-AF75-1F49504146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290160"/>
            <a:ext cx="3902651" cy="1781349"/>
          </a:xfrm>
          <a:prstGeom prst="rect">
            <a:avLst/>
          </a:prstGeom>
        </p:spPr>
      </p:pic>
      <p:pic>
        <p:nvPicPr>
          <p:cNvPr id="10" name="Picture 9">
            <a:extLst>
              <a:ext uri="{FF2B5EF4-FFF2-40B4-BE49-F238E27FC236}">
                <a16:creationId xmlns:a16="http://schemas.microsoft.com/office/drawing/2014/main" id="{F7316DB6-8F64-4D05-826F-B7832FD235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0" y="209550"/>
            <a:ext cx="518835" cy="53365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3A3BF4F-12D9-4919-9935-8C0E73011E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TextBox 6">
            <a:extLst>
              <a:ext uri="{FF2B5EF4-FFF2-40B4-BE49-F238E27FC236}">
                <a16:creationId xmlns:a16="http://schemas.microsoft.com/office/drawing/2014/main" id="{F6C1B19D-8174-4BF1-9CD1-5404DBC05838}"/>
              </a:ext>
            </a:extLst>
          </p:cNvPr>
          <p:cNvSpPr txBox="1"/>
          <p:nvPr/>
        </p:nvSpPr>
        <p:spPr>
          <a:xfrm>
            <a:off x="3352800" y="285750"/>
            <a:ext cx="2057399" cy="400110"/>
          </a:xfrm>
          <a:prstGeom prst="rect">
            <a:avLst/>
          </a:prstGeom>
          <a:noFill/>
        </p:spPr>
        <p:txBody>
          <a:bodyPr wrap="square" rtlCol="0">
            <a:spAutoFit/>
          </a:bodyPr>
          <a:lstStyle/>
          <a:p>
            <a:pPr algn="ctr"/>
            <a:r>
              <a:rPr lang="en-US" sz="2000" dirty="0">
                <a:solidFill>
                  <a:schemeClr val="bg1"/>
                </a:solidFill>
                <a:latin typeface="Bernard MT Condensed" panose="02050806060905020404" pitchFamily="18" charset="0"/>
              </a:rPr>
              <a:t>CONCLUSIVE POINTS</a:t>
            </a:r>
            <a:endParaRPr lang="en-IN" dirty="0">
              <a:solidFill>
                <a:schemeClr val="bg1"/>
              </a:solidFill>
              <a:latin typeface="Bernard MT Condensed" panose="02050806060905020404" pitchFamily="18" charset="0"/>
            </a:endParaRPr>
          </a:p>
        </p:txBody>
      </p:sp>
      <p:sp>
        <p:nvSpPr>
          <p:cNvPr id="8" name="Rectangle 7">
            <a:extLst>
              <a:ext uri="{FF2B5EF4-FFF2-40B4-BE49-F238E27FC236}">
                <a16:creationId xmlns:a16="http://schemas.microsoft.com/office/drawing/2014/main" id="{1C3B3A69-3BBF-4B5F-A8A7-07FB88A845EE}"/>
              </a:ext>
            </a:extLst>
          </p:cNvPr>
          <p:cNvSpPr/>
          <p:nvPr/>
        </p:nvSpPr>
        <p:spPr>
          <a:xfrm>
            <a:off x="656657" y="971610"/>
            <a:ext cx="7725343" cy="388614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28600" indent="-228600">
              <a:buFont typeface="+mj-lt"/>
              <a:buAutoNum type="arabicPeriod"/>
            </a:pPr>
            <a:r>
              <a:rPr lang="en-US" sz="1200" dirty="0"/>
              <a:t>Iraq – the country has faced staggering 24636 number of such attacks between 1970 to 2017 which accounted for 13.61% of terrorism attacks in the world.</a:t>
            </a:r>
          </a:p>
          <a:p>
            <a:pPr marL="228600" indent="-228600">
              <a:buFont typeface="+mj-lt"/>
              <a:buAutoNum type="arabicPeriod"/>
            </a:pPr>
            <a:r>
              <a:rPr lang="en-US" sz="1200" dirty="0"/>
              <a:t>Attacks were more during 2014 and then in 2015. When compared to attacks from 1970 onwards, the last 6 years scored a maximum. But from 2014 onwards count started decreasing.</a:t>
            </a:r>
          </a:p>
          <a:p>
            <a:pPr marL="228600" indent="-228600">
              <a:buFont typeface="+mj-lt"/>
              <a:buAutoNum type="arabicPeriod"/>
            </a:pPr>
            <a:r>
              <a:rPr lang="en-US" sz="1200" dirty="0"/>
              <a:t>Iraq dominates all the countries and it has the highest number of attacks and then Pakistan, Afghanistan, and India follow it.</a:t>
            </a:r>
          </a:p>
          <a:p>
            <a:pPr marL="228600" indent="-228600">
              <a:buFont typeface="+mj-lt"/>
              <a:buAutoNum type="arabicPeriod"/>
            </a:pPr>
            <a:r>
              <a:rPr lang="en-US" sz="1200" dirty="0"/>
              <a:t>Middle East and North Africa and South Asia are the two regions who encountered the most number of terror attacks since 1970.</a:t>
            </a:r>
          </a:p>
          <a:p>
            <a:pPr marL="228600" indent="-228600">
              <a:buFont typeface="+mj-lt"/>
              <a:buAutoNum type="arabicPeriod"/>
            </a:pPr>
            <a:r>
              <a:rPr lang="en-US" sz="1200" dirty="0"/>
              <a:t>For most of the attacks, The target is Private Citizens &amp; property and the next is on Military leads.</a:t>
            </a:r>
          </a:p>
          <a:p>
            <a:pPr marL="228600" indent="-228600">
              <a:buFont typeface="+mj-lt"/>
              <a:buAutoNum type="arabicPeriod"/>
            </a:pPr>
            <a:r>
              <a:rPr lang="en-US" sz="1200" dirty="0"/>
              <a:t>Most of the attacks were through either Bombing or Explosion.</a:t>
            </a:r>
          </a:p>
          <a:p>
            <a:pPr marL="228600" indent="-228600">
              <a:buFont typeface="+mj-lt"/>
              <a:buAutoNum type="arabicPeriod"/>
            </a:pPr>
            <a:r>
              <a:rPr lang="en-US" sz="1200" dirty="0"/>
              <a:t>Most used known Attack tactic by terror group is 'Insurgency/Guerilla Action'. Where the majority of tactic is random or just unknown.</a:t>
            </a:r>
          </a:p>
          <a:p>
            <a:pPr marL="228600" indent="-228600">
              <a:buFont typeface="+mj-lt"/>
              <a:buAutoNum type="arabicPeriod"/>
            </a:pPr>
            <a:r>
              <a:rPr lang="en-US" sz="1200" dirty="0"/>
              <a:t>'Islamic State of Iraq and the Levant (ISIL)' were on a killing spree where they murdered 38,793 personal since 1970, Most on compared to other groups. Taliban is again on second place with 29,564 kills.</a:t>
            </a:r>
          </a:p>
          <a:p>
            <a:pPr marL="228600" indent="-228600">
              <a:buFont typeface="+mj-lt"/>
              <a:buAutoNum type="arabicPeriod"/>
            </a:pPr>
            <a:r>
              <a:rPr lang="en-US" sz="1200" dirty="0"/>
              <a:t>'Islamic State of Iraq &amp; the Levant (ISIL)' and 'Taliban' are two most active Terrorist groups in the last 5 years.</a:t>
            </a:r>
          </a:p>
          <a:p>
            <a:pPr marL="228600" indent="-228600">
              <a:buFont typeface="+mj-lt"/>
              <a:buAutoNum type="arabicPeriod"/>
            </a:pPr>
            <a:r>
              <a:rPr lang="en-US" sz="1200" dirty="0"/>
              <a:t>Srinagar which is in Jammu and Kashmir has been the center of the dispute and terror attacks in India.</a:t>
            </a:r>
          </a:p>
          <a:p>
            <a:pPr marL="228600" indent="-228600">
              <a:buFont typeface="+mj-lt"/>
              <a:buAutoNum type="arabicPeriod"/>
            </a:pPr>
            <a:r>
              <a:rPr lang="en-US" sz="1200" dirty="0"/>
              <a:t>Seems like Terrorist do like 'Explosives' very much like this is the most used Weapon category across the world terror groups. </a:t>
            </a:r>
          </a:p>
          <a:p>
            <a:pPr marL="228600" indent="-228600">
              <a:buFont typeface="+mj-lt"/>
              <a:buAutoNum type="arabicPeriod"/>
            </a:pPr>
            <a:r>
              <a:rPr lang="en-US" sz="1200" dirty="0"/>
              <a:t>Private Citizens and Property related incidents are most common target for Hostage/Kidnapping incidents.</a:t>
            </a:r>
          </a:p>
          <a:p>
            <a:pPr marL="228600" indent="-228600">
              <a:buFont typeface="+mj-lt"/>
              <a:buAutoNum type="arabicPeriod"/>
            </a:pPr>
            <a:r>
              <a:rPr lang="en-US" sz="1200" dirty="0"/>
              <a:t>As per analysis, You have about 22.18% chance to get out of kidnapping situation without any hard, but 18.46% bad luck that you won't. </a:t>
            </a:r>
          </a:p>
          <a:p>
            <a:pPr marL="228600" indent="-228600">
              <a:buFont typeface="+mj-lt"/>
              <a:buAutoNum type="arabicPeriod"/>
            </a:pPr>
            <a:endParaRPr lang="en-US" sz="1200" dirty="0"/>
          </a:p>
        </p:txBody>
      </p:sp>
      <p:pic>
        <p:nvPicPr>
          <p:cNvPr id="9" name="Picture 8">
            <a:extLst>
              <a:ext uri="{FF2B5EF4-FFF2-40B4-BE49-F238E27FC236}">
                <a16:creationId xmlns:a16="http://schemas.microsoft.com/office/drawing/2014/main" id="{22A0EE4E-9DD6-4C92-9151-237AEBEB5D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0" y="209550"/>
            <a:ext cx="518835" cy="53365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CFE6EC3-7497-43FF-B174-ED62D296BE75}"/>
              </a:ext>
            </a:extLst>
          </p:cNvPr>
          <p:cNvSpPr txBox="1"/>
          <p:nvPr/>
        </p:nvSpPr>
        <p:spPr>
          <a:xfrm>
            <a:off x="3352800" y="285750"/>
            <a:ext cx="2057399" cy="400110"/>
          </a:xfrm>
          <a:prstGeom prst="rect">
            <a:avLst/>
          </a:prstGeom>
          <a:noFill/>
        </p:spPr>
        <p:txBody>
          <a:bodyPr wrap="square" rtlCol="0">
            <a:spAutoFit/>
          </a:bodyPr>
          <a:lstStyle/>
          <a:p>
            <a:pPr algn="ctr"/>
            <a:r>
              <a:rPr lang="en-US" sz="2000" dirty="0">
                <a:solidFill>
                  <a:schemeClr val="bg1"/>
                </a:solidFill>
                <a:latin typeface="Bernard MT Condensed" panose="02050806060905020404" pitchFamily="18" charset="0"/>
              </a:rPr>
              <a:t>REFERENCES</a:t>
            </a:r>
            <a:endParaRPr lang="en-IN" dirty="0">
              <a:solidFill>
                <a:schemeClr val="bg1"/>
              </a:solidFill>
              <a:latin typeface="Bernard MT Condensed" panose="02050806060905020404" pitchFamily="18" charset="0"/>
            </a:endParaRPr>
          </a:p>
        </p:txBody>
      </p:sp>
      <p:pic>
        <p:nvPicPr>
          <p:cNvPr id="14" name="Picture 13">
            <a:extLst>
              <a:ext uri="{FF2B5EF4-FFF2-40B4-BE49-F238E27FC236}">
                <a16:creationId xmlns:a16="http://schemas.microsoft.com/office/drawing/2014/main" id="{C4FF1758-0931-40E2-8F23-6D2DE84EF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5" name="Picture 14">
            <a:extLst>
              <a:ext uri="{FF2B5EF4-FFF2-40B4-BE49-F238E27FC236}">
                <a16:creationId xmlns:a16="http://schemas.microsoft.com/office/drawing/2014/main" id="{B571254D-7AA7-4B95-BBF6-D1B07E0114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0" y="209550"/>
            <a:ext cx="518835" cy="533658"/>
          </a:xfrm>
          <a:prstGeom prst="rect">
            <a:avLst/>
          </a:prstGeom>
        </p:spPr>
      </p:pic>
      <p:sp>
        <p:nvSpPr>
          <p:cNvPr id="16" name="TextBox 15">
            <a:extLst>
              <a:ext uri="{FF2B5EF4-FFF2-40B4-BE49-F238E27FC236}">
                <a16:creationId xmlns:a16="http://schemas.microsoft.com/office/drawing/2014/main" id="{D60D5AAA-D76C-4E3C-B47B-CF552F4F7CE7}"/>
              </a:ext>
            </a:extLst>
          </p:cNvPr>
          <p:cNvSpPr txBox="1"/>
          <p:nvPr/>
        </p:nvSpPr>
        <p:spPr>
          <a:xfrm>
            <a:off x="457200" y="343098"/>
            <a:ext cx="2057399" cy="400110"/>
          </a:xfrm>
          <a:prstGeom prst="rect">
            <a:avLst/>
          </a:prstGeom>
          <a:noFill/>
        </p:spPr>
        <p:txBody>
          <a:bodyPr wrap="square" rtlCol="0">
            <a:spAutoFit/>
          </a:bodyPr>
          <a:lstStyle/>
          <a:p>
            <a:pPr algn="ctr"/>
            <a:r>
              <a:rPr lang="en-US" sz="2000" dirty="0">
                <a:solidFill>
                  <a:schemeClr val="bg1"/>
                </a:solidFill>
                <a:latin typeface="Bernard MT Condensed" panose="02050806060905020404" pitchFamily="18" charset="0"/>
              </a:rPr>
              <a:t>REFERENCES</a:t>
            </a:r>
            <a:endParaRPr lang="en-IN" dirty="0">
              <a:solidFill>
                <a:schemeClr val="bg1"/>
              </a:solidFill>
              <a:latin typeface="Bernard MT Condensed" panose="02050806060905020404" pitchFamily="18" charset="0"/>
            </a:endParaRPr>
          </a:p>
        </p:txBody>
      </p:sp>
      <p:sp>
        <p:nvSpPr>
          <p:cNvPr id="17" name="Rectangle 16">
            <a:extLst>
              <a:ext uri="{FF2B5EF4-FFF2-40B4-BE49-F238E27FC236}">
                <a16:creationId xmlns:a16="http://schemas.microsoft.com/office/drawing/2014/main" id="{BD944A48-58FE-4E3F-A8BD-B99531816BAD}"/>
              </a:ext>
            </a:extLst>
          </p:cNvPr>
          <p:cNvSpPr/>
          <p:nvPr/>
        </p:nvSpPr>
        <p:spPr>
          <a:xfrm>
            <a:off x="838200" y="847728"/>
            <a:ext cx="5486400" cy="203827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85750" indent="-285750">
              <a:buFont typeface="Arial" panose="020B0604020202020204" pitchFamily="34" charset="0"/>
              <a:buChar char="•"/>
            </a:pPr>
            <a:r>
              <a:rPr lang="en-US" sz="1400" dirty="0"/>
              <a:t>Official Global Terrorism Site for insights and dataset:</a:t>
            </a:r>
            <a:r>
              <a:rPr lang="en-US" sz="2000" dirty="0"/>
              <a:t> </a:t>
            </a:r>
            <a:r>
              <a:rPr lang="en-US" sz="1400" dirty="0">
                <a:hlinkClick r:id="rId4"/>
              </a:rPr>
              <a:t>https://ourworldindata.org/terrorism</a:t>
            </a:r>
            <a:endParaRPr lang="en-US" sz="1400" dirty="0"/>
          </a:p>
          <a:p>
            <a:pPr marL="285750" indent="-285750">
              <a:buFont typeface="Arial" panose="020B0604020202020204" pitchFamily="34" charset="0"/>
              <a:buChar char="•"/>
            </a:pPr>
            <a:r>
              <a:rPr lang="en-US" sz="1400" dirty="0" err="1"/>
              <a:t>AlmaBetter</a:t>
            </a:r>
            <a:r>
              <a:rPr lang="en-US" sz="1400" dirty="0"/>
              <a:t> Capstone Project Tab: </a:t>
            </a:r>
            <a:r>
              <a:rPr lang="en-US" sz="1400" dirty="0">
                <a:hlinkClick r:id="rId5"/>
              </a:rPr>
              <a:t>https://grow.almabetter.com/data-science/projects/Global-Terrorism-Dataset</a:t>
            </a:r>
            <a:endParaRPr lang="en-US" sz="1400" dirty="0"/>
          </a:p>
          <a:p>
            <a:pPr marL="285750" indent="-285750">
              <a:buFont typeface="Arial" panose="020B0604020202020204" pitchFamily="34" charset="0"/>
              <a:buChar char="•"/>
            </a:pPr>
            <a:r>
              <a:rPr lang="en-US" sz="1400" dirty="0"/>
              <a:t>Wikipedia :</a:t>
            </a:r>
            <a:r>
              <a:rPr lang="en-US" dirty="0"/>
              <a:t> </a:t>
            </a:r>
            <a:r>
              <a:rPr lang="en-US" sz="1400" dirty="0">
                <a:solidFill>
                  <a:srgbClr val="FF0000"/>
                </a:solidFill>
                <a:hlinkClick r:id="rId6"/>
              </a:rPr>
              <a:t>https://en.wikipedia.org/wiki/Terrorism</a:t>
            </a:r>
            <a:endParaRPr lang="en-US" sz="1400" dirty="0">
              <a:solidFill>
                <a:srgbClr val="FF0000"/>
              </a:solidFill>
            </a:endParaRPr>
          </a:p>
          <a:p>
            <a:pPr marL="285750" indent="-285750">
              <a:buFont typeface="Arial" panose="020B0604020202020204" pitchFamily="34" charset="0"/>
              <a:buChar char="•"/>
            </a:pPr>
            <a:r>
              <a:rPr lang="en-US" sz="1400" dirty="0"/>
              <a:t>My GitHub Repository: </a:t>
            </a:r>
            <a:r>
              <a:rPr lang="en-US" sz="1400" dirty="0">
                <a:solidFill>
                  <a:srgbClr val="FF0000"/>
                </a:solidFill>
                <a:hlinkClick r:id="rId7"/>
              </a:rPr>
              <a:t>https://github.com/Sanket7994/Globle_Terrorism_Capstone_Project</a:t>
            </a:r>
            <a:endParaRPr lang="en-US" dirty="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CC61DC-8E94-43A0-9D16-07A8CAD25B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TextBox 3">
            <a:extLst>
              <a:ext uri="{FF2B5EF4-FFF2-40B4-BE49-F238E27FC236}">
                <a16:creationId xmlns:a16="http://schemas.microsoft.com/office/drawing/2014/main" id="{7E820B0E-C821-4B0C-9E3D-17AFC6DEFEBC}"/>
              </a:ext>
            </a:extLst>
          </p:cNvPr>
          <p:cNvSpPr txBox="1"/>
          <p:nvPr/>
        </p:nvSpPr>
        <p:spPr>
          <a:xfrm>
            <a:off x="1676400" y="4476750"/>
            <a:ext cx="563880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a:t>THANK YOU! </a:t>
            </a:r>
            <a:endParaRPr lang="en-IN" dirty="0"/>
          </a:p>
        </p:txBody>
      </p:sp>
      <p:pic>
        <p:nvPicPr>
          <p:cNvPr id="5" name="Picture 4">
            <a:extLst>
              <a:ext uri="{FF2B5EF4-FFF2-40B4-BE49-F238E27FC236}">
                <a16:creationId xmlns:a16="http://schemas.microsoft.com/office/drawing/2014/main" id="{26FC942A-2B1A-4937-B2D8-A43D6DE12F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0" y="209550"/>
            <a:ext cx="518835" cy="533658"/>
          </a:xfrm>
          <a:prstGeom prst="rect">
            <a:avLst/>
          </a:prstGeom>
        </p:spPr>
      </p:pic>
    </p:spTree>
    <p:extLst>
      <p:ext uri="{BB962C8B-B14F-4D97-AF65-F5344CB8AC3E}">
        <p14:creationId xmlns:p14="http://schemas.microsoft.com/office/powerpoint/2010/main" val="1876092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3C961C6-BAA0-4E88-87C4-B762C4F532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4"/>
            <a:ext cx="9143999" cy="5137336"/>
          </a:xfrm>
          <a:prstGeom prst="rect">
            <a:avLst/>
          </a:prstGeom>
        </p:spPr>
      </p:pic>
      <p:sp>
        <p:nvSpPr>
          <p:cNvPr id="8" name="Rectangle 7">
            <a:extLst>
              <a:ext uri="{FF2B5EF4-FFF2-40B4-BE49-F238E27FC236}">
                <a16:creationId xmlns:a16="http://schemas.microsoft.com/office/drawing/2014/main" id="{8270B037-332B-4208-9FBB-82DDAC1B595F}"/>
              </a:ext>
            </a:extLst>
          </p:cNvPr>
          <p:cNvSpPr/>
          <p:nvPr/>
        </p:nvSpPr>
        <p:spPr>
          <a:xfrm>
            <a:off x="3352800" y="343098"/>
            <a:ext cx="2208746" cy="400110"/>
          </a:xfrm>
          <a:prstGeom prst="rect">
            <a:avLst/>
          </a:prstGeom>
        </p:spPr>
        <p:txBody>
          <a:bodyPr wrap="none">
            <a:spAutoFit/>
          </a:bodyPr>
          <a:lstStyle/>
          <a:p>
            <a:r>
              <a:rPr lang="en-IN" sz="2000" dirty="0">
                <a:solidFill>
                  <a:schemeClr val="bg1"/>
                </a:solidFill>
                <a:latin typeface="Bernard MT Condensed" panose="02050806060905020404" pitchFamily="18" charset="0"/>
              </a:rPr>
              <a:t>DATABASE VARIABLES</a:t>
            </a:r>
            <a:endParaRPr lang="en-IN" dirty="0">
              <a:solidFill>
                <a:schemeClr val="bg1"/>
              </a:solidFill>
              <a:latin typeface="Bernard MT Condensed" panose="02050806060905020404" pitchFamily="18" charset="0"/>
            </a:endParaRPr>
          </a:p>
        </p:txBody>
      </p:sp>
      <p:pic>
        <p:nvPicPr>
          <p:cNvPr id="11" name="Picture 10">
            <a:extLst>
              <a:ext uri="{FF2B5EF4-FFF2-40B4-BE49-F238E27FC236}">
                <a16:creationId xmlns:a16="http://schemas.microsoft.com/office/drawing/2014/main" id="{CA4990D8-D920-4B69-B6C6-93147D97A0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0" y="209550"/>
            <a:ext cx="518835" cy="533658"/>
          </a:xfrm>
          <a:prstGeom prst="rect">
            <a:avLst/>
          </a:prstGeom>
        </p:spPr>
      </p:pic>
      <p:sp>
        <p:nvSpPr>
          <p:cNvPr id="12" name="TextBox 11">
            <a:extLst>
              <a:ext uri="{FF2B5EF4-FFF2-40B4-BE49-F238E27FC236}">
                <a16:creationId xmlns:a16="http://schemas.microsoft.com/office/drawing/2014/main" id="{3B26B63F-0B1D-4902-B95D-90E74AAAAF1F}"/>
              </a:ext>
            </a:extLst>
          </p:cNvPr>
          <p:cNvSpPr txBox="1"/>
          <p:nvPr/>
        </p:nvSpPr>
        <p:spPr>
          <a:xfrm>
            <a:off x="426381" y="850017"/>
            <a:ext cx="8291235" cy="4493538"/>
          </a:xfrm>
          <a:prstGeom prst="rect">
            <a:avLst/>
          </a:prstGeom>
          <a:noFill/>
        </p:spPr>
        <p:txBody>
          <a:bodyPr wrap="square" rtlCol="0">
            <a:spAutoFit/>
          </a:bodyPr>
          <a:lstStyle/>
          <a:p>
            <a:pPr marL="342900" indent="-342900">
              <a:buFont typeface="+mj-lt"/>
              <a:buAutoNum type="arabicPeriod"/>
            </a:pPr>
            <a:r>
              <a:rPr lang="en-US" sz="1050" dirty="0">
                <a:solidFill>
                  <a:schemeClr val="bg1"/>
                </a:solidFill>
              </a:rPr>
              <a:t>iyear - Year of incident</a:t>
            </a:r>
          </a:p>
          <a:p>
            <a:pPr marL="342900" indent="-342900">
              <a:buFont typeface="+mj-lt"/>
              <a:buAutoNum type="arabicPeriod"/>
            </a:pPr>
            <a:r>
              <a:rPr lang="en-IN" sz="1050" dirty="0">
                <a:solidFill>
                  <a:schemeClr val="bg1"/>
                </a:solidFill>
              </a:rPr>
              <a:t>extended - Duration of incident (less or more than 24 hour)</a:t>
            </a:r>
          </a:p>
          <a:p>
            <a:pPr marL="342900" indent="-342900">
              <a:buFont typeface="+mj-lt"/>
              <a:buAutoNum type="arabicPeriod"/>
            </a:pPr>
            <a:r>
              <a:rPr lang="en-IN" sz="1050" dirty="0">
                <a:solidFill>
                  <a:schemeClr val="bg1"/>
                </a:solidFill>
              </a:rPr>
              <a:t>Summary - </a:t>
            </a:r>
            <a:r>
              <a:rPr lang="en-US" sz="1050" dirty="0">
                <a:solidFill>
                  <a:schemeClr val="bg1"/>
                </a:solidFill>
              </a:rPr>
              <a:t>A brief narrative summary of the incident, noting the “when, where, who, what, how, and why.”</a:t>
            </a:r>
          </a:p>
          <a:p>
            <a:pPr marL="342900" indent="-342900">
              <a:buFont typeface="+mj-lt"/>
              <a:buAutoNum type="arabicPeriod"/>
            </a:pPr>
            <a:r>
              <a:rPr lang="en-IN" sz="1050" dirty="0" err="1">
                <a:solidFill>
                  <a:schemeClr val="bg1"/>
                </a:solidFill>
              </a:rPr>
              <a:t>alternative_txt</a:t>
            </a:r>
            <a:r>
              <a:rPr lang="en-IN" sz="1050" dirty="0">
                <a:solidFill>
                  <a:schemeClr val="bg1"/>
                </a:solidFill>
              </a:rPr>
              <a:t> - </a:t>
            </a:r>
            <a:r>
              <a:rPr lang="en-US" sz="1100" dirty="0">
                <a:solidFill>
                  <a:schemeClr val="bg1"/>
                </a:solidFill>
              </a:rPr>
              <a:t>This</a:t>
            </a:r>
            <a:r>
              <a:rPr lang="en-US" sz="1050" dirty="0">
                <a:solidFill>
                  <a:schemeClr val="bg1"/>
                </a:solidFill>
              </a:rPr>
              <a:t> variable identifies the most likely categorization of the incident other than terrorism.</a:t>
            </a:r>
          </a:p>
          <a:p>
            <a:pPr marL="342900" indent="-342900">
              <a:buFont typeface="+mj-lt"/>
              <a:buAutoNum type="arabicPeriod"/>
            </a:pPr>
            <a:r>
              <a:rPr lang="en-IN" sz="1050" dirty="0">
                <a:solidFill>
                  <a:schemeClr val="bg1"/>
                </a:solidFill>
              </a:rPr>
              <a:t>country - </a:t>
            </a:r>
            <a:r>
              <a:rPr lang="en-US" sz="1050" dirty="0">
                <a:solidFill>
                  <a:schemeClr val="bg1"/>
                </a:solidFill>
              </a:rPr>
              <a:t>This field identifies the country or location where the incident occurred.</a:t>
            </a:r>
          </a:p>
          <a:p>
            <a:pPr marL="342900" indent="-342900">
              <a:buFont typeface="+mj-lt"/>
              <a:buAutoNum type="arabicPeriod"/>
            </a:pPr>
            <a:r>
              <a:rPr lang="en-IN" sz="1050" dirty="0">
                <a:solidFill>
                  <a:schemeClr val="bg1"/>
                </a:solidFill>
              </a:rPr>
              <a:t>region - </a:t>
            </a:r>
            <a:r>
              <a:rPr lang="en-US" sz="1050" dirty="0">
                <a:solidFill>
                  <a:schemeClr val="bg1"/>
                </a:solidFill>
              </a:rPr>
              <a:t>This field identifies the region in which the incident occurred and divided into 12 categories.</a:t>
            </a:r>
          </a:p>
          <a:p>
            <a:pPr marL="342900" indent="-342900">
              <a:buFont typeface="+mj-lt"/>
              <a:buAutoNum type="arabicPeriod"/>
            </a:pPr>
            <a:r>
              <a:rPr lang="en-IN" sz="1050" dirty="0">
                <a:solidFill>
                  <a:schemeClr val="bg1"/>
                </a:solidFill>
              </a:rPr>
              <a:t>city - </a:t>
            </a:r>
            <a:r>
              <a:rPr lang="en-US" sz="1050" dirty="0">
                <a:solidFill>
                  <a:schemeClr val="bg1"/>
                </a:solidFill>
              </a:rPr>
              <a:t>This field contains the name of the city, village, or town in which the incident occurred.</a:t>
            </a:r>
          </a:p>
          <a:p>
            <a:pPr marL="342900" indent="-342900">
              <a:buFont typeface="+mj-lt"/>
              <a:buAutoNum type="arabicPeriod"/>
            </a:pPr>
            <a:r>
              <a:rPr lang="en-IN" sz="1050" dirty="0">
                <a:solidFill>
                  <a:schemeClr val="bg1"/>
                </a:solidFill>
              </a:rPr>
              <a:t>attacktype1_txt - </a:t>
            </a:r>
            <a:r>
              <a:rPr lang="en-US" sz="1050" dirty="0">
                <a:solidFill>
                  <a:schemeClr val="bg1"/>
                </a:solidFill>
              </a:rPr>
              <a:t>This field captures the general method of attack and often reflects the broad class of tactics used. </a:t>
            </a:r>
          </a:p>
          <a:p>
            <a:pPr marL="342900" indent="-342900">
              <a:buFont typeface="+mj-lt"/>
              <a:buAutoNum type="arabicPeriod"/>
            </a:pPr>
            <a:r>
              <a:rPr lang="en-US" sz="1050" dirty="0">
                <a:solidFill>
                  <a:schemeClr val="bg1"/>
                </a:solidFill>
              </a:rPr>
              <a:t>success - This field identifies If the incident was successful or not.</a:t>
            </a:r>
          </a:p>
          <a:p>
            <a:pPr marL="342900" indent="-342900">
              <a:buFont typeface="+mj-lt"/>
              <a:buAutoNum type="arabicPeriod"/>
            </a:pPr>
            <a:r>
              <a:rPr lang="en-US" sz="1050" dirty="0">
                <a:solidFill>
                  <a:schemeClr val="bg1"/>
                </a:solidFill>
              </a:rPr>
              <a:t>suicide - This variable is coded “Yes” in those cases where there is evidence that the perpetrator did not intend to escape from the attack alive.</a:t>
            </a:r>
          </a:p>
          <a:p>
            <a:pPr marL="342900" indent="-342900">
              <a:buFont typeface="+mj-lt"/>
              <a:buAutoNum type="arabicPeriod"/>
            </a:pPr>
            <a:r>
              <a:rPr lang="en-US" sz="1050" dirty="0">
                <a:solidFill>
                  <a:schemeClr val="bg1"/>
                </a:solidFill>
              </a:rPr>
              <a:t>weaptype1_txt - This field records the general type of weapon used in the incident.</a:t>
            </a:r>
          </a:p>
          <a:p>
            <a:pPr marL="342900" indent="-342900">
              <a:buFont typeface="+mj-lt"/>
              <a:buAutoNum type="arabicPeriod"/>
            </a:pPr>
            <a:r>
              <a:rPr lang="en-US" sz="1050" dirty="0">
                <a:solidFill>
                  <a:schemeClr val="bg1"/>
                </a:solidFill>
              </a:rPr>
              <a:t>weapsubtype1_txt - The corresponding weapon sub-types for each primary weapon type. </a:t>
            </a:r>
          </a:p>
          <a:p>
            <a:pPr marL="342900" indent="-342900">
              <a:buFont typeface="+mj-lt"/>
              <a:buAutoNum type="arabicPeriod"/>
            </a:pPr>
            <a:r>
              <a:rPr lang="en-US" sz="1050" dirty="0">
                <a:solidFill>
                  <a:schemeClr val="bg1"/>
                </a:solidFill>
              </a:rPr>
              <a:t>targtype1_txt - The target/victim type field captures the general type of target/victim.</a:t>
            </a:r>
          </a:p>
          <a:p>
            <a:pPr marL="342900" indent="-342900">
              <a:buFont typeface="+mj-lt"/>
              <a:buAutoNum type="arabicPeriod"/>
            </a:pPr>
            <a:r>
              <a:rPr lang="en-US" sz="1050" dirty="0">
                <a:solidFill>
                  <a:schemeClr val="bg1"/>
                </a:solidFill>
              </a:rPr>
              <a:t>targsubtype1_txt - The target subtype variable captures the more specific target category.</a:t>
            </a:r>
          </a:p>
          <a:p>
            <a:pPr marL="342900" indent="-342900">
              <a:buFont typeface="+mj-lt"/>
              <a:buAutoNum type="arabicPeriod"/>
            </a:pPr>
            <a:r>
              <a:rPr lang="en-US" sz="1050" dirty="0">
                <a:solidFill>
                  <a:schemeClr val="bg1"/>
                </a:solidFill>
              </a:rPr>
              <a:t>natlty1 - This is the nationality of the target that was attacked.</a:t>
            </a:r>
            <a:endParaRPr lang="en-US" sz="1200" dirty="0">
              <a:solidFill>
                <a:schemeClr val="bg1"/>
              </a:solidFill>
            </a:endParaRPr>
          </a:p>
          <a:p>
            <a:pPr marL="342900" indent="-342900">
              <a:buFont typeface="+mj-lt"/>
              <a:buAutoNum type="arabicPeriod"/>
            </a:pPr>
            <a:r>
              <a:rPr lang="en-US" sz="1050" dirty="0" err="1">
                <a:solidFill>
                  <a:schemeClr val="bg1"/>
                </a:solidFill>
              </a:rPr>
              <a:t>gname</a:t>
            </a:r>
            <a:r>
              <a:rPr lang="en-US" sz="1050" dirty="0">
                <a:solidFill>
                  <a:schemeClr val="bg1"/>
                </a:solidFill>
              </a:rPr>
              <a:t> - Terrorist gang name</a:t>
            </a:r>
          </a:p>
          <a:p>
            <a:pPr marL="342900" indent="-342900">
              <a:buFont typeface="+mj-lt"/>
              <a:buAutoNum type="arabicPeriod"/>
            </a:pPr>
            <a:r>
              <a:rPr lang="en-US" sz="1050" dirty="0" err="1">
                <a:solidFill>
                  <a:schemeClr val="bg1"/>
                </a:solidFill>
              </a:rPr>
              <a:t>nkill</a:t>
            </a:r>
            <a:r>
              <a:rPr lang="en-US" sz="1050" dirty="0">
                <a:solidFill>
                  <a:schemeClr val="bg1"/>
                </a:solidFill>
              </a:rPr>
              <a:t> - Total Number of Fatalities</a:t>
            </a:r>
          </a:p>
          <a:p>
            <a:pPr marL="342900" indent="-342900">
              <a:buFont typeface="+mj-lt"/>
              <a:buAutoNum type="arabicPeriod"/>
            </a:pPr>
            <a:r>
              <a:rPr lang="en-US" sz="1050" dirty="0" err="1">
                <a:solidFill>
                  <a:schemeClr val="bg1"/>
                </a:solidFill>
              </a:rPr>
              <a:t>nkillter</a:t>
            </a:r>
            <a:r>
              <a:rPr lang="en-US" sz="1050" dirty="0">
                <a:solidFill>
                  <a:schemeClr val="bg1"/>
                </a:solidFill>
              </a:rPr>
              <a:t> - Number of Perpetrator Fatalities</a:t>
            </a:r>
          </a:p>
          <a:p>
            <a:pPr marL="342900" indent="-342900">
              <a:buFont typeface="+mj-lt"/>
              <a:buAutoNum type="arabicPeriod"/>
            </a:pPr>
            <a:r>
              <a:rPr lang="en-US" sz="1050" dirty="0" err="1">
                <a:solidFill>
                  <a:schemeClr val="bg1"/>
                </a:solidFill>
              </a:rPr>
              <a:t>nwound</a:t>
            </a:r>
            <a:r>
              <a:rPr lang="en-US" sz="1050" dirty="0">
                <a:solidFill>
                  <a:schemeClr val="bg1"/>
                </a:solidFill>
              </a:rPr>
              <a:t> - Total Number of Injured</a:t>
            </a:r>
          </a:p>
          <a:p>
            <a:pPr marL="342900" indent="-342900">
              <a:buFont typeface="+mj-lt"/>
              <a:buAutoNum type="arabicPeriod"/>
            </a:pPr>
            <a:r>
              <a:rPr lang="en-US" sz="1050" dirty="0">
                <a:solidFill>
                  <a:schemeClr val="bg1"/>
                </a:solidFill>
              </a:rPr>
              <a:t>propextent_txt - Property Damage Type (Minor, Major, Catastrophic, Unknown)</a:t>
            </a:r>
          </a:p>
          <a:p>
            <a:pPr marL="342900" indent="-342900">
              <a:buFont typeface="+mj-lt"/>
              <a:buAutoNum type="arabicPeriod"/>
            </a:pPr>
            <a:r>
              <a:rPr lang="en-IN" sz="1050" dirty="0" err="1">
                <a:solidFill>
                  <a:schemeClr val="bg1"/>
                </a:solidFill>
              </a:rPr>
              <a:t>Ishostkid</a:t>
            </a:r>
            <a:r>
              <a:rPr lang="en-IN" sz="1050" dirty="0">
                <a:solidFill>
                  <a:schemeClr val="bg1"/>
                </a:solidFill>
              </a:rPr>
              <a:t> - </a:t>
            </a:r>
            <a:r>
              <a:rPr lang="en-US" sz="1050" dirty="0">
                <a:solidFill>
                  <a:schemeClr val="bg1"/>
                </a:solidFill>
              </a:rPr>
              <a:t>This field records whether or not the victims were taken hostage</a:t>
            </a:r>
          </a:p>
          <a:p>
            <a:pPr marL="342900" indent="-342900">
              <a:buFont typeface="+mj-lt"/>
              <a:buAutoNum type="arabicPeriod"/>
            </a:pPr>
            <a:r>
              <a:rPr lang="en-IN" sz="1050" dirty="0">
                <a:solidFill>
                  <a:schemeClr val="bg1"/>
                </a:solidFill>
              </a:rPr>
              <a:t>ransom - </a:t>
            </a:r>
            <a:r>
              <a:rPr lang="en-US" sz="1050" dirty="0">
                <a:solidFill>
                  <a:schemeClr val="bg1"/>
                </a:solidFill>
              </a:rPr>
              <a:t>This field records whether or not the attacker demanded ransom money or not</a:t>
            </a:r>
          </a:p>
          <a:p>
            <a:pPr marL="342900" indent="-342900">
              <a:buFont typeface="+mj-lt"/>
              <a:buAutoNum type="arabicPeriod"/>
            </a:pPr>
            <a:r>
              <a:rPr lang="en-US" sz="1050" dirty="0" err="1">
                <a:solidFill>
                  <a:schemeClr val="bg1"/>
                </a:solidFill>
              </a:rPr>
              <a:t>ransomamt</a:t>
            </a:r>
            <a:r>
              <a:rPr lang="en-US" sz="1050" dirty="0">
                <a:solidFill>
                  <a:schemeClr val="bg1"/>
                </a:solidFill>
              </a:rPr>
              <a:t> – ransom money demanded</a:t>
            </a:r>
          </a:p>
          <a:p>
            <a:pPr marL="342900" indent="-342900">
              <a:buFont typeface="+mj-lt"/>
              <a:buAutoNum type="arabicPeriod"/>
            </a:pPr>
            <a:r>
              <a:rPr lang="en-US" sz="1050" dirty="0" err="1">
                <a:solidFill>
                  <a:schemeClr val="bg1"/>
                </a:solidFill>
              </a:rPr>
              <a:t>ransompaid</a:t>
            </a:r>
            <a:r>
              <a:rPr lang="en-US" sz="1050" dirty="0">
                <a:solidFill>
                  <a:schemeClr val="bg1"/>
                </a:solidFill>
              </a:rPr>
              <a:t> – ransom money given </a:t>
            </a:r>
          </a:p>
          <a:p>
            <a:pPr marL="342900" indent="-342900">
              <a:buFont typeface="+mj-lt"/>
              <a:buAutoNum type="arabicPeriod"/>
            </a:pPr>
            <a:r>
              <a:rPr lang="en-US" sz="1050" dirty="0" err="1">
                <a:solidFill>
                  <a:schemeClr val="bg1"/>
                </a:solidFill>
              </a:rPr>
              <a:t>hostkidoutcome_txt</a:t>
            </a:r>
            <a:r>
              <a:rPr lang="en-US" sz="1050" dirty="0">
                <a:solidFill>
                  <a:schemeClr val="bg1"/>
                </a:solidFill>
              </a:rPr>
              <a:t> – This field captures the eventual fate of hostages and kidnap victims.</a:t>
            </a:r>
          </a:p>
          <a:p>
            <a:endParaRPr lang="en-US" sz="1200" dirty="0">
              <a:solidFill>
                <a:schemeClr val="bg1"/>
              </a:solidFill>
            </a:endParaRPr>
          </a:p>
          <a:p>
            <a:pPr marL="342900" indent="-342900">
              <a:buFont typeface="+mj-lt"/>
              <a:buAutoNum type="arabicPeriod"/>
            </a:pPr>
            <a:endParaRPr lang="en-US" sz="11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52BDF9-B732-4D90-B3ED-B8D0D1F6CD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9143999" cy="5137336"/>
          </a:xfrm>
          <a:prstGeom prst="rect">
            <a:avLst/>
          </a:prstGeom>
        </p:spPr>
      </p:pic>
      <p:pic>
        <p:nvPicPr>
          <p:cNvPr id="6" name="Picture 5">
            <a:extLst>
              <a:ext uri="{FF2B5EF4-FFF2-40B4-BE49-F238E27FC236}">
                <a16:creationId xmlns:a16="http://schemas.microsoft.com/office/drawing/2014/main" id="{114C8100-BE2E-45C2-8DBE-08B28641D6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0" y="209550"/>
            <a:ext cx="518835" cy="533658"/>
          </a:xfrm>
          <a:prstGeom prst="rect">
            <a:avLst/>
          </a:prstGeom>
        </p:spPr>
      </p:pic>
      <p:sp>
        <p:nvSpPr>
          <p:cNvPr id="7" name="TextBox 6">
            <a:extLst>
              <a:ext uri="{FF2B5EF4-FFF2-40B4-BE49-F238E27FC236}">
                <a16:creationId xmlns:a16="http://schemas.microsoft.com/office/drawing/2014/main" id="{A9F195E8-5B96-4669-B726-59561A6784D6}"/>
              </a:ext>
            </a:extLst>
          </p:cNvPr>
          <p:cNvSpPr txBox="1"/>
          <p:nvPr/>
        </p:nvSpPr>
        <p:spPr>
          <a:xfrm>
            <a:off x="2819399" y="343098"/>
            <a:ext cx="3831833" cy="400110"/>
          </a:xfrm>
          <a:prstGeom prst="rect">
            <a:avLst/>
          </a:prstGeom>
          <a:noFill/>
        </p:spPr>
        <p:txBody>
          <a:bodyPr wrap="square" rtlCol="0">
            <a:spAutoFit/>
          </a:bodyPr>
          <a:lstStyle/>
          <a:p>
            <a:r>
              <a:rPr lang="en-US" sz="2000" dirty="0">
                <a:solidFill>
                  <a:schemeClr val="bg1"/>
                </a:solidFill>
                <a:latin typeface="Bernard MT Condensed" panose="02050806060905020404" pitchFamily="18" charset="0"/>
              </a:rPr>
              <a:t>DATA</a:t>
            </a:r>
            <a:r>
              <a:rPr lang="en-US" dirty="0">
                <a:solidFill>
                  <a:schemeClr val="bg1"/>
                </a:solidFill>
                <a:latin typeface="Bernard MT Condensed" panose="02050806060905020404" pitchFamily="18" charset="0"/>
              </a:rPr>
              <a:t> </a:t>
            </a:r>
            <a:r>
              <a:rPr lang="en-US" sz="2000" dirty="0">
                <a:solidFill>
                  <a:schemeClr val="bg1"/>
                </a:solidFill>
                <a:latin typeface="Bernard MT Condensed" panose="02050806060905020404" pitchFamily="18" charset="0"/>
              </a:rPr>
              <a:t>SELECTION</a:t>
            </a:r>
            <a:r>
              <a:rPr lang="en-US" dirty="0">
                <a:solidFill>
                  <a:schemeClr val="bg1"/>
                </a:solidFill>
                <a:latin typeface="Bernard MT Condensed" panose="02050806060905020404" pitchFamily="18" charset="0"/>
              </a:rPr>
              <a:t> AND MODIFICATION</a:t>
            </a:r>
            <a:endParaRPr lang="en-IN" dirty="0">
              <a:solidFill>
                <a:schemeClr val="bg1"/>
              </a:solidFill>
              <a:latin typeface="Bernard MT Condensed" panose="02050806060905020404" pitchFamily="18" charset="0"/>
            </a:endParaRPr>
          </a:p>
        </p:txBody>
      </p:sp>
      <p:sp>
        <p:nvSpPr>
          <p:cNvPr id="16" name="Rectangle 15">
            <a:extLst>
              <a:ext uri="{FF2B5EF4-FFF2-40B4-BE49-F238E27FC236}">
                <a16:creationId xmlns:a16="http://schemas.microsoft.com/office/drawing/2014/main" id="{BEB749BE-85E2-4EED-A176-01012419432F}"/>
              </a:ext>
            </a:extLst>
          </p:cNvPr>
          <p:cNvSpPr/>
          <p:nvPr/>
        </p:nvSpPr>
        <p:spPr>
          <a:xfrm>
            <a:off x="473500" y="579808"/>
            <a:ext cx="2108401" cy="476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Uncleaned data variables with null values</a:t>
            </a:r>
            <a:endParaRPr lang="en-IN" sz="1400" dirty="0"/>
          </a:p>
        </p:txBody>
      </p:sp>
      <p:sp>
        <p:nvSpPr>
          <p:cNvPr id="17" name="Arrow: Right 16">
            <a:extLst>
              <a:ext uri="{FF2B5EF4-FFF2-40B4-BE49-F238E27FC236}">
                <a16:creationId xmlns:a16="http://schemas.microsoft.com/office/drawing/2014/main" id="{35EA5DAB-CB96-4DF2-A600-63C68960EA35}"/>
              </a:ext>
            </a:extLst>
          </p:cNvPr>
          <p:cNvSpPr/>
          <p:nvPr/>
        </p:nvSpPr>
        <p:spPr>
          <a:xfrm>
            <a:off x="2516159" y="1842552"/>
            <a:ext cx="3200631" cy="1643598"/>
          </a:xfrm>
          <a:prstGeom prst="rightArrow">
            <a:avLst>
              <a:gd name="adj1" fmla="val 6577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Renaming columns, Fixing structural errors and Filtering unwanted elements</a:t>
            </a:r>
            <a:endParaRPr lang="en-IN" sz="1400" dirty="0"/>
          </a:p>
        </p:txBody>
      </p:sp>
      <p:sp>
        <p:nvSpPr>
          <p:cNvPr id="19" name="Rectangle 18">
            <a:extLst>
              <a:ext uri="{FF2B5EF4-FFF2-40B4-BE49-F238E27FC236}">
                <a16:creationId xmlns:a16="http://schemas.microsoft.com/office/drawing/2014/main" id="{DEDA48E8-9AE8-4628-AE7C-5260F8FEEC18}"/>
              </a:ext>
            </a:extLst>
          </p:cNvPr>
          <p:cNvSpPr/>
          <p:nvPr/>
        </p:nvSpPr>
        <p:spPr>
          <a:xfrm>
            <a:off x="6205734" y="4568796"/>
            <a:ext cx="1524000" cy="2858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Cleaned Dataset</a:t>
            </a:r>
            <a:endParaRPr lang="en-IN" sz="1400" dirty="0"/>
          </a:p>
        </p:txBody>
      </p:sp>
      <p:pic>
        <p:nvPicPr>
          <p:cNvPr id="27" name="Picture 26">
            <a:extLst>
              <a:ext uri="{FF2B5EF4-FFF2-40B4-BE49-F238E27FC236}">
                <a16:creationId xmlns:a16="http://schemas.microsoft.com/office/drawing/2014/main" id="{B0A97D3B-2EFF-49FF-8CAC-873F1E7A5B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6790" y="798447"/>
            <a:ext cx="2665209" cy="3773472"/>
          </a:xfrm>
          <a:prstGeom prst="rect">
            <a:avLst/>
          </a:prstGeom>
        </p:spPr>
      </p:pic>
      <p:pic>
        <p:nvPicPr>
          <p:cNvPr id="3" name="Picture 2">
            <a:extLst>
              <a:ext uri="{FF2B5EF4-FFF2-40B4-BE49-F238E27FC236}">
                <a16:creationId xmlns:a16="http://schemas.microsoft.com/office/drawing/2014/main" id="{F2428C91-9205-565C-60ED-60943BB8C3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9246" y="1056486"/>
            <a:ext cx="1976913" cy="384885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96C93A-0A42-4681-8F56-76FDE2C8A8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164"/>
            <a:ext cx="9143999" cy="5137336"/>
          </a:xfrm>
          <a:prstGeom prst="rect">
            <a:avLst/>
          </a:prstGeom>
        </p:spPr>
      </p:pic>
      <p:pic>
        <p:nvPicPr>
          <p:cNvPr id="6" name="Picture 5">
            <a:extLst>
              <a:ext uri="{FF2B5EF4-FFF2-40B4-BE49-F238E27FC236}">
                <a16:creationId xmlns:a16="http://schemas.microsoft.com/office/drawing/2014/main" id="{A671B5FC-B90C-41D1-8F57-76005593BD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0" y="209550"/>
            <a:ext cx="518835" cy="533658"/>
          </a:xfrm>
          <a:prstGeom prst="rect">
            <a:avLst/>
          </a:prstGeom>
        </p:spPr>
      </p:pic>
      <p:sp>
        <p:nvSpPr>
          <p:cNvPr id="7" name="Rectangle 6">
            <a:extLst>
              <a:ext uri="{FF2B5EF4-FFF2-40B4-BE49-F238E27FC236}">
                <a16:creationId xmlns:a16="http://schemas.microsoft.com/office/drawing/2014/main" id="{FB44A147-0A08-40AD-8CAC-04E4DA62A186}"/>
              </a:ext>
            </a:extLst>
          </p:cNvPr>
          <p:cNvSpPr/>
          <p:nvPr/>
        </p:nvSpPr>
        <p:spPr>
          <a:xfrm>
            <a:off x="2895600" y="388352"/>
            <a:ext cx="3101939" cy="400110"/>
          </a:xfrm>
          <a:prstGeom prst="rect">
            <a:avLst/>
          </a:prstGeom>
        </p:spPr>
        <p:txBody>
          <a:bodyPr wrap="none">
            <a:spAutoFit/>
          </a:bodyPr>
          <a:lstStyle/>
          <a:p>
            <a:r>
              <a:rPr lang="en-IN" sz="2000" dirty="0">
                <a:solidFill>
                  <a:schemeClr val="bg1"/>
                </a:solidFill>
                <a:latin typeface="Bernard MT Condensed" panose="02050806060905020404" pitchFamily="18" charset="0"/>
              </a:rPr>
              <a:t>DATA ANALYSIS CONTENT TABLE</a:t>
            </a:r>
            <a:endParaRPr lang="en-IN" dirty="0">
              <a:solidFill>
                <a:schemeClr val="bg1"/>
              </a:solidFill>
              <a:latin typeface="Bernard MT Condensed" panose="02050806060905020404" pitchFamily="18" charset="0"/>
            </a:endParaRPr>
          </a:p>
        </p:txBody>
      </p:sp>
      <p:sp>
        <p:nvSpPr>
          <p:cNvPr id="8" name="TextBox 7">
            <a:extLst>
              <a:ext uri="{FF2B5EF4-FFF2-40B4-BE49-F238E27FC236}">
                <a16:creationId xmlns:a16="http://schemas.microsoft.com/office/drawing/2014/main" id="{453524B8-AC37-4D8B-82F8-8DC95FFEA4C8}"/>
              </a:ext>
            </a:extLst>
          </p:cNvPr>
          <p:cNvSpPr txBox="1"/>
          <p:nvPr/>
        </p:nvSpPr>
        <p:spPr>
          <a:xfrm>
            <a:off x="609600" y="833099"/>
            <a:ext cx="7543800" cy="4770537"/>
          </a:xfrm>
          <a:prstGeom prst="rect">
            <a:avLst/>
          </a:prstGeom>
          <a:noFill/>
        </p:spPr>
        <p:txBody>
          <a:bodyPr wrap="square" rtlCol="0">
            <a:spAutoFit/>
          </a:bodyPr>
          <a:lstStyle/>
          <a:p>
            <a:pPr marL="285750" indent="-285750">
              <a:buFont typeface="Arial" panose="020B0604020202020204" pitchFamily="34" charset="0"/>
              <a:buChar char="•"/>
            </a:pPr>
            <a:r>
              <a:rPr lang="en-IN" sz="1400" b="1" dirty="0">
                <a:solidFill>
                  <a:schemeClr val="bg1"/>
                </a:solidFill>
              </a:rPr>
              <a:t>TERRORISM AROUND THE WORLD</a:t>
            </a:r>
          </a:p>
          <a:p>
            <a:pPr marL="285750" indent="-285750">
              <a:buFont typeface="Arial" panose="020B0604020202020204" pitchFamily="34" charset="0"/>
              <a:buChar char="•"/>
            </a:pPr>
            <a:endParaRPr lang="en-IN" sz="1200" b="1" dirty="0">
              <a:solidFill>
                <a:schemeClr val="bg1"/>
              </a:solidFill>
            </a:endParaRPr>
          </a:p>
          <a:p>
            <a:pPr marL="742950" lvl="1" indent="-285750">
              <a:buFont typeface="Arial" panose="020B0604020202020204" pitchFamily="34" charset="0"/>
              <a:buChar char="•"/>
            </a:pPr>
            <a:r>
              <a:rPr lang="en-US" sz="1200" b="1" dirty="0">
                <a:solidFill>
                  <a:schemeClr val="bg1"/>
                </a:solidFill>
              </a:rPr>
              <a:t>Countries that suffered the most number of Terror attacks/Hostile situations</a:t>
            </a:r>
          </a:p>
          <a:p>
            <a:pPr marL="742950" lvl="1" indent="-285750">
              <a:buFont typeface="Arial" panose="020B0604020202020204" pitchFamily="34" charset="0"/>
              <a:buChar char="•"/>
            </a:pPr>
            <a:r>
              <a:rPr lang="en-US" sz="1200" b="1" dirty="0">
                <a:solidFill>
                  <a:schemeClr val="bg1"/>
                </a:solidFill>
              </a:rPr>
              <a:t>Number of deaths from terrorism at Different Regions around the world</a:t>
            </a:r>
          </a:p>
          <a:p>
            <a:pPr marL="742950" lvl="1" indent="-285750">
              <a:buFont typeface="Arial" panose="020B0604020202020204" pitchFamily="34" charset="0"/>
              <a:buChar char="•"/>
            </a:pPr>
            <a:r>
              <a:rPr lang="en-US" sz="1200" b="1" dirty="0">
                <a:solidFill>
                  <a:schemeClr val="bg1"/>
                </a:solidFill>
              </a:rPr>
              <a:t>Most Targeted Cities in the world by Terrorism</a:t>
            </a:r>
          </a:p>
          <a:p>
            <a:pPr marL="742950" lvl="1" indent="-285750">
              <a:buFont typeface="Arial" panose="020B0604020202020204" pitchFamily="34" charset="0"/>
              <a:buChar char="•"/>
            </a:pPr>
            <a:r>
              <a:rPr lang="en-IN" sz="1200" b="1" dirty="0">
                <a:solidFill>
                  <a:schemeClr val="bg1"/>
                </a:solidFill>
              </a:rPr>
              <a:t>Correlation Matrix</a:t>
            </a:r>
          </a:p>
          <a:p>
            <a:pPr marL="742950" lvl="1" indent="-285750">
              <a:buFont typeface="Arial" panose="020B0604020202020204" pitchFamily="34" charset="0"/>
              <a:buChar char="•"/>
            </a:pPr>
            <a:r>
              <a:rPr lang="en-US" sz="1200" b="1" dirty="0">
                <a:solidFill>
                  <a:schemeClr val="bg1"/>
                </a:solidFill>
              </a:rPr>
              <a:t>Top 10 active Terrorist groups as per Region</a:t>
            </a:r>
          </a:p>
          <a:p>
            <a:pPr marL="742950" lvl="1" indent="-285750">
              <a:buFont typeface="Arial" panose="020B0604020202020204" pitchFamily="34" charset="0"/>
              <a:buChar char="•"/>
            </a:pPr>
            <a:r>
              <a:rPr lang="en-US" sz="1200" b="1" dirty="0">
                <a:solidFill>
                  <a:schemeClr val="bg1"/>
                </a:solidFill>
              </a:rPr>
              <a:t>Top 10 active Terrorist groups in the World since 1970</a:t>
            </a:r>
          </a:p>
          <a:p>
            <a:pPr marL="742950" lvl="1" indent="-285750">
              <a:buFont typeface="Arial" panose="020B0604020202020204" pitchFamily="34" charset="0"/>
              <a:buChar char="•"/>
            </a:pPr>
            <a:r>
              <a:rPr lang="en-US" sz="1200" b="1" dirty="0">
                <a:solidFill>
                  <a:schemeClr val="bg1"/>
                </a:solidFill>
              </a:rPr>
              <a:t>Total Causalities caused by Top 15 Terrorist Groups across the world since 1970</a:t>
            </a:r>
          </a:p>
          <a:p>
            <a:pPr lvl="1"/>
            <a:endParaRPr lang="en-IN" sz="1200" b="1" dirty="0">
              <a:solidFill>
                <a:schemeClr val="bg1"/>
              </a:solidFill>
            </a:endParaRPr>
          </a:p>
          <a:p>
            <a:pPr marL="285750" indent="-285750">
              <a:buFont typeface="Arial" panose="020B0604020202020204" pitchFamily="34" charset="0"/>
              <a:buChar char="•"/>
            </a:pPr>
            <a:r>
              <a:rPr lang="en-US" sz="1400" b="1" dirty="0">
                <a:solidFill>
                  <a:schemeClr val="bg1"/>
                </a:solidFill>
              </a:rPr>
              <a:t>TERRORISM ACTIVITY TREND IN INDIA</a:t>
            </a:r>
          </a:p>
          <a:p>
            <a:pPr marL="285750" indent="-285750">
              <a:buFont typeface="Arial" panose="020B0604020202020204" pitchFamily="34" charset="0"/>
              <a:buChar char="•"/>
            </a:pPr>
            <a:endParaRPr lang="en-US" sz="1200" b="1" dirty="0">
              <a:solidFill>
                <a:schemeClr val="bg1"/>
              </a:solidFill>
            </a:endParaRPr>
          </a:p>
          <a:p>
            <a:pPr marL="742950" lvl="1" indent="-285750">
              <a:buFont typeface="Arial" panose="020B0604020202020204" pitchFamily="34" charset="0"/>
              <a:buChar char="•"/>
            </a:pPr>
            <a:r>
              <a:rPr lang="en-US" sz="1200" b="1" dirty="0">
                <a:solidFill>
                  <a:schemeClr val="bg1"/>
                </a:solidFill>
              </a:rPr>
              <a:t>Number of Attacks since 1970</a:t>
            </a:r>
          </a:p>
          <a:p>
            <a:pPr marL="742950" lvl="1" indent="-285750">
              <a:buFont typeface="Arial" panose="020B0604020202020204" pitchFamily="34" charset="0"/>
              <a:buChar char="•"/>
            </a:pPr>
            <a:r>
              <a:rPr lang="en-US" sz="1200" b="1" dirty="0">
                <a:solidFill>
                  <a:schemeClr val="bg1"/>
                </a:solidFill>
              </a:rPr>
              <a:t>Total Number of Killed and wounded personals caused by Terrorism in India</a:t>
            </a:r>
          </a:p>
          <a:p>
            <a:pPr marL="742950" lvl="1" indent="-285750">
              <a:buFont typeface="Arial" panose="020B0604020202020204" pitchFamily="34" charset="0"/>
              <a:buChar char="•"/>
            </a:pPr>
            <a:r>
              <a:rPr lang="en-US" sz="1200" b="1" dirty="0">
                <a:solidFill>
                  <a:schemeClr val="bg1"/>
                </a:solidFill>
              </a:rPr>
              <a:t>Top 10 Terrorist Group activities and there most used Attack</a:t>
            </a:r>
            <a:endParaRPr lang="en-IN" sz="1200" b="1" dirty="0">
              <a:solidFill>
                <a:schemeClr val="bg1"/>
              </a:solidFill>
            </a:endParaRPr>
          </a:p>
          <a:p>
            <a:pPr lvl="1"/>
            <a:endParaRPr lang="en-US" sz="1200" b="1" dirty="0">
              <a:solidFill>
                <a:schemeClr val="bg1"/>
              </a:solidFill>
            </a:endParaRPr>
          </a:p>
          <a:p>
            <a:pPr marL="285750" indent="-285750">
              <a:buFont typeface="Arial" panose="020B0604020202020204" pitchFamily="34" charset="0"/>
              <a:buChar char="•"/>
            </a:pPr>
            <a:r>
              <a:rPr lang="en-IN" sz="1400" b="1" dirty="0">
                <a:solidFill>
                  <a:schemeClr val="bg1"/>
                </a:solidFill>
              </a:rPr>
              <a:t>CONVENTIONAL STRATEGIES OF TERRORISTS</a:t>
            </a:r>
          </a:p>
          <a:p>
            <a:pPr marL="285750" indent="-285750">
              <a:buFont typeface="Arial" panose="020B0604020202020204" pitchFamily="34" charset="0"/>
              <a:buChar char="•"/>
            </a:pPr>
            <a:endParaRPr lang="en-IN" sz="1200" b="1" dirty="0">
              <a:solidFill>
                <a:schemeClr val="bg1"/>
              </a:solidFill>
            </a:endParaRPr>
          </a:p>
          <a:p>
            <a:pPr marL="628650" lvl="1" indent="-171450">
              <a:buFont typeface="Arial" panose="020B0604020202020204" pitchFamily="34" charset="0"/>
              <a:buChar char="•"/>
            </a:pPr>
            <a:r>
              <a:rPr lang="en-IN" sz="1200" b="1" dirty="0">
                <a:solidFill>
                  <a:schemeClr val="bg1"/>
                </a:solidFill>
              </a:rPr>
              <a:t>Hostage and Kidnapping situation Analysis</a:t>
            </a:r>
          </a:p>
          <a:p>
            <a:pPr marL="628650" lvl="1" indent="-171450">
              <a:buFont typeface="Arial" panose="020B0604020202020204" pitchFamily="34" charset="0"/>
              <a:buChar char="•"/>
            </a:pPr>
            <a:r>
              <a:rPr lang="en-US" sz="1200" b="1" dirty="0">
                <a:solidFill>
                  <a:schemeClr val="bg1"/>
                </a:solidFill>
              </a:rPr>
              <a:t>Most used Main Weapon and Sub-Weapon Type by Terrorist Groups across the World</a:t>
            </a:r>
          </a:p>
          <a:p>
            <a:pPr marL="628650" lvl="1" indent="-171450">
              <a:buFont typeface="Arial" panose="020B0604020202020204" pitchFamily="34" charset="0"/>
              <a:buChar char="•"/>
            </a:pPr>
            <a:r>
              <a:rPr lang="en-US" sz="1200" b="1" dirty="0">
                <a:solidFill>
                  <a:schemeClr val="bg1"/>
                </a:solidFill>
              </a:rPr>
              <a:t>Targeted Vandalism caused by Terrorism since 1970</a:t>
            </a:r>
            <a:endParaRPr lang="en-IN" sz="1200" b="1" dirty="0">
              <a:solidFill>
                <a:schemeClr val="bg1"/>
              </a:solidFill>
            </a:endParaRPr>
          </a:p>
          <a:p>
            <a:pPr lvl="1"/>
            <a:endParaRPr lang="en-IN" sz="1200" b="1" dirty="0">
              <a:solidFill>
                <a:schemeClr val="bg1"/>
              </a:solidFill>
            </a:endParaRPr>
          </a:p>
          <a:p>
            <a:pPr marL="742950" lvl="1" indent="-285750">
              <a:buFont typeface="Arial" panose="020B0604020202020204" pitchFamily="34" charset="0"/>
              <a:buChar char="•"/>
            </a:pPr>
            <a:endParaRPr lang="en-IN" b="1" dirty="0">
              <a:solidFill>
                <a:schemeClr val="bg1"/>
              </a:solidFill>
            </a:endParaRPr>
          </a:p>
          <a:p>
            <a:pPr marL="285750" indent="-285750">
              <a:buFont typeface="Arial" panose="020B0604020202020204" pitchFamily="34" charset="0"/>
              <a:buChar char="•"/>
            </a:pPr>
            <a:endParaRPr lang="en-IN"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61" y="761"/>
            <a:ext cx="9142730" cy="5142230"/>
          </a:xfrm>
          <a:custGeom>
            <a:avLst/>
            <a:gdLst/>
            <a:ahLst/>
            <a:cxnLst/>
            <a:rect l="l" t="t" r="r" b="b"/>
            <a:pathLst>
              <a:path w="9142730" h="5142230">
                <a:moveTo>
                  <a:pt x="0" y="0"/>
                </a:moveTo>
                <a:lnTo>
                  <a:pt x="9142476" y="0"/>
                </a:lnTo>
                <a:lnTo>
                  <a:pt x="9142476" y="5141976"/>
                </a:lnTo>
                <a:lnTo>
                  <a:pt x="0" y="5141976"/>
                </a:lnTo>
                <a:lnTo>
                  <a:pt x="0" y="0"/>
                </a:lnTo>
                <a:close/>
              </a:path>
            </a:pathLst>
          </a:custGeom>
          <a:ln w="3175">
            <a:solidFill>
              <a:srgbClr val="000000"/>
            </a:solidFill>
          </a:ln>
        </p:spPr>
        <p:txBody>
          <a:bodyPr wrap="square" lIns="0" tIns="0" rIns="0" bIns="0" rtlCol="0"/>
          <a:lstStyle/>
          <a:p>
            <a:endParaRPr/>
          </a:p>
        </p:txBody>
      </p:sp>
      <p:pic>
        <p:nvPicPr>
          <p:cNvPr id="8" name="Picture 7">
            <a:extLst>
              <a:ext uri="{FF2B5EF4-FFF2-40B4-BE49-F238E27FC236}">
                <a16:creationId xmlns:a16="http://schemas.microsoft.com/office/drawing/2014/main" id="{EFA28058-E559-4856-BFE0-7C22EE285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7" y="0"/>
            <a:ext cx="9142730" cy="5143500"/>
          </a:xfrm>
          <a:prstGeom prst="rect">
            <a:avLst/>
          </a:prstGeom>
        </p:spPr>
      </p:pic>
      <p:pic>
        <p:nvPicPr>
          <p:cNvPr id="11" name="Picture 10">
            <a:extLst>
              <a:ext uri="{FF2B5EF4-FFF2-40B4-BE49-F238E27FC236}">
                <a16:creationId xmlns:a16="http://schemas.microsoft.com/office/drawing/2014/main" id="{F8ED9F51-A2DF-4271-95DA-93E7B081CF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0" y="209550"/>
            <a:ext cx="518835" cy="533658"/>
          </a:xfrm>
          <a:prstGeom prst="rect">
            <a:avLst/>
          </a:prstGeom>
        </p:spPr>
      </p:pic>
      <p:sp>
        <p:nvSpPr>
          <p:cNvPr id="13" name="TextBox 12">
            <a:extLst>
              <a:ext uri="{FF2B5EF4-FFF2-40B4-BE49-F238E27FC236}">
                <a16:creationId xmlns:a16="http://schemas.microsoft.com/office/drawing/2014/main" id="{10F9DFD4-9B43-4089-884C-9A03AABEDA40}"/>
              </a:ext>
            </a:extLst>
          </p:cNvPr>
          <p:cNvSpPr txBox="1"/>
          <p:nvPr/>
        </p:nvSpPr>
        <p:spPr>
          <a:xfrm>
            <a:off x="243165" y="209550"/>
            <a:ext cx="7468583" cy="369332"/>
          </a:xfrm>
          <a:prstGeom prst="rect">
            <a:avLst/>
          </a:prstGeom>
          <a:noFill/>
        </p:spPr>
        <p:txBody>
          <a:bodyPr wrap="none" rtlCol="0">
            <a:spAutoFit/>
          </a:bodyPr>
          <a:lstStyle/>
          <a:p>
            <a:r>
              <a:rPr lang="en-US" b="1" dirty="0">
                <a:solidFill>
                  <a:schemeClr val="bg1"/>
                </a:solidFill>
              </a:rPr>
              <a:t> Countries that suffered the most number of Terror attacks/Hostile situations</a:t>
            </a:r>
          </a:p>
        </p:txBody>
      </p:sp>
      <p:pic>
        <p:nvPicPr>
          <p:cNvPr id="15" name="Picture 14">
            <a:extLst>
              <a:ext uri="{FF2B5EF4-FFF2-40B4-BE49-F238E27FC236}">
                <a16:creationId xmlns:a16="http://schemas.microsoft.com/office/drawing/2014/main" id="{A2478E07-D0EE-4F8F-821C-AAB3A8DA31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663020"/>
            <a:ext cx="5562600" cy="3421914"/>
          </a:xfrm>
          <a:prstGeom prst="rect">
            <a:avLst/>
          </a:prstGeom>
        </p:spPr>
      </p:pic>
      <p:sp>
        <p:nvSpPr>
          <p:cNvPr id="16" name="TextBox 15">
            <a:extLst>
              <a:ext uri="{FF2B5EF4-FFF2-40B4-BE49-F238E27FC236}">
                <a16:creationId xmlns:a16="http://schemas.microsoft.com/office/drawing/2014/main" id="{DD04B310-4F35-46C4-8893-C9847FC32A9C}"/>
              </a:ext>
            </a:extLst>
          </p:cNvPr>
          <p:cNvSpPr txBox="1"/>
          <p:nvPr/>
        </p:nvSpPr>
        <p:spPr>
          <a:xfrm>
            <a:off x="259690" y="4236482"/>
            <a:ext cx="11376990" cy="646331"/>
          </a:xfrm>
          <a:prstGeom prst="rect">
            <a:avLst/>
          </a:prstGeom>
          <a:noFill/>
        </p:spPr>
        <p:txBody>
          <a:bodyPr wrap="square" rtlCol="0">
            <a:spAutoFit/>
          </a:bodyPr>
          <a:lstStyle/>
          <a:p>
            <a:r>
              <a:rPr lang="en-US" sz="1200" b="1" dirty="0">
                <a:solidFill>
                  <a:schemeClr val="bg1"/>
                </a:solidFill>
              </a:rPr>
              <a:t> From above map, We see the number of terrorism attacks by country on this map. </a:t>
            </a:r>
          </a:p>
          <a:p>
            <a:r>
              <a:rPr lang="en-US" sz="1200" b="1" dirty="0">
                <a:solidFill>
                  <a:schemeClr val="bg1"/>
                </a:solidFill>
              </a:rPr>
              <a:t> Iraq – the country has faced staggering 24636 number of such attacks between 1970 to 2017 </a:t>
            </a:r>
          </a:p>
          <a:p>
            <a:r>
              <a:rPr lang="en-US" sz="1200" b="1" dirty="0">
                <a:solidFill>
                  <a:schemeClr val="bg1"/>
                </a:solidFill>
              </a:rPr>
              <a:t> which accounted for 13.62% of terrorism attacks in the world</a:t>
            </a:r>
            <a:endParaRPr lang="en-IN" sz="1200" b="1" dirty="0"/>
          </a:p>
        </p:txBody>
      </p:sp>
      <p:pic>
        <p:nvPicPr>
          <p:cNvPr id="22" name="Picture 21">
            <a:extLst>
              <a:ext uri="{FF2B5EF4-FFF2-40B4-BE49-F238E27FC236}">
                <a16:creationId xmlns:a16="http://schemas.microsoft.com/office/drawing/2014/main" id="{08FD3426-8922-4192-ABF6-6C3FFFF2B4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0284" y="1160053"/>
            <a:ext cx="2397077" cy="2490250"/>
          </a:xfrm>
          <a:prstGeom prst="rect">
            <a:avLst/>
          </a:prstGeom>
        </p:spPr>
      </p:pic>
      <p:sp>
        <p:nvSpPr>
          <p:cNvPr id="23" name="Arrow: Striped Right 22">
            <a:extLst>
              <a:ext uri="{FF2B5EF4-FFF2-40B4-BE49-F238E27FC236}">
                <a16:creationId xmlns:a16="http://schemas.microsoft.com/office/drawing/2014/main" id="{E32DC905-A85E-42E3-B46D-2B1B12065004}"/>
              </a:ext>
            </a:extLst>
          </p:cNvPr>
          <p:cNvSpPr/>
          <p:nvPr/>
        </p:nvSpPr>
        <p:spPr>
          <a:xfrm>
            <a:off x="5791200" y="2205180"/>
            <a:ext cx="700781" cy="36933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E7F9FB5-BE56-458E-B91A-798EBF806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7" name="Picture 6">
            <a:extLst>
              <a:ext uri="{FF2B5EF4-FFF2-40B4-BE49-F238E27FC236}">
                <a16:creationId xmlns:a16="http://schemas.microsoft.com/office/drawing/2014/main" id="{93763631-DCAF-4F72-A006-C76370EBE8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0" y="209550"/>
            <a:ext cx="518835" cy="533658"/>
          </a:xfrm>
          <a:prstGeom prst="rect">
            <a:avLst/>
          </a:prstGeom>
        </p:spPr>
      </p:pic>
      <p:sp>
        <p:nvSpPr>
          <p:cNvPr id="8" name="TextBox 7">
            <a:extLst>
              <a:ext uri="{FF2B5EF4-FFF2-40B4-BE49-F238E27FC236}">
                <a16:creationId xmlns:a16="http://schemas.microsoft.com/office/drawing/2014/main" id="{46CAD020-682E-4966-A499-666355DF3E90}"/>
              </a:ext>
            </a:extLst>
          </p:cNvPr>
          <p:cNvSpPr txBox="1"/>
          <p:nvPr/>
        </p:nvSpPr>
        <p:spPr>
          <a:xfrm>
            <a:off x="457200" y="277700"/>
            <a:ext cx="7233070" cy="646331"/>
          </a:xfrm>
          <a:prstGeom prst="rect">
            <a:avLst/>
          </a:prstGeom>
          <a:noFill/>
        </p:spPr>
        <p:txBody>
          <a:bodyPr wrap="none" rtlCol="0">
            <a:spAutoFit/>
          </a:bodyPr>
          <a:lstStyle/>
          <a:p>
            <a:r>
              <a:rPr lang="en-US" b="1" dirty="0">
                <a:solidFill>
                  <a:schemeClr val="bg1"/>
                </a:solidFill>
              </a:rPr>
              <a:t>Number of deaths from terrorism at Different Regions around the WORLD</a:t>
            </a:r>
          </a:p>
          <a:p>
            <a:endParaRPr lang="en-IN" dirty="0"/>
          </a:p>
        </p:txBody>
      </p:sp>
      <p:sp>
        <p:nvSpPr>
          <p:cNvPr id="11" name="TextBox 10">
            <a:extLst>
              <a:ext uri="{FF2B5EF4-FFF2-40B4-BE49-F238E27FC236}">
                <a16:creationId xmlns:a16="http://schemas.microsoft.com/office/drawing/2014/main" id="{C71D8E9E-6398-4395-B0BB-D39CEFB9FAA7}"/>
              </a:ext>
            </a:extLst>
          </p:cNvPr>
          <p:cNvSpPr txBox="1"/>
          <p:nvPr/>
        </p:nvSpPr>
        <p:spPr>
          <a:xfrm>
            <a:off x="457200" y="4034803"/>
            <a:ext cx="7772400" cy="830997"/>
          </a:xfrm>
          <a:prstGeom prst="rect">
            <a:avLst/>
          </a:prstGeom>
          <a:noFill/>
        </p:spPr>
        <p:txBody>
          <a:bodyPr wrap="square" rtlCol="0">
            <a:spAutoFit/>
          </a:bodyPr>
          <a:lstStyle/>
          <a:p>
            <a:r>
              <a:rPr lang="en-US" sz="1200" b="1" dirty="0">
                <a:solidFill>
                  <a:schemeClr val="bg1"/>
                </a:solidFill>
              </a:rPr>
              <a:t>In this chart, we see the number of deaths from terrorism by region. Out of 3,99,380 deaths till now from terrorism included in the Global Terrorism Database 1,35,745 which is roughly 33.27% occurred in the Middle East and North Africa. As when we move to South Asia, the situation doesn`t feel good either as on-paper about 1,00,225 confirmed deaths has been recorded which contribute 25.09% of the total death mark compared to the world.</a:t>
            </a:r>
            <a:endParaRPr lang="en-IN" sz="1200" b="1" dirty="0">
              <a:solidFill>
                <a:schemeClr val="bg1"/>
              </a:solidFill>
            </a:endParaRPr>
          </a:p>
        </p:txBody>
      </p:sp>
      <p:pic>
        <p:nvPicPr>
          <p:cNvPr id="13" name="Picture 12">
            <a:extLst>
              <a:ext uri="{FF2B5EF4-FFF2-40B4-BE49-F238E27FC236}">
                <a16:creationId xmlns:a16="http://schemas.microsoft.com/office/drawing/2014/main" id="{815651D1-CE67-488B-90CF-6673E4F84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734791"/>
            <a:ext cx="5848640" cy="330001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A95C14-00BE-48F4-BD4F-1D4895C72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6" name="Picture 5">
            <a:extLst>
              <a:ext uri="{FF2B5EF4-FFF2-40B4-BE49-F238E27FC236}">
                <a16:creationId xmlns:a16="http://schemas.microsoft.com/office/drawing/2014/main" id="{15D7742B-DEB6-4738-B03C-9A1E3DFFF4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0" y="209550"/>
            <a:ext cx="518835" cy="533658"/>
          </a:xfrm>
          <a:prstGeom prst="rect">
            <a:avLst/>
          </a:prstGeom>
        </p:spPr>
      </p:pic>
      <p:sp>
        <p:nvSpPr>
          <p:cNvPr id="7" name="TextBox 6">
            <a:extLst>
              <a:ext uri="{FF2B5EF4-FFF2-40B4-BE49-F238E27FC236}">
                <a16:creationId xmlns:a16="http://schemas.microsoft.com/office/drawing/2014/main" id="{258AB377-110C-4159-848D-8D60E41D2D91}"/>
              </a:ext>
            </a:extLst>
          </p:cNvPr>
          <p:cNvSpPr txBox="1"/>
          <p:nvPr/>
        </p:nvSpPr>
        <p:spPr>
          <a:xfrm>
            <a:off x="457200" y="277700"/>
            <a:ext cx="4772140" cy="646331"/>
          </a:xfrm>
          <a:prstGeom prst="rect">
            <a:avLst/>
          </a:prstGeom>
          <a:noFill/>
        </p:spPr>
        <p:txBody>
          <a:bodyPr wrap="none" rtlCol="0">
            <a:spAutoFit/>
          </a:bodyPr>
          <a:lstStyle/>
          <a:p>
            <a:r>
              <a:rPr lang="en-US" b="1" dirty="0">
                <a:solidFill>
                  <a:schemeClr val="bg1"/>
                </a:solidFill>
              </a:rPr>
              <a:t>Most Targeted Cities in the WORLD by Terrorism</a:t>
            </a:r>
          </a:p>
          <a:p>
            <a:endParaRPr lang="en-IN" dirty="0"/>
          </a:p>
        </p:txBody>
      </p:sp>
      <p:pic>
        <p:nvPicPr>
          <p:cNvPr id="9" name="Picture 8">
            <a:extLst>
              <a:ext uri="{FF2B5EF4-FFF2-40B4-BE49-F238E27FC236}">
                <a16:creationId xmlns:a16="http://schemas.microsoft.com/office/drawing/2014/main" id="{B0748B81-DB0F-4BA5-AC9A-0B547C9751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905844"/>
            <a:ext cx="6973273" cy="3123942"/>
          </a:xfrm>
          <a:prstGeom prst="rect">
            <a:avLst/>
          </a:prstGeom>
        </p:spPr>
      </p:pic>
      <p:sp>
        <p:nvSpPr>
          <p:cNvPr id="10" name="TextBox 9">
            <a:extLst>
              <a:ext uri="{FF2B5EF4-FFF2-40B4-BE49-F238E27FC236}">
                <a16:creationId xmlns:a16="http://schemas.microsoft.com/office/drawing/2014/main" id="{9D1FC7F3-2F33-48EC-A94E-54490E1AD0F1}"/>
              </a:ext>
            </a:extLst>
          </p:cNvPr>
          <p:cNvSpPr txBox="1"/>
          <p:nvPr/>
        </p:nvSpPr>
        <p:spPr>
          <a:xfrm>
            <a:off x="457200" y="4169459"/>
            <a:ext cx="7772400" cy="461665"/>
          </a:xfrm>
          <a:prstGeom prst="rect">
            <a:avLst/>
          </a:prstGeom>
          <a:noFill/>
        </p:spPr>
        <p:txBody>
          <a:bodyPr wrap="square" rtlCol="0">
            <a:spAutoFit/>
          </a:bodyPr>
          <a:lstStyle/>
          <a:p>
            <a:r>
              <a:rPr lang="en-US" sz="1200" b="1" dirty="0">
                <a:solidFill>
                  <a:schemeClr val="bg1"/>
                </a:solidFill>
              </a:rPr>
              <a:t>In this chart,  Baghdad which is situated in Iran is most attacked prone city in the world with record 7589 terror incidents since 1970-2017. After that, Karachi from Pakistan in placed second with 2652 confirmed incidents. </a:t>
            </a:r>
            <a:endParaRPr lang="en-IN" sz="1200" b="1"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2EECE1B-893F-474B-95EE-B31A2799A2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3" name="Picture 12">
            <a:extLst>
              <a:ext uri="{FF2B5EF4-FFF2-40B4-BE49-F238E27FC236}">
                <a16:creationId xmlns:a16="http://schemas.microsoft.com/office/drawing/2014/main" id="{BA4FC663-34CF-4116-9D7B-34CC588A66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0" y="209550"/>
            <a:ext cx="518835" cy="533658"/>
          </a:xfrm>
          <a:prstGeom prst="rect">
            <a:avLst/>
          </a:prstGeom>
        </p:spPr>
      </p:pic>
      <p:sp>
        <p:nvSpPr>
          <p:cNvPr id="14" name="TextBox 13">
            <a:extLst>
              <a:ext uri="{FF2B5EF4-FFF2-40B4-BE49-F238E27FC236}">
                <a16:creationId xmlns:a16="http://schemas.microsoft.com/office/drawing/2014/main" id="{A91149C9-34C3-4812-870F-B7C6640467FA}"/>
              </a:ext>
            </a:extLst>
          </p:cNvPr>
          <p:cNvSpPr txBox="1"/>
          <p:nvPr/>
        </p:nvSpPr>
        <p:spPr>
          <a:xfrm>
            <a:off x="310972" y="301071"/>
            <a:ext cx="1947584" cy="646331"/>
          </a:xfrm>
          <a:prstGeom prst="rect">
            <a:avLst/>
          </a:prstGeom>
          <a:noFill/>
        </p:spPr>
        <p:txBody>
          <a:bodyPr wrap="none" rtlCol="0">
            <a:spAutoFit/>
          </a:bodyPr>
          <a:lstStyle/>
          <a:p>
            <a:r>
              <a:rPr lang="en-US" b="1" dirty="0">
                <a:solidFill>
                  <a:schemeClr val="bg1"/>
                </a:solidFill>
              </a:rPr>
              <a:t>Correlation Matrix</a:t>
            </a:r>
          </a:p>
          <a:p>
            <a:endParaRPr lang="en-IN" dirty="0"/>
          </a:p>
        </p:txBody>
      </p:sp>
      <p:pic>
        <p:nvPicPr>
          <p:cNvPr id="18" name="Picture 17">
            <a:extLst>
              <a:ext uri="{FF2B5EF4-FFF2-40B4-BE49-F238E27FC236}">
                <a16:creationId xmlns:a16="http://schemas.microsoft.com/office/drawing/2014/main" id="{6747AEA1-13E1-49DC-AFC7-3D31FE0AAD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582" y="819150"/>
            <a:ext cx="4024190" cy="3883538"/>
          </a:xfrm>
          <a:prstGeom prst="rect">
            <a:avLst/>
          </a:prstGeom>
        </p:spPr>
      </p:pic>
      <p:sp>
        <p:nvSpPr>
          <p:cNvPr id="19" name="Rectangle 18">
            <a:extLst>
              <a:ext uri="{FF2B5EF4-FFF2-40B4-BE49-F238E27FC236}">
                <a16:creationId xmlns:a16="http://schemas.microsoft.com/office/drawing/2014/main" id="{5FB9CCBC-8957-493A-A95F-9B021B85B0E5}"/>
              </a:ext>
            </a:extLst>
          </p:cNvPr>
          <p:cNvSpPr/>
          <p:nvPr/>
        </p:nvSpPr>
        <p:spPr>
          <a:xfrm>
            <a:off x="4707791" y="819150"/>
            <a:ext cx="3874306" cy="388353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85750" indent="-285750">
              <a:buFont typeface="Arial" panose="020B0604020202020204" pitchFamily="34" charset="0"/>
              <a:buChar char="•"/>
            </a:pPr>
            <a:r>
              <a:rPr lang="en-US" sz="1100" dirty="0"/>
              <a:t>Another relation we can see is among </a:t>
            </a:r>
            <a:r>
              <a:rPr lang="en-US" sz="1100" b="1" dirty="0"/>
              <a:t>'natlty1</a:t>
            </a:r>
            <a:r>
              <a:rPr lang="en-US" sz="1100" dirty="0"/>
              <a:t>' and </a:t>
            </a:r>
            <a:r>
              <a:rPr lang="en-US" sz="1100" b="1" dirty="0"/>
              <a:t>'country</a:t>
            </a:r>
            <a:r>
              <a:rPr lang="en-US" sz="1100" dirty="0"/>
              <a:t>'. There correlation index is 0.6 Here 'natlty1' defines the nationality of the attacker and 'country' defines the country where the attack took place. This observation shows that most of the attacks are done by the citizen of their own country. Such a relation provides an interesting insight into how to perceive international terrorism as the proportion of international terrorism is significantly less in comparison with domestic terrorism.</a:t>
            </a:r>
          </a:p>
          <a:p>
            <a:endParaRPr lang="en-US" sz="1100" dirty="0"/>
          </a:p>
          <a:p>
            <a:pPr marL="285750" indent="-285750">
              <a:buFont typeface="Arial" panose="020B0604020202020204" pitchFamily="34" charset="0"/>
              <a:buChar char="•"/>
            </a:pPr>
            <a:r>
              <a:rPr lang="en-US" sz="1100" dirty="0"/>
              <a:t>There a another mildly strong yet interesting correlation we can observe which is in between </a:t>
            </a:r>
            <a:r>
              <a:rPr lang="en-US" sz="1100" b="1" dirty="0"/>
              <a:t>'attacktype1</a:t>
            </a:r>
            <a:r>
              <a:rPr lang="en-US" sz="1100" dirty="0"/>
              <a:t>' and '</a:t>
            </a:r>
            <a:r>
              <a:rPr lang="en-US" sz="1100" b="1" dirty="0" err="1"/>
              <a:t>Incident_Duration</a:t>
            </a:r>
            <a:r>
              <a:rPr lang="en-US" sz="1100" dirty="0"/>
              <a:t>', here the index is 0.27 which shows the relation between the different type of attack tactic can be a game changer for more resilience in attack duration.</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100" dirty="0"/>
              <a:t>The block representing </a:t>
            </a:r>
            <a:r>
              <a:rPr lang="en-US" sz="1100" b="1" dirty="0"/>
              <a:t>'iyear</a:t>
            </a:r>
            <a:r>
              <a:rPr lang="en-US" sz="1100" dirty="0"/>
              <a:t>' and </a:t>
            </a:r>
            <a:r>
              <a:rPr lang="en-US" sz="1100" b="1" dirty="0"/>
              <a:t>'success</a:t>
            </a:r>
            <a:r>
              <a:rPr lang="en-US" sz="1100" dirty="0"/>
              <a:t>' has a darker shade which means that both these parameters are inversely related to each other. There correlation index is    -0.086 So, over time, the rate of success of any attack has reduced.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1368</TotalTime>
  <Words>2134</Words>
  <Application>Microsoft Office PowerPoint</Application>
  <PresentationFormat>On-screen Show (16:9)</PresentationFormat>
  <Paragraphs>131</Paragraphs>
  <Slides>24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Arial Black</vt:lpstr>
      <vt:lpstr>Bahnschrift</vt:lpstr>
      <vt:lpstr>Bernard MT Condensed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Sanket Chouriya</dc:creator>
  <cp:lastModifiedBy>Sanket Chouriya</cp:lastModifiedBy>
  <cp:revision>47</cp:revision>
  <dcterms:created xsi:type="dcterms:W3CDTF">2022-11-27T15:55:04Z</dcterms:created>
  <dcterms:modified xsi:type="dcterms:W3CDTF">2022-12-01T00:13:39Z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2022-10-06T00:00:00Z</vt:filetime>
  </property>
  <property fmtid="{D5CDD505-2E9C-101B-9397-08002B2CF9AE}" pid="3" name="Creator">
    <vt:lpwstr>WPS Presentation</vt:lpwstr>
  </property>
  <property fmtid="{D5CDD505-2E9C-101B-9397-08002B2CF9AE}" pid="4" name="LastSaved">
    <vt:filetime>2022-11-27T00:00:00Z</vt:filetime>
  </property>
</Properties>
</file>