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71" r:id="rId3"/>
    <p:sldId id="272" r:id="rId4"/>
    <p:sldId id="257" r:id="rId5"/>
    <p:sldId id="258" r:id="rId6"/>
    <p:sldId id="259" r:id="rId7"/>
    <p:sldId id="260" r:id="rId8"/>
    <p:sldId id="261" r:id="rId9"/>
    <p:sldId id="262" r:id="rId10"/>
    <p:sldId id="263" r:id="rId11"/>
    <p:sldId id="264" r:id="rId12"/>
    <p:sldId id="265" r:id="rId13"/>
    <p:sldId id="266" r:id="rId14"/>
    <p:sldId id="267" r:id="rId15"/>
    <p:sldId id="270" r:id="rId16"/>
    <p:sldId id="269" r:id="rId17"/>
    <p:sldId id="279" r:id="rId18"/>
    <p:sldId id="273" r:id="rId19"/>
    <p:sldId id="274" r:id="rId20"/>
    <p:sldId id="275" r:id="rId21"/>
    <p:sldId id="276" r:id="rId22"/>
    <p:sldId id="280"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8396D5-940A-4CF2-9EAC-03BB620829C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FDE40D69-F8C7-4886-B084-38E4936F717A}">
      <dgm:prSet/>
      <dgm:spPr/>
      <dgm:t>
        <a:bodyPr/>
        <a:lstStyle/>
        <a:p>
          <a:r>
            <a:rPr lang="en-IN" b="1"/>
            <a:t>Presented By:</a:t>
          </a:r>
          <a:endParaRPr lang="en-IN"/>
        </a:p>
      </dgm:t>
    </dgm:pt>
    <dgm:pt modelId="{04B9BF45-BD03-4C67-B062-C32CD638AB09}" type="parTrans" cxnId="{CAB27F4C-D2ED-4295-B7DF-2FE134AD5F9C}">
      <dgm:prSet/>
      <dgm:spPr/>
      <dgm:t>
        <a:bodyPr/>
        <a:lstStyle/>
        <a:p>
          <a:endParaRPr lang="en-IN"/>
        </a:p>
      </dgm:t>
    </dgm:pt>
    <dgm:pt modelId="{95F5DEF8-DD39-41A1-8DF3-4A8A0E685A69}" type="sibTrans" cxnId="{CAB27F4C-D2ED-4295-B7DF-2FE134AD5F9C}">
      <dgm:prSet/>
      <dgm:spPr/>
      <dgm:t>
        <a:bodyPr/>
        <a:lstStyle/>
        <a:p>
          <a:endParaRPr lang="en-IN"/>
        </a:p>
      </dgm:t>
    </dgm:pt>
    <dgm:pt modelId="{51522DE4-473C-4571-A8DD-AD9E8B5DAF88}">
      <dgm:prSet/>
      <dgm:spPr/>
      <dgm:t>
        <a:bodyPr/>
        <a:lstStyle/>
        <a:p>
          <a:r>
            <a:rPr lang="en-IN" b="1" dirty="0"/>
            <a:t>1. Sagar Mali (42)</a:t>
          </a:r>
          <a:endParaRPr lang="en-IN" dirty="0"/>
        </a:p>
      </dgm:t>
    </dgm:pt>
    <dgm:pt modelId="{8F56A2D9-E97A-400E-A8DF-1AFD20522035}" type="parTrans" cxnId="{A83C1337-9462-4489-9786-35D43D07F986}">
      <dgm:prSet/>
      <dgm:spPr/>
      <dgm:t>
        <a:bodyPr/>
        <a:lstStyle/>
        <a:p>
          <a:endParaRPr lang="en-IN"/>
        </a:p>
      </dgm:t>
    </dgm:pt>
    <dgm:pt modelId="{DA8642B9-AA48-457F-AC89-15DCC5F2FDD6}" type="sibTrans" cxnId="{A83C1337-9462-4489-9786-35D43D07F986}">
      <dgm:prSet/>
      <dgm:spPr/>
      <dgm:t>
        <a:bodyPr/>
        <a:lstStyle/>
        <a:p>
          <a:endParaRPr lang="en-IN"/>
        </a:p>
      </dgm:t>
    </dgm:pt>
    <dgm:pt modelId="{A9BE941B-6CFD-477A-9E82-FD9529B7866C}">
      <dgm:prSet/>
      <dgm:spPr/>
      <dgm:t>
        <a:bodyPr/>
        <a:lstStyle/>
        <a:p>
          <a:r>
            <a:rPr lang="en-IN" b="1" dirty="0"/>
            <a:t>2. Sahil Chavan (43)</a:t>
          </a:r>
          <a:endParaRPr lang="en-IN" dirty="0"/>
        </a:p>
      </dgm:t>
    </dgm:pt>
    <dgm:pt modelId="{6733ECCC-6386-498C-BDD7-5E2154DBA922}" type="parTrans" cxnId="{7552D33C-4749-458E-88C2-C3910E0C9D44}">
      <dgm:prSet/>
      <dgm:spPr/>
      <dgm:t>
        <a:bodyPr/>
        <a:lstStyle/>
        <a:p>
          <a:endParaRPr lang="en-IN"/>
        </a:p>
      </dgm:t>
    </dgm:pt>
    <dgm:pt modelId="{F70E73DC-C5CD-491D-B6DF-7BD1842F4D5A}" type="sibTrans" cxnId="{7552D33C-4749-458E-88C2-C3910E0C9D44}">
      <dgm:prSet/>
      <dgm:spPr/>
      <dgm:t>
        <a:bodyPr/>
        <a:lstStyle/>
        <a:p>
          <a:endParaRPr lang="en-IN"/>
        </a:p>
      </dgm:t>
    </dgm:pt>
    <dgm:pt modelId="{6850F39A-E987-44E9-ACDF-C76E87556461}">
      <dgm:prSet/>
      <dgm:spPr/>
      <dgm:t>
        <a:bodyPr/>
        <a:lstStyle/>
        <a:p>
          <a:r>
            <a:rPr lang="en-IN" b="1" dirty="0"/>
            <a:t>3. Sanket Desai (44)</a:t>
          </a:r>
          <a:endParaRPr lang="en-IN" dirty="0"/>
        </a:p>
      </dgm:t>
    </dgm:pt>
    <dgm:pt modelId="{2AEEB1D4-65EF-4993-B05F-80DF96F493BD}" type="parTrans" cxnId="{7CF04BF3-98C8-449A-BBBD-006AB95C4ABD}">
      <dgm:prSet/>
      <dgm:spPr/>
      <dgm:t>
        <a:bodyPr/>
        <a:lstStyle/>
        <a:p>
          <a:endParaRPr lang="en-IN"/>
        </a:p>
      </dgm:t>
    </dgm:pt>
    <dgm:pt modelId="{AB082502-6E54-45C3-95F4-95D3B1D006E9}" type="sibTrans" cxnId="{7CF04BF3-98C8-449A-BBBD-006AB95C4ABD}">
      <dgm:prSet/>
      <dgm:spPr/>
      <dgm:t>
        <a:bodyPr/>
        <a:lstStyle/>
        <a:p>
          <a:endParaRPr lang="en-IN"/>
        </a:p>
      </dgm:t>
    </dgm:pt>
    <dgm:pt modelId="{B4383251-49F4-4250-B5DC-AA94AC91D6DB}">
      <dgm:prSet/>
      <dgm:spPr/>
      <dgm:t>
        <a:bodyPr/>
        <a:lstStyle/>
        <a:p>
          <a:r>
            <a:rPr lang="en-IN" b="1" dirty="0"/>
            <a:t>4. Sarvesh Raut (45)</a:t>
          </a:r>
          <a:endParaRPr lang="en-IN" dirty="0"/>
        </a:p>
      </dgm:t>
    </dgm:pt>
    <dgm:pt modelId="{07DA4BF8-561F-45DC-8359-4C36FA35DBE9}" type="parTrans" cxnId="{7E73C9DC-F51C-4B87-B773-41E5B55E1724}">
      <dgm:prSet/>
      <dgm:spPr/>
      <dgm:t>
        <a:bodyPr/>
        <a:lstStyle/>
        <a:p>
          <a:endParaRPr lang="en-IN"/>
        </a:p>
      </dgm:t>
    </dgm:pt>
    <dgm:pt modelId="{395C6C3B-DAF9-4600-98D1-28D042AFE9B2}" type="sibTrans" cxnId="{7E73C9DC-F51C-4B87-B773-41E5B55E1724}">
      <dgm:prSet/>
      <dgm:spPr/>
      <dgm:t>
        <a:bodyPr/>
        <a:lstStyle/>
        <a:p>
          <a:endParaRPr lang="en-IN"/>
        </a:p>
      </dgm:t>
    </dgm:pt>
    <dgm:pt modelId="{1D4A05ED-458E-4138-A0A5-71D333174790}">
      <dgm:prSet/>
      <dgm:spPr/>
      <dgm:t>
        <a:bodyPr/>
        <a:lstStyle/>
        <a:p>
          <a:r>
            <a:rPr lang="en-IN" b="1" dirty="0"/>
            <a:t>5. Shivraj Shelar (46)</a:t>
          </a:r>
          <a:endParaRPr lang="en-IN" dirty="0"/>
        </a:p>
      </dgm:t>
    </dgm:pt>
    <dgm:pt modelId="{A22635D0-359B-43A4-B741-CB3D421119B1}" type="parTrans" cxnId="{5848E4CB-C085-4053-833C-F2B6436774B2}">
      <dgm:prSet/>
      <dgm:spPr/>
      <dgm:t>
        <a:bodyPr/>
        <a:lstStyle/>
        <a:p>
          <a:endParaRPr lang="en-IN"/>
        </a:p>
      </dgm:t>
    </dgm:pt>
    <dgm:pt modelId="{07678A91-DC1F-409C-939A-9FC5E533E522}" type="sibTrans" cxnId="{5848E4CB-C085-4053-833C-F2B6436774B2}">
      <dgm:prSet/>
      <dgm:spPr/>
      <dgm:t>
        <a:bodyPr/>
        <a:lstStyle/>
        <a:p>
          <a:endParaRPr lang="en-IN"/>
        </a:p>
      </dgm:t>
    </dgm:pt>
    <dgm:pt modelId="{735F678E-9944-4E17-AD16-6636257A6A28}" type="pres">
      <dgm:prSet presAssocID="{6E8396D5-940A-4CF2-9EAC-03BB620829C4}" presName="linearFlow" presStyleCnt="0">
        <dgm:presLayoutVars>
          <dgm:dir/>
          <dgm:resizeHandles val="exact"/>
        </dgm:presLayoutVars>
      </dgm:prSet>
      <dgm:spPr/>
    </dgm:pt>
    <dgm:pt modelId="{505B2AF9-DC53-4974-9767-A0DBF148C708}" type="pres">
      <dgm:prSet presAssocID="{FDE40D69-F8C7-4886-B084-38E4936F717A}" presName="composite" presStyleCnt="0"/>
      <dgm:spPr/>
    </dgm:pt>
    <dgm:pt modelId="{04C48A98-C9D7-47F1-9D67-6B1E64B982B9}" type="pres">
      <dgm:prSet presAssocID="{FDE40D69-F8C7-4886-B084-38E4936F717A}" presName="imgShp" presStyleLbl="fgImgPlace1" presStyleIdx="0" presStyleCnt="1" custScaleX="122018" custScaleY="99578" custLinFactNeighborX="-19737" custLinFactNeighborY="2320"/>
      <dgm:spPr>
        <a:blipFill>
          <a:blip xmlns:r="http://schemas.openxmlformats.org/officeDocument/2006/relationships" r:embed="rId1"/>
          <a:srcRect/>
          <a:stretch>
            <a:fillRect l="-23000" r="-23000"/>
          </a:stretch>
        </a:blipFill>
      </dgm:spPr>
    </dgm:pt>
    <dgm:pt modelId="{160906AD-E563-4215-B2B6-CE5FDEE10EE3}" type="pres">
      <dgm:prSet presAssocID="{FDE40D69-F8C7-4886-B084-38E4936F717A}" presName="txShp" presStyleLbl="node1" presStyleIdx="0" presStyleCnt="1" custLinFactNeighborX="142" custLinFactNeighborY="-241">
        <dgm:presLayoutVars>
          <dgm:bulletEnabled val="1"/>
        </dgm:presLayoutVars>
      </dgm:prSet>
      <dgm:spPr/>
    </dgm:pt>
  </dgm:ptLst>
  <dgm:cxnLst>
    <dgm:cxn modelId="{57B38818-6768-491A-8C59-258D8CB74BE1}" type="presOf" srcId="{6850F39A-E987-44E9-ACDF-C76E87556461}" destId="{160906AD-E563-4215-B2B6-CE5FDEE10EE3}" srcOrd="0" destOrd="3" presId="urn:microsoft.com/office/officeart/2005/8/layout/vList3"/>
    <dgm:cxn modelId="{A83C1337-9462-4489-9786-35D43D07F986}" srcId="{FDE40D69-F8C7-4886-B084-38E4936F717A}" destId="{51522DE4-473C-4571-A8DD-AD9E8B5DAF88}" srcOrd="0" destOrd="0" parTransId="{8F56A2D9-E97A-400E-A8DF-1AFD20522035}" sibTransId="{DA8642B9-AA48-457F-AC89-15DCC5F2FDD6}"/>
    <dgm:cxn modelId="{7552D33C-4749-458E-88C2-C3910E0C9D44}" srcId="{FDE40D69-F8C7-4886-B084-38E4936F717A}" destId="{A9BE941B-6CFD-477A-9E82-FD9529B7866C}" srcOrd="1" destOrd="0" parTransId="{6733ECCC-6386-498C-BDD7-5E2154DBA922}" sibTransId="{F70E73DC-C5CD-491D-B6DF-7BD1842F4D5A}"/>
    <dgm:cxn modelId="{CAB27F4C-D2ED-4295-B7DF-2FE134AD5F9C}" srcId="{6E8396D5-940A-4CF2-9EAC-03BB620829C4}" destId="{FDE40D69-F8C7-4886-B084-38E4936F717A}" srcOrd="0" destOrd="0" parTransId="{04B9BF45-BD03-4C67-B062-C32CD638AB09}" sibTransId="{95F5DEF8-DD39-41A1-8DF3-4A8A0E685A69}"/>
    <dgm:cxn modelId="{03274C73-77A9-4BD5-A4CC-2ECFADB75751}" type="presOf" srcId="{FDE40D69-F8C7-4886-B084-38E4936F717A}" destId="{160906AD-E563-4215-B2B6-CE5FDEE10EE3}" srcOrd="0" destOrd="0" presId="urn:microsoft.com/office/officeart/2005/8/layout/vList3"/>
    <dgm:cxn modelId="{64EB6B81-9FC1-4CB6-9CDA-1BA9D9CD4B65}" type="presOf" srcId="{B4383251-49F4-4250-B5DC-AA94AC91D6DB}" destId="{160906AD-E563-4215-B2B6-CE5FDEE10EE3}" srcOrd="0" destOrd="4" presId="urn:microsoft.com/office/officeart/2005/8/layout/vList3"/>
    <dgm:cxn modelId="{E003B385-D59C-4EFD-B1F8-B4270D2376CC}" type="presOf" srcId="{1D4A05ED-458E-4138-A0A5-71D333174790}" destId="{160906AD-E563-4215-B2B6-CE5FDEE10EE3}" srcOrd="0" destOrd="5" presId="urn:microsoft.com/office/officeart/2005/8/layout/vList3"/>
    <dgm:cxn modelId="{22FA6E8C-E8AB-4BAB-96DF-5A05E2BC6E79}" type="presOf" srcId="{51522DE4-473C-4571-A8DD-AD9E8B5DAF88}" destId="{160906AD-E563-4215-B2B6-CE5FDEE10EE3}" srcOrd="0" destOrd="1" presId="urn:microsoft.com/office/officeart/2005/8/layout/vList3"/>
    <dgm:cxn modelId="{C85F06C0-6579-46A0-8AC8-870837944F71}" type="presOf" srcId="{A9BE941B-6CFD-477A-9E82-FD9529B7866C}" destId="{160906AD-E563-4215-B2B6-CE5FDEE10EE3}" srcOrd="0" destOrd="2" presId="urn:microsoft.com/office/officeart/2005/8/layout/vList3"/>
    <dgm:cxn modelId="{552A33C6-8CE6-4F70-B16A-9775F3EFC7A7}" type="presOf" srcId="{6E8396D5-940A-4CF2-9EAC-03BB620829C4}" destId="{735F678E-9944-4E17-AD16-6636257A6A28}" srcOrd="0" destOrd="0" presId="urn:microsoft.com/office/officeart/2005/8/layout/vList3"/>
    <dgm:cxn modelId="{5848E4CB-C085-4053-833C-F2B6436774B2}" srcId="{FDE40D69-F8C7-4886-B084-38E4936F717A}" destId="{1D4A05ED-458E-4138-A0A5-71D333174790}" srcOrd="4" destOrd="0" parTransId="{A22635D0-359B-43A4-B741-CB3D421119B1}" sibTransId="{07678A91-DC1F-409C-939A-9FC5E533E522}"/>
    <dgm:cxn modelId="{7E73C9DC-F51C-4B87-B773-41E5B55E1724}" srcId="{FDE40D69-F8C7-4886-B084-38E4936F717A}" destId="{B4383251-49F4-4250-B5DC-AA94AC91D6DB}" srcOrd="3" destOrd="0" parTransId="{07DA4BF8-561F-45DC-8359-4C36FA35DBE9}" sibTransId="{395C6C3B-DAF9-4600-98D1-28D042AFE9B2}"/>
    <dgm:cxn modelId="{7CF04BF3-98C8-449A-BBBD-006AB95C4ABD}" srcId="{FDE40D69-F8C7-4886-B084-38E4936F717A}" destId="{6850F39A-E987-44E9-ACDF-C76E87556461}" srcOrd="2" destOrd="0" parTransId="{2AEEB1D4-65EF-4993-B05F-80DF96F493BD}" sibTransId="{AB082502-6E54-45C3-95F4-95D3B1D006E9}"/>
    <dgm:cxn modelId="{8CABBB6F-9D15-43B0-989B-3F186E694F2E}" type="presParOf" srcId="{735F678E-9944-4E17-AD16-6636257A6A28}" destId="{505B2AF9-DC53-4974-9767-A0DBF148C708}" srcOrd="0" destOrd="0" presId="urn:microsoft.com/office/officeart/2005/8/layout/vList3"/>
    <dgm:cxn modelId="{C1329A75-46DD-4338-BB9F-A972C9D378D8}" type="presParOf" srcId="{505B2AF9-DC53-4974-9767-A0DBF148C708}" destId="{04C48A98-C9D7-47F1-9D67-6B1E64B982B9}" srcOrd="0" destOrd="0" presId="urn:microsoft.com/office/officeart/2005/8/layout/vList3"/>
    <dgm:cxn modelId="{795EA048-8AF3-46D4-BA3E-56A083A12F6E}" type="presParOf" srcId="{505B2AF9-DC53-4974-9767-A0DBF148C708}" destId="{160906AD-E563-4215-B2B6-CE5FDEE10E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EF318A-7C7B-48A1-95F8-BF335DE41F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F9E96E1-FC46-445D-8192-66E4943605D4}">
      <dgm:prSet/>
      <dgm:spPr/>
      <dgm:t>
        <a:bodyPr/>
        <a:lstStyle/>
        <a:p>
          <a:r>
            <a:rPr lang="en-IN" b="1" dirty="0"/>
            <a:t> Decision Tree Classifier:</a:t>
          </a:r>
          <a:endParaRPr lang="en-IN" dirty="0"/>
        </a:p>
      </dgm:t>
    </dgm:pt>
    <dgm:pt modelId="{A9C6A4B3-0CEC-41DB-9359-3A7A2C666EDB}" type="parTrans" cxnId="{EE252916-6EE3-4428-910F-AEE935CE584A}">
      <dgm:prSet/>
      <dgm:spPr/>
      <dgm:t>
        <a:bodyPr/>
        <a:lstStyle/>
        <a:p>
          <a:endParaRPr lang="en-IN"/>
        </a:p>
      </dgm:t>
    </dgm:pt>
    <dgm:pt modelId="{5F5B5FBD-EA4C-4CA9-AAD7-BDE7628CCA2F}" type="sibTrans" cxnId="{EE252916-6EE3-4428-910F-AEE935CE584A}">
      <dgm:prSet/>
      <dgm:spPr/>
      <dgm:t>
        <a:bodyPr/>
        <a:lstStyle/>
        <a:p>
          <a:endParaRPr lang="en-IN"/>
        </a:p>
      </dgm:t>
    </dgm:pt>
    <dgm:pt modelId="{D21AB23B-CA54-47F5-A2F2-AA7495BC9457}" type="pres">
      <dgm:prSet presAssocID="{A4EF318A-7C7B-48A1-95F8-BF335DE41FA1}" presName="linear" presStyleCnt="0">
        <dgm:presLayoutVars>
          <dgm:animLvl val="lvl"/>
          <dgm:resizeHandles val="exact"/>
        </dgm:presLayoutVars>
      </dgm:prSet>
      <dgm:spPr/>
    </dgm:pt>
    <dgm:pt modelId="{593C70EB-4778-4F96-B11F-DA3CBEB7B96F}" type="pres">
      <dgm:prSet presAssocID="{EF9E96E1-FC46-445D-8192-66E4943605D4}" presName="parentText" presStyleLbl="node1" presStyleIdx="0" presStyleCnt="1">
        <dgm:presLayoutVars>
          <dgm:chMax val="0"/>
          <dgm:bulletEnabled val="1"/>
        </dgm:presLayoutVars>
      </dgm:prSet>
      <dgm:spPr/>
    </dgm:pt>
  </dgm:ptLst>
  <dgm:cxnLst>
    <dgm:cxn modelId="{EE252916-6EE3-4428-910F-AEE935CE584A}" srcId="{A4EF318A-7C7B-48A1-95F8-BF335DE41FA1}" destId="{EF9E96E1-FC46-445D-8192-66E4943605D4}" srcOrd="0" destOrd="0" parTransId="{A9C6A4B3-0CEC-41DB-9359-3A7A2C666EDB}" sibTransId="{5F5B5FBD-EA4C-4CA9-AAD7-BDE7628CCA2F}"/>
    <dgm:cxn modelId="{D3C6352F-FDB9-4018-B2E5-8764D4048E5C}" type="presOf" srcId="{EF9E96E1-FC46-445D-8192-66E4943605D4}" destId="{593C70EB-4778-4F96-B11F-DA3CBEB7B96F}" srcOrd="0" destOrd="0" presId="urn:microsoft.com/office/officeart/2005/8/layout/vList2"/>
    <dgm:cxn modelId="{A78D6635-1231-40A9-83CF-8CBD8F3F8D9C}" type="presOf" srcId="{A4EF318A-7C7B-48A1-95F8-BF335DE41FA1}" destId="{D21AB23B-CA54-47F5-A2F2-AA7495BC9457}" srcOrd="0" destOrd="0" presId="urn:microsoft.com/office/officeart/2005/8/layout/vList2"/>
    <dgm:cxn modelId="{33083E50-3BF4-44B8-BBAE-3EDF0DB35BD7}" type="presParOf" srcId="{D21AB23B-CA54-47F5-A2F2-AA7495BC9457}" destId="{593C70EB-4778-4F96-B11F-DA3CBEB7B9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E5ED2FD-41A4-4B8E-AFD4-85DE7E7287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85F80FA-79D5-40FE-A758-0BCBD9BFAB07}">
      <dgm:prSet/>
      <dgm:spPr/>
      <dgm:t>
        <a:bodyPr/>
        <a:lstStyle/>
        <a:p>
          <a:r>
            <a:rPr lang="en-IN" b="1" dirty="0"/>
            <a:t>Algorithm Selection:</a:t>
          </a:r>
          <a:endParaRPr lang="en-IN" dirty="0"/>
        </a:p>
      </dgm:t>
    </dgm:pt>
    <dgm:pt modelId="{97F2ACFA-9553-4836-8FE5-EB725F75855F}" type="parTrans" cxnId="{45718F17-B491-4447-BE1F-86FA8FC23556}">
      <dgm:prSet/>
      <dgm:spPr/>
      <dgm:t>
        <a:bodyPr/>
        <a:lstStyle/>
        <a:p>
          <a:endParaRPr lang="en-IN"/>
        </a:p>
      </dgm:t>
    </dgm:pt>
    <dgm:pt modelId="{88B2A260-1356-4763-8489-A466928FC62C}" type="sibTrans" cxnId="{45718F17-B491-4447-BE1F-86FA8FC23556}">
      <dgm:prSet/>
      <dgm:spPr/>
      <dgm:t>
        <a:bodyPr/>
        <a:lstStyle/>
        <a:p>
          <a:endParaRPr lang="en-IN"/>
        </a:p>
      </dgm:t>
    </dgm:pt>
    <dgm:pt modelId="{A2D00E45-25C6-428E-9F28-7CF9F5AD52F8}" type="pres">
      <dgm:prSet presAssocID="{5E5ED2FD-41A4-4B8E-AFD4-85DE7E728761}" presName="linear" presStyleCnt="0">
        <dgm:presLayoutVars>
          <dgm:animLvl val="lvl"/>
          <dgm:resizeHandles val="exact"/>
        </dgm:presLayoutVars>
      </dgm:prSet>
      <dgm:spPr/>
    </dgm:pt>
    <dgm:pt modelId="{25A99D57-9BF4-4F1F-A83B-855DA7CF0819}" type="pres">
      <dgm:prSet presAssocID="{E85F80FA-79D5-40FE-A758-0BCBD9BFAB07}" presName="parentText" presStyleLbl="node1" presStyleIdx="0" presStyleCnt="1">
        <dgm:presLayoutVars>
          <dgm:chMax val="0"/>
          <dgm:bulletEnabled val="1"/>
        </dgm:presLayoutVars>
      </dgm:prSet>
      <dgm:spPr/>
    </dgm:pt>
  </dgm:ptLst>
  <dgm:cxnLst>
    <dgm:cxn modelId="{45718F17-B491-4447-BE1F-86FA8FC23556}" srcId="{5E5ED2FD-41A4-4B8E-AFD4-85DE7E728761}" destId="{E85F80FA-79D5-40FE-A758-0BCBD9BFAB07}" srcOrd="0" destOrd="0" parTransId="{97F2ACFA-9553-4836-8FE5-EB725F75855F}" sibTransId="{88B2A260-1356-4763-8489-A466928FC62C}"/>
    <dgm:cxn modelId="{14413487-3006-44B2-B852-918B9C54B376}" type="presOf" srcId="{E85F80FA-79D5-40FE-A758-0BCBD9BFAB07}" destId="{25A99D57-9BF4-4F1F-A83B-855DA7CF0819}" srcOrd="0" destOrd="0" presId="urn:microsoft.com/office/officeart/2005/8/layout/vList2"/>
    <dgm:cxn modelId="{5A033C8D-2D77-4497-88FD-73725F0C2F71}" type="presOf" srcId="{5E5ED2FD-41A4-4B8E-AFD4-85DE7E728761}" destId="{A2D00E45-25C6-428E-9F28-7CF9F5AD52F8}" srcOrd="0" destOrd="0" presId="urn:microsoft.com/office/officeart/2005/8/layout/vList2"/>
    <dgm:cxn modelId="{27DE9888-4552-44E4-8C28-30619F7D77FC}" type="presParOf" srcId="{A2D00E45-25C6-428E-9F28-7CF9F5AD52F8}" destId="{25A99D57-9BF4-4F1F-A83B-855DA7CF08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D01660A-91B4-4B0C-A188-F0D99D07DB7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76DA683-E51B-4B51-BA6C-EECF5653C09A}">
      <dgm:prSet/>
      <dgm:spPr/>
      <dgm:t>
        <a:bodyPr/>
        <a:lstStyle/>
        <a:p>
          <a:r>
            <a:rPr lang="en-IN" b="1"/>
            <a:t>Conclusion:</a:t>
          </a:r>
          <a:endParaRPr lang="en-IN"/>
        </a:p>
      </dgm:t>
    </dgm:pt>
    <dgm:pt modelId="{5955C390-2F61-4751-B9EE-705F19CE7065}" type="parTrans" cxnId="{C6FDA317-A840-48C6-A553-AD188FF02855}">
      <dgm:prSet/>
      <dgm:spPr/>
      <dgm:t>
        <a:bodyPr/>
        <a:lstStyle/>
        <a:p>
          <a:endParaRPr lang="en-IN"/>
        </a:p>
      </dgm:t>
    </dgm:pt>
    <dgm:pt modelId="{1812123D-E999-42A0-8B24-B62B7D9DFE46}" type="sibTrans" cxnId="{C6FDA317-A840-48C6-A553-AD188FF02855}">
      <dgm:prSet/>
      <dgm:spPr/>
      <dgm:t>
        <a:bodyPr/>
        <a:lstStyle/>
        <a:p>
          <a:endParaRPr lang="en-IN"/>
        </a:p>
      </dgm:t>
    </dgm:pt>
    <dgm:pt modelId="{F02FEB30-9AF6-43C6-9818-98981128EABE}" type="pres">
      <dgm:prSet presAssocID="{AD01660A-91B4-4B0C-A188-F0D99D07DB79}" presName="linear" presStyleCnt="0">
        <dgm:presLayoutVars>
          <dgm:animLvl val="lvl"/>
          <dgm:resizeHandles val="exact"/>
        </dgm:presLayoutVars>
      </dgm:prSet>
      <dgm:spPr/>
    </dgm:pt>
    <dgm:pt modelId="{B4A8D675-DF2E-4611-A65B-2AFA587F3D14}" type="pres">
      <dgm:prSet presAssocID="{C76DA683-E51B-4B51-BA6C-EECF5653C09A}" presName="parentText" presStyleLbl="node1" presStyleIdx="0" presStyleCnt="1">
        <dgm:presLayoutVars>
          <dgm:chMax val="0"/>
          <dgm:bulletEnabled val="1"/>
        </dgm:presLayoutVars>
      </dgm:prSet>
      <dgm:spPr/>
    </dgm:pt>
  </dgm:ptLst>
  <dgm:cxnLst>
    <dgm:cxn modelId="{7C010B03-B399-4E64-B4AC-2751203AE864}" type="presOf" srcId="{C76DA683-E51B-4B51-BA6C-EECF5653C09A}" destId="{B4A8D675-DF2E-4611-A65B-2AFA587F3D14}" srcOrd="0" destOrd="0" presId="urn:microsoft.com/office/officeart/2005/8/layout/vList2"/>
    <dgm:cxn modelId="{C6FDA317-A840-48C6-A553-AD188FF02855}" srcId="{AD01660A-91B4-4B0C-A188-F0D99D07DB79}" destId="{C76DA683-E51B-4B51-BA6C-EECF5653C09A}" srcOrd="0" destOrd="0" parTransId="{5955C390-2F61-4751-B9EE-705F19CE7065}" sibTransId="{1812123D-E999-42A0-8B24-B62B7D9DFE46}"/>
    <dgm:cxn modelId="{510465E8-6E0A-4EF0-BADB-A588B274CF96}" type="presOf" srcId="{AD01660A-91B4-4B0C-A188-F0D99D07DB79}" destId="{F02FEB30-9AF6-43C6-9818-98981128EABE}" srcOrd="0" destOrd="0" presId="urn:microsoft.com/office/officeart/2005/8/layout/vList2"/>
    <dgm:cxn modelId="{05325865-84EA-4168-9B92-6D732E95E9B5}" type="presParOf" srcId="{F02FEB30-9AF6-43C6-9818-98981128EABE}" destId="{B4A8D675-DF2E-4611-A65B-2AFA587F3D1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6A9C41-840E-4734-9884-E326C55631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AE8E3B3-1C14-43F1-9D57-C4B7F2C6592A}">
      <dgm:prSet/>
      <dgm:spPr/>
      <dgm:t>
        <a:bodyPr/>
        <a:lstStyle/>
        <a:p>
          <a:r>
            <a:rPr lang="en-IN" b="1"/>
            <a:t>Problem Statement</a:t>
          </a:r>
          <a:endParaRPr lang="en-IN"/>
        </a:p>
      </dgm:t>
    </dgm:pt>
    <dgm:pt modelId="{B88A44E7-A1B3-4BAC-AEF3-C1464B650FD3}" type="parTrans" cxnId="{643E5BBD-0FEB-4A8B-ACA3-D1486293141F}">
      <dgm:prSet/>
      <dgm:spPr/>
      <dgm:t>
        <a:bodyPr/>
        <a:lstStyle/>
        <a:p>
          <a:endParaRPr lang="en-IN"/>
        </a:p>
      </dgm:t>
    </dgm:pt>
    <dgm:pt modelId="{28577A4B-66F4-4F35-A9AD-1FE31742656C}" type="sibTrans" cxnId="{643E5BBD-0FEB-4A8B-ACA3-D1486293141F}">
      <dgm:prSet/>
      <dgm:spPr/>
      <dgm:t>
        <a:bodyPr/>
        <a:lstStyle/>
        <a:p>
          <a:endParaRPr lang="en-IN"/>
        </a:p>
      </dgm:t>
    </dgm:pt>
    <dgm:pt modelId="{C2F94804-0622-466B-805E-9C6E5BFFEE91}" type="pres">
      <dgm:prSet presAssocID="{BF6A9C41-840E-4734-9884-E326C556319D}" presName="linear" presStyleCnt="0">
        <dgm:presLayoutVars>
          <dgm:animLvl val="lvl"/>
          <dgm:resizeHandles val="exact"/>
        </dgm:presLayoutVars>
      </dgm:prSet>
      <dgm:spPr/>
    </dgm:pt>
    <dgm:pt modelId="{A7357F40-9EEE-441B-BC5E-F064F8D5EB34}" type="pres">
      <dgm:prSet presAssocID="{7AE8E3B3-1C14-43F1-9D57-C4B7F2C6592A}" presName="parentText" presStyleLbl="node1" presStyleIdx="0" presStyleCnt="1">
        <dgm:presLayoutVars>
          <dgm:chMax val="0"/>
          <dgm:bulletEnabled val="1"/>
        </dgm:presLayoutVars>
      </dgm:prSet>
      <dgm:spPr/>
    </dgm:pt>
  </dgm:ptLst>
  <dgm:cxnLst>
    <dgm:cxn modelId="{8BB96950-8359-455D-B3FB-0AF63E810502}" type="presOf" srcId="{BF6A9C41-840E-4734-9884-E326C556319D}" destId="{C2F94804-0622-466B-805E-9C6E5BFFEE91}" srcOrd="0" destOrd="0" presId="urn:microsoft.com/office/officeart/2005/8/layout/vList2"/>
    <dgm:cxn modelId="{643E5BBD-0FEB-4A8B-ACA3-D1486293141F}" srcId="{BF6A9C41-840E-4734-9884-E326C556319D}" destId="{7AE8E3B3-1C14-43F1-9D57-C4B7F2C6592A}" srcOrd="0" destOrd="0" parTransId="{B88A44E7-A1B3-4BAC-AEF3-C1464B650FD3}" sibTransId="{28577A4B-66F4-4F35-A9AD-1FE31742656C}"/>
    <dgm:cxn modelId="{7684C8F4-1B1E-423C-8345-A3235785C638}" type="presOf" srcId="{7AE8E3B3-1C14-43F1-9D57-C4B7F2C6592A}" destId="{A7357F40-9EEE-441B-BC5E-F064F8D5EB34}" srcOrd="0" destOrd="0" presId="urn:microsoft.com/office/officeart/2005/8/layout/vList2"/>
    <dgm:cxn modelId="{13B199E2-D87C-4657-A85C-773942A0BDA1}" type="presParOf" srcId="{C2F94804-0622-466B-805E-9C6E5BFFEE91}" destId="{A7357F40-9EEE-441B-BC5E-F064F8D5EB3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455A62-BBAA-4DF2-BF05-6A8F4E0C1E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3DDA661-1492-4BC0-BDD7-2BE8E127BFDF}">
      <dgm:prSet/>
      <dgm:spPr/>
      <dgm:t>
        <a:bodyPr/>
        <a:lstStyle/>
        <a:p>
          <a:r>
            <a:rPr lang="en-IN" b="1" i="0"/>
            <a:t>Business Goal:</a:t>
          </a:r>
          <a:endParaRPr lang="en-IN"/>
        </a:p>
      </dgm:t>
    </dgm:pt>
    <dgm:pt modelId="{BA2AA9B0-FE1E-4C7A-A9FB-7D179057762E}" type="parTrans" cxnId="{2383E6DE-6AB2-43F0-A69A-494F326943D7}">
      <dgm:prSet/>
      <dgm:spPr/>
      <dgm:t>
        <a:bodyPr/>
        <a:lstStyle/>
        <a:p>
          <a:endParaRPr lang="en-IN"/>
        </a:p>
      </dgm:t>
    </dgm:pt>
    <dgm:pt modelId="{DFE2F9A6-13C1-4031-AD8F-53F7D9511F45}" type="sibTrans" cxnId="{2383E6DE-6AB2-43F0-A69A-494F326943D7}">
      <dgm:prSet/>
      <dgm:spPr/>
      <dgm:t>
        <a:bodyPr/>
        <a:lstStyle/>
        <a:p>
          <a:endParaRPr lang="en-IN"/>
        </a:p>
      </dgm:t>
    </dgm:pt>
    <dgm:pt modelId="{628059C6-DAE5-43DC-B056-E4F8B3B7B6B8}" type="pres">
      <dgm:prSet presAssocID="{81455A62-BBAA-4DF2-BF05-6A8F4E0C1E3B}" presName="linear" presStyleCnt="0">
        <dgm:presLayoutVars>
          <dgm:animLvl val="lvl"/>
          <dgm:resizeHandles val="exact"/>
        </dgm:presLayoutVars>
      </dgm:prSet>
      <dgm:spPr/>
    </dgm:pt>
    <dgm:pt modelId="{F3CCAD3C-E1AD-408F-8F1D-607473740CB5}" type="pres">
      <dgm:prSet presAssocID="{83DDA661-1492-4BC0-BDD7-2BE8E127BFDF}" presName="parentText" presStyleLbl="node1" presStyleIdx="0" presStyleCnt="1">
        <dgm:presLayoutVars>
          <dgm:chMax val="0"/>
          <dgm:bulletEnabled val="1"/>
        </dgm:presLayoutVars>
      </dgm:prSet>
      <dgm:spPr/>
    </dgm:pt>
  </dgm:ptLst>
  <dgm:cxnLst>
    <dgm:cxn modelId="{0634EF0D-31E9-4FB3-A991-4BD4A52C60AF}" type="presOf" srcId="{83DDA661-1492-4BC0-BDD7-2BE8E127BFDF}" destId="{F3CCAD3C-E1AD-408F-8F1D-607473740CB5}" srcOrd="0" destOrd="0" presId="urn:microsoft.com/office/officeart/2005/8/layout/vList2"/>
    <dgm:cxn modelId="{2383E6DE-6AB2-43F0-A69A-494F326943D7}" srcId="{81455A62-BBAA-4DF2-BF05-6A8F4E0C1E3B}" destId="{83DDA661-1492-4BC0-BDD7-2BE8E127BFDF}" srcOrd="0" destOrd="0" parTransId="{BA2AA9B0-FE1E-4C7A-A9FB-7D179057762E}" sibTransId="{DFE2F9A6-13C1-4031-AD8F-53F7D9511F45}"/>
    <dgm:cxn modelId="{632444EC-FF7D-451E-8BD8-8921F98B890F}" type="presOf" srcId="{81455A62-BBAA-4DF2-BF05-6A8F4E0C1E3B}" destId="{628059C6-DAE5-43DC-B056-E4F8B3B7B6B8}" srcOrd="0" destOrd="0" presId="urn:microsoft.com/office/officeart/2005/8/layout/vList2"/>
    <dgm:cxn modelId="{2B3A26FC-F9E1-4825-AB3F-787A767F6389}" type="presParOf" srcId="{628059C6-DAE5-43DC-B056-E4F8B3B7B6B8}" destId="{F3CCAD3C-E1AD-408F-8F1D-607473740C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8E7D5F-6626-4B23-8B1C-64ED2C2BB4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2CA65D7-C493-4786-BF92-1AA1A4C35DEF}">
      <dgm:prSet/>
      <dgm:spPr/>
      <dgm:t>
        <a:bodyPr/>
        <a:lstStyle/>
        <a:p>
          <a:r>
            <a:rPr lang="en-IN" b="1" i="0"/>
            <a:t>Exploratory Data Analysis:</a:t>
          </a:r>
          <a:endParaRPr lang="en-IN"/>
        </a:p>
      </dgm:t>
    </dgm:pt>
    <dgm:pt modelId="{30901C4E-8F14-41E1-8F49-B772463D3408}" type="parTrans" cxnId="{DF71311F-BB37-43C3-B8E7-B48F0BBBE9DD}">
      <dgm:prSet/>
      <dgm:spPr/>
      <dgm:t>
        <a:bodyPr/>
        <a:lstStyle/>
        <a:p>
          <a:endParaRPr lang="en-IN"/>
        </a:p>
      </dgm:t>
    </dgm:pt>
    <dgm:pt modelId="{77B25891-3068-4314-98E8-A5405DA44DE8}" type="sibTrans" cxnId="{DF71311F-BB37-43C3-B8E7-B48F0BBBE9DD}">
      <dgm:prSet/>
      <dgm:spPr/>
      <dgm:t>
        <a:bodyPr/>
        <a:lstStyle/>
        <a:p>
          <a:endParaRPr lang="en-IN"/>
        </a:p>
      </dgm:t>
    </dgm:pt>
    <dgm:pt modelId="{8BF93ADF-D303-4F55-A407-0DFAA5EA7148}" type="pres">
      <dgm:prSet presAssocID="{E78E7D5F-6626-4B23-8B1C-64ED2C2BB443}" presName="linear" presStyleCnt="0">
        <dgm:presLayoutVars>
          <dgm:animLvl val="lvl"/>
          <dgm:resizeHandles val="exact"/>
        </dgm:presLayoutVars>
      </dgm:prSet>
      <dgm:spPr/>
    </dgm:pt>
    <dgm:pt modelId="{2C692CC3-A6E2-4110-9F7B-445097E77FDB}" type="pres">
      <dgm:prSet presAssocID="{F2CA65D7-C493-4786-BF92-1AA1A4C35DEF}" presName="parentText" presStyleLbl="node1" presStyleIdx="0" presStyleCnt="1">
        <dgm:presLayoutVars>
          <dgm:chMax val="0"/>
          <dgm:bulletEnabled val="1"/>
        </dgm:presLayoutVars>
      </dgm:prSet>
      <dgm:spPr/>
    </dgm:pt>
  </dgm:ptLst>
  <dgm:cxnLst>
    <dgm:cxn modelId="{DB81B312-26C4-45F7-9683-BFB837A4D946}" type="presOf" srcId="{E78E7D5F-6626-4B23-8B1C-64ED2C2BB443}" destId="{8BF93ADF-D303-4F55-A407-0DFAA5EA7148}" srcOrd="0" destOrd="0" presId="urn:microsoft.com/office/officeart/2005/8/layout/vList2"/>
    <dgm:cxn modelId="{DF71311F-BB37-43C3-B8E7-B48F0BBBE9DD}" srcId="{E78E7D5F-6626-4B23-8B1C-64ED2C2BB443}" destId="{F2CA65D7-C493-4786-BF92-1AA1A4C35DEF}" srcOrd="0" destOrd="0" parTransId="{30901C4E-8F14-41E1-8F49-B772463D3408}" sibTransId="{77B25891-3068-4314-98E8-A5405DA44DE8}"/>
    <dgm:cxn modelId="{013B8894-9C71-4851-95C8-C6A6DCD413F1}" type="presOf" srcId="{F2CA65D7-C493-4786-BF92-1AA1A4C35DEF}" destId="{2C692CC3-A6E2-4110-9F7B-445097E77FDB}" srcOrd="0" destOrd="0" presId="urn:microsoft.com/office/officeart/2005/8/layout/vList2"/>
    <dgm:cxn modelId="{59A18F53-3D70-4308-94AD-DD9098AB7756}" type="presParOf" srcId="{8BF93ADF-D303-4F55-A407-0DFAA5EA7148}" destId="{2C692CC3-A6E2-4110-9F7B-445097E77FD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6A7D3D-20C8-412F-8DCA-A036727875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B7C4289-1934-47A2-9D1D-04001B707843}">
      <dgm:prSet/>
      <dgm:spPr/>
      <dgm:t>
        <a:bodyPr/>
        <a:lstStyle/>
        <a:p>
          <a:r>
            <a:rPr lang="en-IN" b="1" dirty="0"/>
            <a:t>Correlation Matrix(Heatmap)</a:t>
          </a:r>
          <a:endParaRPr lang="en-IN" dirty="0"/>
        </a:p>
      </dgm:t>
    </dgm:pt>
    <dgm:pt modelId="{A6A6F265-8278-427D-A820-D0144D35BD6B}" type="parTrans" cxnId="{5DFE889A-AF9B-4899-994B-AE919FC80C2B}">
      <dgm:prSet/>
      <dgm:spPr/>
      <dgm:t>
        <a:bodyPr/>
        <a:lstStyle/>
        <a:p>
          <a:endParaRPr lang="en-IN"/>
        </a:p>
      </dgm:t>
    </dgm:pt>
    <dgm:pt modelId="{9D8D0C93-5AF9-43AF-BD71-BF51B96CD862}" type="sibTrans" cxnId="{5DFE889A-AF9B-4899-994B-AE919FC80C2B}">
      <dgm:prSet/>
      <dgm:spPr/>
      <dgm:t>
        <a:bodyPr/>
        <a:lstStyle/>
        <a:p>
          <a:endParaRPr lang="en-IN"/>
        </a:p>
      </dgm:t>
    </dgm:pt>
    <dgm:pt modelId="{91D97860-C7BE-42C7-A7B4-6856377C72A8}" type="pres">
      <dgm:prSet presAssocID="{F96A7D3D-20C8-412F-8DCA-A0367278758E}" presName="linear" presStyleCnt="0">
        <dgm:presLayoutVars>
          <dgm:animLvl val="lvl"/>
          <dgm:resizeHandles val="exact"/>
        </dgm:presLayoutVars>
      </dgm:prSet>
      <dgm:spPr/>
    </dgm:pt>
    <dgm:pt modelId="{609CFCDF-995B-4D91-A296-DF5DB38CF5E4}" type="pres">
      <dgm:prSet presAssocID="{BB7C4289-1934-47A2-9D1D-04001B707843}" presName="parentText" presStyleLbl="node1" presStyleIdx="0" presStyleCnt="1">
        <dgm:presLayoutVars>
          <dgm:chMax val="0"/>
          <dgm:bulletEnabled val="1"/>
        </dgm:presLayoutVars>
      </dgm:prSet>
      <dgm:spPr/>
    </dgm:pt>
  </dgm:ptLst>
  <dgm:cxnLst>
    <dgm:cxn modelId="{5DFE889A-AF9B-4899-994B-AE919FC80C2B}" srcId="{F96A7D3D-20C8-412F-8DCA-A0367278758E}" destId="{BB7C4289-1934-47A2-9D1D-04001B707843}" srcOrd="0" destOrd="0" parTransId="{A6A6F265-8278-427D-A820-D0144D35BD6B}" sibTransId="{9D8D0C93-5AF9-43AF-BD71-BF51B96CD862}"/>
    <dgm:cxn modelId="{EFA7EBC7-9604-4B5E-BB28-240FB66DF43F}" type="presOf" srcId="{F96A7D3D-20C8-412F-8DCA-A0367278758E}" destId="{91D97860-C7BE-42C7-A7B4-6856377C72A8}" srcOrd="0" destOrd="0" presId="urn:microsoft.com/office/officeart/2005/8/layout/vList2"/>
    <dgm:cxn modelId="{1AE4ACF8-9AAF-4B47-9223-254AA45BA847}" type="presOf" srcId="{BB7C4289-1934-47A2-9D1D-04001B707843}" destId="{609CFCDF-995B-4D91-A296-DF5DB38CF5E4}" srcOrd="0" destOrd="0" presId="urn:microsoft.com/office/officeart/2005/8/layout/vList2"/>
    <dgm:cxn modelId="{DF09A062-6EC4-45BE-8F2B-53FEC1BB198B}" type="presParOf" srcId="{91D97860-C7BE-42C7-A7B4-6856377C72A8}" destId="{609CFCDF-995B-4D91-A296-DF5DB38CF5E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B0ACF5-C549-489C-AC77-70E1C40DC4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9304385-600E-4D60-86D5-E1C65A78DD46}">
      <dgm:prSet/>
      <dgm:spPr/>
      <dgm:t>
        <a:bodyPr/>
        <a:lstStyle/>
        <a:p>
          <a:r>
            <a:rPr lang="en-IN" b="1" dirty="0"/>
            <a:t>Model Building:</a:t>
          </a:r>
          <a:endParaRPr lang="en-IN" dirty="0"/>
        </a:p>
      </dgm:t>
    </dgm:pt>
    <dgm:pt modelId="{5252B5FA-E2A9-4B6B-BEAB-C41E1855A030}" type="parTrans" cxnId="{3DA603C5-C74B-4CB2-B6DC-04661C0BFDDD}">
      <dgm:prSet/>
      <dgm:spPr/>
      <dgm:t>
        <a:bodyPr/>
        <a:lstStyle/>
        <a:p>
          <a:endParaRPr lang="en-IN"/>
        </a:p>
      </dgm:t>
    </dgm:pt>
    <dgm:pt modelId="{4ED63ECF-9105-4AC0-9300-DEA4A459D388}" type="sibTrans" cxnId="{3DA603C5-C74B-4CB2-B6DC-04661C0BFDDD}">
      <dgm:prSet/>
      <dgm:spPr/>
      <dgm:t>
        <a:bodyPr/>
        <a:lstStyle/>
        <a:p>
          <a:endParaRPr lang="en-IN"/>
        </a:p>
      </dgm:t>
    </dgm:pt>
    <dgm:pt modelId="{C3DDED6E-0728-4127-B6E2-4D3DA290755B}" type="pres">
      <dgm:prSet presAssocID="{CCB0ACF5-C549-489C-AC77-70E1C40DC4F1}" presName="linear" presStyleCnt="0">
        <dgm:presLayoutVars>
          <dgm:animLvl val="lvl"/>
          <dgm:resizeHandles val="exact"/>
        </dgm:presLayoutVars>
      </dgm:prSet>
      <dgm:spPr/>
    </dgm:pt>
    <dgm:pt modelId="{38D82AC7-52D9-4CEE-8113-5C936E0FC654}" type="pres">
      <dgm:prSet presAssocID="{29304385-600E-4D60-86D5-E1C65A78DD46}" presName="parentText" presStyleLbl="node1" presStyleIdx="0" presStyleCnt="1" custLinFactNeighborX="756" custLinFactNeighborY="-546">
        <dgm:presLayoutVars>
          <dgm:chMax val="0"/>
          <dgm:bulletEnabled val="1"/>
        </dgm:presLayoutVars>
      </dgm:prSet>
      <dgm:spPr/>
    </dgm:pt>
  </dgm:ptLst>
  <dgm:cxnLst>
    <dgm:cxn modelId="{BED56A33-896A-4DD3-81D5-FFB47CA2FF0F}" type="presOf" srcId="{CCB0ACF5-C549-489C-AC77-70E1C40DC4F1}" destId="{C3DDED6E-0728-4127-B6E2-4D3DA290755B}" srcOrd="0" destOrd="0" presId="urn:microsoft.com/office/officeart/2005/8/layout/vList2"/>
    <dgm:cxn modelId="{255391AE-9E03-4463-AE26-BC3839A1AAFE}" type="presOf" srcId="{29304385-600E-4D60-86D5-E1C65A78DD46}" destId="{38D82AC7-52D9-4CEE-8113-5C936E0FC654}" srcOrd="0" destOrd="0" presId="urn:microsoft.com/office/officeart/2005/8/layout/vList2"/>
    <dgm:cxn modelId="{3DA603C5-C74B-4CB2-B6DC-04661C0BFDDD}" srcId="{CCB0ACF5-C549-489C-AC77-70E1C40DC4F1}" destId="{29304385-600E-4D60-86D5-E1C65A78DD46}" srcOrd="0" destOrd="0" parTransId="{5252B5FA-E2A9-4B6B-BEAB-C41E1855A030}" sibTransId="{4ED63ECF-9105-4AC0-9300-DEA4A459D388}"/>
    <dgm:cxn modelId="{86329977-B1B9-4492-9B33-AC16E2089469}" type="presParOf" srcId="{C3DDED6E-0728-4127-B6E2-4D3DA290755B}" destId="{38D82AC7-52D9-4CEE-8113-5C936E0FC6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B2E581-D0ED-47D7-BEA8-C863A7B800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2A72271-58CD-4E14-BD80-6F9943C56948}">
      <dgm:prSet/>
      <dgm:spPr/>
      <dgm:t>
        <a:bodyPr/>
        <a:lstStyle/>
        <a:p>
          <a:r>
            <a:rPr lang="en-IN" b="1" i="0" u="sng"/>
            <a:t>Random Forest classifier</a:t>
          </a:r>
          <a:endParaRPr lang="en-IN"/>
        </a:p>
      </dgm:t>
    </dgm:pt>
    <dgm:pt modelId="{65D25D23-1FE9-45F4-A0A7-EF6731757B22}" type="parTrans" cxnId="{5CE5D57E-7ED7-447F-8AA1-8F664394AF68}">
      <dgm:prSet/>
      <dgm:spPr/>
      <dgm:t>
        <a:bodyPr/>
        <a:lstStyle/>
        <a:p>
          <a:endParaRPr lang="en-IN"/>
        </a:p>
      </dgm:t>
    </dgm:pt>
    <dgm:pt modelId="{79B23233-3EA4-4AE9-8B2D-F5993E609025}" type="sibTrans" cxnId="{5CE5D57E-7ED7-447F-8AA1-8F664394AF68}">
      <dgm:prSet/>
      <dgm:spPr/>
      <dgm:t>
        <a:bodyPr/>
        <a:lstStyle/>
        <a:p>
          <a:endParaRPr lang="en-IN"/>
        </a:p>
      </dgm:t>
    </dgm:pt>
    <dgm:pt modelId="{B17B0E5D-5571-4372-BD38-BFAE70164F0D}" type="pres">
      <dgm:prSet presAssocID="{F5B2E581-D0ED-47D7-BEA8-C863A7B800BD}" presName="linear" presStyleCnt="0">
        <dgm:presLayoutVars>
          <dgm:animLvl val="lvl"/>
          <dgm:resizeHandles val="exact"/>
        </dgm:presLayoutVars>
      </dgm:prSet>
      <dgm:spPr/>
    </dgm:pt>
    <dgm:pt modelId="{0D9569F9-3348-4421-8B42-7F374D4C2FA8}" type="pres">
      <dgm:prSet presAssocID="{72A72271-58CD-4E14-BD80-6F9943C56948}" presName="parentText" presStyleLbl="node1" presStyleIdx="0" presStyleCnt="1" custLinFactNeighborX="1542" custLinFactNeighborY="43597">
        <dgm:presLayoutVars>
          <dgm:chMax val="0"/>
          <dgm:bulletEnabled val="1"/>
        </dgm:presLayoutVars>
      </dgm:prSet>
      <dgm:spPr/>
    </dgm:pt>
  </dgm:ptLst>
  <dgm:cxnLst>
    <dgm:cxn modelId="{D3D31961-8559-46A7-8F5B-FE33FCA26111}" type="presOf" srcId="{72A72271-58CD-4E14-BD80-6F9943C56948}" destId="{0D9569F9-3348-4421-8B42-7F374D4C2FA8}" srcOrd="0" destOrd="0" presId="urn:microsoft.com/office/officeart/2005/8/layout/vList2"/>
    <dgm:cxn modelId="{5CE5D57E-7ED7-447F-8AA1-8F664394AF68}" srcId="{F5B2E581-D0ED-47D7-BEA8-C863A7B800BD}" destId="{72A72271-58CD-4E14-BD80-6F9943C56948}" srcOrd="0" destOrd="0" parTransId="{65D25D23-1FE9-45F4-A0A7-EF6731757B22}" sibTransId="{79B23233-3EA4-4AE9-8B2D-F5993E609025}"/>
    <dgm:cxn modelId="{02FFBC9C-7A83-426A-AF7F-4F1472CB40EE}" type="presOf" srcId="{F5B2E581-D0ED-47D7-BEA8-C863A7B800BD}" destId="{B17B0E5D-5571-4372-BD38-BFAE70164F0D}" srcOrd="0" destOrd="0" presId="urn:microsoft.com/office/officeart/2005/8/layout/vList2"/>
    <dgm:cxn modelId="{20E1D702-EACC-444B-8903-DFAB90AF6523}" type="presParOf" srcId="{B17B0E5D-5571-4372-BD38-BFAE70164F0D}" destId="{0D9569F9-3348-4421-8B42-7F374D4C2FA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EF318A-7C7B-48A1-95F8-BF335DE41F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F9E96E1-FC46-445D-8192-66E4943605D4}">
      <dgm:prSet/>
      <dgm:spPr/>
      <dgm:t>
        <a:bodyPr/>
        <a:lstStyle/>
        <a:p>
          <a:r>
            <a:rPr lang="en-IN" b="1" dirty="0"/>
            <a:t>Logistic Regression:</a:t>
          </a:r>
          <a:endParaRPr lang="en-IN" dirty="0"/>
        </a:p>
      </dgm:t>
    </dgm:pt>
    <dgm:pt modelId="{A9C6A4B3-0CEC-41DB-9359-3A7A2C666EDB}" type="parTrans" cxnId="{EE252916-6EE3-4428-910F-AEE935CE584A}">
      <dgm:prSet/>
      <dgm:spPr/>
      <dgm:t>
        <a:bodyPr/>
        <a:lstStyle/>
        <a:p>
          <a:endParaRPr lang="en-IN"/>
        </a:p>
      </dgm:t>
    </dgm:pt>
    <dgm:pt modelId="{5F5B5FBD-EA4C-4CA9-AAD7-BDE7628CCA2F}" type="sibTrans" cxnId="{EE252916-6EE3-4428-910F-AEE935CE584A}">
      <dgm:prSet/>
      <dgm:spPr/>
      <dgm:t>
        <a:bodyPr/>
        <a:lstStyle/>
        <a:p>
          <a:endParaRPr lang="en-IN"/>
        </a:p>
      </dgm:t>
    </dgm:pt>
    <dgm:pt modelId="{D21AB23B-CA54-47F5-A2F2-AA7495BC9457}" type="pres">
      <dgm:prSet presAssocID="{A4EF318A-7C7B-48A1-95F8-BF335DE41FA1}" presName="linear" presStyleCnt="0">
        <dgm:presLayoutVars>
          <dgm:animLvl val="lvl"/>
          <dgm:resizeHandles val="exact"/>
        </dgm:presLayoutVars>
      </dgm:prSet>
      <dgm:spPr/>
    </dgm:pt>
    <dgm:pt modelId="{593C70EB-4778-4F96-B11F-DA3CBEB7B96F}" type="pres">
      <dgm:prSet presAssocID="{EF9E96E1-FC46-445D-8192-66E4943605D4}" presName="parentText" presStyleLbl="node1" presStyleIdx="0" presStyleCnt="1">
        <dgm:presLayoutVars>
          <dgm:chMax val="0"/>
          <dgm:bulletEnabled val="1"/>
        </dgm:presLayoutVars>
      </dgm:prSet>
      <dgm:spPr/>
    </dgm:pt>
  </dgm:ptLst>
  <dgm:cxnLst>
    <dgm:cxn modelId="{EE252916-6EE3-4428-910F-AEE935CE584A}" srcId="{A4EF318A-7C7B-48A1-95F8-BF335DE41FA1}" destId="{EF9E96E1-FC46-445D-8192-66E4943605D4}" srcOrd="0" destOrd="0" parTransId="{A9C6A4B3-0CEC-41DB-9359-3A7A2C666EDB}" sibTransId="{5F5B5FBD-EA4C-4CA9-AAD7-BDE7628CCA2F}"/>
    <dgm:cxn modelId="{D3C6352F-FDB9-4018-B2E5-8764D4048E5C}" type="presOf" srcId="{EF9E96E1-FC46-445D-8192-66E4943605D4}" destId="{593C70EB-4778-4F96-B11F-DA3CBEB7B96F}" srcOrd="0" destOrd="0" presId="urn:microsoft.com/office/officeart/2005/8/layout/vList2"/>
    <dgm:cxn modelId="{A78D6635-1231-40A9-83CF-8CBD8F3F8D9C}" type="presOf" srcId="{A4EF318A-7C7B-48A1-95F8-BF335DE41FA1}" destId="{D21AB23B-CA54-47F5-A2F2-AA7495BC9457}" srcOrd="0" destOrd="0" presId="urn:microsoft.com/office/officeart/2005/8/layout/vList2"/>
    <dgm:cxn modelId="{33083E50-3BF4-44B8-BBAE-3EDF0DB35BD7}" type="presParOf" srcId="{D21AB23B-CA54-47F5-A2F2-AA7495BC9457}" destId="{593C70EB-4778-4F96-B11F-DA3CBEB7B9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EF318A-7C7B-48A1-95F8-BF335DE41F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F9E96E1-FC46-445D-8192-66E4943605D4}">
      <dgm:prSet/>
      <dgm:spPr/>
      <dgm:t>
        <a:bodyPr/>
        <a:lstStyle/>
        <a:p>
          <a:r>
            <a:rPr lang="en-IN" b="1" dirty="0"/>
            <a:t>Naive Bayes Algorithm:</a:t>
          </a:r>
          <a:endParaRPr lang="en-IN" dirty="0"/>
        </a:p>
      </dgm:t>
    </dgm:pt>
    <dgm:pt modelId="{A9C6A4B3-0CEC-41DB-9359-3A7A2C666EDB}" type="parTrans" cxnId="{EE252916-6EE3-4428-910F-AEE935CE584A}">
      <dgm:prSet/>
      <dgm:spPr/>
      <dgm:t>
        <a:bodyPr/>
        <a:lstStyle/>
        <a:p>
          <a:endParaRPr lang="en-IN"/>
        </a:p>
      </dgm:t>
    </dgm:pt>
    <dgm:pt modelId="{5F5B5FBD-EA4C-4CA9-AAD7-BDE7628CCA2F}" type="sibTrans" cxnId="{EE252916-6EE3-4428-910F-AEE935CE584A}">
      <dgm:prSet/>
      <dgm:spPr/>
      <dgm:t>
        <a:bodyPr/>
        <a:lstStyle/>
        <a:p>
          <a:endParaRPr lang="en-IN"/>
        </a:p>
      </dgm:t>
    </dgm:pt>
    <dgm:pt modelId="{D21AB23B-CA54-47F5-A2F2-AA7495BC9457}" type="pres">
      <dgm:prSet presAssocID="{A4EF318A-7C7B-48A1-95F8-BF335DE41FA1}" presName="linear" presStyleCnt="0">
        <dgm:presLayoutVars>
          <dgm:animLvl val="lvl"/>
          <dgm:resizeHandles val="exact"/>
        </dgm:presLayoutVars>
      </dgm:prSet>
      <dgm:spPr/>
    </dgm:pt>
    <dgm:pt modelId="{593C70EB-4778-4F96-B11F-DA3CBEB7B96F}" type="pres">
      <dgm:prSet presAssocID="{EF9E96E1-FC46-445D-8192-66E4943605D4}" presName="parentText" presStyleLbl="node1" presStyleIdx="0" presStyleCnt="1">
        <dgm:presLayoutVars>
          <dgm:chMax val="0"/>
          <dgm:bulletEnabled val="1"/>
        </dgm:presLayoutVars>
      </dgm:prSet>
      <dgm:spPr/>
    </dgm:pt>
  </dgm:ptLst>
  <dgm:cxnLst>
    <dgm:cxn modelId="{EE252916-6EE3-4428-910F-AEE935CE584A}" srcId="{A4EF318A-7C7B-48A1-95F8-BF335DE41FA1}" destId="{EF9E96E1-FC46-445D-8192-66E4943605D4}" srcOrd="0" destOrd="0" parTransId="{A9C6A4B3-0CEC-41DB-9359-3A7A2C666EDB}" sibTransId="{5F5B5FBD-EA4C-4CA9-AAD7-BDE7628CCA2F}"/>
    <dgm:cxn modelId="{D3C6352F-FDB9-4018-B2E5-8764D4048E5C}" type="presOf" srcId="{EF9E96E1-FC46-445D-8192-66E4943605D4}" destId="{593C70EB-4778-4F96-B11F-DA3CBEB7B96F}" srcOrd="0" destOrd="0" presId="urn:microsoft.com/office/officeart/2005/8/layout/vList2"/>
    <dgm:cxn modelId="{A78D6635-1231-40A9-83CF-8CBD8F3F8D9C}" type="presOf" srcId="{A4EF318A-7C7B-48A1-95F8-BF335DE41FA1}" destId="{D21AB23B-CA54-47F5-A2F2-AA7495BC9457}" srcOrd="0" destOrd="0" presId="urn:microsoft.com/office/officeart/2005/8/layout/vList2"/>
    <dgm:cxn modelId="{33083E50-3BF4-44B8-BBAE-3EDF0DB35BD7}" type="presParOf" srcId="{D21AB23B-CA54-47F5-A2F2-AA7495BC9457}" destId="{593C70EB-4778-4F96-B11F-DA3CBEB7B9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906AD-E563-4215-B2B6-CE5FDEE10EE3}">
      <dsp:nvSpPr>
        <dsp:cNvPr id="0" name=""/>
        <dsp:cNvSpPr/>
      </dsp:nvSpPr>
      <dsp:spPr>
        <a:xfrm rot="10800000">
          <a:off x="3125335" y="194765"/>
          <a:ext cx="7679542" cy="3868641"/>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5964" tIns="163830" rIns="305816" bIns="163830" numCol="1" spcCol="1270" anchor="t" anchorCtr="0">
          <a:noAutofit/>
        </a:bodyPr>
        <a:lstStyle/>
        <a:p>
          <a:pPr marL="0" lvl="0" indent="0" algn="l" defTabSz="1911350">
            <a:lnSpc>
              <a:spcPct val="90000"/>
            </a:lnSpc>
            <a:spcBef>
              <a:spcPct val="0"/>
            </a:spcBef>
            <a:spcAft>
              <a:spcPct val="35000"/>
            </a:spcAft>
            <a:buNone/>
          </a:pPr>
          <a:r>
            <a:rPr lang="en-IN" sz="4300" b="1" kern="1200"/>
            <a:t>Presented By:</a:t>
          </a:r>
          <a:endParaRPr lang="en-IN" sz="4300" kern="1200"/>
        </a:p>
        <a:p>
          <a:pPr marL="285750" lvl="1" indent="-285750" algn="l" defTabSz="1511300">
            <a:lnSpc>
              <a:spcPct val="90000"/>
            </a:lnSpc>
            <a:spcBef>
              <a:spcPct val="0"/>
            </a:spcBef>
            <a:spcAft>
              <a:spcPct val="15000"/>
            </a:spcAft>
            <a:buChar char="•"/>
          </a:pPr>
          <a:r>
            <a:rPr lang="en-IN" sz="3400" b="1" kern="1200" dirty="0"/>
            <a:t>1. Sagar Mali (42)</a:t>
          </a:r>
          <a:endParaRPr lang="en-IN" sz="3400" kern="1200" dirty="0"/>
        </a:p>
        <a:p>
          <a:pPr marL="285750" lvl="1" indent="-285750" algn="l" defTabSz="1511300">
            <a:lnSpc>
              <a:spcPct val="90000"/>
            </a:lnSpc>
            <a:spcBef>
              <a:spcPct val="0"/>
            </a:spcBef>
            <a:spcAft>
              <a:spcPct val="15000"/>
            </a:spcAft>
            <a:buChar char="•"/>
          </a:pPr>
          <a:r>
            <a:rPr lang="en-IN" sz="3400" b="1" kern="1200" dirty="0"/>
            <a:t>2. Sahil Chavan (43)</a:t>
          </a:r>
          <a:endParaRPr lang="en-IN" sz="3400" kern="1200" dirty="0"/>
        </a:p>
        <a:p>
          <a:pPr marL="285750" lvl="1" indent="-285750" algn="l" defTabSz="1511300">
            <a:lnSpc>
              <a:spcPct val="90000"/>
            </a:lnSpc>
            <a:spcBef>
              <a:spcPct val="0"/>
            </a:spcBef>
            <a:spcAft>
              <a:spcPct val="15000"/>
            </a:spcAft>
            <a:buChar char="•"/>
          </a:pPr>
          <a:r>
            <a:rPr lang="en-IN" sz="3400" b="1" kern="1200" dirty="0"/>
            <a:t>3. Sanket Desai (44)</a:t>
          </a:r>
          <a:endParaRPr lang="en-IN" sz="3400" kern="1200" dirty="0"/>
        </a:p>
        <a:p>
          <a:pPr marL="285750" lvl="1" indent="-285750" algn="l" defTabSz="1511300">
            <a:lnSpc>
              <a:spcPct val="90000"/>
            </a:lnSpc>
            <a:spcBef>
              <a:spcPct val="0"/>
            </a:spcBef>
            <a:spcAft>
              <a:spcPct val="15000"/>
            </a:spcAft>
            <a:buChar char="•"/>
          </a:pPr>
          <a:r>
            <a:rPr lang="en-IN" sz="3400" b="1" kern="1200" dirty="0"/>
            <a:t>4. Sarvesh Raut (45)</a:t>
          </a:r>
          <a:endParaRPr lang="en-IN" sz="3400" kern="1200" dirty="0"/>
        </a:p>
        <a:p>
          <a:pPr marL="285750" lvl="1" indent="-285750" algn="l" defTabSz="1511300">
            <a:lnSpc>
              <a:spcPct val="90000"/>
            </a:lnSpc>
            <a:spcBef>
              <a:spcPct val="0"/>
            </a:spcBef>
            <a:spcAft>
              <a:spcPct val="15000"/>
            </a:spcAft>
            <a:buChar char="•"/>
          </a:pPr>
          <a:r>
            <a:rPr lang="en-IN" sz="3400" b="1" kern="1200" dirty="0"/>
            <a:t>5. Shivraj Shelar (46)</a:t>
          </a:r>
          <a:endParaRPr lang="en-IN" sz="3400" kern="1200" dirty="0"/>
        </a:p>
      </dsp:txBody>
      <dsp:txXfrm rot="10800000">
        <a:off x="4092495" y="194765"/>
        <a:ext cx="6712382" cy="3868641"/>
      </dsp:txXfrm>
    </dsp:sp>
    <dsp:sp modelId="{04C48A98-C9D7-47F1-9D67-6B1E64B982B9}">
      <dsp:nvSpPr>
        <dsp:cNvPr id="0" name=""/>
        <dsp:cNvSpPr/>
      </dsp:nvSpPr>
      <dsp:spPr>
        <a:xfrm>
          <a:off x="0" y="302004"/>
          <a:ext cx="4720439" cy="3852315"/>
        </a:xfrm>
        <a:prstGeom prst="ellipse">
          <a:avLst/>
        </a:prstGeom>
        <a:blipFill>
          <a:blip xmlns:r="http://schemas.openxmlformats.org/officeDocument/2006/relationships" r:embed="rId1"/>
          <a:srcRect/>
          <a:stretch>
            <a:fillRect l="-23000" r="-2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C70EB-4778-4F96-B11F-DA3CBEB7B96F}">
      <dsp:nvSpPr>
        <dsp:cNvPr id="0" name=""/>
        <dsp:cNvSpPr/>
      </dsp:nvSpPr>
      <dsp:spPr>
        <a:xfrm>
          <a:off x="0" y="120751"/>
          <a:ext cx="4858172"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1" kern="1200" dirty="0"/>
            <a:t> Decision Tree Classifier:</a:t>
          </a:r>
          <a:endParaRPr lang="en-IN" sz="3000" kern="1200" dirty="0"/>
        </a:p>
      </dsp:txBody>
      <dsp:txXfrm>
        <a:off x="35125" y="155876"/>
        <a:ext cx="4787922" cy="6492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99D57-9BF4-4F1F-A83B-855DA7CF0819}">
      <dsp:nvSpPr>
        <dsp:cNvPr id="0" name=""/>
        <dsp:cNvSpPr/>
      </dsp:nvSpPr>
      <dsp:spPr>
        <a:xfrm>
          <a:off x="0" y="202751"/>
          <a:ext cx="4895495" cy="8634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kern="1200" dirty="0"/>
            <a:t>Algorithm Selection:</a:t>
          </a:r>
          <a:endParaRPr lang="en-IN" sz="3600" kern="1200" dirty="0"/>
        </a:p>
      </dsp:txBody>
      <dsp:txXfrm>
        <a:off x="42151" y="244902"/>
        <a:ext cx="4811193" cy="7791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8D675-DF2E-4611-A65B-2AFA587F3D14}">
      <dsp:nvSpPr>
        <dsp:cNvPr id="0" name=""/>
        <dsp:cNvSpPr/>
      </dsp:nvSpPr>
      <dsp:spPr>
        <a:xfrm>
          <a:off x="0" y="9261"/>
          <a:ext cx="4344989" cy="9114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b="1" kern="1200"/>
            <a:t>Conclusion:</a:t>
          </a:r>
          <a:endParaRPr lang="en-IN" sz="3800" kern="1200"/>
        </a:p>
      </dsp:txBody>
      <dsp:txXfrm>
        <a:off x="44492" y="53753"/>
        <a:ext cx="4256005"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57F40-9EEE-441B-BC5E-F064F8D5EB34}">
      <dsp:nvSpPr>
        <dsp:cNvPr id="0" name=""/>
        <dsp:cNvSpPr/>
      </dsp:nvSpPr>
      <dsp:spPr>
        <a:xfrm>
          <a:off x="0" y="11360"/>
          <a:ext cx="3806890"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kern="1200"/>
            <a:t>Problem Statement</a:t>
          </a:r>
          <a:endParaRPr lang="en-IN" sz="2600" kern="1200"/>
        </a:p>
      </dsp:txBody>
      <dsp:txXfrm>
        <a:off x="30442" y="41802"/>
        <a:ext cx="3746006"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CAD3C-E1AD-408F-8F1D-607473740CB5}">
      <dsp:nvSpPr>
        <dsp:cNvPr id="0" name=""/>
        <dsp:cNvSpPr/>
      </dsp:nvSpPr>
      <dsp:spPr>
        <a:xfrm>
          <a:off x="0" y="6160"/>
          <a:ext cx="3153747"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i="0" kern="1200"/>
            <a:t>Business Goal:</a:t>
          </a:r>
          <a:endParaRPr lang="en-IN" sz="2900" kern="1200"/>
        </a:p>
      </dsp:txBody>
      <dsp:txXfrm>
        <a:off x="33955" y="40115"/>
        <a:ext cx="3085837"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92CC3-A6E2-4110-9F7B-445097E77FDB}">
      <dsp:nvSpPr>
        <dsp:cNvPr id="0" name=""/>
        <dsp:cNvSpPr/>
      </dsp:nvSpPr>
      <dsp:spPr>
        <a:xfrm>
          <a:off x="0" y="6160"/>
          <a:ext cx="5103846"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i="0" kern="1200"/>
            <a:t>Exploratory Data Analysis:</a:t>
          </a:r>
          <a:endParaRPr lang="en-IN" sz="2900" kern="1200"/>
        </a:p>
      </dsp:txBody>
      <dsp:txXfrm>
        <a:off x="33955" y="40115"/>
        <a:ext cx="5035936"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CFCDF-995B-4D91-A296-DF5DB38CF5E4}">
      <dsp:nvSpPr>
        <dsp:cNvPr id="0" name=""/>
        <dsp:cNvSpPr/>
      </dsp:nvSpPr>
      <dsp:spPr>
        <a:xfrm>
          <a:off x="0" y="10549"/>
          <a:ext cx="5996505"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kern="1200" dirty="0"/>
            <a:t>Correlation Matrix(Heatmap)</a:t>
          </a:r>
          <a:endParaRPr lang="en-IN" sz="2700" kern="1200" dirty="0"/>
        </a:p>
      </dsp:txBody>
      <dsp:txXfrm>
        <a:off x="31613" y="42162"/>
        <a:ext cx="5933279" cy="584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82AC7-52D9-4CEE-8113-5C936E0FC654}">
      <dsp:nvSpPr>
        <dsp:cNvPr id="0" name=""/>
        <dsp:cNvSpPr/>
      </dsp:nvSpPr>
      <dsp:spPr>
        <a:xfrm>
          <a:off x="0" y="58998"/>
          <a:ext cx="3701176"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b="1" kern="1200" dirty="0"/>
            <a:t>Model Building:</a:t>
          </a:r>
          <a:endParaRPr lang="en-IN" sz="3400" kern="1200" dirty="0"/>
        </a:p>
      </dsp:txBody>
      <dsp:txXfrm>
        <a:off x="39809" y="98807"/>
        <a:ext cx="3621558" cy="735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569F9-3348-4421-8B42-7F374D4C2FA8}">
      <dsp:nvSpPr>
        <dsp:cNvPr id="0" name=""/>
        <dsp:cNvSpPr/>
      </dsp:nvSpPr>
      <dsp:spPr>
        <a:xfrm>
          <a:off x="0" y="19575"/>
          <a:ext cx="4839511"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i="0" u="sng" kern="1200"/>
            <a:t>Random Forest classifier</a:t>
          </a:r>
          <a:endParaRPr lang="en-IN" sz="2800" kern="1200"/>
        </a:p>
      </dsp:txBody>
      <dsp:txXfrm>
        <a:off x="32784" y="52359"/>
        <a:ext cx="4773943" cy="6060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C70EB-4778-4F96-B11F-DA3CBEB7B96F}">
      <dsp:nvSpPr>
        <dsp:cNvPr id="0" name=""/>
        <dsp:cNvSpPr/>
      </dsp:nvSpPr>
      <dsp:spPr>
        <a:xfrm>
          <a:off x="0" y="10787"/>
          <a:ext cx="4578254" cy="74353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b="1" kern="1200" dirty="0"/>
            <a:t>Logistic Regression:</a:t>
          </a:r>
          <a:endParaRPr lang="en-IN" sz="3100" kern="1200" dirty="0"/>
        </a:p>
      </dsp:txBody>
      <dsp:txXfrm>
        <a:off x="36296" y="47083"/>
        <a:ext cx="4505662" cy="670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C70EB-4778-4F96-B11F-DA3CBEB7B96F}">
      <dsp:nvSpPr>
        <dsp:cNvPr id="0" name=""/>
        <dsp:cNvSpPr/>
      </dsp:nvSpPr>
      <dsp:spPr>
        <a:xfrm>
          <a:off x="0" y="76760"/>
          <a:ext cx="4568923"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kern="1200" dirty="0"/>
            <a:t>Naive Bayes Algorithm:</a:t>
          </a:r>
          <a:endParaRPr lang="en-IN" sz="2900" kern="1200" dirty="0"/>
        </a:p>
      </dsp:txBody>
      <dsp:txXfrm>
        <a:off x="33955" y="110715"/>
        <a:ext cx="4501013"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57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28FBDCB-6B5D-4F25-9450-6DBF106327DE}"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103313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292289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1404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2813372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5970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1462540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2061971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192339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278568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FBDCB-6B5D-4F25-9450-6DBF106327DE}"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313751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8FBDCB-6B5D-4F25-9450-6DBF106327DE}"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343745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8FBDCB-6B5D-4F25-9450-6DBF106327DE}"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230751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8FBDCB-6B5D-4F25-9450-6DBF106327DE}"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307837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FBDCB-6B5D-4F25-9450-6DBF106327DE}"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542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8FBDCB-6B5D-4F25-9450-6DBF106327DE}"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270919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8FBDCB-6B5D-4F25-9450-6DBF106327DE}"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B4211-159D-4A45-A7B5-E0306C16E646}" type="slidenum">
              <a:rPr lang="en-US" smtClean="0"/>
              <a:t>‹#›</a:t>
            </a:fld>
            <a:endParaRPr lang="en-US"/>
          </a:p>
        </p:txBody>
      </p:sp>
    </p:spTree>
    <p:extLst>
      <p:ext uri="{BB962C8B-B14F-4D97-AF65-F5344CB8AC3E}">
        <p14:creationId xmlns:p14="http://schemas.microsoft.com/office/powerpoint/2010/main" val="421310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28FBDCB-6B5D-4F25-9450-6DBF106327DE}" type="datetimeFigureOut">
              <a:rPr lang="en-US" smtClean="0"/>
              <a:t>8/15/2022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15B4211-159D-4A45-A7B5-E0306C16E646}" type="slidenum">
              <a:rPr lang="en-US" smtClean="0"/>
              <a:t>‹#›</a:t>
            </a:fld>
            <a:endParaRPr lang="en-US"/>
          </a:p>
        </p:txBody>
      </p:sp>
    </p:spTree>
    <p:extLst>
      <p:ext uri="{BB962C8B-B14F-4D97-AF65-F5344CB8AC3E}">
        <p14:creationId xmlns:p14="http://schemas.microsoft.com/office/powerpoint/2010/main" val="2953690920"/>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5.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6.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7.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099937-D7ED-86DA-BA59-F97B72CC1AAA}"/>
              </a:ext>
            </a:extLst>
          </p:cNvPr>
          <p:cNvSpPr>
            <a:spLocks noGrp="1"/>
          </p:cNvSpPr>
          <p:nvPr>
            <p:ph type="title"/>
          </p:nvPr>
        </p:nvSpPr>
        <p:spPr>
          <a:xfrm>
            <a:off x="1828799" y="1511559"/>
            <a:ext cx="8534401" cy="671805"/>
          </a:xfrm>
        </p:spPr>
        <p:txBody>
          <a:bodyPr>
            <a:noAutofit/>
          </a:bodyPr>
          <a:lstStyle/>
          <a:p>
            <a:pPr algn="ctr"/>
            <a:r>
              <a:rPr lang="en-US" sz="2400" b="1" cap="none" dirty="0">
                <a:solidFill>
                  <a:schemeClr val="accent6"/>
                </a:solidFill>
                <a:latin typeface="Times New Roman" panose="02020603050405020304" pitchFamily="18" charset="0"/>
                <a:cs typeface="Times New Roman" panose="02020603050405020304" pitchFamily="18" charset="0"/>
              </a:rPr>
              <a:t>case study on</a:t>
            </a:r>
            <a:br>
              <a:rPr lang="en-US" sz="4800" b="1" cap="none" dirty="0">
                <a:solidFill>
                  <a:srgbClr val="0D2E46"/>
                </a:solidFill>
                <a:latin typeface="Times New Roman" panose="02020603050405020304" pitchFamily="18" charset="0"/>
                <a:cs typeface="Times New Roman" panose="02020603050405020304" pitchFamily="18" charset="0"/>
              </a:rPr>
            </a:br>
            <a:r>
              <a:rPr lang="en-US" sz="4400" b="1" cap="none" dirty="0">
                <a:solidFill>
                  <a:schemeClr val="bg1"/>
                </a:solidFill>
                <a:latin typeface="Times New Roman" panose="02020603050405020304" pitchFamily="18" charset="0"/>
                <a:cs typeface="Times New Roman" panose="02020603050405020304" pitchFamily="18" charset="0"/>
              </a:rPr>
              <a:t>HEALTH INSURANCE CROSS SELL PREDICTION</a:t>
            </a:r>
            <a:endParaRPr lang="en-IN" sz="4400" b="1" cap="none" dirty="0">
              <a:solidFill>
                <a:schemeClr val="bg1"/>
              </a:solidFill>
            </a:endParaRPr>
          </a:p>
        </p:txBody>
      </p:sp>
      <p:graphicFrame>
        <p:nvGraphicFramePr>
          <p:cNvPr id="10" name="Diagram 9">
            <a:extLst>
              <a:ext uri="{FF2B5EF4-FFF2-40B4-BE49-F238E27FC236}">
                <a16:creationId xmlns:a16="http://schemas.microsoft.com/office/drawing/2014/main" id="{C9595C92-CDEA-AED4-897B-8659333D9EB6}"/>
              </a:ext>
            </a:extLst>
          </p:cNvPr>
          <p:cNvGraphicFramePr/>
          <p:nvPr>
            <p:extLst>
              <p:ext uri="{D42A27DB-BD31-4B8C-83A1-F6EECF244321}">
                <p14:modId xmlns:p14="http://schemas.microsoft.com/office/powerpoint/2010/main" val="1949796469"/>
              </p:ext>
            </p:extLst>
          </p:nvPr>
        </p:nvGraphicFramePr>
        <p:xfrm>
          <a:off x="1082351" y="2282600"/>
          <a:ext cx="11548184" cy="4276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A0FC0AA1-1BA1-E724-603D-E732207EA2AF}"/>
              </a:ext>
            </a:extLst>
          </p:cNvPr>
          <p:cNvSpPr>
            <a:spLocks noGrp="1"/>
          </p:cNvSpPr>
          <p:nvPr>
            <p:ph type="body" idx="1"/>
          </p:nvPr>
        </p:nvSpPr>
        <p:spPr>
          <a:xfrm flipH="1">
            <a:off x="11775233" y="681135"/>
            <a:ext cx="223934" cy="1502229"/>
          </a:xfrm>
        </p:spPr>
        <p:txBody>
          <a:bodyPr/>
          <a:lstStyle/>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5417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3431-971D-498E-BB78-6EA7F838BDFB}"/>
              </a:ext>
            </a:extLst>
          </p:cNvPr>
          <p:cNvSpPr>
            <a:spLocks noGrp="1"/>
          </p:cNvSpPr>
          <p:nvPr>
            <p:ph type="title"/>
          </p:nvPr>
        </p:nvSpPr>
        <p:spPr>
          <a:xfrm>
            <a:off x="768186" y="829733"/>
            <a:ext cx="9831389" cy="663166"/>
          </a:xfrm>
        </p:spPr>
        <p:txBody>
          <a:bodyPr>
            <a:normAutofit fontScale="90000"/>
          </a:bodyPr>
          <a:lstStyle/>
          <a:p>
            <a:r>
              <a:rPr lang="en-US" sz="2700" b="1" u="sng" dirty="0">
                <a:solidFill>
                  <a:schemeClr val="bg1"/>
                </a:solidFill>
                <a:latin typeface="Times New Roman" panose="02020603050405020304" pitchFamily="18" charset="0"/>
                <a:cs typeface="Times New Roman" panose="02020603050405020304" pitchFamily="18" charset="0"/>
              </a:rPr>
              <a:t>COUNT FOR VEHICLE DAMAGE vs RESPONSE:</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B0FC1CFD-16BF-4879-8844-BC116ADE8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21902" y="1245637"/>
            <a:ext cx="5710335" cy="40524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83FFEB-2BBE-06FD-9CF3-E09265AA1B42}"/>
              </a:ext>
            </a:extLst>
          </p:cNvPr>
          <p:cNvSpPr txBox="1"/>
          <p:nvPr/>
        </p:nvSpPr>
        <p:spPr>
          <a:xfrm>
            <a:off x="833535" y="5407066"/>
            <a:ext cx="10524930" cy="830997"/>
          </a:xfrm>
          <a:prstGeom prst="rect">
            <a:avLst/>
          </a:prstGeom>
          <a:noFill/>
        </p:spPr>
        <p:txBody>
          <a:bodyPr wrap="square" rtlCol="0">
            <a:spAutoFit/>
          </a:bodyPr>
          <a:lstStyle/>
          <a:p>
            <a:r>
              <a:rPr lang="en-IN" sz="2400" b="1" dirty="0">
                <a:solidFill>
                  <a:schemeClr val="bg1"/>
                </a:solidFill>
                <a:latin typeface="Arial" panose="020B0604020202020204" pitchFamily="34" charset="0"/>
                <a:cs typeface="Arial" panose="020B0604020202020204" pitchFamily="34" charset="0"/>
              </a:rPr>
              <a:t>From the  above graph we can conclude that if the vehicle is damaged then people are interested in buying insurance.</a:t>
            </a:r>
          </a:p>
        </p:txBody>
      </p:sp>
    </p:spTree>
    <p:extLst>
      <p:ext uri="{BB962C8B-B14F-4D97-AF65-F5344CB8AC3E}">
        <p14:creationId xmlns:p14="http://schemas.microsoft.com/office/powerpoint/2010/main" val="164719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0427-9674-4D14-96CB-0EA160BE9F8B}"/>
              </a:ext>
            </a:extLst>
          </p:cNvPr>
          <p:cNvSpPr>
            <a:spLocks noGrp="1"/>
          </p:cNvSpPr>
          <p:nvPr>
            <p:ph type="title"/>
          </p:nvPr>
        </p:nvSpPr>
        <p:spPr>
          <a:xfrm>
            <a:off x="852163" y="129936"/>
            <a:ext cx="9766074" cy="1507067"/>
          </a:xfrm>
        </p:spPr>
        <p:txBody>
          <a:bodyPr>
            <a:normAutofit/>
          </a:bodyPr>
          <a:lstStyle/>
          <a:p>
            <a:r>
              <a:rPr lang="en-US" sz="2400" b="1" u="sng" dirty="0">
                <a:solidFill>
                  <a:schemeClr val="bg1"/>
                </a:solidFill>
                <a:latin typeface="Times New Roman" panose="02020603050405020304" pitchFamily="18" charset="0"/>
                <a:cs typeface="Times New Roman" panose="02020603050405020304" pitchFamily="18" charset="0"/>
              </a:rPr>
              <a:t>COUNT of VEHICLE AGE vs RESPONSE:</a:t>
            </a:r>
          </a:p>
        </p:txBody>
      </p:sp>
      <p:graphicFrame>
        <p:nvGraphicFramePr>
          <p:cNvPr id="4" name="Table 4">
            <a:extLst>
              <a:ext uri="{FF2B5EF4-FFF2-40B4-BE49-F238E27FC236}">
                <a16:creationId xmlns:a16="http://schemas.microsoft.com/office/drawing/2014/main" id="{72D62630-5D7F-443F-8D8A-7656A6DD40A0}"/>
              </a:ext>
            </a:extLst>
          </p:cNvPr>
          <p:cNvGraphicFramePr>
            <a:graphicFrameLocks noGrp="1"/>
          </p:cNvGraphicFramePr>
          <p:nvPr>
            <p:ph idx="1"/>
            <p:extLst>
              <p:ext uri="{D42A27DB-BD31-4B8C-83A1-F6EECF244321}">
                <p14:modId xmlns:p14="http://schemas.microsoft.com/office/powerpoint/2010/main" val="936594768"/>
              </p:ext>
            </p:extLst>
          </p:nvPr>
        </p:nvGraphicFramePr>
        <p:xfrm>
          <a:off x="852163" y="1824134"/>
          <a:ext cx="10773780" cy="3578288"/>
        </p:xfrm>
        <a:graphic>
          <a:graphicData uri="http://schemas.openxmlformats.org/drawingml/2006/table">
            <a:tbl>
              <a:tblPr firstRow="1" bandRow="1">
                <a:tableStyleId>{5C22544A-7EE6-4342-B048-85BDC9FD1C3A}</a:tableStyleId>
              </a:tblPr>
              <a:tblGrid>
                <a:gridCol w="2693445">
                  <a:extLst>
                    <a:ext uri="{9D8B030D-6E8A-4147-A177-3AD203B41FA5}">
                      <a16:colId xmlns:a16="http://schemas.microsoft.com/office/drawing/2014/main" val="1234279149"/>
                    </a:ext>
                  </a:extLst>
                </a:gridCol>
                <a:gridCol w="2693445">
                  <a:extLst>
                    <a:ext uri="{9D8B030D-6E8A-4147-A177-3AD203B41FA5}">
                      <a16:colId xmlns:a16="http://schemas.microsoft.com/office/drawing/2014/main" val="2240363740"/>
                    </a:ext>
                  </a:extLst>
                </a:gridCol>
                <a:gridCol w="2693445">
                  <a:extLst>
                    <a:ext uri="{9D8B030D-6E8A-4147-A177-3AD203B41FA5}">
                      <a16:colId xmlns:a16="http://schemas.microsoft.com/office/drawing/2014/main" val="2105260279"/>
                    </a:ext>
                  </a:extLst>
                </a:gridCol>
                <a:gridCol w="2693445">
                  <a:extLst>
                    <a:ext uri="{9D8B030D-6E8A-4147-A177-3AD203B41FA5}">
                      <a16:colId xmlns:a16="http://schemas.microsoft.com/office/drawing/2014/main" val="1944770947"/>
                    </a:ext>
                  </a:extLst>
                </a:gridCol>
              </a:tblGrid>
              <a:tr h="511184">
                <a:tc>
                  <a:txBody>
                    <a:bodyPr/>
                    <a:lstStyle/>
                    <a:p>
                      <a:pPr algn="ctr" fontAlgn="ctr"/>
                      <a:r>
                        <a:rPr lang="en-US" b="1" dirty="0">
                          <a:effectLst/>
                        </a:rPr>
                        <a:t>INDEX</a:t>
                      </a:r>
                    </a:p>
                  </a:txBody>
                  <a:tcPr marL="74213" marR="74213"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rPr>
                        <a:t>Vehicle Age</a:t>
                      </a:r>
                    </a:p>
                  </a:txBody>
                  <a:tcPr marL="74213" marR="74213" anchor="ctr"/>
                </a:tc>
                <a:tc>
                  <a:txBody>
                    <a:bodyPr/>
                    <a:lstStyle/>
                    <a:p>
                      <a:pPr algn="ctr" fontAlgn="ctr"/>
                      <a:r>
                        <a:rPr lang="en-US" b="1" dirty="0">
                          <a:effectLst/>
                        </a:rPr>
                        <a:t>Response</a:t>
                      </a:r>
                    </a:p>
                  </a:txBody>
                  <a:tcPr marL="74213" marR="74213" anchor="ctr"/>
                </a:tc>
                <a:tc>
                  <a:txBody>
                    <a:bodyPr/>
                    <a:lstStyle/>
                    <a:p>
                      <a:pPr algn="ctr"/>
                      <a:r>
                        <a:rPr lang="en-US" b="1" dirty="0">
                          <a:effectLst/>
                        </a:rPr>
                        <a:t>count</a:t>
                      </a:r>
                      <a:endParaRPr lang="en-US" dirty="0"/>
                    </a:p>
                  </a:txBody>
                  <a:tcPr marL="74213" marR="74213"/>
                </a:tc>
                <a:extLst>
                  <a:ext uri="{0D108BD9-81ED-4DB2-BD59-A6C34878D82A}">
                    <a16:rowId xmlns:a16="http://schemas.microsoft.com/office/drawing/2014/main" val="3561843530"/>
                  </a:ext>
                </a:extLst>
              </a:tr>
              <a:tr h="511184">
                <a:tc>
                  <a:txBody>
                    <a:bodyPr/>
                    <a:lstStyle/>
                    <a:p>
                      <a:pPr algn="ctr" fontAlgn="ctr"/>
                      <a:r>
                        <a:rPr lang="en-US" b="1">
                          <a:effectLst/>
                        </a:rPr>
                        <a:t>0</a:t>
                      </a:r>
                      <a:endParaRPr lang="en-US" b="1" dirty="0">
                        <a:effectLst/>
                      </a:endParaRPr>
                    </a:p>
                  </a:txBody>
                  <a:tcPr marL="74213" marR="74213" anchor="ctr"/>
                </a:tc>
                <a:tc>
                  <a:txBody>
                    <a:bodyPr/>
                    <a:lstStyle/>
                    <a:p>
                      <a:pPr algn="ctr" fontAlgn="ctr"/>
                      <a:r>
                        <a:rPr lang="en-US">
                          <a:effectLst/>
                        </a:rPr>
                        <a:t>1-2 Year</a:t>
                      </a:r>
                    </a:p>
                  </a:txBody>
                  <a:tcPr marL="74213" marR="74213" anchor="ctr"/>
                </a:tc>
                <a:tc>
                  <a:txBody>
                    <a:bodyPr/>
                    <a:lstStyle/>
                    <a:p>
                      <a:pPr algn="ctr" fontAlgn="ctr"/>
                      <a:r>
                        <a:rPr lang="en-US">
                          <a:effectLst/>
                        </a:rPr>
                        <a:t>0</a:t>
                      </a:r>
                    </a:p>
                  </a:txBody>
                  <a:tcPr marL="74213" marR="74213" anchor="ctr"/>
                </a:tc>
                <a:tc>
                  <a:txBody>
                    <a:bodyPr/>
                    <a:lstStyle/>
                    <a:p>
                      <a:pPr algn="ctr" fontAlgn="ctr"/>
                      <a:r>
                        <a:rPr lang="en-US" dirty="0">
                          <a:effectLst/>
                        </a:rPr>
                        <a:t>165510</a:t>
                      </a:r>
                    </a:p>
                  </a:txBody>
                  <a:tcPr marL="74213" marR="74213" anchor="ctr"/>
                </a:tc>
                <a:extLst>
                  <a:ext uri="{0D108BD9-81ED-4DB2-BD59-A6C34878D82A}">
                    <a16:rowId xmlns:a16="http://schemas.microsoft.com/office/drawing/2014/main" val="2949528552"/>
                  </a:ext>
                </a:extLst>
              </a:tr>
              <a:tr h="511184">
                <a:tc>
                  <a:txBody>
                    <a:bodyPr/>
                    <a:lstStyle/>
                    <a:p>
                      <a:pPr algn="ctr" fontAlgn="ctr"/>
                      <a:r>
                        <a:rPr lang="en-US" b="1">
                          <a:effectLst/>
                        </a:rPr>
                        <a:t>1</a:t>
                      </a:r>
                      <a:endParaRPr lang="en-US" b="1" dirty="0">
                        <a:effectLst/>
                      </a:endParaRPr>
                    </a:p>
                  </a:txBody>
                  <a:tcPr marL="74213" marR="74213" anchor="ctr"/>
                </a:tc>
                <a:tc>
                  <a:txBody>
                    <a:bodyPr/>
                    <a:lstStyle/>
                    <a:p>
                      <a:pPr algn="ctr" fontAlgn="ctr"/>
                      <a:r>
                        <a:rPr lang="en-US">
                          <a:effectLst/>
                        </a:rPr>
                        <a:t>1-2 Year</a:t>
                      </a:r>
                    </a:p>
                  </a:txBody>
                  <a:tcPr marL="74213" marR="74213" anchor="ctr"/>
                </a:tc>
                <a:tc>
                  <a:txBody>
                    <a:bodyPr/>
                    <a:lstStyle/>
                    <a:p>
                      <a:pPr algn="ctr" fontAlgn="ctr"/>
                      <a:r>
                        <a:rPr lang="en-US">
                          <a:effectLst/>
                        </a:rPr>
                        <a:t>1</a:t>
                      </a:r>
                    </a:p>
                  </a:txBody>
                  <a:tcPr marL="74213" marR="74213" anchor="ctr"/>
                </a:tc>
                <a:tc>
                  <a:txBody>
                    <a:bodyPr/>
                    <a:lstStyle/>
                    <a:p>
                      <a:pPr algn="ctr" fontAlgn="ctr"/>
                      <a:r>
                        <a:rPr lang="en-US">
                          <a:effectLst/>
                        </a:rPr>
                        <a:t>34806</a:t>
                      </a:r>
                    </a:p>
                  </a:txBody>
                  <a:tcPr marL="74213" marR="74213" anchor="ctr"/>
                </a:tc>
                <a:extLst>
                  <a:ext uri="{0D108BD9-81ED-4DB2-BD59-A6C34878D82A}">
                    <a16:rowId xmlns:a16="http://schemas.microsoft.com/office/drawing/2014/main" val="554627281"/>
                  </a:ext>
                </a:extLst>
              </a:tr>
              <a:tr h="511184">
                <a:tc>
                  <a:txBody>
                    <a:bodyPr/>
                    <a:lstStyle/>
                    <a:p>
                      <a:pPr algn="ctr" fontAlgn="ctr"/>
                      <a:r>
                        <a:rPr lang="en-US" b="1">
                          <a:effectLst/>
                        </a:rPr>
                        <a:t>2</a:t>
                      </a:r>
                      <a:endParaRPr lang="en-US" b="1" dirty="0">
                        <a:effectLst/>
                      </a:endParaRPr>
                    </a:p>
                  </a:txBody>
                  <a:tcPr marL="74213" marR="74213" anchor="ctr"/>
                </a:tc>
                <a:tc>
                  <a:txBody>
                    <a:bodyPr/>
                    <a:lstStyle/>
                    <a:p>
                      <a:pPr algn="ctr" fontAlgn="ctr"/>
                      <a:r>
                        <a:rPr lang="en-US">
                          <a:effectLst/>
                        </a:rPr>
                        <a:t>&lt; 1 Year</a:t>
                      </a:r>
                    </a:p>
                  </a:txBody>
                  <a:tcPr marL="74213" marR="74213" anchor="ctr"/>
                </a:tc>
                <a:tc>
                  <a:txBody>
                    <a:bodyPr/>
                    <a:lstStyle/>
                    <a:p>
                      <a:pPr algn="ctr" fontAlgn="ctr"/>
                      <a:r>
                        <a:rPr lang="en-US">
                          <a:effectLst/>
                        </a:rPr>
                        <a:t>0</a:t>
                      </a:r>
                    </a:p>
                  </a:txBody>
                  <a:tcPr marL="74213" marR="74213" anchor="ctr"/>
                </a:tc>
                <a:tc>
                  <a:txBody>
                    <a:bodyPr/>
                    <a:lstStyle/>
                    <a:p>
                      <a:pPr algn="ctr" fontAlgn="ctr"/>
                      <a:r>
                        <a:rPr lang="en-US">
                          <a:effectLst/>
                        </a:rPr>
                        <a:t>157584</a:t>
                      </a:r>
                    </a:p>
                  </a:txBody>
                  <a:tcPr marL="74213" marR="74213" anchor="ctr"/>
                </a:tc>
                <a:extLst>
                  <a:ext uri="{0D108BD9-81ED-4DB2-BD59-A6C34878D82A}">
                    <a16:rowId xmlns:a16="http://schemas.microsoft.com/office/drawing/2014/main" val="3375669716"/>
                  </a:ext>
                </a:extLst>
              </a:tr>
              <a:tr h="511184">
                <a:tc>
                  <a:txBody>
                    <a:bodyPr/>
                    <a:lstStyle/>
                    <a:p>
                      <a:pPr algn="ctr" fontAlgn="ctr"/>
                      <a:r>
                        <a:rPr lang="en-US" b="1">
                          <a:effectLst/>
                        </a:rPr>
                        <a:t>3</a:t>
                      </a:r>
                      <a:endParaRPr lang="en-US" b="1" dirty="0">
                        <a:effectLst/>
                      </a:endParaRPr>
                    </a:p>
                  </a:txBody>
                  <a:tcPr marL="74213" marR="74213" anchor="ctr"/>
                </a:tc>
                <a:tc>
                  <a:txBody>
                    <a:bodyPr/>
                    <a:lstStyle/>
                    <a:p>
                      <a:pPr algn="ctr" fontAlgn="ctr"/>
                      <a:r>
                        <a:rPr lang="en-US">
                          <a:effectLst/>
                        </a:rPr>
                        <a:t>&lt; 1 Year</a:t>
                      </a:r>
                    </a:p>
                  </a:txBody>
                  <a:tcPr marL="74213" marR="74213" anchor="ctr"/>
                </a:tc>
                <a:tc>
                  <a:txBody>
                    <a:bodyPr/>
                    <a:lstStyle/>
                    <a:p>
                      <a:pPr algn="ctr" fontAlgn="ctr"/>
                      <a:r>
                        <a:rPr lang="en-US">
                          <a:effectLst/>
                        </a:rPr>
                        <a:t>1</a:t>
                      </a:r>
                    </a:p>
                  </a:txBody>
                  <a:tcPr marL="74213" marR="74213" anchor="ctr"/>
                </a:tc>
                <a:tc>
                  <a:txBody>
                    <a:bodyPr/>
                    <a:lstStyle/>
                    <a:p>
                      <a:pPr algn="ctr" fontAlgn="ctr"/>
                      <a:r>
                        <a:rPr lang="en-US">
                          <a:effectLst/>
                        </a:rPr>
                        <a:t>7202</a:t>
                      </a:r>
                    </a:p>
                  </a:txBody>
                  <a:tcPr marL="74213" marR="74213" anchor="ctr"/>
                </a:tc>
                <a:extLst>
                  <a:ext uri="{0D108BD9-81ED-4DB2-BD59-A6C34878D82A}">
                    <a16:rowId xmlns:a16="http://schemas.microsoft.com/office/drawing/2014/main" val="2048121807"/>
                  </a:ext>
                </a:extLst>
              </a:tr>
              <a:tr h="511184">
                <a:tc>
                  <a:txBody>
                    <a:bodyPr/>
                    <a:lstStyle/>
                    <a:p>
                      <a:pPr algn="ctr" fontAlgn="ctr"/>
                      <a:r>
                        <a:rPr lang="en-US" b="1" dirty="0">
                          <a:effectLst/>
                        </a:rPr>
                        <a:t>4</a:t>
                      </a:r>
                    </a:p>
                  </a:txBody>
                  <a:tcPr marL="74213" marR="74213" anchor="ctr"/>
                </a:tc>
                <a:tc>
                  <a:txBody>
                    <a:bodyPr/>
                    <a:lstStyle/>
                    <a:p>
                      <a:pPr algn="ctr" fontAlgn="ctr"/>
                      <a:r>
                        <a:rPr lang="en-US">
                          <a:effectLst/>
                        </a:rPr>
                        <a:t>&gt; 2 Years</a:t>
                      </a:r>
                    </a:p>
                  </a:txBody>
                  <a:tcPr marL="74213" marR="74213" anchor="ctr"/>
                </a:tc>
                <a:tc>
                  <a:txBody>
                    <a:bodyPr/>
                    <a:lstStyle/>
                    <a:p>
                      <a:pPr algn="ctr" fontAlgn="ctr"/>
                      <a:r>
                        <a:rPr lang="en-US">
                          <a:effectLst/>
                        </a:rPr>
                        <a:t>0</a:t>
                      </a:r>
                    </a:p>
                  </a:txBody>
                  <a:tcPr marL="74213" marR="74213" anchor="ctr"/>
                </a:tc>
                <a:tc>
                  <a:txBody>
                    <a:bodyPr/>
                    <a:lstStyle/>
                    <a:p>
                      <a:pPr algn="ctr" fontAlgn="ctr"/>
                      <a:r>
                        <a:rPr lang="en-US">
                          <a:effectLst/>
                        </a:rPr>
                        <a:t>11305</a:t>
                      </a:r>
                    </a:p>
                  </a:txBody>
                  <a:tcPr marL="74213" marR="74213" anchor="ctr"/>
                </a:tc>
                <a:extLst>
                  <a:ext uri="{0D108BD9-81ED-4DB2-BD59-A6C34878D82A}">
                    <a16:rowId xmlns:a16="http://schemas.microsoft.com/office/drawing/2014/main" val="1548220601"/>
                  </a:ext>
                </a:extLst>
              </a:tr>
              <a:tr h="511184">
                <a:tc>
                  <a:txBody>
                    <a:bodyPr/>
                    <a:lstStyle/>
                    <a:p>
                      <a:pPr algn="ctr" fontAlgn="ctr"/>
                      <a:r>
                        <a:rPr lang="en-US" b="1" dirty="0">
                          <a:effectLst/>
                        </a:rPr>
                        <a:t>5</a:t>
                      </a:r>
                    </a:p>
                  </a:txBody>
                  <a:tcPr marL="74213" marR="74213" anchor="ctr"/>
                </a:tc>
                <a:tc>
                  <a:txBody>
                    <a:bodyPr/>
                    <a:lstStyle/>
                    <a:p>
                      <a:pPr algn="ctr" fontAlgn="ctr"/>
                      <a:r>
                        <a:rPr lang="en-US">
                          <a:effectLst/>
                        </a:rPr>
                        <a:t>&gt; 2 Years</a:t>
                      </a:r>
                    </a:p>
                  </a:txBody>
                  <a:tcPr marL="74213" marR="74213" anchor="ctr"/>
                </a:tc>
                <a:tc>
                  <a:txBody>
                    <a:bodyPr/>
                    <a:lstStyle/>
                    <a:p>
                      <a:pPr algn="ctr" fontAlgn="ctr"/>
                      <a:r>
                        <a:rPr lang="en-US">
                          <a:effectLst/>
                        </a:rPr>
                        <a:t>1</a:t>
                      </a:r>
                    </a:p>
                  </a:txBody>
                  <a:tcPr marL="74213" marR="74213" anchor="ctr"/>
                </a:tc>
                <a:tc>
                  <a:txBody>
                    <a:bodyPr/>
                    <a:lstStyle/>
                    <a:p>
                      <a:pPr algn="ctr" fontAlgn="ctr"/>
                      <a:r>
                        <a:rPr lang="en-US" dirty="0">
                          <a:effectLst/>
                        </a:rPr>
                        <a:t>4702</a:t>
                      </a:r>
                    </a:p>
                  </a:txBody>
                  <a:tcPr marL="74213" marR="74213" anchor="ctr"/>
                </a:tc>
                <a:extLst>
                  <a:ext uri="{0D108BD9-81ED-4DB2-BD59-A6C34878D82A}">
                    <a16:rowId xmlns:a16="http://schemas.microsoft.com/office/drawing/2014/main" val="1024503472"/>
                  </a:ext>
                </a:extLst>
              </a:tr>
            </a:tbl>
          </a:graphicData>
        </a:graphic>
      </p:graphicFrame>
    </p:spTree>
    <p:extLst>
      <p:ext uri="{BB962C8B-B14F-4D97-AF65-F5344CB8AC3E}">
        <p14:creationId xmlns:p14="http://schemas.microsoft.com/office/powerpoint/2010/main" val="80107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1385-64B9-4BB5-BB92-253100E2F2AA}"/>
              </a:ext>
            </a:extLst>
          </p:cNvPr>
          <p:cNvSpPr>
            <a:spLocks noGrp="1"/>
          </p:cNvSpPr>
          <p:nvPr>
            <p:ph type="title"/>
          </p:nvPr>
        </p:nvSpPr>
        <p:spPr>
          <a:xfrm>
            <a:off x="544251" y="-38143"/>
            <a:ext cx="9962017" cy="1507067"/>
          </a:xfrm>
        </p:spPr>
        <p:txBody>
          <a:bodyPr>
            <a:normAutofit/>
          </a:bodyPr>
          <a:lstStyle/>
          <a:p>
            <a:r>
              <a:rPr lang="en-US" sz="2400" b="1" u="sng" dirty="0">
                <a:solidFill>
                  <a:schemeClr val="bg1"/>
                </a:solidFill>
                <a:latin typeface="Times New Roman" panose="02020603050405020304" pitchFamily="18" charset="0"/>
                <a:cs typeface="Times New Roman" panose="02020603050405020304" pitchFamily="18" charset="0"/>
              </a:rPr>
              <a:t>COUNT FOR VEHICLE AGE vs RESPONSE:</a:t>
            </a:r>
          </a:p>
        </p:txBody>
      </p:sp>
      <p:pic>
        <p:nvPicPr>
          <p:cNvPr id="7170" name="Picture 2">
            <a:extLst>
              <a:ext uri="{FF2B5EF4-FFF2-40B4-BE49-F238E27FC236}">
                <a16:creationId xmlns:a16="http://schemas.microsoft.com/office/drawing/2014/main" id="{2C57F377-BB83-4080-B6FF-F55A1D2DDC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9894" y="1321882"/>
            <a:ext cx="5962261" cy="38566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978E85-C20C-36A9-DEBB-AFE96792773F}"/>
              </a:ext>
            </a:extLst>
          </p:cNvPr>
          <p:cNvSpPr txBox="1"/>
          <p:nvPr/>
        </p:nvSpPr>
        <p:spPr>
          <a:xfrm>
            <a:off x="544251" y="5526789"/>
            <a:ext cx="10916816" cy="646331"/>
          </a:xfrm>
          <a:prstGeom prst="rect">
            <a:avLst/>
          </a:prstGeom>
          <a:noFill/>
        </p:spPr>
        <p:txBody>
          <a:bodyPr wrap="square" rtlCol="0">
            <a:spAutoFit/>
          </a:bodyPr>
          <a:lstStyle/>
          <a:p>
            <a:r>
              <a:rPr lang="en-IN" sz="1800" b="1" dirty="0">
                <a:solidFill>
                  <a:schemeClr val="bg1"/>
                </a:solidFill>
                <a:latin typeface="Arial" panose="020B0604020202020204" pitchFamily="34" charset="0"/>
                <a:cs typeface="Arial" panose="020B0604020202020204" pitchFamily="34" charset="0"/>
              </a:rPr>
              <a:t>From the  above graph we can conclude that if the age of vehicle is between 1-2 year then the insurance are bought more as compared to less than 1 year and greater than 2 year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5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0C9F-0151-47AF-83B2-79C0CB123EC5}"/>
              </a:ext>
            </a:extLst>
          </p:cNvPr>
          <p:cNvSpPr>
            <a:spLocks noGrp="1"/>
          </p:cNvSpPr>
          <p:nvPr>
            <p:ph type="title"/>
          </p:nvPr>
        </p:nvSpPr>
        <p:spPr>
          <a:xfrm>
            <a:off x="811763" y="5604264"/>
            <a:ext cx="10288588" cy="825240"/>
          </a:xfrm>
        </p:spPr>
        <p:txBody>
          <a:bodyPr>
            <a:noAutofit/>
          </a:bodyPr>
          <a:lstStyle/>
          <a:p>
            <a:r>
              <a:rPr lang="en-US" sz="2400" b="1" cap="none" dirty="0">
                <a:solidFill>
                  <a:schemeClr val="bg1"/>
                </a:solidFill>
                <a:latin typeface="Arial" panose="020B0604020202020204" pitchFamily="34" charset="0"/>
                <a:cs typeface="Arial" panose="020B0604020202020204" pitchFamily="34" charset="0"/>
              </a:rPr>
              <a:t>The people between range of 20 to 30 are more as compared to others.</a:t>
            </a:r>
          </a:p>
        </p:txBody>
      </p:sp>
      <p:pic>
        <p:nvPicPr>
          <p:cNvPr id="8194" name="Picture 2">
            <a:extLst>
              <a:ext uri="{FF2B5EF4-FFF2-40B4-BE49-F238E27FC236}">
                <a16:creationId xmlns:a16="http://schemas.microsoft.com/office/drawing/2014/main" id="{E10F8DC1-9870-4614-9AA0-B353864FFF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75249" y="1664114"/>
            <a:ext cx="5467739" cy="36544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AA2E45-F5F0-BBEA-5BCE-94B6886C0B22}"/>
              </a:ext>
            </a:extLst>
          </p:cNvPr>
          <p:cNvSpPr txBox="1"/>
          <p:nvPr/>
        </p:nvSpPr>
        <p:spPr>
          <a:xfrm>
            <a:off x="811763" y="410191"/>
            <a:ext cx="9274629" cy="584775"/>
          </a:xfrm>
          <a:prstGeom prst="rect">
            <a:avLst/>
          </a:prstGeom>
          <a:noFill/>
        </p:spPr>
        <p:txBody>
          <a:bodyPr wrap="square" rtlCol="0">
            <a:spAutoFit/>
          </a:bodyPr>
          <a:lstStyle/>
          <a:p>
            <a:r>
              <a:rPr lang="en-US" sz="3200" b="1" u="sng" dirty="0">
                <a:solidFill>
                  <a:schemeClr val="bg1"/>
                </a:solidFill>
                <a:latin typeface="Times New Roman" panose="02020603050405020304" pitchFamily="18" charset="0"/>
                <a:cs typeface="Times New Roman" panose="02020603050405020304" pitchFamily="18" charset="0"/>
              </a:rPr>
              <a:t>Density plot for age:</a:t>
            </a:r>
            <a:endParaRPr lang="en-IN" sz="32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20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3301-40FD-4494-A506-BDF9BD63D0CA}"/>
              </a:ext>
            </a:extLst>
          </p:cNvPr>
          <p:cNvSpPr>
            <a:spLocks noGrp="1"/>
          </p:cNvSpPr>
          <p:nvPr>
            <p:ph type="title"/>
          </p:nvPr>
        </p:nvSpPr>
        <p:spPr>
          <a:xfrm>
            <a:off x="665550" y="5065830"/>
            <a:ext cx="10829764" cy="1507067"/>
          </a:xfrm>
        </p:spPr>
        <p:txBody>
          <a:bodyPr>
            <a:noAutofit/>
          </a:bodyPr>
          <a:lstStyle/>
          <a:p>
            <a:br>
              <a:rPr lang="en-US" sz="1800" b="1" cap="none" dirty="0">
                <a:solidFill>
                  <a:schemeClr val="bg1"/>
                </a:solidFill>
                <a:latin typeface="Arial" panose="020B0604020202020204" pitchFamily="34" charset="0"/>
                <a:cs typeface="Arial" panose="020B0604020202020204" pitchFamily="34" charset="0"/>
              </a:rPr>
            </a:br>
            <a:r>
              <a:rPr lang="en-US" sz="1800" b="1" cap="none" dirty="0">
                <a:solidFill>
                  <a:schemeClr val="bg1"/>
                </a:solidFill>
                <a:latin typeface="Arial" panose="020B0604020202020204" pitchFamily="34" charset="0"/>
                <a:cs typeface="Arial" panose="020B0604020202020204" pitchFamily="34" charset="0"/>
              </a:rPr>
              <a:t>Young people under age 35 have little interest in insurance and people over the age 35 tend to be more interested in buying insurance</a:t>
            </a:r>
          </a:p>
        </p:txBody>
      </p:sp>
      <p:pic>
        <p:nvPicPr>
          <p:cNvPr id="1026" name="Picture 2">
            <a:extLst>
              <a:ext uri="{FF2B5EF4-FFF2-40B4-BE49-F238E27FC236}">
                <a16:creationId xmlns:a16="http://schemas.microsoft.com/office/drawing/2014/main" id="{279A6A0E-CFC7-4AB1-98BD-DBCD4C198E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73625" y="1133669"/>
            <a:ext cx="3979140" cy="42165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FAF390-DD1E-30AC-13B7-BB353C699A44}"/>
              </a:ext>
            </a:extLst>
          </p:cNvPr>
          <p:cNvSpPr txBox="1"/>
          <p:nvPr/>
        </p:nvSpPr>
        <p:spPr>
          <a:xfrm>
            <a:off x="755780" y="233265"/>
            <a:ext cx="6195526" cy="523220"/>
          </a:xfrm>
          <a:prstGeom prst="rect">
            <a:avLst/>
          </a:prstGeom>
          <a:noFill/>
        </p:spPr>
        <p:txBody>
          <a:bodyPr wrap="square" rtlCol="0">
            <a:spAutoFit/>
          </a:bodyPr>
          <a:lstStyle/>
          <a:p>
            <a:r>
              <a:rPr lang="en-US" sz="2800" b="1" u="sng" dirty="0">
                <a:solidFill>
                  <a:schemeClr val="bg1"/>
                </a:solidFill>
                <a:latin typeface="Times New Roman" panose="02020603050405020304" pitchFamily="18" charset="0"/>
                <a:cs typeface="Times New Roman" panose="02020603050405020304" pitchFamily="18" charset="0"/>
              </a:rPr>
              <a:t>Age and Response Correlation:</a:t>
            </a:r>
            <a:endParaRPr lang="en-IN" sz="28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50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958E214-922D-67F5-F0C8-DB8A0522B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90" y="1205094"/>
            <a:ext cx="5001208" cy="40200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172BF84-3C4C-A770-1DB5-C4FDFF524E53}"/>
              </a:ext>
            </a:extLst>
          </p:cNvPr>
          <p:cNvSpPr txBox="1"/>
          <p:nvPr/>
        </p:nvSpPr>
        <p:spPr>
          <a:xfrm>
            <a:off x="765110" y="242596"/>
            <a:ext cx="7585788" cy="523220"/>
          </a:xfrm>
          <a:prstGeom prst="rect">
            <a:avLst/>
          </a:prstGeom>
          <a:noFill/>
        </p:spPr>
        <p:txBody>
          <a:bodyPr wrap="square" rtlCol="0">
            <a:spAutoFit/>
          </a:bodyPr>
          <a:lstStyle/>
          <a:p>
            <a:r>
              <a:rPr lang="en-IN" sz="2800" b="1" u="sng" dirty="0">
                <a:solidFill>
                  <a:schemeClr val="bg1"/>
                </a:solidFill>
                <a:latin typeface="Times New Roman" panose="02020603050405020304" pitchFamily="18" charset="0"/>
                <a:cs typeface="Times New Roman" panose="02020603050405020304" pitchFamily="18" charset="0"/>
              </a:rPr>
              <a:t>Region code Vs Response: </a:t>
            </a:r>
          </a:p>
        </p:txBody>
      </p:sp>
      <p:sp>
        <p:nvSpPr>
          <p:cNvPr id="8" name="TextBox 7">
            <a:extLst>
              <a:ext uri="{FF2B5EF4-FFF2-40B4-BE49-F238E27FC236}">
                <a16:creationId xmlns:a16="http://schemas.microsoft.com/office/drawing/2014/main" id="{C59410C4-1A87-8BB4-7D1D-DA7775D80643}"/>
              </a:ext>
            </a:extLst>
          </p:cNvPr>
          <p:cNvSpPr txBox="1"/>
          <p:nvPr/>
        </p:nvSpPr>
        <p:spPr>
          <a:xfrm>
            <a:off x="765110" y="5509941"/>
            <a:ext cx="10552923" cy="830997"/>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There is less correlation between region code and response </a:t>
            </a:r>
            <a:br>
              <a:rPr lang="en-US" sz="2400" b="1" dirty="0">
                <a:solidFill>
                  <a:schemeClr val="bg1"/>
                </a:solidFill>
                <a:latin typeface="Arial" panose="020B0604020202020204" pitchFamily="34" charset="0"/>
                <a:cs typeface="Arial" panose="020B0604020202020204" pitchFamily="34" charset="0"/>
              </a:rPr>
            </a:br>
            <a:endParaRPr lang="en-I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41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ED6A-7899-4353-A803-1FE084BDB32C}"/>
              </a:ext>
            </a:extLst>
          </p:cNvPr>
          <p:cNvSpPr>
            <a:spLocks noGrp="1"/>
          </p:cNvSpPr>
          <p:nvPr>
            <p:ph type="title" idx="4294967295"/>
          </p:nvPr>
        </p:nvSpPr>
        <p:spPr>
          <a:xfrm>
            <a:off x="892078" y="4965151"/>
            <a:ext cx="11075987" cy="1506538"/>
          </a:xfrm>
        </p:spPr>
        <p:txBody>
          <a:bodyPr>
            <a:noAutofit/>
          </a:bodyPr>
          <a:lstStyle/>
          <a:p>
            <a:br>
              <a:rPr lang="en-US" sz="2400" b="1" cap="none" dirty="0">
                <a:solidFill>
                  <a:schemeClr val="bg1"/>
                </a:solidFill>
                <a:latin typeface="Arial" panose="020B0604020202020204" pitchFamily="34" charset="0"/>
                <a:cs typeface="Arial" panose="020B0604020202020204" pitchFamily="34" charset="0"/>
              </a:rPr>
            </a:br>
            <a:r>
              <a:rPr lang="en-US" sz="2400" b="1" cap="none" dirty="0">
                <a:solidFill>
                  <a:schemeClr val="bg1"/>
                </a:solidFill>
                <a:latin typeface="Arial" panose="020B0604020202020204" pitchFamily="34" charset="0"/>
                <a:cs typeface="Arial" panose="020B0604020202020204" pitchFamily="34" charset="0"/>
              </a:rPr>
              <a:t>From graph we can conclude that vintage has no effect on the response. The rate of positive and negative feedback seems to be same</a:t>
            </a:r>
          </a:p>
        </p:txBody>
      </p:sp>
      <p:pic>
        <p:nvPicPr>
          <p:cNvPr id="3074" name="Picture 2">
            <a:extLst>
              <a:ext uri="{FF2B5EF4-FFF2-40B4-BE49-F238E27FC236}">
                <a16:creationId xmlns:a16="http://schemas.microsoft.com/office/drawing/2014/main" id="{08108B03-394D-4337-8936-F22E8CC6E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424" y="1346828"/>
            <a:ext cx="5197151" cy="37663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E14E46-FEBB-00E9-1F4A-8DA186E30860}"/>
              </a:ext>
            </a:extLst>
          </p:cNvPr>
          <p:cNvSpPr txBox="1"/>
          <p:nvPr/>
        </p:nvSpPr>
        <p:spPr>
          <a:xfrm>
            <a:off x="755780" y="279918"/>
            <a:ext cx="6699379" cy="461665"/>
          </a:xfrm>
          <a:prstGeom prst="rect">
            <a:avLst/>
          </a:prstGeom>
          <a:noFill/>
        </p:spPr>
        <p:txBody>
          <a:bodyPr wrap="square" rtlCol="0">
            <a:spAutoFit/>
          </a:bodyPr>
          <a:lstStyle/>
          <a:p>
            <a:r>
              <a:rPr lang="fr-FR" sz="2400" b="1" u="sng" dirty="0">
                <a:solidFill>
                  <a:schemeClr val="bg1"/>
                </a:solidFill>
                <a:latin typeface="Times New Roman" panose="02020603050405020304" pitchFamily="18" charset="0"/>
                <a:cs typeface="Times New Roman" panose="02020603050405020304" pitchFamily="18" charset="0"/>
              </a:rPr>
              <a:t>Vintage Code and Response Correlation:</a:t>
            </a:r>
            <a:endParaRPr lang="en-IN"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55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326AE46-F0EE-6DBE-48B8-61842A0EC420}"/>
              </a:ext>
            </a:extLst>
          </p:cNvPr>
          <p:cNvGraphicFramePr/>
          <p:nvPr>
            <p:extLst>
              <p:ext uri="{D42A27DB-BD31-4B8C-83A1-F6EECF244321}">
                <p14:modId xmlns:p14="http://schemas.microsoft.com/office/powerpoint/2010/main" val="743836933"/>
              </p:ext>
            </p:extLst>
          </p:nvPr>
        </p:nvGraphicFramePr>
        <p:xfrm>
          <a:off x="609568" y="208384"/>
          <a:ext cx="5996505" cy="66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F486E91D-31EB-6093-0EE2-3216098F02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051" y="877078"/>
            <a:ext cx="8976049" cy="49453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478A6F-7364-2C2C-A206-4006C428440C}"/>
              </a:ext>
            </a:extLst>
          </p:cNvPr>
          <p:cNvSpPr txBox="1"/>
          <p:nvPr/>
        </p:nvSpPr>
        <p:spPr>
          <a:xfrm>
            <a:off x="531845" y="5804514"/>
            <a:ext cx="10814179" cy="369332"/>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We have plotted heatmap to check relationship  between the columns with each other  </a:t>
            </a:r>
          </a:p>
        </p:txBody>
      </p:sp>
    </p:spTree>
    <p:extLst>
      <p:ext uri="{BB962C8B-B14F-4D97-AF65-F5344CB8AC3E}">
        <p14:creationId xmlns:p14="http://schemas.microsoft.com/office/powerpoint/2010/main" val="1164966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AC509D5-05D1-27FA-0983-9CC8D1F73C98}"/>
              </a:ext>
            </a:extLst>
          </p:cNvPr>
          <p:cNvGraphicFramePr/>
          <p:nvPr>
            <p:extLst>
              <p:ext uri="{D42A27DB-BD31-4B8C-83A1-F6EECF244321}">
                <p14:modId xmlns:p14="http://schemas.microsoft.com/office/powerpoint/2010/main" val="1326602260"/>
              </p:ext>
            </p:extLst>
          </p:nvPr>
        </p:nvGraphicFramePr>
        <p:xfrm>
          <a:off x="684212" y="195943"/>
          <a:ext cx="3701176" cy="942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31A1A10C-7EE7-099F-D431-A4E16520F987}"/>
              </a:ext>
            </a:extLst>
          </p:cNvPr>
          <p:cNvGraphicFramePr/>
          <p:nvPr>
            <p:extLst>
              <p:ext uri="{D42A27DB-BD31-4B8C-83A1-F6EECF244321}">
                <p14:modId xmlns:p14="http://schemas.microsoft.com/office/powerpoint/2010/main" val="3611243641"/>
              </p:ext>
            </p:extLst>
          </p:nvPr>
        </p:nvGraphicFramePr>
        <p:xfrm>
          <a:off x="684212" y="1557177"/>
          <a:ext cx="4839511" cy="6911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868B5713-8DC1-5BDD-008D-AA9B329FBF2D}"/>
              </a:ext>
            </a:extLst>
          </p:cNvPr>
          <p:cNvSpPr txBox="1"/>
          <p:nvPr/>
        </p:nvSpPr>
        <p:spPr>
          <a:xfrm>
            <a:off x="684212" y="2667175"/>
            <a:ext cx="10963469" cy="3046988"/>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Accuracy Score: </a:t>
            </a:r>
            <a:r>
              <a:rPr lang="en-IN" sz="2400" dirty="0">
                <a:solidFill>
                  <a:schemeClr val="bg1"/>
                </a:solidFill>
                <a:latin typeface="Arial" panose="020B0604020202020204" pitchFamily="34" charset="0"/>
                <a:cs typeface="Arial" panose="020B0604020202020204" pitchFamily="34" charset="0"/>
              </a:rPr>
              <a:t>84.2486</a:t>
            </a: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F1 Score: </a:t>
            </a:r>
            <a:r>
              <a:rPr lang="en-IN" sz="2400" dirty="0">
                <a:solidFill>
                  <a:schemeClr val="bg1"/>
                </a:solidFill>
                <a:latin typeface="Arial" panose="020B0604020202020204" pitchFamily="34" charset="0"/>
                <a:cs typeface="Arial" panose="020B0604020202020204" pitchFamily="34" charset="0"/>
              </a:rPr>
              <a:t>0.2663</a:t>
            </a:r>
          </a:p>
          <a:p>
            <a:endParaRPr lang="en-IN" sz="2400" dirty="0">
              <a:solidFill>
                <a:schemeClr val="bg1"/>
              </a:solidFill>
              <a:latin typeface="Arial" panose="020B0604020202020204" pitchFamily="34" charset="0"/>
              <a:cs typeface="Arial" panose="020B0604020202020204" pitchFamily="34" charset="0"/>
            </a:endParaRP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Area Under Curve(AUC): </a:t>
            </a:r>
            <a:r>
              <a:rPr lang="en-IN" sz="2400" dirty="0">
                <a:solidFill>
                  <a:schemeClr val="bg1"/>
                </a:solidFill>
                <a:latin typeface="Arial" panose="020B0604020202020204" pitchFamily="34" charset="0"/>
                <a:cs typeface="Arial" panose="020B0604020202020204" pitchFamily="34" charset="0"/>
              </a:rPr>
              <a:t>0.7988</a:t>
            </a:r>
          </a:p>
          <a:p>
            <a:r>
              <a:rPr lang="en-IN" sz="2400" dirty="0">
                <a:solidFill>
                  <a:schemeClr val="bg1"/>
                </a:solidFill>
                <a:latin typeface="Arial" panose="020B0604020202020204" pitchFamily="34" charset="0"/>
                <a:cs typeface="Arial" panose="020B0604020202020204" pitchFamily="34" charset="0"/>
              </a:rPr>
              <a:t> </a:t>
            </a:r>
          </a:p>
        </p:txBody>
      </p:sp>
      <p:pic>
        <p:nvPicPr>
          <p:cNvPr id="2056" name="Picture 8">
            <a:extLst>
              <a:ext uri="{FF2B5EF4-FFF2-40B4-BE49-F238E27FC236}">
                <a16:creationId xmlns:a16="http://schemas.microsoft.com/office/drawing/2014/main" id="{6E42E045-6201-1BAA-9C02-CEAD65B30F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56155" y="1243518"/>
            <a:ext cx="6069035" cy="4470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22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0484C5C9-B024-F192-204C-213658525727}"/>
              </a:ext>
            </a:extLst>
          </p:cNvPr>
          <p:cNvGraphicFramePr/>
          <p:nvPr>
            <p:extLst>
              <p:ext uri="{D42A27DB-BD31-4B8C-83A1-F6EECF244321}">
                <p14:modId xmlns:p14="http://schemas.microsoft.com/office/powerpoint/2010/main" val="1635038502"/>
              </p:ext>
            </p:extLst>
          </p:nvPr>
        </p:nvGraphicFramePr>
        <p:xfrm>
          <a:off x="572244" y="354563"/>
          <a:ext cx="4578254" cy="76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id="{0FC44286-D3B1-8EB7-9942-4610603D0281}"/>
              </a:ext>
            </a:extLst>
          </p:cNvPr>
          <p:cNvSpPr>
            <a:spLocks noGrp="1"/>
          </p:cNvSpPr>
          <p:nvPr>
            <p:ph type="subTitle" idx="1"/>
          </p:nvPr>
        </p:nvSpPr>
        <p:spPr>
          <a:xfrm>
            <a:off x="572244" y="1688495"/>
            <a:ext cx="6400800" cy="1947333"/>
          </a:xfrm>
        </p:spPr>
        <p:txBody>
          <a:bodyPr>
            <a:noAutofit/>
          </a:bodyPr>
          <a:lstStyle/>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Accuracy Score: </a:t>
            </a:r>
            <a:r>
              <a:rPr lang="en-IN" sz="2400" dirty="0">
                <a:solidFill>
                  <a:schemeClr val="bg1"/>
                </a:solidFill>
                <a:latin typeface="Arial" panose="020B0604020202020204" pitchFamily="34" charset="0"/>
                <a:cs typeface="Arial" panose="020B0604020202020204" pitchFamily="34" charset="0"/>
              </a:rPr>
              <a:t>87.69</a:t>
            </a: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F1 Score: </a:t>
            </a:r>
            <a:r>
              <a:rPr lang="en-IN" sz="2400" dirty="0">
                <a:solidFill>
                  <a:schemeClr val="bg1"/>
                </a:solidFill>
                <a:latin typeface="Arial" panose="020B0604020202020204" pitchFamily="34" charset="0"/>
                <a:cs typeface="Arial" panose="020B0604020202020204" pitchFamily="34" charset="0"/>
              </a:rPr>
              <a:t>0.0</a:t>
            </a: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Area Under Curve(AUC): </a:t>
            </a:r>
            <a:r>
              <a:rPr lang="en-IN" sz="2400" dirty="0">
                <a:solidFill>
                  <a:schemeClr val="bg1"/>
                </a:solidFill>
                <a:latin typeface="Arial" panose="020B0604020202020204" pitchFamily="34" charset="0"/>
                <a:cs typeface="Arial" panose="020B0604020202020204" pitchFamily="34" charset="0"/>
              </a:rPr>
              <a:t>0.5883</a:t>
            </a:r>
          </a:p>
          <a:p>
            <a:r>
              <a:rPr lang="en-IN" sz="2400" dirty="0">
                <a:solidFill>
                  <a:schemeClr val="bg1"/>
                </a:solidFill>
                <a:latin typeface="Arial" panose="020B0604020202020204" pitchFamily="34" charset="0"/>
                <a:cs typeface="Arial" panose="020B0604020202020204" pitchFamily="34" charset="0"/>
              </a:rPr>
              <a:t> </a:t>
            </a:r>
          </a:p>
          <a:p>
            <a:endParaRPr lang="en-IN" sz="2400" dirty="0"/>
          </a:p>
        </p:txBody>
      </p:sp>
      <p:pic>
        <p:nvPicPr>
          <p:cNvPr id="3074" name="Picture 2">
            <a:extLst>
              <a:ext uri="{FF2B5EF4-FFF2-40B4-BE49-F238E27FC236}">
                <a16:creationId xmlns:a16="http://schemas.microsoft.com/office/drawing/2014/main" id="{E135C0EE-57E8-599A-1158-D2440AF908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8286" y="1011614"/>
            <a:ext cx="5990901" cy="445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F829898-7435-D5E6-096C-417DFA20603E}"/>
              </a:ext>
            </a:extLst>
          </p:cNvPr>
          <p:cNvGraphicFramePr/>
          <p:nvPr>
            <p:extLst>
              <p:ext uri="{D42A27DB-BD31-4B8C-83A1-F6EECF244321}">
                <p14:modId xmlns:p14="http://schemas.microsoft.com/office/powerpoint/2010/main" val="2813293159"/>
              </p:ext>
            </p:extLst>
          </p:nvPr>
        </p:nvGraphicFramePr>
        <p:xfrm>
          <a:off x="298580" y="67747"/>
          <a:ext cx="3806890"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4F4C590-324C-2834-5E47-69C90399FC35}"/>
              </a:ext>
            </a:extLst>
          </p:cNvPr>
          <p:cNvSpPr txBox="1"/>
          <p:nvPr/>
        </p:nvSpPr>
        <p:spPr>
          <a:xfrm>
            <a:off x="298579" y="1045028"/>
            <a:ext cx="11280710" cy="4832092"/>
          </a:xfrm>
          <a:prstGeom prst="rect">
            <a:avLst/>
          </a:prstGeom>
          <a:noFill/>
        </p:spPr>
        <p:txBody>
          <a:bodyPr wrap="square" rtlCol="0">
            <a:spAutoFit/>
          </a:bodyPr>
          <a:lstStyle/>
          <a:p>
            <a:pPr algn="l"/>
            <a:r>
              <a:rPr lang="en-US" sz="2800" b="0" i="0" dirty="0">
                <a:solidFill>
                  <a:schemeClr val="bg1"/>
                </a:solidFill>
                <a:effectLst/>
                <a:latin typeface="Arial" panose="020B0604020202020204" pitchFamily="34" charset="0"/>
                <a:cs typeface="Arial" panose="020B0604020202020204" pitchFamily="34" charset="0"/>
              </a:rPr>
              <a:t>Our client is an Insurance company that has provided Health Insurance to its customers now they need your help in building a model to predict whether the policyholders (customers) from past year will also be interested in Vehicle Insurance provided by the company.</a:t>
            </a:r>
          </a:p>
          <a:p>
            <a:pPr algn="l"/>
            <a:endParaRPr lang="en-US" sz="2800" b="0" i="0" dirty="0">
              <a:solidFill>
                <a:schemeClr val="bg1"/>
              </a:solidFill>
              <a:effectLst/>
              <a:latin typeface="Arial" panose="020B0604020202020204" pitchFamily="34" charset="0"/>
              <a:cs typeface="Arial" panose="020B0604020202020204" pitchFamily="34" charset="0"/>
            </a:endParaRPr>
          </a:p>
          <a:p>
            <a:pPr algn="l"/>
            <a:r>
              <a:rPr lang="en-US" sz="2800" b="0" i="0" dirty="0">
                <a:solidFill>
                  <a:schemeClr val="bg1"/>
                </a:solidFill>
                <a:effectLst/>
                <a:latin typeface="Arial" panose="020B0604020202020204" pitchFamily="34" charset="0"/>
                <a:cs typeface="Arial" panose="020B0604020202020204" pitchFamily="34" charset="0"/>
              </a:rPr>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p>
          <a:p>
            <a:endParaRPr lang="en-IN" sz="2800" dirty="0">
              <a:solidFill>
                <a:schemeClr val="bg1"/>
              </a:solidFill>
            </a:endParaRPr>
          </a:p>
        </p:txBody>
      </p:sp>
    </p:spTree>
    <p:extLst>
      <p:ext uri="{BB962C8B-B14F-4D97-AF65-F5344CB8AC3E}">
        <p14:creationId xmlns:p14="http://schemas.microsoft.com/office/powerpoint/2010/main" val="330372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0484C5C9-B024-F192-204C-213658525727}"/>
              </a:ext>
            </a:extLst>
          </p:cNvPr>
          <p:cNvGraphicFramePr/>
          <p:nvPr>
            <p:extLst>
              <p:ext uri="{D42A27DB-BD31-4B8C-83A1-F6EECF244321}">
                <p14:modId xmlns:p14="http://schemas.microsoft.com/office/powerpoint/2010/main" val="3940307360"/>
              </p:ext>
            </p:extLst>
          </p:nvPr>
        </p:nvGraphicFramePr>
        <p:xfrm>
          <a:off x="572244" y="354562"/>
          <a:ext cx="4568923" cy="849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id="{0FC44286-D3B1-8EB7-9942-4610603D0281}"/>
              </a:ext>
            </a:extLst>
          </p:cNvPr>
          <p:cNvSpPr>
            <a:spLocks noGrp="1"/>
          </p:cNvSpPr>
          <p:nvPr>
            <p:ph type="subTitle" idx="1"/>
          </p:nvPr>
        </p:nvSpPr>
        <p:spPr>
          <a:xfrm>
            <a:off x="572244" y="1688495"/>
            <a:ext cx="6400800" cy="1947333"/>
          </a:xfrm>
        </p:spPr>
        <p:txBody>
          <a:bodyPr>
            <a:noAutofit/>
          </a:bodyPr>
          <a:lstStyle/>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Accuracy Score: </a:t>
            </a:r>
            <a:r>
              <a:rPr lang="en-IN" sz="2400" dirty="0">
                <a:solidFill>
                  <a:schemeClr val="bg1"/>
                </a:solidFill>
                <a:latin typeface="Arial" panose="020B0604020202020204" pitchFamily="34" charset="0"/>
                <a:cs typeface="Arial" panose="020B0604020202020204" pitchFamily="34" charset="0"/>
              </a:rPr>
              <a:t>82.03</a:t>
            </a: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F1 Score: </a:t>
            </a:r>
            <a:r>
              <a:rPr lang="en-IN" sz="2400" dirty="0">
                <a:solidFill>
                  <a:schemeClr val="bg1"/>
                </a:solidFill>
                <a:latin typeface="Arial" panose="020B0604020202020204" pitchFamily="34" charset="0"/>
                <a:cs typeface="Arial" panose="020B0604020202020204" pitchFamily="34" charset="0"/>
              </a:rPr>
              <a:t>0.333</a:t>
            </a: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Area Under Curve(AUC): </a:t>
            </a:r>
            <a:r>
              <a:rPr lang="en-IN" sz="2400" dirty="0">
                <a:solidFill>
                  <a:schemeClr val="bg1"/>
                </a:solidFill>
                <a:latin typeface="Arial" panose="020B0604020202020204" pitchFamily="34" charset="0"/>
                <a:cs typeface="Arial" panose="020B0604020202020204" pitchFamily="34" charset="0"/>
              </a:rPr>
              <a:t>0.8170</a:t>
            </a:r>
          </a:p>
          <a:p>
            <a:r>
              <a:rPr lang="en-IN" sz="2400" dirty="0">
                <a:solidFill>
                  <a:schemeClr val="bg1"/>
                </a:solidFill>
                <a:latin typeface="Arial" panose="020B0604020202020204" pitchFamily="34" charset="0"/>
                <a:cs typeface="Arial" panose="020B0604020202020204" pitchFamily="34" charset="0"/>
              </a:rPr>
              <a:t> </a:t>
            </a:r>
          </a:p>
          <a:p>
            <a:endParaRPr lang="en-IN" sz="2400" dirty="0"/>
          </a:p>
        </p:txBody>
      </p:sp>
      <p:pic>
        <p:nvPicPr>
          <p:cNvPr id="4098" name="Picture 2">
            <a:extLst>
              <a:ext uri="{FF2B5EF4-FFF2-40B4-BE49-F238E27FC236}">
                <a16:creationId xmlns:a16="http://schemas.microsoft.com/office/drawing/2014/main" id="{94C843CD-A3A2-3556-53DB-BBD0E79161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1945" y="1231641"/>
            <a:ext cx="6102019" cy="439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50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0484C5C9-B024-F192-204C-213658525727}"/>
              </a:ext>
            </a:extLst>
          </p:cNvPr>
          <p:cNvGraphicFramePr/>
          <p:nvPr>
            <p:extLst>
              <p:ext uri="{D42A27DB-BD31-4B8C-83A1-F6EECF244321}">
                <p14:modId xmlns:p14="http://schemas.microsoft.com/office/powerpoint/2010/main" val="2986281765"/>
              </p:ext>
            </p:extLst>
          </p:nvPr>
        </p:nvGraphicFramePr>
        <p:xfrm>
          <a:off x="572244" y="354562"/>
          <a:ext cx="4858172" cy="961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id="{0FC44286-D3B1-8EB7-9942-4610603D0281}"/>
              </a:ext>
            </a:extLst>
          </p:cNvPr>
          <p:cNvSpPr>
            <a:spLocks noGrp="1"/>
          </p:cNvSpPr>
          <p:nvPr>
            <p:ph type="subTitle" idx="1"/>
          </p:nvPr>
        </p:nvSpPr>
        <p:spPr>
          <a:xfrm>
            <a:off x="572244" y="1688495"/>
            <a:ext cx="6400800" cy="1947333"/>
          </a:xfrm>
        </p:spPr>
        <p:txBody>
          <a:bodyPr>
            <a:noAutofit/>
          </a:bodyPr>
          <a:lstStyle/>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Accuracy Score: </a:t>
            </a:r>
            <a:r>
              <a:rPr lang="en-IN" sz="2400" dirty="0">
                <a:solidFill>
                  <a:schemeClr val="bg1"/>
                </a:solidFill>
                <a:latin typeface="Arial" panose="020B0604020202020204" pitchFamily="34" charset="0"/>
                <a:cs typeface="Arial" panose="020B0604020202020204" pitchFamily="34" charset="0"/>
              </a:rPr>
              <a:t>88.00</a:t>
            </a: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F1 Score: </a:t>
            </a:r>
            <a:r>
              <a:rPr lang="en-IN" sz="2400" dirty="0">
                <a:solidFill>
                  <a:schemeClr val="bg1"/>
                </a:solidFill>
                <a:latin typeface="Arial" panose="020B0604020202020204" pitchFamily="34" charset="0"/>
                <a:cs typeface="Arial" panose="020B0604020202020204" pitchFamily="34" charset="0"/>
              </a:rPr>
              <a:t>0.0</a:t>
            </a:r>
          </a:p>
          <a:p>
            <a:endParaRPr lang="en-IN" sz="24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b="1" dirty="0">
                <a:solidFill>
                  <a:schemeClr val="bg1"/>
                </a:solidFill>
                <a:latin typeface="Arial" panose="020B0604020202020204" pitchFamily="34" charset="0"/>
                <a:cs typeface="Arial" panose="020B0604020202020204" pitchFamily="34" charset="0"/>
              </a:rPr>
              <a:t>Area Under Curve(AUC): </a:t>
            </a:r>
            <a:r>
              <a:rPr lang="en-IN" sz="2400" dirty="0">
                <a:solidFill>
                  <a:schemeClr val="bg1"/>
                </a:solidFill>
                <a:latin typeface="Arial" panose="020B0604020202020204" pitchFamily="34" charset="0"/>
                <a:cs typeface="Arial" panose="020B0604020202020204" pitchFamily="34" charset="0"/>
              </a:rPr>
              <a:t>0.8324</a:t>
            </a:r>
          </a:p>
          <a:p>
            <a:r>
              <a:rPr lang="en-IN" sz="2400" dirty="0">
                <a:solidFill>
                  <a:schemeClr val="bg1"/>
                </a:solidFill>
                <a:latin typeface="Arial" panose="020B0604020202020204" pitchFamily="34" charset="0"/>
                <a:cs typeface="Arial" panose="020B0604020202020204" pitchFamily="34" charset="0"/>
              </a:rPr>
              <a:t> </a:t>
            </a:r>
          </a:p>
          <a:p>
            <a:endParaRPr lang="en-IN" sz="2400" dirty="0"/>
          </a:p>
        </p:txBody>
      </p:sp>
      <p:pic>
        <p:nvPicPr>
          <p:cNvPr id="5122" name="Picture 2">
            <a:extLst>
              <a:ext uri="{FF2B5EF4-FFF2-40B4-BE49-F238E27FC236}">
                <a16:creationId xmlns:a16="http://schemas.microsoft.com/office/drawing/2014/main" id="{BA6E0E2B-FD86-4958-C671-6DA51EA588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7351" y="1419807"/>
            <a:ext cx="6153843" cy="443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76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A2A2C-1691-DB05-0E19-2377AB6967E6}"/>
              </a:ext>
            </a:extLst>
          </p:cNvPr>
          <p:cNvSpPr>
            <a:spLocks noGrp="1"/>
          </p:cNvSpPr>
          <p:nvPr>
            <p:ph type="ctrTitle"/>
          </p:nvPr>
        </p:nvSpPr>
        <p:spPr>
          <a:xfrm>
            <a:off x="684212" y="251926"/>
            <a:ext cx="10447208" cy="895739"/>
          </a:xfrm>
        </p:spPr>
        <p:txBody>
          <a:bodyPr>
            <a:normAutofit/>
          </a:bodyPr>
          <a:lstStyle/>
          <a:p>
            <a:r>
              <a:rPr lang="en-IN" sz="4400" b="1" u="sng" dirty="0">
                <a:solidFill>
                  <a:schemeClr val="bg1"/>
                </a:solidFill>
                <a:latin typeface="Times New Roman" panose="02020603050405020304" pitchFamily="18" charset="0"/>
                <a:cs typeface="Times New Roman" panose="02020603050405020304" pitchFamily="18" charset="0"/>
              </a:rPr>
              <a:t>Visualization of Decision tree</a:t>
            </a:r>
          </a:p>
        </p:txBody>
      </p:sp>
      <p:pic>
        <p:nvPicPr>
          <p:cNvPr id="2050" name="Picture 2">
            <a:extLst>
              <a:ext uri="{FF2B5EF4-FFF2-40B4-BE49-F238E27FC236}">
                <a16:creationId xmlns:a16="http://schemas.microsoft.com/office/drawing/2014/main" id="{DC87EBCB-7E97-D6A1-8891-BED60A600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96" y="1212980"/>
            <a:ext cx="11464212" cy="539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2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A007A9B-8636-DF6C-312C-FB371C7314F0}"/>
              </a:ext>
            </a:extLst>
          </p:cNvPr>
          <p:cNvGraphicFramePr/>
          <p:nvPr>
            <p:extLst>
              <p:ext uri="{D42A27DB-BD31-4B8C-83A1-F6EECF244321}">
                <p14:modId xmlns:p14="http://schemas.microsoft.com/office/powerpoint/2010/main" val="884723573"/>
              </p:ext>
            </p:extLst>
          </p:nvPr>
        </p:nvGraphicFramePr>
        <p:xfrm>
          <a:off x="544251" y="214605"/>
          <a:ext cx="4895495" cy="1268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id="{4DDDD9A9-E4A1-A31D-6943-B6FEA6714E6F}"/>
              </a:ext>
            </a:extLst>
          </p:cNvPr>
          <p:cNvSpPr>
            <a:spLocks noGrp="1"/>
          </p:cNvSpPr>
          <p:nvPr>
            <p:ph type="subTitle" idx="1"/>
          </p:nvPr>
        </p:nvSpPr>
        <p:spPr>
          <a:xfrm>
            <a:off x="684212" y="1567543"/>
            <a:ext cx="10465870" cy="4935894"/>
          </a:xfrm>
        </p:spPr>
        <p:txBody>
          <a:bodyPr/>
          <a:lstStyle/>
          <a:p>
            <a:pPr algn="l"/>
            <a:r>
              <a:rPr lang="en-US" sz="2400" i="0" dirty="0">
                <a:solidFill>
                  <a:srgbClr val="000000"/>
                </a:solidFill>
                <a:effectLst/>
                <a:latin typeface="Arial" panose="020B0604020202020204" pitchFamily="34" charset="0"/>
                <a:cs typeface="Arial" panose="020B0604020202020204" pitchFamily="34" charset="0"/>
              </a:rPr>
              <a:t>We trained our model using various algorithms and checked accuracy, f1score and auc(area under curve), so it is seen that f1score of naive bayes algorithm is better than all other applied algorithms </a:t>
            </a:r>
          </a:p>
          <a:p>
            <a:pPr algn="l"/>
            <a:r>
              <a:rPr lang="en-US" sz="2400" i="0" dirty="0">
                <a:solidFill>
                  <a:srgbClr val="000000"/>
                </a:solidFill>
                <a:effectLst/>
                <a:latin typeface="Arial" panose="020B0604020202020204" pitchFamily="34" charset="0"/>
                <a:cs typeface="Arial" panose="020B0604020202020204" pitchFamily="34" charset="0"/>
              </a:rPr>
              <a:t>So, we will choose a naive bayes algorithm for this dataset.</a:t>
            </a:r>
          </a:p>
          <a:p>
            <a:pPr algn="l"/>
            <a:r>
              <a:rPr lang="en-US" sz="2400" b="1" i="0" dirty="0">
                <a:solidFill>
                  <a:schemeClr val="accent6"/>
                </a:solidFill>
                <a:effectLst/>
                <a:latin typeface="Arial" panose="020B0604020202020204" pitchFamily="34" charset="0"/>
                <a:cs typeface="Arial" panose="020B0604020202020204" pitchFamily="34" charset="0"/>
              </a:rPr>
              <a:t>Naive bayes score</a:t>
            </a:r>
          </a:p>
          <a:p>
            <a:pPr algn="l"/>
            <a:r>
              <a:rPr lang="en-US" sz="2400" b="1" i="0" dirty="0">
                <a:solidFill>
                  <a:srgbClr val="000000"/>
                </a:solidFill>
                <a:effectLst/>
                <a:latin typeface="Arial" panose="020B0604020202020204" pitchFamily="34" charset="0"/>
                <a:cs typeface="Arial" panose="020B0604020202020204" pitchFamily="34" charset="0"/>
              </a:rPr>
              <a:t>F1_score: </a:t>
            </a:r>
            <a:r>
              <a:rPr lang="en-US" sz="2400" i="0" dirty="0">
                <a:solidFill>
                  <a:srgbClr val="000000"/>
                </a:solidFill>
                <a:effectLst/>
                <a:latin typeface="Arial" panose="020B0604020202020204" pitchFamily="34" charset="0"/>
                <a:cs typeface="Arial" panose="020B0604020202020204" pitchFamily="34" charset="0"/>
              </a:rPr>
              <a:t>0.33300866854972244</a:t>
            </a:r>
          </a:p>
          <a:p>
            <a:pPr algn="l"/>
            <a:r>
              <a:rPr lang="en-US" sz="2400" b="1" i="0" dirty="0">
                <a:solidFill>
                  <a:srgbClr val="000000"/>
                </a:solidFill>
                <a:effectLst/>
                <a:latin typeface="Arial" panose="020B0604020202020204" pitchFamily="34" charset="0"/>
                <a:cs typeface="Arial" panose="020B0604020202020204" pitchFamily="34" charset="0"/>
              </a:rPr>
              <a:t>Auc: </a:t>
            </a:r>
            <a:r>
              <a:rPr lang="en-US" sz="2400" i="0" dirty="0">
                <a:solidFill>
                  <a:srgbClr val="000000"/>
                </a:solidFill>
                <a:effectLst/>
                <a:latin typeface="Arial" panose="020B0604020202020204" pitchFamily="34" charset="0"/>
                <a:cs typeface="Arial" panose="020B0604020202020204" pitchFamily="34" charset="0"/>
              </a:rPr>
              <a:t>0.8170637745343865</a:t>
            </a:r>
          </a:p>
          <a:p>
            <a:endParaRPr lang="en-IN" dirty="0"/>
          </a:p>
        </p:txBody>
      </p:sp>
    </p:spTree>
    <p:extLst>
      <p:ext uri="{BB962C8B-B14F-4D97-AF65-F5344CB8AC3E}">
        <p14:creationId xmlns:p14="http://schemas.microsoft.com/office/powerpoint/2010/main" val="1530281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290A8D0-6A17-8DDC-C9C7-E2AFF59FA00F}"/>
              </a:ext>
            </a:extLst>
          </p:cNvPr>
          <p:cNvGraphicFramePr/>
          <p:nvPr>
            <p:extLst>
              <p:ext uri="{D42A27DB-BD31-4B8C-83A1-F6EECF244321}">
                <p14:modId xmlns:p14="http://schemas.microsoft.com/office/powerpoint/2010/main" val="1399326013"/>
              </p:ext>
            </p:extLst>
          </p:nvPr>
        </p:nvGraphicFramePr>
        <p:xfrm>
          <a:off x="684211" y="245706"/>
          <a:ext cx="4344989" cy="929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id="{1B76684A-6C70-D73B-F0A5-65F9721ED14D}"/>
              </a:ext>
            </a:extLst>
          </p:cNvPr>
          <p:cNvSpPr>
            <a:spLocks noGrp="1"/>
          </p:cNvSpPr>
          <p:nvPr>
            <p:ph type="subTitle" idx="1"/>
          </p:nvPr>
        </p:nvSpPr>
        <p:spPr>
          <a:xfrm>
            <a:off x="684211" y="1725818"/>
            <a:ext cx="10671144" cy="2659570"/>
          </a:xfrm>
        </p:spPr>
        <p:txBody>
          <a:bodyPr>
            <a:noAutofit/>
          </a:bodyPr>
          <a:lstStyle/>
          <a:p>
            <a:r>
              <a:rPr lang="en-IN" sz="1800" b="1" dirty="0">
                <a:solidFill>
                  <a:schemeClr val="accent6"/>
                </a:solidFill>
                <a:latin typeface="Arial" panose="020B0604020202020204" pitchFamily="34" charset="0"/>
                <a:cs typeface="Arial" panose="020B0604020202020204" pitchFamily="34" charset="0"/>
              </a:rPr>
              <a:t>From the above exploratory data analysis, we analysed the data and extracted </a:t>
            </a:r>
          </a:p>
          <a:p>
            <a:r>
              <a:rPr lang="en-IN" sz="1800" b="1" dirty="0">
                <a:solidFill>
                  <a:schemeClr val="accent6"/>
                </a:solidFill>
                <a:latin typeface="Arial" panose="020B0604020202020204" pitchFamily="34" charset="0"/>
                <a:cs typeface="Arial" panose="020B0604020202020204" pitchFamily="34" charset="0"/>
              </a:rPr>
              <a:t>the following insights:</a:t>
            </a:r>
          </a:p>
          <a:p>
            <a:pPr marL="342900" indent="-342900">
              <a:buFont typeface="Wingdings" panose="05000000000000000000" pitchFamily="2" charset="2"/>
              <a:buChar char="Ø"/>
            </a:pPr>
            <a:r>
              <a:rPr lang="en-IN" sz="1800" dirty="0">
                <a:solidFill>
                  <a:schemeClr val="bg1"/>
                </a:solidFill>
                <a:latin typeface="Arial" panose="020B0604020202020204" pitchFamily="34" charset="0"/>
                <a:cs typeface="Arial" panose="020B0604020202020204" pitchFamily="34" charset="0"/>
              </a:rPr>
              <a:t>How age is related with the response(target) column i.e. consumers above the age of 35 are more interested in buying insurance</a:t>
            </a:r>
          </a:p>
          <a:p>
            <a:pPr marL="342900" indent="-342900">
              <a:buFont typeface="Wingdings" panose="05000000000000000000" pitchFamily="2" charset="2"/>
              <a:buChar char="Ø"/>
            </a:pPr>
            <a:r>
              <a:rPr lang="en-IN" sz="1800" dirty="0">
                <a:solidFill>
                  <a:schemeClr val="bg1"/>
                </a:solidFill>
                <a:latin typeface="Arial" panose="020B0604020202020204" pitchFamily="34" charset="0"/>
                <a:cs typeface="Arial" panose="020B0604020202020204" pitchFamily="34" charset="0"/>
              </a:rPr>
              <a:t>How Vehicle age is related to the response(target) i.e. Consumers with vehicle age between 1 and 2 years are more interested in buying insurance</a:t>
            </a:r>
          </a:p>
          <a:p>
            <a:pPr marL="342900" indent="-342900">
              <a:buFont typeface="Wingdings" panose="05000000000000000000" pitchFamily="2" charset="2"/>
              <a:buChar char="Ø"/>
            </a:pPr>
            <a:r>
              <a:rPr lang="en-IN" sz="1800" dirty="0">
                <a:solidFill>
                  <a:schemeClr val="bg1"/>
                </a:solidFill>
                <a:latin typeface="Arial" panose="020B0604020202020204" pitchFamily="34" charset="0"/>
                <a:cs typeface="Arial" panose="020B0604020202020204" pitchFamily="34" charset="0"/>
              </a:rPr>
              <a:t>How vehicle damage is related to the response(target) column i.e. </a:t>
            </a:r>
            <a:r>
              <a:rPr lang="en-US" sz="1800" dirty="0">
                <a:solidFill>
                  <a:schemeClr val="bg1"/>
                </a:solidFill>
                <a:latin typeface="Arial" panose="020B0604020202020204" pitchFamily="34" charset="0"/>
                <a:cs typeface="Arial" panose="020B0604020202020204" pitchFamily="34" charset="0"/>
              </a:rPr>
              <a:t>People who has damaged their vehicle in past and also not interested in vehicle insurance are more as compared to people who has not damaged their vehicle and also interested in vehicle insurance</a:t>
            </a:r>
          </a:p>
          <a:p>
            <a:pPr marL="342900" indent="-342900">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How gender is </a:t>
            </a:r>
            <a:r>
              <a:rPr lang="en-IN" sz="1800" dirty="0">
                <a:solidFill>
                  <a:schemeClr val="bg1"/>
                </a:solidFill>
                <a:latin typeface="Arial" panose="020B0604020202020204" pitchFamily="34" charset="0"/>
                <a:cs typeface="Arial" panose="020B0604020202020204" pitchFamily="34" charset="0"/>
              </a:rPr>
              <a:t>is related with the response(target) column i.e. Response from male consumers is slightly greater than female consumers.</a:t>
            </a:r>
            <a:endParaRPr lang="en-US" sz="1800" dirty="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466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3CA85C8-D9E9-E95A-0897-C0D29B7CEDDB}"/>
              </a:ext>
            </a:extLst>
          </p:cNvPr>
          <p:cNvGraphicFramePr/>
          <p:nvPr>
            <p:extLst>
              <p:ext uri="{D42A27DB-BD31-4B8C-83A1-F6EECF244321}">
                <p14:modId xmlns:p14="http://schemas.microsoft.com/office/powerpoint/2010/main" val="3454435741"/>
              </p:ext>
            </p:extLst>
          </p:nvPr>
        </p:nvGraphicFramePr>
        <p:xfrm>
          <a:off x="522514" y="382555"/>
          <a:ext cx="3153747" cy="707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2FEFD7D-4F92-B6A5-4062-3550071AE5DE}"/>
              </a:ext>
            </a:extLst>
          </p:cNvPr>
          <p:cNvSpPr txBox="1"/>
          <p:nvPr/>
        </p:nvSpPr>
        <p:spPr>
          <a:xfrm>
            <a:off x="597159" y="1371600"/>
            <a:ext cx="11122090" cy="3416320"/>
          </a:xfrm>
          <a:prstGeom prst="rect">
            <a:avLst/>
          </a:prstGeom>
          <a:noFill/>
        </p:spPr>
        <p:txBody>
          <a:bodyPr wrap="square" rtlCol="0">
            <a:spAutoFit/>
          </a:bodyPr>
          <a:lstStyle/>
          <a:p>
            <a:pPr algn="l"/>
            <a:r>
              <a:rPr lang="en-US" sz="2400" b="0" i="0" dirty="0">
                <a:solidFill>
                  <a:schemeClr val="bg1"/>
                </a:solidFill>
                <a:effectLst/>
                <a:latin typeface="Arial" panose="020B0604020202020204" pitchFamily="34" charset="0"/>
                <a:cs typeface="Arial" panose="020B0604020202020204" pitchFamily="34" charset="0"/>
              </a:rPr>
              <a:t>Building a model to predict whether a customer would be interested in Vehicle Insurance is extremely helpful for the company because it can then accordingly plan its communication strategy to reach out to those customers and optimize its business model and revenue.</a:t>
            </a:r>
          </a:p>
          <a:p>
            <a:pPr algn="l"/>
            <a:endParaRPr lang="en-US" sz="2400" b="0" i="0" dirty="0">
              <a:solidFill>
                <a:schemeClr val="bg1"/>
              </a:solidFill>
              <a:effectLst/>
              <a:latin typeface="Arial" panose="020B0604020202020204" pitchFamily="34" charset="0"/>
              <a:cs typeface="Arial" panose="020B0604020202020204" pitchFamily="34" charset="0"/>
            </a:endParaRPr>
          </a:p>
          <a:p>
            <a:pPr algn="l"/>
            <a:r>
              <a:rPr lang="en-US" sz="2400" b="0" i="0" dirty="0">
                <a:solidFill>
                  <a:schemeClr val="bg1"/>
                </a:solidFill>
                <a:effectLst/>
                <a:latin typeface="Arial" panose="020B0604020202020204" pitchFamily="34" charset="0"/>
                <a:cs typeface="Arial" panose="020B0604020202020204" pitchFamily="34" charset="0"/>
              </a:rPr>
              <a:t>Now, in order to predict, whether the customer would be interested in Vehicle insurance, you have information about demographics (gender, age, region code type), Vehicles (Vehicle Age, Damage), Policy (Premium, sourcing channel) etc.</a:t>
            </a:r>
          </a:p>
          <a:p>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87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0C7F-BDC2-47DB-9F0C-F629FFE47CF5}"/>
              </a:ext>
            </a:extLst>
          </p:cNvPr>
          <p:cNvSpPr>
            <a:spLocks noGrp="1"/>
          </p:cNvSpPr>
          <p:nvPr>
            <p:ph type="title"/>
          </p:nvPr>
        </p:nvSpPr>
        <p:spPr>
          <a:xfrm>
            <a:off x="634481" y="1608186"/>
            <a:ext cx="10111306" cy="831118"/>
          </a:xfrm>
        </p:spPr>
        <p:txBody>
          <a:bodyPr>
            <a:normAutofit fontScale="90000"/>
          </a:bodyPr>
          <a:lstStyle/>
          <a:p>
            <a:r>
              <a:rPr lang="en-US" sz="2700" b="1" u="sng" dirty="0">
                <a:solidFill>
                  <a:schemeClr val="bg1"/>
                </a:solidFill>
                <a:latin typeface="Times New Roman" panose="02020603050405020304" pitchFamily="18" charset="0"/>
                <a:cs typeface="Times New Roman" panose="02020603050405020304" pitchFamily="18" charset="0"/>
              </a:rPr>
              <a:t>Count of Gender with respect to the target variable</a:t>
            </a:r>
            <a:br>
              <a:rPr lang="en-US" sz="1800" b="1" u="sng" dirty="0">
                <a:latin typeface="Times New Roman" panose="02020603050405020304" pitchFamily="18" charset="0"/>
                <a:cs typeface="Times New Roman" panose="02020603050405020304" pitchFamily="18" charset="0"/>
              </a:rPr>
            </a:br>
            <a:br>
              <a:rPr lang="en-US" sz="1800"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D30D284-EA1B-4122-8259-42A61C43E8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68553" y="1874705"/>
            <a:ext cx="6652727" cy="3914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36979D-D4FC-47E6-9CE7-8556AD1D6BC8}"/>
              </a:ext>
            </a:extLst>
          </p:cNvPr>
          <p:cNvSpPr txBox="1"/>
          <p:nvPr/>
        </p:nvSpPr>
        <p:spPr>
          <a:xfrm>
            <a:off x="634481" y="5920193"/>
            <a:ext cx="10720873" cy="738664"/>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Male are more interested in buying vehicle insurance than female.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D068A26A-8980-0868-8B66-67809DAC2928}"/>
              </a:ext>
            </a:extLst>
          </p:cNvPr>
          <p:cNvGraphicFramePr/>
          <p:nvPr>
            <p:extLst>
              <p:ext uri="{D42A27DB-BD31-4B8C-83A1-F6EECF244321}">
                <p14:modId xmlns:p14="http://schemas.microsoft.com/office/powerpoint/2010/main" val="2811805990"/>
              </p:ext>
            </p:extLst>
          </p:nvPr>
        </p:nvGraphicFramePr>
        <p:xfrm>
          <a:off x="634481" y="252176"/>
          <a:ext cx="5103846"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161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F2B1-700B-4D7B-B195-40329AD97931}"/>
              </a:ext>
            </a:extLst>
          </p:cNvPr>
          <p:cNvSpPr>
            <a:spLocks noGrp="1"/>
          </p:cNvSpPr>
          <p:nvPr>
            <p:ph type="title"/>
          </p:nvPr>
        </p:nvSpPr>
        <p:spPr>
          <a:xfrm>
            <a:off x="855290" y="279227"/>
            <a:ext cx="10444081" cy="392578"/>
          </a:xfrm>
        </p:spPr>
        <p:txBody>
          <a:bodyPr>
            <a:normAutofit fontScale="90000"/>
          </a:bodyPr>
          <a:lstStyle/>
          <a:p>
            <a:r>
              <a:rPr lang="en-US" sz="2700" b="1" u="sng" dirty="0">
                <a:solidFill>
                  <a:schemeClr val="bg1"/>
                </a:solidFill>
                <a:latin typeface="Times New Roman" panose="02020603050405020304" pitchFamily="18" charset="0"/>
                <a:cs typeface="Times New Roman" panose="02020603050405020304" pitchFamily="18" charset="0"/>
              </a:rPr>
              <a:t>Count of Gender with respect to the Previously insured:</a:t>
            </a:r>
            <a:br>
              <a:rPr lang="en-US" sz="1600" b="1" u="sng" dirty="0">
                <a:solidFill>
                  <a:schemeClr val="bg1"/>
                </a:solidFill>
                <a:latin typeface="Times New Roman" panose="02020603050405020304" pitchFamily="18" charset="0"/>
                <a:cs typeface="Times New Roman" panose="02020603050405020304" pitchFamily="18" charset="0"/>
              </a:rPr>
            </a:br>
            <a:endParaRPr lang="en-US" sz="1600" b="1" u="sng" dirty="0">
              <a:solidFill>
                <a:schemeClr val="bg1"/>
              </a:solidFill>
              <a:latin typeface="Times New Roman" panose="02020603050405020304" pitchFamily="18" charset="0"/>
              <a:cs typeface="Times New Roman" panose="02020603050405020304" pitchFamily="18" charset="0"/>
            </a:endParaRPr>
          </a:p>
        </p:txBody>
      </p:sp>
      <p:pic>
        <p:nvPicPr>
          <p:cNvPr id="2051" name="Picture 3">
            <a:extLst>
              <a:ext uri="{FF2B5EF4-FFF2-40B4-BE49-F238E27FC236}">
                <a16:creationId xmlns:a16="http://schemas.microsoft.com/office/drawing/2014/main" id="{8A7E7992-8A55-4A48-8D88-6C5AFC962D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47561" y="1257689"/>
            <a:ext cx="6459538" cy="4148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57F2D0-3976-D572-FC52-1D313CBDC6F4}"/>
              </a:ext>
            </a:extLst>
          </p:cNvPr>
          <p:cNvSpPr txBox="1"/>
          <p:nvPr/>
        </p:nvSpPr>
        <p:spPr>
          <a:xfrm>
            <a:off x="855290" y="5646421"/>
            <a:ext cx="10537388" cy="830997"/>
          </a:xfrm>
          <a:prstGeom prst="rect">
            <a:avLst/>
          </a:prstGeom>
          <a:noFill/>
        </p:spPr>
        <p:txBody>
          <a:bodyPr wrap="square" rtlCol="0">
            <a:spAutoFit/>
          </a:bodyPr>
          <a:lstStyle/>
          <a:p>
            <a:r>
              <a:rPr lang="en-IN" sz="2400" b="1" dirty="0">
                <a:solidFill>
                  <a:schemeClr val="bg1"/>
                </a:solidFill>
                <a:latin typeface="Arial" panose="020B0604020202020204" pitchFamily="34" charset="0"/>
                <a:cs typeface="Arial" panose="020B0604020202020204" pitchFamily="34" charset="0"/>
              </a:rPr>
              <a:t>Here no of insurance already bought are same with respect to male and female </a:t>
            </a:r>
          </a:p>
        </p:txBody>
      </p:sp>
    </p:spTree>
    <p:extLst>
      <p:ext uri="{BB962C8B-B14F-4D97-AF65-F5344CB8AC3E}">
        <p14:creationId xmlns:p14="http://schemas.microsoft.com/office/powerpoint/2010/main" val="253446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3297-BD0E-49AC-B08F-C092B4331352}"/>
              </a:ext>
            </a:extLst>
          </p:cNvPr>
          <p:cNvSpPr>
            <a:spLocks noGrp="1"/>
          </p:cNvSpPr>
          <p:nvPr>
            <p:ph type="title"/>
          </p:nvPr>
        </p:nvSpPr>
        <p:spPr>
          <a:xfrm>
            <a:off x="1113421" y="5401732"/>
            <a:ext cx="10671142" cy="1204341"/>
          </a:xfrm>
        </p:spPr>
        <p:txBody>
          <a:bodyPr>
            <a:noAutofit/>
          </a:bodyPr>
          <a:lstStyle/>
          <a:p>
            <a:br>
              <a:rPr lang="en-US" sz="1800" b="1" cap="none" dirty="0">
                <a:solidFill>
                  <a:schemeClr val="bg1"/>
                </a:solidFill>
                <a:latin typeface="Arial" panose="020B0604020202020204" pitchFamily="34" charset="0"/>
                <a:cs typeface="Arial" panose="020B0604020202020204" pitchFamily="34" charset="0"/>
              </a:rPr>
            </a:br>
            <a:br>
              <a:rPr lang="en-US" sz="1800" b="1" cap="none" dirty="0">
                <a:solidFill>
                  <a:schemeClr val="bg1"/>
                </a:solidFill>
                <a:latin typeface="Arial" panose="020B0604020202020204" pitchFamily="34" charset="0"/>
                <a:cs typeface="Arial" panose="020B0604020202020204" pitchFamily="34" charset="0"/>
              </a:rPr>
            </a:br>
            <a:r>
              <a:rPr lang="en-US" sz="1800" b="1" cap="none" dirty="0">
                <a:solidFill>
                  <a:schemeClr val="bg1"/>
                </a:solidFill>
                <a:latin typeface="Arial" panose="020B0604020202020204" pitchFamily="34" charset="0"/>
                <a:cs typeface="Arial" panose="020B0604020202020204" pitchFamily="34" charset="0"/>
              </a:rPr>
              <a:t>Between age of 20-30 years most of the people already bought vehicle insurance</a:t>
            </a:r>
            <a:br>
              <a:rPr lang="en-US" sz="1800" b="1" cap="none" dirty="0">
                <a:solidFill>
                  <a:schemeClr val="bg1"/>
                </a:solidFill>
                <a:latin typeface="Arial" panose="020B0604020202020204" pitchFamily="34" charset="0"/>
                <a:cs typeface="Arial" panose="020B0604020202020204" pitchFamily="34" charset="0"/>
              </a:rPr>
            </a:br>
            <a:r>
              <a:rPr lang="en-US" sz="1800" b="1" cap="none" dirty="0">
                <a:solidFill>
                  <a:schemeClr val="bg1"/>
                </a:solidFill>
                <a:latin typeface="Arial" panose="020B0604020202020204" pitchFamily="34" charset="0"/>
                <a:cs typeface="Arial" panose="020B0604020202020204" pitchFamily="34" charset="0"/>
              </a:rPr>
              <a:t>but between 30-50 years of age people tend not to buy A vehicle insurance</a:t>
            </a:r>
            <a:br>
              <a:rPr lang="en-US" sz="1800" b="1" cap="none" dirty="0">
                <a:solidFill>
                  <a:schemeClr val="bg1"/>
                </a:solidFill>
                <a:latin typeface="Arial" panose="020B0604020202020204" pitchFamily="34" charset="0"/>
                <a:cs typeface="Arial" panose="020B0604020202020204" pitchFamily="34" charset="0"/>
              </a:rPr>
            </a:br>
            <a:r>
              <a:rPr lang="en-US" sz="1800" b="1" cap="none" dirty="0">
                <a:solidFill>
                  <a:schemeClr val="bg1"/>
                </a:solidFill>
                <a:latin typeface="Arial" panose="020B0604020202020204" pitchFamily="34" charset="0"/>
                <a:cs typeface="Arial" panose="020B0604020202020204" pitchFamily="34" charset="0"/>
              </a:rPr>
              <a:t>after 50 years of age people again started to buy vehicle insurance</a:t>
            </a:r>
            <a:br>
              <a:rPr lang="en-US" sz="1800" b="1" cap="none" dirty="0">
                <a:solidFill>
                  <a:schemeClr val="bg1"/>
                </a:solidFill>
                <a:latin typeface="Arial" panose="020B0604020202020204" pitchFamily="34" charset="0"/>
                <a:cs typeface="Arial" panose="020B0604020202020204" pitchFamily="34" charset="0"/>
              </a:rPr>
            </a:br>
            <a:br>
              <a:rPr lang="en-US" sz="1800" b="1" cap="none" dirty="0">
                <a:solidFill>
                  <a:schemeClr val="bg1"/>
                </a:solidFill>
                <a:latin typeface="Arial" panose="020B0604020202020204" pitchFamily="34" charset="0"/>
                <a:cs typeface="Arial" panose="020B0604020202020204" pitchFamily="34" charset="0"/>
              </a:rPr>
            </a:br>
            <a:br>
              <a:rPr lang="en-US" sz="1800" b="1" cap="none" dirty="0">
                <a:solidFill>
                  <a:schemeClr val="bg1"/>
                </a:solidFill>
                <a:latin typeface="Arial" panose="020B0604020202020204" pitchFamily="34" charset="0"/>
                <a:cs typeface="Arial" panose="020B0604020202020204" pitchFamily="34" charset="0"/>
              </a:rPr>
            </a:br>
            <a:endParaRPr lang="en-US" sz="1800" b="1" cap="none" dirty="0">
              <a:solidFill>
                <a:schemeClr val="bg1"/>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EBBF38DD-C48F-439D-99DA-E136166B08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40359" y="1059024"/>
            <a:ext cx="5701003" cy="36147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BB0A7E-B0A9-4C3E-03C3-B7CEA1EF8E1A}"/>
              </a:ext>
            </a:extLst>
          </p:cNvPr>
          <p:cNvSpPr txBox="1"/>
          <p:nvPr/>
        </p:nvSpPr>
        <p:spPr>
          <a:xfrm>
            <a:off x="1113421" y="251927"/>
            <a:ext cx="7694677" cy="461665"/>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AGE vs PREVIOUSLY INJURED:</a:t>
            </a:r>
            <a:endParaRPr lang="en-IN"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93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6F79-BC1D-4BC6-B195-503D0951F5F5}"/>
              </a:ext>
            </a:extLst>
          </p:cNvPr>
          <p:cNvSpPr>
            <a:spLocks noGrp="1"/>
          </p:cNvSpPr>
          <p:nvPr>
            <p:ph type="title"/>
          </p:nvPr>
        </p:nvSpPr>
        <p:spPr>
          <a:xfrm>
            <a:off x="833502" y="5206482"/>
            <a:ext cx="10689804" cy="1226456"/>
          </a:xfrm>
        </p:spPr>
        <p:txBody>
          <a:bodyPr>
            <a:noAutofit/>
          </a:bodyPr>
          <a:lstStyle/>
          <a:p>
            <a:br>
              <a:rPr lang="en-US" sz="1800" b="1" cap="none" dirty="0">
                <a:solidFill>
                  <a:schemeClr val="bg1"/>
                </a:solidFill>
                <a:latin typeface="Arial" panose="020B0604020202020204" pitchFamily="34" charset="0"/>
                <a:cs typeface="Arial" panose="020B0604020202020204" pitchFamily="34" charset="0"/>
              </a:rPr>
            </a:br>
            <a:br>
              <a:rPr lang="en-US" sz="1800" b="1" cap="none" dirty="0">
                <a:solidFill>
                  <a:schemeClr val="bg1"/>
                </a:solidFill>
                <a:latin typeface="Arial" panose="020B0604020202020204" pitchFamily="34" charset="0"/>
                <a:cs typeface="Arial" panose="020B0604020202020204" pitchFamily="34" charset="0"/>
              </a:rPr>
            </a:br>
            <a:r>
              <a:rPr lang="en-US" sz="1800" b="1" cap="none" dirty="0">
                <a:solidFill>
                  <a:schemeClr val="bg1"/>
                </a:solidFill>
                <a:latin typeface="Arial" panose="020B0604020202020204" pitchFamily="34" charset="0"/>
                <a:cs typeface="Arial" panose="020B0604020202020204" pitchFamily="34" charset="0"/>
              </a:rPr>
              <a:t>When vehicle age is less than 1 year, accident are likely to happen less</a:t>
            </a:r>
            <a:br>
              <a:rPr lang="en-US" sz="1800" b="1" cap="none" dirty="0">
                <a:solidFill>
                  <a:schemeClr val="bg1"/>
                </a:solidFill>
                <a:latin typeface="Arial" panose="020B0604020202020204" pitchFamily="34" charset="0"/>
                <a:cs typeface="Arial" panose="020B0604020202020204" pitchFamily="34" charset="0"/>
              </a:rPr>
            </a:br>
            <a:r>
              <a:rPr lang="en-US" sz="1800" b="1" cap="none" dirty="0">
                <a:solidFill>
                  <a:schemeClr val="bg1"/>
                </a:solidFill>
                <a:latin typeface="Arial" panose="020B0604020202020204" pitchFamily="34" charset="0"/>
                <a:cs typeface="Arial" panose="020B0604020202020204" pitchFamily="34" charset="0"/>
              </a:rPr>
              <a:t>when vehicle age is between 1 to 2 year accident are likely to happen more</a:t>
            </a:r>
            <a:br>
              <a:rPr lang="en-US" sz="1800" b="1" cap="none" dirty="0">
                <a:solidFill>
                  <a:schemeClr val="bg1"/>
                </a:solidFill>
                <a:latin typeface="Arial" panose="020B0604020202020204" pitchFamily="34" charset="0"/>
                <a:cs typeface="Arial" panose="020B0604020202020204" pitchFamily="34" charset="0"/>
              </a:rPr>
            </a:br>
            <a:r>
              <a:rPr lang="en-US" sz="1800" b="1" cap="none" dirty="0">
                <a:solidFill>
                  <a:schemeClr val="bg1"/>
                </a:solidFill>
                <a:latin typeface="Arial" panose="020B0604020202020204" pitchFamily="34" charset="0"/>
                <a:cs typeface="Arial" panose="020B0604020202020204" pitchFamily="34" charset="0"/>
              </a:rPr>
              <a:t>when vehicle became older than 2 year, accident are  happen</a:t>
            </a:r>
            <a:br>
              <a:rPr lang="en-US" sz="1800" b="1" cap="none" dirty="0">
                <a:solidFill>
                  <a:schemeClr val="bg1"/>
                </a:solidFill>
                <a:latin typeface="Arial" panose="020B0604020202020204" pitchFamily="34" charset="0"/>
                <a:cs typeface="Arial" panose="020B0604020202020204" pitchFamily="34" charset="0"/>
              </a:rPr>
            </a:br>
            <a:endParaRPr lang="en-US" sz="1800" b="1" cap="none" dirty="0">
              <a:solidFill>
                <a:schemeClr val="bg1"/>
              </a:solidFill>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77825567-A0BA-4129-87BB-80EAC703C6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89448" y="1243205"/>
            <a:ext cx="6326155" cy="40778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A95DDA-BA8E-4E64-78C2-5FAE4139C058}"/>
              </a:ext>
            </a:extLst>
          </p:cNvPr>
          <p:cNvSpPr txBox="1"/>
          <p:nvPr/>
        </p:nvSpPr>
        <p:spPr>
          <a:xfrm>
            <a:off x="755780" y="279918"/>
            <a:ext cx="8593493" cy="461665"/>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VEHICLE AGE vs VEHICLE DAMAGE:</a:t>
            </a:r>
            <a:endParaRPr lang="en-IN"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9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345-6804-4B50-9149-8E8A17D55DD8}"/>
              </a:ext>
            </a:extLst>
          </p:cNvPr>
          <p:cNvSpPr>
            <a:spLocks noGrp="1"/>
          </p:cNvSpPr>
          <p:nvPr>
            <p:ph type="title"/>
          </p:nvPr>
        </p:nvSpPr>
        <p:spPr>
          <a:xfrm>
            <a:off x="926808" y="4963193"/>
            <a:ext cx="8534400" cy="1507067"/>
          </a:xfrm>
        </p:spPr>
        <p:txBody>
          <a:bodyPr>
            <a:noAutofit/>
          </a:bodyPr>
          <a:lstStyle/>
          <a:p>
            <a:br>
              <a:rPr lang="en-US" sz="2400" b="1" cap="none" dirty="0">
                <a:solidFill>
                  <a:schemeClr val="bg1"/>
                </a:solidFill>
                <a:latin typeface="Arial" panose="020B0604020202020204" pitchFamily="34" charset="0"/>
                <a:cs typeface="Arial" panose="020B0604020202020204" pitchFamily="34" charset="0"/>
              </a:rPr>
            </a:br>
            <a:br>
              <a:rPr lang="en-US" sz="2400" b="1" cap="none" dirty="0">
                <a:solidFill>
                  <a:schemeClr val="bg1"/>
                </a:solidFill>
                <a:latin typeface="Arial" panose="020B0604020202020204" pitchFamily="34" charset="0"/>
                <a:cs typeface="Arial" panose="020B0604020202020204" pitchFamily="34" charset="0"/>
              </a:rPr>
            </a:br>
            <a:r>
              <a:rPr lang="en-US" sz="2400" b="1" cap="none" dirty="0">
                <a:solidFill>
                  <a:schemeClr val="bg1"/>
                </a:solidFill>
                <a:latin typeface="Arial" panose="020B0604020202020204" pitchFamily="34" charset="0"/>
                <a:cs typeface="Arial" panose="020B0604020202020204" pitchFamily="34" charset="0"/>
              </a:rPr>
              <a:t>Number of female have a driving license = 175020</a:t>
            </a:r>
            <a:br>
              <a:rPr lang="en-US" sz="2400" b="1" cap="none" dirty="0">
                <a:solidFill>
                  <a:schemeClr val="bg1"/>
                </a:solidFill>
                <a:latin typeface="Arial" panose="020B0604020202020204" pitchFamily="34" charset="0"/>
                <a:cs typeface="Arial" panose="020B0604020202020204" pitchFamily="34" charset="0"/>
              </a:rPr>
            </a:br>
            <a:r>
              <a:rPr lang="en-US" sz="2400" b="1" cap="none" dirty="0">
                <a:solidFill>
                  <a:schemeClr val="bg1"/>
                </a:solidFill>
                <a:latin typeface="Arial" panose="020B0604020202020204" pitchFamily="34" charset="0"/>
                <a:cs typeface="Arial" panose="020B0604020202020204" pitchFamily="34" charset="0"/>
              </a:rPr>
              <a:t>number of male have a driving license = 206089</a:t>
            </a:r>
            <a:br>
              <a:rPr lang="en-US" sz="2400" b="1" cap="none" dirty="0">
                <a:solidFill>
                  <a:schemeClr val="bg1"/>
                </a:solidFill>
                <a:latin typeface="Arial" panose="020B0604020202020204" pitchFamily="34" charset="0"/>
                <a:cs typeface="Arial" panose="020B0604020202020204" pitchFamily="34" charset="0"/>
              </a:rPr>
            </a:br>
            <a:endParaRPr lang="en-US" sz="2400" b="1" cap="none" dirty="0">
              <a:solidFill>
                <a:schemeClr val="bg1"/>
              </a:solidFill>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EB4FDB90-62F8-4DC5-8BAC-680642BFC5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106" y="1352192"/>
            <a:ext cx="6456784" cy="41462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3386FA-2644-E9C3-E1E0-B3A45101E1DB}"/>
              </a:ext>
            </a:extLst>
          </p:cNvPr>
          <p:cNvSpPr txBox="1"/>
          <p:nvPr/>
        </p:nvSpPr>
        <p:spPr>
          <a:xfrm>
            <a:off x="926808" y="475861"/>
            <a:ext cx="7452082" cy="461665"/>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GENDER vs DRIVING LICENSE:</a:t>
            </a:r>
            <a:endParaRPr lang="en-IN"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90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B28C-98A7-4DF0-B116-546C5588E580}"/>
              </a:ext>
            </a:extLst>
          </p:cNvPr>
          <p:cNvSpPr>
            <a:spLocks noGrp="1"/>
          </p:cNvSpPr>
          <p:nvPr>
            <p:ph type="title"/>
          </p:nvPr>
        </p:nvSpPr>
        <p:spPr>
          <a:xfrm>
            <a:off x="1076096" y="801740"/>
            <a:ext cx="9607453" cy="1507067"/>
          </a:xfrm>
        </p:spPr>
        <p:txBody>
          <a:bodyPr>
            <a:normAutofit fontScale="90000"/>
          </a:bodyPr>
          <a:lstStyle/>
          <a:p>
            <a:r>
              <a:rPr lang="en-US" sz="3100" b="1" u="sng" dirty="0">
                <a:solidFill>
                  <a:schemeClr val="bg1"/>
                </a:solidFill>
                <a:latin typeface="Times New Roman" panose="02020603050405020304" pitchFamily="18" charset="0"/>
                <a:cs typeface="Times New Roman" panose="02020603050405020304" pitchFamily="18" charset="0"/>
              </a:rPr>
              <a:t>COUNT FOR VEHICLE DAMAGE vs RESPONSE:</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0E3391E-D106-411C-88EA-EFF2E8118868}"/>
              </a:ext>
            </a:extLst>
          </p:cNvPr>
          <p:cNvGraphicFramePr>
            <a:graphicFrameLocks noGrp="1"/>
          </p:cNvGraphicFramePr>
          <p:nvPr>
            <p:ph idx="1"/>
            <p:extLst>
              <p:ext uri="{D42A27DB-BD31-4B8C-83A1-F6EECF244321}">
                <p14:modId xmlns:p14="http://schemas.microsoft.com/office/powerpoint/2010/main" val="4131361587"/>
              </p:ext>
            </p:extLst>
          </p:nvPr>
        </p:nvGraphicFramePr>
        <p:xfrm>
          <a:off x="1225388" y="2029408"/>
          <a:ext cx="10008669" cy="3522305"/>
        </p:xfrm>
        <a:graphic>
          <a:graphicData uri="http://schemas.openxmlformats.org/drawingml/2006/table">
            <a:tbl>
              <a:tblPr firstRow="1" bandRow="1">
                <a:tableStyleId>{5C22544A-7EE6-4342-B048-85BDC9FD1C3A}</a:tableStyleId>
              </a:tblPr>
              <a:tblGrid>
                <a:gridCol w="3336223">
                  <a:extLst>
                    <a:ext uri="{9D8B030D-6E8A-4147-A177-3AD203B41FA5}">
                      <a16:colId xmlns:a16="http://schemas.microsoft.com/office/drawing/2014/main" val="1875899005"/>
                    </a:ext>
                  </a:extLst>
                </a:gridCol>
                <a:gridCol w="3336223">
                  <a:extLst>
                    <a:ext uri="{9D8B030D-6E8A-4147-A177-3AD203B41FA5}">
                      <a16:colId xmlns:a16="http://schemas.microsoft.com/office/drawing/2014/main" val="4254170064"/>
                    </a:ext>
                  </a:extLst>
                </a:gridCol>
                <a:gridCol w="3336223">
                  <a:extLst>
                    <a:ext uri="{9D8B030D-6E8A-4147-A177-3AD203B41FA5}">
                      <a16:colId xmlns:a16="http://schemas.microsoft.com/office/drawing/2014/main" val="3681359629"/>
                    </a:ext>
                  </a:extLst>
                </a:gridCol>
              </a:tblGrid>
              <a:tr h="704461">
                <a:tc>
                  <a:txBody>
                    <a:bodyPr/>
                    <a:lstStyle/>
                    <a:p>
                      <a:pPr algn="ctr"/>
                      <a:r>
                        <a:rPr lang="en-US" sz="1800" b="1" i="0" kern="1200" dirty="0">
                          <a:solidFill>
                            <a:schemeClr val="lt1"/>
                          </a:solidFill>
                          <a:effectLst/>
                          <a:latin typeface="+mn-lt"/>
                          <a:ea typeface="+mn-ea"/>
                          <a:cs typeface="+mn-cs"/>
                        </a:rPr>
                        <a:t>Vehicle Damage</a:t>
                      </a:r>
                      <a:endParaRPr lang="en-US" dirty="0"/>
                    </a:p>
                  </a:txBody>
                  <a:tcPr marL="74213" marR="74213"/>
                </a:tc>
                <a:tc>
                  <a:txBody>
                    <a:bodyPr/>
                    <a:lstStyle/>
                    <a:p>
                      <a:pPr algn="ctr"/>
                      <a:r>
                        <a:rPr lang="en-US" sz="1800" b="1" i="0" kern="1200" dirty="0">
                          <a:solidFill>
                            <a:schemeClr val="lt1"/>
                          </a:solidFill>
                          <a:effectLst/>
                          <a:latin typeface="+mn-lt"/>
                          <a:ea typeface="+mn-ea"/>
                          <a:cs typeface="+mn-cs"/>
                        </a:rPr>
                        <a:t>Response</a:t>
                      </a:r>
                      <a:endParaRPr lang="en-US" dirty="0"/>
                    </a:p>
                  </a:txBody>
                  <a:tcPr marL="74213" marR="74213"/>
                </a:tc>
                <a:tc>
                  <a:txBody>
                    <a:bodyPr/>
                    <a:lstStyle/>
                    <a:p>
                      <a:pPr algn="ctr"/>
                      <a:r>
                        <a:rPr lang="en-US" sz="1800" b="1" i="0" kern="1200" dirty="0">
                          <a:solidFill>
                            <a:schemeClr val="lt1"/>
                          </a:solidFill>
                          <a:effectLst/>
                          <a:latin typeface="+mn-lt"/>
                          <a:ea typeface="+mn-ea"/>
                          <a:cs typeface="+mn-cs"/>
                        </a:rPr>
                        <a:t>count</a:t>
                      </a:r>
                      <a:endParaRPr lang="en-US" dirty="0"/>
                    </a:p>
                  </a:txBody>
                  <a:tcPr marL="74213" marR="74213"/>
                </a:tc>
                <a:extLst>
                  <a:ext uri="{0D108BD9-81ED-4DB2-BD59-A6C34878D82A}">
                    <a16:rowId xmlns:a16="http://schemas.microsoft.com/office/drawing/2014/main" val="878589892"/>
                  </a:ext>
                </a:extLst>
              </a:tr>
              <a:tr h="704461">
                <a:tc>
                  <a:txBody>
                    <a:bodyPr/>
                    <a:lstStyle/>
                    <a:p>
                      <a:pPr algn="ctr"/>
                      <a:r>
                        <a:rPr lang="en-US" dirty="0"/>
                        <a:t>No</a:t>
                      </a:r>
                    </a:p>
                  </a:txBody>
                  <a:tcPr marL="74213" marR="74213"/>
                </a:tc>
                <a:tc>
                  <a:txBody>
                    <a:bodyPr/>
                    <a:lstStyle/>
                    <a:p>
                      <a:pPr algn="ctr"/>
                      <a:r>
                        <a:rPr lang="en-US" dirty="0"/>
                        <a:t>0</a:t>
                      </a:r>
                    </a:p>
                  </a:txBody>
                  <a:tcPr marL="74213" marR="74213"/>
                </a:tc>
                <a:tc>
                  <a:txBody>
                    <a:bodyPr/>
                    <a:lstStyle/>
                    <a:p>
                      <a:pPr algn="ctr"/>
                      <a:r>
                        <a:rPr lang="en-US" dirty="0"/>
                        <a:t>187714</a:t>
                      </a:r>
                    </a:p>
                  </a:txBody>
                  <a:tcPr marL="74213" marR="74213"/>
                </a:tc>
                <a:extLst>
                  <a:ext uri="{0D108BD9-81ED-4DB2-BD59-A6C34878D82A}">
                    <a16:rowId xmlns:a16="http://schemas.microsoft.com/office/drawing/2014/main" val="2733691389"/>
                  </a:ext>
                </a:extLst>
              </a:tr>
              <a:tr h="704461">
                <a:tc>
                  <a:txBody>
                    <a:bodyPr/>
                    <a:lstStyle/>
                    <a:p>
                      <a:pPr algn="ctr"/>
                      <a:r>
                        <a:rPr lang="en-US" dirty="0"/>
                        <a:t>No</a:t>
                      </a:r>
                    </a:p>
                  </a:txBody>
                  <a:tcPr marL="74213" marR="74213"/>
                </a:tc>
                <a:tc>
                  <a:txBody>
                    <a:bodyPr/>
                    <a:lstStyle/>
                    <a:p>
                      <a:pPr algn="ctr"/>
                      <a:r>
                        <a:rPr lang="en-US" dirty="0"/>
                        <a:t>1</a:t>
                      </a:r>
                    </a:p>
                  </a:txBody>
                  <a:tcPr marL="74213" marR="74213"/>
                </a:tc>
                <a:tc>
                  <a:txBody>
                    <a:bodyPr/>
                    <a:lstStyle/>
                    <a:p>
                      <a:pPr algn="ctr"/>
                      <a:r>
                        <a:rPr lang="en-US" dirty="0"/>
                        <a:t>982</a:t>
                      </a:r>
                    </a:p>
                  </a:txBody>
                  <a:tcPr marL="74213" marR="74213"/>
                </a:tc>
                <a:extLst>
                  <a:ext uri="{0D108BD9-81ED-4DB2-BD59-A6C34878D82A}">
                    <a16:rowId xmlns:a16="http://schemas.microsoft.com/office/drawing/2014/main" val="1136775188"/>
                  </a:ext>
                </a:extLst>
              </a:tr>
              <a:tr h="704461">
                <a:tc>
                  <a:txBody>
                    <a:bodyPr/>
                    <a:lstStyle/>
                    <a:p>
                      <a:pPr algn="ctr"/>
                      <a:r>
                        <a:rPr lang="en-US" dirty="0"/>
                        <a:t>Yes</a:t>
                      </a:r>
                    </a:p>
                  </a:txBody>
                  <a:tcPr marL="74213" marR="74213"/>
                </a:tc>
                <a:tc>
                  <a:txBody>
                    <a:bodyPr/>
                    <a:lstStyle/>
                    <a:p>
                      <a:pPr algn="ctr"/>
                      <a:r>
                        <a:rPr lang="en-US" dirty="0"/>
                        <a:t>0</a:t>
                      </a:r>
                    </a:p>
                  </a:txBody>
                  <a:tcPr marL="74213" marR="74213"/>
                </a:tc>
                <a:tc>
                  <a:txBody>
                    <a:bodyPr/>
                    <a:lstStyle/>
                    <a:p>
                      <a:pPr algn="ctr"/>
                      <a:r>
                        <a:rPr lang="en-US" dirty="0"/>
                        <a:t>146685</a:t>
                      </a:r>
                    </a:p>
                  </a:txBody>
                  <a:tcPr marL="74213" marR="74213"/>
                </a:tc>
                <a:extLst>
                  <a:ext uri="{0D108BD9-81ED-4DB2-BD59-A6C34878D82A}">
                    <a16:rowId xmlns:a16="http://schemas.microsoft.com/office/drawing/2014/main" val="1767276381"/>
                  </a:ext>
                </a:extLst>
              </a:tr>
              <a:tr h="704461">
                <a:tc>
                  <a:txBody>
                    <a:bodyPr/>
                    <a:lstStyle/>
                    <a:p>
                      <a:pPr algn="ctr"/>
                      <a:r>
                        <a:rPr lang="en-US" dirty="0"/>
                        <a:t>Yes</a:t>
                      </a:r>
                    </a:p>
                  </a:txBody>
                  <a:tcPr marL="74213" marR="74213"/>
                </a:tc>
                <a:tc>
                  <a:txBody>
                    <a:bodyPr/>
                    <a:lstStyle/>
                    <a:p>
                      <a:pPr algn="ctr"/>
                      <a:r>
                        <a:rPr lang="en-US" dirty="0"/>
                        <a:t>1</a:t>
                      </a:r>
                    </a:p>
                  </a:txBody>
                  <a:tcPr marL="74213" marR="74213"/>
                </a:tc>
                <a:tc>
                  <a:txBody>
                    <a:bodyPr/>
                    <a:lstStyle/>
                    <a:p>
                      <a:pPr algn="ctr"/>
                      <a:r>
                        <a:rPr lang="en-US" dirty="0"/>
                        <a:t>45728</a:t>
                      </a:r>
                    </a:p>
                  </a:txBody>
                  <a:tcPr marL="74213" marR="74213"/>
                </a:tc>
                <a:extLst>
                  <a:ext uri="{0D108BD9-81ED-4DB2-BD59-A6C34878D82A}">
                    <a16:rowId xmlns:a16="http://schemas.microsoft.com/office/drawing/2014/main" val="1972838503"/>
                  </a:ext>
                </a:extLst>
              </a:tr>
            </a:tbl>
          </a:graphicData>
        </a:graphic>
      </p:graphicFrame>
    </p:spTree>
    <p:extLst>
      <p:ext uri="{BB962C8B-B14F-4D97-AF65-F5344CB8AC3E}">
        <p14:creationId xmlns:p14="http://schemas.microsoft.com/office/powerpoint/2010/main" val="8607480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356</TotalTime>
  <Words>989</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Times New Roman</vt:lpstr>
      <vt:lpstr>Wingdings</vt:lpstr>
      <vt:lpstr>Wingdings 3</vt:lpstr>
      <vt:lpstr>Slice</vt:lpstr>
      <vt:lpstr>case study on HEALTH INSURANCE CROSS SELL PREDICTION</vt:lpstr>
      <vt:lpstr>PowerPoint Presentation</vt:lpstr>
      <vt:lpstr>PowerPoint Presentation</vt:lpstr>
      <vt:lpstr>Count of Gender with respect to the target variable   </vt:lpstr>
      <vt:lpstr>Count of Gender with respect to the Previously insured: </vt:lpstr>
      <vt:lpstr>  Between age of 20-30 years most of the people already bought vehicle insurance but between 30-50 years of age people tend not to buy A vehicle insurance after 50 years of age people again started to buy vehicle insurance   </vt:lpstr>
      <vt:lpstr>  When vehicle age is less than 1 year, accident are likely to happen less when vehicle age is between 1 to 2 year accident are likely to happen more when vehicle became older than 2 year, accident are  happen </vt:lpstr>
      <vt:lpstr>  Number of female have a driving license = 175020 number of male have a driving license = 206089 </vt:lpstr>
      <vt:lpstr>COUNT FOR VEHICLE DAMAGE vs RESPONSE:  </vt:lpstr>
      <vt:lpstr>COUNT FOR VEHICLE DAMAGE vs RESPONSE:  </vt:lpstr>
      <vt:lpstr>COUNT of VEHICLE AGE vs RESPONSE:</vt:lpstr>
      <vt:lpstr>COUNT FOR VEHICLE AGE vs RESPONSE:</vt:lpstr>
      <vt:lpstr>The people between range of 20 to 30 are more as compared to others.</vt:lpstr>
      <vt:lpstr> Young people under age 35 have little interest in insurance and people over the age 35 tend to be more interested in buying insurance</vt:lpstr>
      <vt:lpstr>PowerPoint Presentation</vt:lpstr>
      <vt:lpstr> From graph we can conclude that vintage has no effect on the response. The rate of positive and negative feedback seems to be same</vt:lpstr>
      <vt:lpstr>PowerPoint Presentation</vt:lpstr>
      <vt:lpstr>PowerPoint Presentation</vt:lpstr>
      <vt:lpstr>PowerPoint Presentation</vt:lpstr>
      <vt:lpstr>PowerPoint Presentation</vt:lpstr>
      <vt:lpstr>PowerPoint Presentation</vt:lpstr>
      <vt:lpstr>Visualization of Decision tree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Mali</dc:creator>
  <cp:lastModifiedBy>Sarvesh Raut</cp:lastModifiedBy>
  <cp:revision>17</cp:revision>
  <dcterms:created xsi:type="dcterms:W3CDTF">2022-08-13T10:20:09Z</dcterms:created>
  <dcterms:modified xsi:type="dcterms:W3CDTF">2022-08-15T15:54:46Z</dcterms:modified>
</cp:coreProperties>
</file>