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2471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6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0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9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23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3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5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5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3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0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0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3/18/2022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31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19">
          <p15:clr>
            <a:srgbClr val="5ACBF0"/>
          </p15:clr>
        </p15:guide>
        <p15:guide id="2" pos="1731">
          <p15:clr>
            <a:srgbClr val="5ACBF0"/>
          </p15:clr>
        </p15:guide>
        <p15:guide id="3" pos="3140">
          <p15:clr>
            <a:srgbClr val="5ACBF0"/>
          </p15:clr>
        </p15:guide>
        <p15:guide id="4" pos="3488">
          <p15:clr>
            <a:srgbClr val="5ACBF0"/>
          </p15:clr>
        </p15:guide>
        <p15:guide id="5" pos="2788">
          <p15:clr>
            <a:srgbClr val="5ACBF0"/>
          </p15:clr>
        </p15:guide>
        <p15:guide id="6" pos="2434">
          <p15:clr>
            <a:srgbClr val="5ACBF0"/>
          </p15:clr>
        </p15:guide>
        <p15:guide id="7" pos="2084">
          <p15:clr>
            <a:srgbClr val="5ACBF0"/>
          </p15:clr>
        </p15:guide>
        <p15:guide id="8" pos="341">
          <p15:clr>
            <a:srgbClr val="F26B43"/>
          </p15:clr>
        </p15:guide>
        <p15:guide id="9" pos="1384">
          <p15:clr>
            <a:srgbClr val="5ACBF0"/>
          </p15:clr>
        </p15:guide>
        <p15:guide id="10" pos="1032">
          <p15:clr>
            <a:srgbClr val="5ACBF0"/>
          </p15:clr>
        </p15:guide>
        <p15:guide id="11" pos="680">
          <p15:clr>
            <a:srgbClr val="FDE53C"/>
          </p15:clr>
        </p15:guide>
        <p15:guide id="12" pos="4192">
          <p15:clr>
            <a:srgbClr val="5ACBF0"/>
          </p15:clr>
        </p15:guide>
        <p15:guide id="13" pos="4543">
          <p15:clr>
            <a:srgbClr val="5ACBF0"/>
          </p15:clr>
        </p15:guide>
        <p15:guide id="14" pos="4892">
          <p15:clr>
            <a:srgbClr val="5ACBF0"/>
          </p15:clr>
        </p15:guide>
        <p15:guide id="15" pos="5244">
          <p15:clr>
            <a:srgbClr val="5ACBF0"/>
          </p15:clr>
        </p15:guide>
        <p15:guide id="16" pos="5596">
          <p15:clr>
            <a:srgbClr val="5ACBF0"/>
          </p15:clr>
        </p15:guide>
        <p15:guide id="17" pos="5948">
          <p15:clr>
            <a:srgbClr val="5ACBF0"/>
          </p15:clr>
        </p15:guide>
        <p15:guide id="18" pos="6296">
          <p15:clr>
            <a:srgbClr val="5ACBF0"/>
          </p15:clr>
        </p15:guide>
        <p15:guide id="19" pos="6648">
          <p15:clr>
            <a:srgbClr val="5ACBF0"/>
          </p15:clr>
        </p15:guide>
        <p15:guide id="20" pos="6996">
          <p15:clr>
            <a:srgbClr val="FDE53C"/>
          </p15:clr>
        </p15:guide>
        <p15:guide id="21" orient="horz" pos="335">
          <p15:clr>
            <a:srgbClr val="F26B43"/>
          </p15:clr>
        </p15:guide>
        <p15:guide id="22" orient="horz" pos="680">
          <p15:clr>
            <a:srgbClr val="FDE53C"/>
          </p15:clr>
        </p15:guide>
        <p15:guide id="23" orient="horz" pos="1050">
          <p15:clr>
            <a:srgbClr val="5ACBF0"/>
          </p15:clr>
        </p15:guide>
        <p15:guide id="24" orient="horz" pos="1791">
          <p15:clr>
            <a:srgbClr val="5ACBF0"/>
          </p15:clr>
        </p15:guide>
        <p15:guide id="26" orient="horz" pos="2530">
          <p15:clr>
            <a:srgbClr val="5ACBF0"/>
          </p15:clr>
        </p15:guide>
        <p15:guide id="27" orient="horz" pos="2899">
          <p15:clr>
            <a:srgbClr val="5ACBF0"/>
          </p15:clr>
        </p15:guide>
        <p15:guide id="28" orient="horz" pos="3268">
          <p15:clr>
            <a:srgbClr val="5ACBF0"/>
          </p15:clr>
        </p15:guide>
        <p15:guide id="29" orient="horz" pos="3634">
          <p15:clr>
            <a:srgbClr val="FDE53C"/>
          </p15:clr>
        </p15:guide>
        <p15:guide id="30" orient="horz" pos="3979">
          <p15:clr>
            <a:srgbClr val="F26B43"/>
          </p15:clr>
        </p15:guide>
        <p15:guide id="31" orient="horz" pos="2160">
          <p15:clr>
            <a:srgbClr val="FDE53C"/>
          </p15:clr>
        </p15:guide>
        <p15:guide id="32" pos="7340">
          <p15:clr>
            <a:srgbClr val="F26B43"/>
          </p15:clr>
        </p15:guide>
        <p15:guide id="33" pos="3840">
          <p15:clr>
            <a:srgbClr val="FDE53C"/>
          </p15:clr>
        </p15:guide>
        <p15:guide id="34" orient="horz" pos="637">
          <p15:clr>
            <a:srgbClr val="C35EA4"/>
          </p15:clr>
        </p15:guide>
        <p15:guide id="35" orient="horz" pos="112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collateral/mongodb-architecture-guid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EA3B68-8EAF-487C-923B-75FF5F3E1D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0"/>
          <a:stretch/>
        </p:blipFill>
        <p:spPr>
          <a:xfrm>
            <a:off x="2308426" y="1624215"/>
            <a:ext cx="7575147" cy="21333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125AEA-1304-4C5F-863D-F8EE5B6197F2}"/>
              </a:ext>
            </a:extLst>
          </p:cNvPr>
          <p:cNvSpPr txBox="1"/>
          <p:nvPr/>
        </p:nvSpPr>
        <p:spPr>
          <a:xfrm>
            <a:off x="217714" y="5068389"/>
            <a:ext cx="3378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Sanket S Thorat.</a:t>
            </a:r>
          </a:p>
          <a:p>
            <a:r>
              <a:rPr lang="en-IN" dirty="0"/>
              <a:t>Roll.NO.:-33.</a:t>
            </a:r>
          </a:p>
          <a:p>
            <a:r>
              <a:rPr lang="en-IN" dirty="0"/>
              <a:t>SUB:-BIBD.</a:t>
            </a:r>
          </a:p>
          <a:p>
            <a:r>
              <a:rPr lang="en-IN" dirty="0"/>
              <a:t>Topic:-MongoDB</a:t>
            </a:r>
          </a:p>
          <a:p>
            <a:r>
              <a:rPr lang="en-IN" dirty="0"/>
              <a:t>Class:-MSC-CS(Part 1).</a:t>
            </a:r>
          </a:p>
        </p:txBody>
      </p:sp>
    </p:spTree>
    <p:extLst>
      <p:ext uri="{BB962C8B-B14F-4D97-AF65-F5344CB8AC3E}">
        <p14:creationId xmlns:p14="http://schemas.microsoft.com/office/powerpoint/2010/main" val="397860662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EA54-79F3-48E9-90A0-173492D9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1B28E-33C2-408A-AF1F-77A7D16F0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MongoDB is a popular NoSQL database solution that suits modern development requirements.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26902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B8D6-698A-4159-8226-0FC79C4E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ED0A7-B90D-4F40-A2A6-9F62F6805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2017123"/>
            <a:ext cx="10026650" cy="3978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0" dirty="0">
                <a:solidFill>
                  <a:srgbClr val="FFFFFF"/>
                </a:solidFill>
                <a:effectLst/>
                <a:latin typeface="urw-din"/>
              </a:rPr>
              <a:t>MongoDB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urw-din"/>
              </a:rPr>
              <a:t>, the most popular NoSQL database, is an open-source document-oriented database. The term ‘NoSQL’ means ‘non-relational’. It means that MongoDB isn’t based on the table-like relational database structure but provides an altogether different mechanism for storing and retrieving data. This format of storage is called BSON ( similar to JSON format). 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5510180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C5457-001C-4CAC-A38C-906E9F83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455" y="262301"/>
            <a:ext cx="10026650" cy="655637"/>
          </a:xfrm>
        </p:spPr>
        <p:txBody>
          <a:bodyPr/>
          <a:lstStyle/>
          <a:p>
            <a:r>
              <a:rPr lang="en-IN" dirty="0"/>
              <a:t>Architecture:-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928B-D9B4-42C8-8CCD-027B7DE73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675" y="815340"/>
            <a:ext cx="10026650" cy="3978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kzidenz Grotesk BQ Light"/>
              </a:rPr>
              <a:t>MongoDB is designed to meet the demands of modern apps with a technology foundation that enables you through:</a:t>
            </a:r>
            <a:endParaRPr lang="en-US" b="1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Database: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In simple words, it can be called the physical container for data. Each of the databases has its own set of files on the file system with multiple databases existing on a single MongoDB server.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Collection: 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 group of database documents can be called a collection. The RDBMS equivalent to a collection is a table. The entire collection exists within a single database. There are no schemas when it comes to collections. Inside the collection, various documents can have varied fields, but mostly the documents within a collection are meant for the same purpose or for serving the same end goal.</a:t>
            </a:r>
          </a:p>
          <a:p>
            <a:pPr marL="0" indent="0" algn="l">
              <a:buNone/>
            </a:pPr>
            <a:endParaRPr lang="en-US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4067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6FEC-308C-4DC5-9FEA-BB06B62E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4213-2D97-460D-B371-562D8FB76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Document: 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 set of key-value pairs can be designated as a document. Documents are associated with dynamic schemas. The benefit of having dynamic schemas is that a document in a single collection does not have to possess the same structure or fields. Also, the common fields in a collection document can have varied types of data.</a:t>
            </a:r>
            <a:endParaRPr lang="en-US" b="0" i="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document data model – presenting you the </a:t>
            </a:r>
            <a:r>
              <a:rPr lang="en-US" b="0" i="0" u="sng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best way to work with data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distributed systems design – allowing you to </a:t>
            </a:r>
            <a:r>
              <a:rPr lang="en-US" b="0" i="0" u="sng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intelligently put data where you want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unified experience that gives you the </a:t>
            </a:r>
            <a:r>
              <a:rPr lang="en-US" b="0" i="0" u="sng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freedom to run anywhere 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allowing you to future-proof your work and eliminate vendor lock-in.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these capabilities, you can build an Intelligent Operational Data Platform, underpinned by MongoDB. Download the 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Architecture Guide</a:t>
            </a:r>
            <a:r>
              <a:rPr lang="en-US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where we dive deeper into the technology foundations of MongoDB</a:t>
            </a: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b="1" i="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01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133D-2FE8-4CBE-B34C-2FFDED2E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</a:t>
            </a:r>
            <a:r>
              <a:rPr lang="en-IN" dirty="0" err="1"/>
              <a:t>mongoDB</a:t>
            </a:r>
            <a:r>
              <a:rPr lang="en-IN" dirty="0"/>
              <a:t>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8A9E7-D360-455C-BCC5-EBCA7CDDC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10026650" cy="5067300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There are many great features inbuilt with MongoDB. As compared to RDBMS, so let’s discuss MongoDB Benefits.</a:t>
            </a:r>
          </a:p>
          <a:p>
            <a:endParaRPr lang="en-US" b="0" i="0" dirty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457200" indent="-457200">
              <a:buAutoNum type="alphaUcPeriod"/>
            </a:pPr>
            <a:r>
              <a:rPr lang="en-IN" b="0" i="0" u="sng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Flexible Database:-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We know that MongoDB is a schema-less database. That means we can have any type of data in a separate document. This thing gives us flexibility and a freedom to store data of different types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.</a:t>
            </a:r>
            <a:endParaRPr lang="en-IN" b="0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79A00-D5BD-46B8-8685-C2D11A7A8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195" y="2509761"/>
            <a:ext cx="3798026" cy="253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2150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C9F0-730D-46B2-B19B-D0868637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</a:t>
            </a:r>
            <a:r>
              <a:rPr lang="en-IN" dirty="0" err="1"/>
              <a:t>mongodb</a:t>
            </a:r>
            <a:r>
              <a:rPr lang="en-IN" dirty="0"/>
              <a:t>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8ABFE-9ED5-4168-AAD1-EBE8C5C9E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850" y="1743074"/>
            <a:ext cx="10026650" cy="503025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lphaUcPeriod" startAt="2"/>
            </a:pPr>
            <a:r>
              <a:rPr lang="en-IN" b="0" i="0" u="sng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Sharding</a:t>
            </a:r>
            <a:r>
              <a:rPr lang="en-IN" b="0" i="0" u="sng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:-</a:t>
            </a:r>
          </a:p>
          <a:p>
            <a:pPr algn="l" fontAlgn="base"/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We can store a large data by distributing it to several servers connected to the application. If a server cannot handle such a  big data then there will be no failure condition. The term we can use here is “auto-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sharding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”.</a:t>
            </a:r>
            <a:br>
              <a:rPr lang="en-US" dirty="0"/>
            </a:br>
            <a:endParaRPr lang="en-IN" b="0" i="0" dirty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457200" indent="-457200">
              <a:buAutoNum type="alphaUcPeriod" startAt="3"/>
            </a:pPr>
            <a:r>
              <a:rPr lang="en-IN" b="0" i="0" u="sng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High Speed:-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MongoDB is a document-oriented database. It is easy to access documents by indexing. Hence, it provides fast query response. The speed of MongoDB is 100 times faster than the relational database.</a:t>
            </a:r>
          </a:p>
          <a:p>
            <a:pPr marL="0" indent="0">
              <a:buNone/>
            </a:pPr>
            <a:endParaRPr lang="en-US" b="0" i="0" dirty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457200" indent="-457200">
              <a:buAutoNum type="alphaUcPeriod" startAt="4"/>
            </a:pPr>
            <a:r>
              <a:rPr lang="en-IN" b="0" i="0" u="sng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High Availability:-</a:t>
            </a:r>
          </a:p>
          <a:p>
            <a:pPr algn="l" fontAlgn="base"/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MongoDB has features like replication and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gridFS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. These features help to increase data availability in MongoDB. Hence the performance is very high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endParaRPr lang="en-IN" b="0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b="0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b="0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b="0" i="0" dirty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b="0" i="0" dirty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b="0" i="0" dirty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39777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1496-AF4E-4912-88EA-1F959E82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139171"/>
            <a:ext cx="10026650" cy="655637"/>
          </a:xfrm>
        </p:spPr>
        <p:txBody>
          <a:bodyPr/>
          <a:lstStyle/>
          <a:p>
            <a:r>
              <a:rPr lang="en-IN" dirty="0"/>
              <a:t>Advantages of </a:t>
            </a:r>
            <a:r>
              <a:rPr lang="en-IN" dirty="0" err="1"/>
              <a:t>mongodb</a:t>
            </a:r>
            <a:r>
              <a:rPr lang="en-IN" dirty="0"/>
              <a:t>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935F7-8E1A-4D5C-9A5E-9A3E13BD0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675" y="794807"/>
            <a:ext cx="10026650" cy="5597525"/>
          </a:xfrm>
        </p:spPr>
        <p:txBody>
          <a:bodyPr>
            <a:noAutofit/>
          </a:bodyPr>
          <a:lstStyle/>
          <a:p>
            <a:pPr marL="457200" indent="-457200" algn="l" fontAlgn="base">
              <a:buAutoNum type="alphaUcPeriod" startAt="5"/>
            </a:pPr>
            <a:r>
              <a:rPr lang="en-US" b="0" i="0" u="sng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Scalability:-</a:t>
            </a:r>
          </a:p>
          <a:p>
            <a:pPr algn="l" fontAlgn="base"/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A great advantage of MongoDB is that it is a horizontally scalable database. When you have to handle a large data, you can distribute it to several machines.</a:t>
            </a:r>
          </a:p>
          <a:p>
            <a:pPr marL="457200" indent="-457200" algn="l" fontAlgn="base">
              <a:buAutoNum type="alphaUcPeriod" startAt="6"/>
            </a:pPr>
            <a:r>
              <a:rPr lang="en-US" b="0" i="0" u="sng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Ad-hoc Query Support:-</a:t>
            </a:r>
          </a:p>
          <a:p>
            <a:pPr algn="l" fontAlgn="base"/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MongoDB has a very advanced feature for ad hoc queries. This is why we don’t need to worry about fore coming queries coming in the future.</a:t>
            </a:r>
          </a:p>
          <a:p>
            <a:pPr marL="457200" indent="-457200" algn="l" fontAlgn="base">
              <a:buAutoNum type="alphaUcPeriod" startAt="7"/>
            </a:pPr>
            <a:r>
              <a:rPr lang="en-US" b="0" i="0" u="sng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Easy Environment Setup:-</a:t>
            </a:r>
          </a:p>
          <a:p>
            <a:pPr algn="l" fontAlgn="base"/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It is easier to setup MongoDB then RDBMS. It also provides JavaScript client for queries.</a:t>
            </a:r>
          </a:p>
          <a:p>
            <a:pPr marL="457200" indent="-457200" algn="l" fontAlgn="base">
              <a:buAutoNum type="alphaUcPeriod" startAt="8"/>
            </a:pPr>
            <a:r>
              <a:rPr lang="en-US" b="0" i="0" u="sng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Full Technical Support:-</a:t>
            </a:r>
          </a:p>
          <a:p>
            <a:pPr algn="l" fontAlgn="base"/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MongoDB Inc. provides professional support to its clients. If there is any problem, you can directly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reacha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MongoDB client support system.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063833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B995-3738-4A4C-AEB6-70C994DB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of </a:t>
            </a:r>
            <a:r>
              <a:rPr lang="en-IN" dirty="0" err="1"/>
              <a:t>mongodb</a:t>
            </a:r>
            <a:r>
              <a:rPr lang="en-IN" dirty="0"/>
              <a:t>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11F04-B44D-4B7A-BD9A-3B6BE9790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10026650" cy="4872567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Nothing is fully complete or perfect. In spite of having so many advantages, MongoDB to has some limitations. Let’s discuss some of them here.</a:t>
            </a:r>
          </a:p>
          <a:p>
            <a:pPr marL="457200" indent="-457200" algn="l" fontAlgn="base">
              <a:buAutoNum type="alphaUcPeriod"/>
            </a:pP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Joins not Supported:-</a:t>
            </a:r>
          </a:p>
          <a:p>
            <a:pPr algn="l" fontAlgn="base"/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MongoDB doesn’t support joins like a relational database. Yet one can use joins functionality by adding by coding it manually. But it may slow execution and affect performance.</a:t>
            </a:r>
          </a:p>
          <a:p>
            <a:pPr marL="457200" indent="-457200" algn="l" fontAlgn="base">
              <a:buAutoNum type="alphaUcPeriod" startAt="2"/>
            </a:pP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High Memory Usage:-</a:t>
            </a:r>
          </a:p>
          <a:p>
            <a:pPr algn="l" fontAlgn="base"/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MongoDB stores key names for each value pairs. Also, due to no functionality of joins, there is data redundancy. This results in increasing unnecessary usage of memory.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618516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388BF-D52C-4CF2-BBA5-446DD493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of </a:t>
            </a:r>
            <a:r>
              <a:rPr lang="en-IN" dirty="0" err="1"/>
              <a:t>mongodb</a:t>
            </a:r>
            <a:r>
              <a:rPr lang="en-IN" dirty="0"/>
              <a:t>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C338D-D9A2-43DB-AA4A-281DE598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 fontAlgn="base">
              <a:buAutoNum type="alphaUcPeriod" startAt="5"/>
            </a:pP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Limited Data Size:-</a:t>
            </a:r>
          </a:p>
          <a:p>
            <a:pPr fontAlgn="base"/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You can have a document size, not more than 16MB.</a:t>
            </a:r>
          </a:p>
          <a:p>
            <a:pPr marL="457200" indent="-457200" algn="l" fontAlgn="base">
              <a:buAutoNum type="alphaUcPeriod" startAt="4"/>
            </a:pP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Limited Nesting:-</a:t>
            </a:r>
          </a:p>
          <a:p>
            <a:pPr algn="l" fontAlgn="base"/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You cannot perform the nesting of documents for more than 100 levels.</a:t>
            </a:r>
            <a:b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This was all about the Advantages Of MongoDB Tutorial. Hope you like our explanation.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558009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59</TotalTime>
  <Words>844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Akzidenz Grotesk BQ Light</vt:lpstr>
      <vt:lpstr>Arial</vt:lpstr>
      <vt:lpstr>Avenir Next LT Pro Light</vt:lpstr>
      <vt:lpstr>Georgia</vt:lpstr>
      <vt:lpstr>Open Sans</vt:lpstr>
      <vt:lpstr>Roboto</vt:lpstr>
      <vt:lpstr>Rockwell Nova Light</vt:lpstr>
      <vt:lpstr>urw-din</vt:lpstr>
      <vt:lpstr>Wingdings</vt:lpstr>
      <vt:lpstr>LeafVTI</vt:lpstr>
      <vt:lpstr>PowerPoint Presentation</vt:lpstr>
      <vt:lpstr>Introduction:-</vt:lpstr>
      <vt:lpstr>Architecture:-</vt:lpstr>
      <vt:lpstr>Architecture:-</vt:lpstr>
      <vt:lpstr>Advantages of mongoDB:-</vt:lpstr>
      <vt:lpstr>Advantages of mongodb:-</vt:lpstr>
      <vt:lpstr>Advantages of mongodb:-</vt:lpstr>
      <vt:lpstr>Disadvantages of mongodb:-</vt:lpstr>
      <vt:lpstr>Disadvantages of mongodb:-</vt:lpstr>
      <vt:lpstr>Conclusion:-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sanket thorat</dc:creator>
  <cp:lastModifiedBy>sanket thorat</cp:lastModifiedBy>
  <cp:revision>9</cp:revision>
  <dcterms:created xsi:type="dcterms:W3CDTF">2022-03-05T15:56:42Z</dcterms:created>
  <dcterms:modified xsi:type="dcterms:W3CDTF">2022-03-18T16:53:12Z</dcterms:modified>
</cp:coreProperties>
</file>