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7" name="CustomShape 1"/>
          <p:cNvSpPr/>
          <p:nvPr/>
        </p:nvSpPr>
        <p:spPr>
          <a:xfrm>
            <a:off x="-12600" y="-7200"/>
            <a:ext cx="12214440" cy="103860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scrgbClr r="0" g="0" b="0"/>
          </a:lnRef>
          <a:fillRef idx="0">
            <a:scrgbClr r="0" g="0" b="0"/>
          </a:fillRef>
          <a:effectRef idx="0">
            <a:scrgbClr r="0" g="0" b="0"/>
          </a:effectRef>
          <a:fontRef idx="minor"/>
        </p:style>
      </p:sp>
      <p:sp>
        <p:nvSpPr>
          <p:cNvPr id="8" name="CustomShape 2"/>
          <p:cNvSpPr/>
          <p:nvPr/>
        </p:nvSpPr>
        <p:spPr>
          <a:xfrm>
            <a:off x="5842080" y="-7200"/>
            <a:ext cx="6347160" cy="63540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scrgbClr r="0" g="0" b="0"/>
          </a:lnRef>
          <a:fillRef idx="0">
            <a:scrgbClr r="0" g="0" b="0"/>
          </a:fillRef>
          <a:effectRef idx="0">
            <a:scrgbClr r="0" g="0" b="0"/>
          </a:effectRef>
          <a:fontRef idx="minor"/>
        </p:style>
      </p:sp>
      <p:grpSp>
        <p:nvGrpSpPr>
          <p:cNvPr id="2" name="Group 3"/>
          <p:cNvGrpSpPr/>
          <p:nvPr/>
        </p:nvGrpSpPr>
        <p:grpSpPr>
          <a:xfrm>
            <a:off x="-36360" y="-16560"/>
            <a:ext cx="12246840" cy="1080720"/>
            <a:chOff x="-36360" y="-16560"/>
            <a:chExt cx="12246840" cy="1080720"/>
          </a:xfrm>
        </p:grpSpPr>
        <p:sp>
          <p:nvSpPr>
            <p:cNvPr id="3" name="CustomShape 4"/>
            <p:cNvSpPr/>
            <p:nvPr/>
          </p:nvSpPr>
          <p:spPr>
            <a:xfrm rot="21477600">
              <a:off x="-28440" y="200160"/>
              <a:ext cx="12208320" cy="64656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p:style>
        </p:sp>
        <p:sp>
          <p:nvSpPr>
            <p:cNvPr id="4" name="CustomShape 5"/>
            <p:cNvSpPr/>
            <p:nvPr/>
          </p:nvSpPr>
          <p:spPr>
            <a:xfrm rot="21477600">
              <a:off x="-20520" y="276120"/>
              <a:ext cx="12225600" cy="52776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tutorial/" TargetMode="External"/><Relationship Id="rId2" Type="http://schemas.openxmlformats.org/officeDocument/2006/relationships/hyperlink" Target="http://www.salonist.in/"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2294280" y="2626920"/>
            <a:ext cx="7637760" cy="799560"/>
          </a:xfrm>
          <a:prstGeom prst="rect">
            <a:avLst/>
          </a:prstGeom>
          <a:noFill/>
          <a:ln>
            <a:noFill/>
          </a:ln>
        </p:spPr>
        <p:txBody>
          <a:bodyPr lIns="90000" tIns="45000" rIns="90000" bIns="45000">
            <a:noAutofit/>
          </a:bodyPr>
          <a:lstStyle/>
          <a:p>
            <a:r>
              <a:rPr lang="en-GB" sz="5000" b="1" strike="noStrike" spc="-1">
                <a:solidFill>
                  <a:srgbClr val="04617B"/>
                </a:solidFill>
                <a:latin typeface="Arial"/>
                <a:ea typeface="DejaVu Sans"/>
              </a:rPr>
              <a:t>Online Barber Shop</a:t>
            </a:r>
            <a:endParaRPr lang="en-US" sz="50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609480" y="1497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a:solidFill>
                  <a:srgbClr val="000000"/>
                </a:solidFill>
                <a:latin typeface="Arial"/>
                <a:ea typeface="DejaVu Sans"/>
              </a:rPr>
              <a:t>Advantages / Disadvantages</a:t>
            </a:r>
            <a:endParaRPr lang="en-US" sz="4000" b="0" strike="noStrike" spc="-1">
              <a:latin typeface="Arial"/>
            </a:endParaRPr>
          </a:p>
        </p:txBody>
      </p:sp>
      <p:sp>
        <p:nvSpPr>
          <p:cNvPr id="61" name="CustomShape 2"/>
          <p:cNvSpPr/>
          <p:nvPr/>
        </p:nvSpPr>
        <p:spPr>
          <a:xfrm>
            <a:off x="609480" y="1783080"/>
            <a:ext cx="10969920" cy="438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gn="just">
              <a:lnSpc>
                <a:spcPct val="150000"/>
              </a:lnSpc>
              <a:spcBef>
                <a:spcPts val="479"/>
              </a:spcBef>
              <a:tabLst>
                <a:tab pos="0" algn="l"/>
              </a:tabLst>
            </a:pPr>
            <a:r>
              <a:rPr lang="en-US" sz="2400" b="1" strike="noStrike" spc="-1">
                <a:solidFill>
                  <a:srgbClr val="000000"/>
                </a:solidFill>
                <a:latin typeface="Times New Roman"/>
                <a:ea typeface="DejaVu Sans"/>
              </a:rPr>
              <a:t>Advantage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IN" sz="2400" b="0" strike="noStrike" spc="-1">
                <a:solidFill>
                  <a:srgbClr val="000000"/>
                </a:solidFill>
                <a:latin typeface="Times New Roman"/>
                <a:ea typeface="DejaVu Sans"/>
              </a:rPr>
              <a:t>The system allows</a:t>
            </a:r>
            <a:r>
              <a:rPr lang="en-IN" sz="2400" b="0" strike="noStrike" spc="-75">
                <a:solidFill>
                  <a:srgbClr val="000000"/>
                </a:solidFill>
                <a:latin typeface="Times New Roman"/>
                <a:ea typeface="DejaVu Sans"/>
              </a:rPr>
              <a:t> </a:t>
            </a:r>
            <a:r>
              <a:rPr lang="en-IN" sz="2400" b="0" strike="noStrike" spc="-1">
                <a:solidFill>
                  <a:srgbClr val="000000"/>
                </a:solidFill>
                <a:latin typeface="Times New Roman"/>
                <a:ea typeface="DejaVu Sans"/>
              </a:rPr>
              <a:t>the</a:t>
            </a:r>
            <a:r>
              <a:rPr lang="en-IN" sz="2400" b="0" strike="noStrike" spc="-80">
                <a:solidFill>
                  <a:srgbClr val="000000"/>
                </a:solidFill>
                <a:latin typeface="Times New Roman"/>
                <a:ea typeface="DejaVu Sans"/>
              </a:rPr>
              <a:t> customer to book Barber Shop appointment online.</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IN" sz="2400" b="0" strike="noStrike" spc="-80">
                <a:solidFill>
                  <a:srgbClr val="000000"/>
                </a:solidFill>
                <a:latin typeface="Times New Roman"/>
                <a:ea typeface="DejaVu Sans"/>
              </a:rPr>
              <a:t>Shop owner can view the list of appointments of customer and also can </a:t>
            </a:r>
            <a:r>
              <a:rPr lang="en-IN" sz="2400" b="0" strike="noStrike" spc="-75">
                <a:solidFill>
                  <a:srgbClr val="000000"/>
                </a:solidFill>
                <a:latin typeface="Times New Roman"/>
                <a:ea typeface="DejaVu Sans"/>
              </a:rPr>
              <a:t>add</a:t>
            </a:r>
            <a:r>
              <a:rPr lang="en-IN" sz="2400" b="0" strike="noStrike" spc="-1">
                <a:solidFill>
                  <a:srgbClr val="000000"/>
                </a:solidFill>
                <a:latin typeface="Times New Roman"/>
                <a:ea typeface="DejaVu Sans"/>
              </a:rPr>
              <a:t>, update and delete the services</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IN" sz="2400" b="0" strike="noStrike" spc="-1">
                <a:solidFill>
                  <a:srgbClr val="000000"/>
                </a:solidFill>
                <a:latin typeface="Times New Roman"/>
                <a:ea typeface="DejaVu Sans"/>
              </a:rPr>
              <a:t>To fill the communication gap between customer and shop owner.</a:t>
            </a:r>
            <a:endParaRPr lang="en-US" sz="2400" b="0" strike="noStrike" spc="-1">
              <a:latin typeface="Arial"/>
            </a:endParaRPr>
          </a:p>
          <a:p>
            <a:pPr marL="274320" indent="-271440" algn="just">
              <a:lnSpc>
                <a:spcPct val="150000"/>
              </a:lnSpc>
              <a:spcBef>
                <a:spcPts val="479"/>
              </a:spcBef>
              <a:tabLst>
                <a:tab pos="0" algn="l"/>
              </a:tabLst>
            </a:pPr>
            <a:r>
              <a:rPr lang="en-US" sz="2400" b="1" strike="noStrike" spc="-1">
                <a:solidFill>
                  <a:srgbClr val="000000"/>
                </a:solidFill>
                <a:latin typeface="Times New Roman"/>
                <a:ea typeface="DejaVu Sans"/>
              </a:rPr>
              <a:t>Disadvantage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tabLst>
                <a:tab pos="0" algn="l"/>
              </a:tabLst>
            </a:pPr>
            <a:r>
              <a:rPr lang="en-US" sz="2400" b="0" strike="noStrike" spc="-1">
                <a:solidFill>
                  <a:srgbClr val="000000"/>
                </a:solidFill>
                <a:latin typeface="Times New Roman"/>
                <a:ea typeface="DejaVu Sans"/>
              </a:rPr>
              <a:t>Unable to integrate Payment gateway with system.</a:t>
            </a:r>
            <a:endParaRPr lang="en-US" sz="2400" b="0" strike="noStrike" spc="-1">
              <a:latin typeface="Arial"/>
            </a:endParaRPr>
          </a:p>
          <a:p>
            <a:pPr>
              <a:lnSpc>
                <a:spcPct val="100000"/>
              </a:lnSpc>
              <a:spcBef>
                <a:spcPts val="561"/>
              </a:spcBef>
              <a:tabLst>
                <a:tab pos="0" algn="l"/>
              </a:tabLst>
            </a:pP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360" y="29880"/>
            <a:ext cx="1014948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Following are images of working prototype :</a:t>
            </a:r>
            <a:endParaRPr lang="en-US" sz="2400" b="0" strike="noStrike" spc="-1">
              <a:latin typeface="Arial"/>
            </a:endParaRPr>
          </a:p>
        </p:txBody>
      </p:sp>
      <p:pic>
        <p:nvPicPr>
          <p:cNvPr id="63" name="Picture 62"/>
          <p:cNvPicPr/>
          <p:nvPr/>
        </p:nvPicPr>
        <p:blipFill>
          <a:blip r:embed="rId2"/>
          <a:stretch/>
        </p:blipFill>
        <p:spPr>
          <a:xfrm>
            <a:off x="360" y="1207440"/>
            <a:ext cx="12191400" cy="5741640"/>
          </a:xfrm>
          <a:prstGeom prst="rect">
            <a:avLst/>
          </a:prstGeom>
          <a:ln>
            <a:noFill/>
          </a:ln>
        </p:spPr>
      </p:pic>
      <p:sp>
        <p:nvSpPr>
          <p:cNvPr id="64" name="CustomShape 2"/>
          <p:cNvSpPr/>
          <p:nvPr/>
        </p:nvSpPr>
        <p:spPr>
          <a:xfrm>
            <a:off x="360" y="822960"/>
            <a:ext cx="358668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Front page:</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0" y="333000"/>
            <a:ext cx="219420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Sign-up page:</a:t>
            </a:r>
            <a:endParaRPr lang="en-US" sz="2400" b="0" strike="noStrike" spc="-1">
              <a:latin typeface="Arial"/>
            </a:endParaRPr>
          </a:p>
        </p:txBody>
      </p:sp>
      <p:pic>
        <p:nvPicPr>
          <p:cNvPr id="66" name="Picture 65"/>
          <p:cNvPicPr/>
          <p:nvPr/>
        </p:nvPicPr>
        <p:blipFill>
          <a:blip r:embed="rId2"/>
          <a:stretch/>
        </p:blipFill>
        <p:spPr>
          <a:xfrm>
            <a:off x="0" y="803880"/>
            <a:ext cx="12191400" cy="605376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360" y="274320"/>
            <a:ext cx="201132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Login page:</a:t>
            </a:r>
            <a:endParaRPr lang="en-US" sz="2400" b="0" strike="noStrike" spc="-1">
              <a:latin typeface="Arial"/>
            </a:endParaRPr>
          </a:p>
        </p:txBody>
      </p:sp>
      <p:pic>
        <p:nvPicPr>
          <p:cNvPr id="68" name="Picture 67"/>
          <p:cNvPicPr/>
          <p:nvPr/>
        </p:nvPicPr>
        <p:blipFill>
          <a:blip r:embed="rId2"/>
          <a:stretch/>
        </p:blipFill>
        <p:spPr>
          <a:xfrm>
            <a:off x="720" y="801360"/>
            <a:ext cx="12191400" cy="605664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p:nvPr/>
        </p:nvPicPr>
        <p:blipFill>
          <a:blip r:embed="rId2"/>
          <a:stretch/>
        </p:blipFill>
        <p:spPr>
          <a:xfrm>
            <a:off x="0" y="820080"/>
            <a:ext cx="12191400" cy="6037920"/>
          </a:xfrm>
          <a:prstGeom prst="rect">
            <a:avLst/>
          </a:prstGeom>
          <a:ln>
            <a:noFill/>
          </a:ln>
        </p:spPr>
      </p:pic>
      <p:sp>
        <p:nvSpPr>
          <p:cNvPr id="70" name="CustomShape 1"/>
          <p:cNvSpPr/>
          <p:nvPr/>
        </p:nvSpPr>
        <p:spPr>
          <a:xfrm>
            <a:off x="98280" y="303840"/>
            <a:ext cx="227880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Location:</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p:cNvPicPr/>
          <p:nvPr/>
        </p:nvPicPr>
        <p:blipFill>
          <a:blip r:embed="rId2"/>
          <a:stretch/>
        </p:blipFill>
        <p:spPr>
          <a:xfrm>
            <a:off x="0" y="819720"/>
            <a:ext cx="12191400" cy="6037920"/>
          </a:xfrm>
          <a:prstGeom prst="rect">
            <a:avLst/>
          </a:prstGeom>
          <a:ln>
            <a:noFill/>
          </a:ln>
        </p:spPr>
      </p:pic>
      <p:sp>
        <p:nvSpPr>
          <p:cNvPr id="72" name="CustomShape 1"/>
          <p:cNvSpPr/>
          <p:nvPr/>
        </p:nvSpPr>
        <p:spPr>
          <a:xfrm>
            <a:off x="0" y="365760"/>
            <a:ext cx="210276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Shop:</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p:nvPr/>
        </p:nvPicPr>
        <p:blipFill>
          <a:blip r:embed="rId2"/>
          <a:stretch/>
        </p:blipFill>
        <p:spPr>
          <a:xfrm>
            <a:off x="0" y="807120"/>
            <a:ext cx="12191400" cy="6050520"/>
          </a:xfrm>
          <a:prstGeom prst="rect">
            <a:avLst/>
          </a:prstGeom>
          <a:ln>
            <a:noFill/>
          </a:ln>
        </p:spPr>
      </p:pic>
      <p:sp>
        <p:nvSpPr>
          <p:cNvPr id="74" name="CustomShape 1"/>
          <p:cNvSpPr/>
          <p:nvPr/>
        </p:nvSpPr>
        <p:spPr>
          <a:xfrm>
            <a:off x="6840" y="379440"/>
            <a:ext cx="264456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Slot:</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p:cNvPicPr/>
          <p:nvPr/>
        </p:nvPicPr>
        <p:blipFill>
          <a:blip r:embed="rId2"/>
          <a:stretch/>
        </p:blipFill>
        <p:spPr>
          <a:xfrm>
            <a:off x="360" y="731520"/>
            <a:ext cx="12191400" cy="6047280"/>
          </a:xfrm>
          <a:prstGeom prst="rect">
            <a:avLst/>
          </a:prstGeom>
          <a:ln>
            <a:noFill/>
          </a:ln>
        </p:spPr>
      </p:pic>
      <p:sp>
        <p:nvSpPr>
          <p:cNvPr id="76" name="CustomShape 1"/>
          <p:cNvSpPr/>
          <p:nvPr/>
        </p:nvSpPr>
        <p:spPr>
          <a:xfrm>
            <a:off x="0" y="304200"/>
            <a:ext cx="2925720" cy="42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Select Service:</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p:cNvPicPr/>
          <p:nvPr/>
        </p:nvPicPr>
        <p:blipFill>
          <a:blip r:embed="rId2"/>
          <a:stretch/>
        </p:blipFill>
        <p:spPr>
          <a:xfrm>
            <a:off x="360" y="803880"/>
            <a:ext cx="12191400" cy="6053760"/>
          </a:xfrm>
          <a:prstGeom prst="rect">
            <a:avLst/>
          </a:prstGeom>
          <a:ln>
            <a:noFill/>
          </a:ln>
        </p:spPr>
      </p:pic>
      <p:sp>
        <p:nvSpPr>
          <p:cNvPr id="78" name="CustomShape 1"/>
          <p:cNvSpPr/>
          <p:nvPr/>
        </p:nvSpPr>
        <p:spPr>
          <a:xfrm>
            <a:off x="0" y="424800"/>
            <a:ext cx="3931200" cy="7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1" u="sng" strike="noStrike" spc="-1">
                <a:solidFill>
                  <a:srgbClr val="000000"/>
                </a:solidFill>
                <a:uFillTx/>
                <a:latin typeface="Times New Roman"/>
                <a:ea typeface="DejaVu Sans"/>
              </a:rPr>
              <a:t>Booking Success Status:</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09480" y="3855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10000"/>
          </a:bodyPr>
          <a:lstStyle/>
          <a:p>
            <a:pPr algn="ctr">
              <a:lnSpc>
                <a:spcPct val="100000"/>
              </a:lnSpc>
            </a:pPr>
            <a:r>
              <a:rPr lang="en-IN" sz="5000" b="1" strike="noStrike" spc="-1">
                <a:solidFill>
                  <a:srgbClr val="000000"/>
                </a:solidFill>
                <a:latin typeface="Arial"/>
                <a:ea typeface="DejaVu Sans"/>
              </a:rPr>
              <a:t>Conclusion </a:t>
            </a:r>
            <a:r>
              <a:t/>
            </a:r>
            <a:br/>
            <a:endParaRPr lang="en-US" sz="5000" b="0" strike="noStrike" spc="-1">
              <a:latin typeface="Arial"/>
            </a:endParaRPr>
          </a:p>
        </p:txBody>
      </p:sp>
      <p:sp>
        <p:nvSpPr>
          <p:cNvPr id="80" name="CustomShape 2"/>
          <p:cNvSpPr/>
          <p:nvPr/>
        </p:nvSpPr>
        <p:spPr>
          <a:xfrm>
            <a:off x="595800" y="1492200"/>
            <a:ext cx="10110960" cy="438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This approach also offers an added advantage that customers can select a specified time slot of the day for the appointments of shop.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 application provides facility to add/remove/slot and services items at shop. </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It also provides facility where customers can mention their queries/complaints in reviews.</a:t>
            </a:r>
            <a:endParaRPr lang="en-US" sz="2400" b="0" strike="noStrike" spc="-1">
              <a:latin typeface="Arial"/>
            </a:endParaRPr>
          </a:p>
          <a:p>
            <a:pPr algn="just">
              <a:lnSpc>
                <a:spcPct val="150000"/>
              </a:lnSpc>
              <a:spcBef>
                <a:spcPts val="479"/>
              </a:spcBef>
            </a:pPr>
            <a:endParaRPr lang="en-US" sz="2400" b="0" strike="noStrike" spc="-1">
              <a:latin typeface="Arial"/>
            </a:endParaRPr>
          </a:p>
          <a:p>
            <a:pPr>
              <a:lnSpc>
                <a:spcPct val="100000"/>
              </a:lnSpc>
              <a:spcBef>
                <a:spcPts val="561"/>
              </a:spcBef>
            </a:pP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645920" y="332640"/>
            <a:ext cx="749520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88500"/>
          </a:bodyPr>
          <a:lstStyle/>
          <a:p>
            <a:pPr>
              <a:lnSpc>
                <a:spcPct val="100000"/>
              </a:lnSpc>
            </a:pPr>
            <a:r>
              <a:rPr lang="en-GB" sz="5000" b="1" strike="noStrike" spc="-1">
                <a:solidFill>
                  <a:srgbClr val="04617B"/>
                </a:solidFill>
                <a:latin typeface="Arial"/>
                <a:ea typeface="DejaVu Sans"/>
              </a:rPr>
              <a:t>Today’s discussion aims …</a:t>
            </a:r>
            <a:endParaRPr lang="en-US" sz="5000" b="0" strike="noStrike" spc="-1">
              <a:latin typeface="Arial"/>
            </a:endParaRPr>
          </a:p>
        </p:txBody>
      </p:sp>
      <p:sp>
        <p:nvSpPr>
          <p:cNvPr id="45" name="CustomShape 2"/>
          <p:cNvSpPr/>
          <p:nvPr/>
        </p:nvSpPr>
        <p:spPr>
          <a:xfrm>
            <a:off x="1989360" y="1828800"/>
            <a:ext cx="7955280" cy="461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—Introduction</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—Motivation</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—Objectives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—System  Architecture</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—Description of system</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—Applications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—Advantages  and Disadvantages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—Images of Working Prototype</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—References</a:t>
            </a:r>
            <a:endParaRPr lang="en-US" sz="2400" b="0" strike="noStrike" spc="-1">
              <a:latin typeface="Arial"/>
            </a:endParaRPr>
          </a:p>
          <a:p>
            <a:pPr marL="274320" indent="-271440">
              <a:lnSpc>
                <a:spcPct val="100000"/>
              </a:lnSpc>
              <a:spcBef>
                <a:spcPts val="479"/>
              </a:spcBef>
              <a:buClr>
                <a:srgbClr val="0BD0D9"/>
              </a:buClr>
              <a:buSzPct val="95000"/>
              <a:buFont typeface="Wingdings 2" charset="2"/>
              <a:buChar char=""/>
            </a:pPr>
            <a:r>
              <a:rPr lang="en-US" sz="2400" b="1" strike="noStrike" spc="-1">
                <a:solidFill>
                  <a:srgbClr val="000000"/>
                </a:solidFill>
                <a:latin typeface="Constantia"/>
                <a:ea typeface="DejaVu Sans"/>
              </a:rPr>
              <a:t>—Conclusions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609480" y="7041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10000"/>
          </a:bodyPr>
          <a:lstStyle/>
          <a:p>
            <a:pPr algn="ctr">
              <a:lnSpc>
                <a:spcPct val="100000"/>
              </a:lnSpc>
            </a:pPr>
            <a:r>
              <a:rPr lang="en-IN" sz="5000" b="1" strike="noStrike" spc="-1">
                <a:solidFill>
                  <a:srgbClr val="000000"/>
                </a:solidFill>
                <a:latin typeface="Arial"/>
                <a:ea typeface="DejaVu Sans"/>
              </a:rPr>
              <a:t>References</a:t>
            </a:r>
            <a:r>
              <a:t/>
            </a:r>
            <a:br/>
            <a:endParaRPr lang="en-US" sz="5000" b="0" strike="noStrike" spc="-1">
              <a:latin typeface="Arial"/>
            </a:endParaRPr>
          </a:p>
        </p:txBody>
      </p:sp>
      <p:sp>
        <p:nvSpPr>
          <p:cNvPr id="82" name="CustomShape 2"/>
          <p:cNvSpPr/>
          <p:nvPr/>
        </p:nvSpPr>
        <p:spPr>
          <a:xfrm>
            <a:off x="609480" y="1371600"/>
            <a:ext cx="10969920" cy="495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74320" indent="-271440" algn="just">
              <a:lnSpc>
                <a:spcPct val="150000"/>
              </a:lnSpc>
              <a:spcBef>
                <a:spcPts val="400"/>
              </a:spcBef>
              <a:tabLst>
                <a:tab pos="0" algn="l"/>
              </a:tabLst>
            </a:pPr>
            <a:endParaRPr lang="en-US" sz="1800" b="0" strike="noStrike" spc="-1">
              <a:latin typeface="Arial"/>
            </a:endParaRPr>
          </a:p>
          <a:p>
            <a:pPr marL="274320" indent="-271440">
              <a:lnSpc>
                <a:spcPct val="100000"/>
              </a:lnSpc>
              <a:tabLst>
                <a:tab pos="0" algn="l"/>
              </a:tabLst>
            </a:pPr>
            <a:r>
              <a:rPr lang="en-US" sz="2400" b="0" strike="noStrike" spc="-1">
                <a:solidFill>
                  <a:srgbClr val="000000"/>
                </a:solidFill>
                <a:latin typeface="Times New Roman"/>
                <a:ea typeface="DejaVu Sans"/>
              </a:rPr>
              <a:t>[4] </a:t>
            </a:r>
            <a:r>
              <a:rPr lang="en-IN" sz="2400" b="0" strike="noStrike" spc="-1">
                <a:solidFill>
                  <a:srgbClr val="000000"/>
                </a:solidFill>
                <a:latin typeface="Times New Roman"/>
                <a:ea typeface="Times New Roman"/>
              </a:rPr>
              <a:t>Kirti Bhandge, Tejas Shinde, Dheeraj Ingale, Neeraj Solanki, Reshma Totare,”A              Proposed System for Touchpad Based Barber shop System Using Android                        Application”, International Journal of Advanced Research in Computer Science               Technology (IJARCST 2015). </a:t>
            </a:r>
            <a:r>
              <a:rPr lang="en-IN" sz="2400" b="0" strike="noStrike" spc="-1">
                <a:solidFill>
                  <a:srgbClr val="000000"/>
                </a:solidFill>
                <a:latin typeface="Times New Roman"/>
                <a:ea typeface="DejaVu Sans"/>
              </a:rPr>
              <a:t>.</a:t>
            </a:r>
            <a:endParaRPr lang="en-US" sz="2400" b="0" strike="noStrike" spc="-1">
              <a:latin typeface="Arial"/>
            </a:endParaRPr>
          </a:p>
          <a:p>
            <a:pPr marL="274320" indent="-271440" algn="just">
              <a:lnSpc>
                <a:spcPct val="150000"/>
              </a:lnSpc>
              <a:tabLst>
                <a:tab pos="0" algn="l"/>
              </a:tabLst>
            </a:pPr>
            <a:r>
              <a:rPr lang="en-US" sz="2400" b="0" strike="noStrike" spc="-1">
                <a:solidFill>
                  <a:srgbClr val="000000"/>
                </a:solidFill>
                <a:latin typeface="Times New Roman"/>
                <a:ea typeface="DejaVu Sans"/>
              </a:rPr>
              <a:t>[5]</a:t>
            </a:r>
            <a:r>
              <a:rPr lang="en-US" sz="2400" b="0" strike="noStrike" spc="-1">
                <a:solidFill>
                  <a:srgbClr val="000000"/>
                </a:solidFill>
                <a:latin typeface="Times New Roman"/>
                <a:ea typeface="Times New Roman"/>
              </a:rPr>
              <a:t>Varsha Chavan, Priya Jadhav,Snehal Korade,Priyanka Teli, ”Implementing Customizable Online Barber shop System Using Web Based Application”, International Journal of Innovative Science, Engineering Technology(IJISET) 2015.</a:t>
            </a:r>
            <a:endParaRPr lang="en-US" sz="2400" b="0" strike="noStrike" spc="-1">
              <a:latin typeface="Arial"/>
            </a:endParaRPr>
          </a:p>
          <a:p>
            <a:pPr marL="274320" indent="-271440" algn="just">
              <a:lnSpc>
                <a:spcPct val="150000"/>
              </a:lnSpc>
              <a:tabLst>
                <a:tab pos="0" algn="l"/>
              </a:tabLst>
            </a:pPr>
            <a:endParaRPr lang="en-US" sz="2400" b="0" strike="noStrike" spc="-1">
              <a:latin typeface="Arial"/>
            </a:endParaRPr>
          </a:p>
          <a:p>
            <a:pPr marL="274320" indent="-271440" algn="just">
              <a:lnSpc>
                <a:spcPct val="150000"/>
              </a:lnSpc>
              <a:tabLst>
                <a:tab pos="0" algn="l"/>
              </a:tabLst>
            </a:pPr>
            <a:r>
              <a:rPr lang="en-US" sz="2400" b="1" u="sng" strike="noStrike" spc="-1">
                <a:solidFill>
                  <a:srgbClr val="000000"/>
                </a:solidFill>
                <a:uFillTx/>
                <a:latin typeface="Times New Roman"/>
                <a:ea typeface="Times New Roman"/>
              </a:rPr>
              <a:t>ONLINE REFERENCES:</a:t>
            </a:r>
            <a:endParaRPr lang="en-US" sz="2400" b="0" strike="noStrike" spc="-1">
              <a:latin typeface="Arial"/>
            </a:endParaRPr>
          </a:p>
          <a:p>
            <a:pPr marL="274320" indent="-271440">
              <a:lnSpc>
                <a:spcPct val="100000"/>
              </a:lnSpc>
              <a:tabLst>
                <a:tab pos="0" algn="l"/>
              </a:tabLst>
            </a:pPr>
            <a:r>
              <a:rPr lang="en-US" sz="2400" b="0" u="sng" strike="noStrike" spc="-1">
                <a:solidFill>
                  <a:srgbClr val="F49100"/>
                </a:solidFill>
                <a:uFillTx/>
                <a:latin typeface="Times New Roman"/>
                <a:ea typeface="Times New Roman"/>
                <a:hlinkClick r:id="rId2"/>
              </a:rPr>
              <a:t>www.salonist.in/</a:t>
            </a:r>
            <a:endParaRPr lang="en-US" sz="2400" b="0" strike="noStrike" spc="-1">
              <a:latin typeface="Arial"/>
            </a:endParaRPr>
          </a:p>
          <a:p>
            <a:pPr marL="274320" indent="-271440">
              <a:lnSpc>
                <a:spcPct val="100000"/>
              </a:lnSpc>
              <a:tabLst>
                <a:tab pos="0" algn="l"/>
              </a:tabLst>
            </a:pPr>
            <a:r>
              <a:rPr lang="en-US" sz="2400" b="0" u="sng" strike="noStrike" spc="-1">
                <a:solidFill>
                  <a:srgbClr val="F49100"/>
                </a:solidFill>
                <a:uFillTx/>
                <a:latin typeface="Times New Roman"/>
                <a:ea typeface="Times New Roman"/>
                <a:hlinkClick r:id="rId3"/>
              </a:rPr>
              <a:t>https://docs.oracle.com/javase/tutorial/</a:t>
            </a:r>
            <a:endParaRPr lang="en-US" sz="2400" b="0" strike="noStrike" spc="-1">
              <a:latin typeface="Arial"/>
            </a:endParaRPr>
          </a:p>
          <a:p>
            <a:pPr marL="274320" indent="-271440" algn="just">
              <a:lnSpc>
                <a:spcPct val="150000"/>
              </a:lnSpc>
              <a:spcBef>
                <a:spcPts val="479"/>
              </a:spcBef>
              <a:tabLst>
                <a:tab pos="0" algn="l"/>
              </a:tabLst>
            </a:pPr>
            <a:endParaRPr lang="en-US" sz="2400" b="0" strike="noStrike" spc="-1">
              <a:latin typeface="Arial"/>
            </a:endParaRPr>
          </a:p>
          <a:p>
            <a:pPr marL="274320" indent="-271440">
              <a:lnSpc>
                <a:spcPct val="100000"/>
              </a:lnSpc>
              <a:spcBef>
                <a:spcPts val="479"/>
              </a:spcBef>
              <a:tabLst>
                <a:tab pos="0" algn="l"/>
              </a:tabLst>
            </a:pPr>
            <a:endParaRPr lang="en-US" sz="2400" b="0" strike="noStrike" spc="-1">
              <a:latin typeface="Arial"/>
            </a:endParaRPr>
          </a:p>
          <a:p>
            <a:pPr marL="274320" indent="-271440">
              <a:lnSpc>
                <a:spcPct val="100000"/>
              </a:lnSpc>
              <a:spcBef>
                <a:spcPts val="479"/>
              </a:spcBef>
              <a:tabLst>
                <a:tab pos="0" algn="l"/>
              </a:tabLst>
            </a:pP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609480" y="1935360"/>
            <a:ext cx="10969920" cy="438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720"/>
              </a:spcBef>
            </a:pPr>
            <a:endParaRPr lang="en-US" sz="1800" b="0" strike="noStrike" spc="-1">
              <a:latin typeface="Arial"/>
            </a:endParaRPr>
          </a:p>
          <a:p>
            <a:pPr>
              <a:lnSpc>
                <a:spcPct val="100000"/>
              </a:lnSpc>
              <a:spcBef>
                <a:spcPts val="1199"/>
              </a:spcBef>
              <a:tabLst>
                <a:tab pos="0" algn="l"/>
              </a:tabLst>
            </a:pPr>
            <a:r>
              <a:rPr lang="en-IN" sz="3600" b="1" strike="noStrike" spc="-1">
                <a:solidFill>
                  <a:srgbClr val="000000"/>
                </a:solidFill>
                <a:latin typeface="Constantia"/>
                <a:ea typeface="DejaVu Sans"/>
              </a:rPr>
              <a:t>                            </a:t>
            </a:r>
            <a:r>
              <a:rPr lang="en-IN" sz="6000" b="1" i="1" strike="noStrike" spc="-1">
                <a:solidFill>
                  <a:srgbClr val="000000"/>
                </a:solidFill>
                <a:latin typeface="Constantia"/>
                <a:ea typeface="DejaVu Sans"/>
              </a:rPr>
              <a:t>Thank You!!!</a:t>
            </a:r>
            <a:endParaRPr lang="en-US" sz="60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838080" y="365040"/>
            <a:ext cx="10512720" cy="111456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5000" b="1" strike="noStrike" spc="-1">
                <a:solidFill>
                  <a:srgbClr val="000000"/>
                </a:solidFill>
                <a:latin typeface="Arial"/>
                <a:ea typeface="DejaVu Sans"/>
              </a:rPr>
              <a:t>Introduction</a:t>
            </a:r>
            <a:endParaRPr lang="en-US" sz="5000" b="0" strike="noStrike" spc="-1">
              <a:latin typeface="Arial"/>
            </a:endParaRPr>
          </a:p>
        </p:txBody>
      </p:sp>
      <p:sp>
        <p:nvSpPr>
          <p:cNvPr id="47" name="CustomShape 2"/>
          <p:cNvSpPr/>
          <p:nvPr/>
        </p:nvSpPr>
        <p:spPr>
          <a:xfrm>
            <a:off x="677160" y="1542240"/>
            <a:ext cx="968292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lnSpcReduction="10000"/>
          </a:bodyPr>
          <a:lstStyle/>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Generally, to use the Barber Shop services the customer has to go to Barber shop and wait in queue for the Barber appointment in shop.</a:t>
            </a:r>
            <a:endParaRPr lang="en-US" sz="2400" b="0" strike="noStrike" spc="-1">
              <a:latin typeface="Arial"/>
            </a:endParaRPr>
          </a:p>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There</a:t>
            </a:r>
            <a:r>
              <a:rPr lang="en-IN" sz="2400" b="0" strike="noStrike" spc="-46">
                <a:solidFill>
                  <a:srgbClr val="000000"/>
                </a:solidFill>
                <a:latin typeface="Times New Roman"/>
                <a:ea typeface="Times New Roman"/>
              </a:rPr>
              <a:t> </a:t>
            </a:r>
            <a:r>
              <a:rPr lang="en-IN" sz="2400" b="0" strike="noStrike" spc="-1">
                <a:solidFill>
                  <a:srgbClr val="000000"/>
                </a:solidFill>
                <a:latin typeface="Times New Roman"/>
                <a:ea typeface="Times New Roman"/>
              </a:rPr>
              <a:t>is</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no</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automated</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system</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for</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doing</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all</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the</a:t>
            </a:r>
            <a:r>
              <a:rPr lang="en-IN" sz="2400" b="0" strike="noStrike" spc="-41">
                <a:solidFill>
                  <a:srgbClr val="000000"/>
                </a:solidFill>
                <a:latin typeface="Times New Roman"/>
                <a:ea typeface="Times New Roman"/>
              </a:rPr>
              <a:t> </a:t>
            </a:r>
            <a:r>
              <a:rPr lang="en-IN" sz="2400" b="0" strike="noStrike" spc="-1">
                <a:solidFill>
                  <a:srgbClr val="000000"/>
                </a:solidFill>
                <a:latin typeface="Times New Roman"/>
                <a:ea typeface="Times New Roman"/>
              </a:rPr>
              <a:t>things</a:t>
            </a:r>
            <a:r>
              <a:rPr lang="en-IN" sz="2400" b="0" strike="noStrike" spc="-35">
                <a:solidFill>
                  <a:srgbClr val="000000"/>
                </a:solidFill>
                <a:latin typeface="Times New Roman"/>
                <a:ea typeface="Times New Roman"/>
              </a:rPr>
              <a:t> </a:t>
            </a:r>
            <a:r>
              <a:rPr lang="en-IN" sz="2400" b="0" strike="noStrike" spc="-1">
                <a:solidFill>
                  <a:srgbClr val="000000"/>
                </a:solidFill>
                <a:latin typeface="Times New Roman"/>
                <a:ea typeface="Times New Roman"/>
              </a:rPr>
              <a:t>that generally</a:t>
            </a:r>
            <a:r>
              <a:rPr lang="en-IN" sz="2400" b="0" strike="noStrike" spc="-55">
                <a:solidFill>
                  <a:srgbClr val="000000"/>
                </a:solidFill>
                <a:latin typeface="Times New Roman"/>
                <a:ea typeface="Times New Roman"/>
              </a:rPr>
              <a:t> </a:t>
            </a:r>
            <a:r>
              <a:rPr lang="en-IN" sz="2400" b="0" strike="noStrike" spc="-1">
                <a:solidFill>
                  <a:srgbClr val="000000"/>
                </a:solidFill>
                <a:latin typeface="Times New Roman"/>
                <a:ea typeface="Times New Roman"/>
              </a:rPr>
              <a:t>happens</a:t>
            </a:r>
            <a:r>
              <a:rPr lang="en-IN" sz="2400" b="0" strike="noStrike" spc="-15">
                <a:solidFill>
                  <a:srgbClr val="000000"/>
                </a:solidFill>
                <a:latin typeface="Times New Roman"/>
                <a:ea typeface="Times New Roman"/>
              </a:rPr>
              <a:t> </a:t>
            </a:r>
            <a:r>
              <a:rPr lang="en-IN" sz="2400" b="0" strike="noStrike" spc="-1">
                <a:solidFill>
                  <a:srgbClr val="000000"/>
                </a:solidFill>
                <a:latin typeface="Times New Roman"/>
                <a:ea typeface="Times New Roman"/>
              </a:rPr>
              <a:t>in</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society,</a:t>
            </a:r>
            <a:r>
              <a:rPr lang="en-IN" sz="2400" b="0" strike="noStrike" spc="-21">
                <a:solidFill>
                  <a:srgbClr val="000000"/>
                </a:solidFill>
                <a:latin typeface="Times New Roman"/>
                <a:ea typeface="Times New Roman"/>
              </a:rPr>
              <a:t> </a:t>
            </a:r>
            <a:r>
              <a:rPr lang="en-IN" sz="2400" b="0" strike="noStrike" spc="-1">
                <a:solidFill>
                  <a:srgbClr val="000000"/>
                </a:solidFill>
                <a:latin typeface="Times New Roman"/>
                <a:ea typeface="Times New Roman"/>
              </a:rPr>
              <a:t>so</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that we</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members</a:t>
            </a:r>
            <a:r>
              <a:rPr lang="en-IN" sz="2400" b="0" strike="noStrike" spc="-15">
                <a:solidFill>
                  <a:srgbClr val="000000"/>
                </a:solidFill>
                <a:latin typeface="Times New Roman"/>
                <a:ea typeface="Times New Roman"/>
              </a:rPr>
              <a:t> </a:t>
            </a:r>
            <a:r>
              <a:rPr lang="en-IN" sz="2400" b="0" strike="noStrike" spc="-1">
                <a:solidFill>
                  <a:srgbClr val="000000"/>
                </a:solidFill>
                <a:latin typeface="Times New Roman"/>
                <a:ea typeface="Times New Roman"/>
              </a:rPr>
              <a:t>come</a:t>
            </a:r>
            <a:r>
              <a:rPr lang="en-IN" sz="2400" b="0" strike="noStrike" spc="-32">
                <a:solidFill>
                  <a:srgbClr val="000000"/>
                </a:solidFill>
                <a:latin typeface="Times New Roman"/>
                <a:ea typeface="Times New Roman"/>
              </a:rPr>
              <a:t> </a:t>
            </a:r>
            <a:r>
              <a:rPr lang="en-IN" sz="2400" b="0" strike="noStrike" spc="-1">
                <a:solidFill>
                  <a:srgbClr val="000000"/>
                </a:solidFill>
                <a:latin typeface="Times New Roman"/>
                <a:ea typeface="Times New Roman"/>
              </a:rPr>
              <a:t>to</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know</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what</a:t>
            </a:r>
            <a:r>
              <a:rPr lang="en-IN" sz="2400" b="0" strike="noStrike" spc="-15">
                <a:solidFill>
                  <a:srgbClr val="000000"/>
                </a:solidFill>
                <a:latin typeface="Times New Roman"/>
                <a:ea typeface="Times New Roman"/>
              </a:rPr>
              <a:t> </a:t>
            </a:r>
            <a:r>
              <a:rPr lang="en-IN" sz="2400" b="0" strike="noStrike" spc="-1">
                <a:solidFill>
                  <a:srgbClr val="000000"/>
                </a:solidFill>
                <a:latin typeface="Times New Roman"/>
                <a:ea typeface="Times New Roman"/>
              </a:rPr>
              <a:t>is</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happening</a:t>
            </a:r>
            <a:r>
              <a:rPr lang="en-IN" sz="2400" b="0" strike="noStrike" spc="-26">
                <a:solidFill>
                  <a:srgbClr val="000000"/>
                </a:solidFill>
                <a:latin typeface="Times New Roman"/>
                <a:ea typeface="Times New Roman"/>
              </a:rPr>
              <a:t> </a:t>
            </a:r>
            <a:r>
              <a:rPr lang="en-IN" sz="2400" b="0" strike="noStrike" spc="-1">
                <a:solidFill>
                  <a:srgbClr val="000000"/>
                </a:solidFill>
                <a:latin typeface="Times New Roman"/>
                <a:ea typeface="Times New Roman"/>
              </a:rPr>
              <a:t>in</a:t>
            </a:r>
            <a:r>
              <a:rPr lang="en-IN" sz="2400" b="0" strike="noStrike" spc="-32">
                <a:solidFill>
                  <a:srgbClr val="000000"/>
                </a:solidFill>
                <a:latin typeface="Times New Roman"/>
                <a:ea typeface="Times New Roman"/>
              </a:rPr>
              <a:t> </a:t>
            </a:r>
            <a:r>
              <a:rPr lang="en-IN" sz="2400" b="0" strike="noStrike" spc="-1">
                <a:solidFill>
                  <a:srgbClr val="000000"/>
                </a:solidFill>
                <a:latin typeface="Times New Roman"/>
                <a:ea typeface="Times New Roman"/>
              </a:rPr>
              <a:t>society.</a:t>
            </a:r>
            <a:endParaRPr lang="en-US" sz="2400" b="0" strike="noStrike" spc="-1">
              <a:latin typeface="Arial"/>
            </a:endParaRPr>
          </a:p>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 E-Barber Shop System allows customer to register and login. After that customer can select the location after selecting the location he can select shop he prefer,book the appointment.</a:t>
            </a:r>
            <a:endParaRPr lang="en-US" sz="2400" b="0" strike="noStrike" spc="-1">
              <a:latin typeface="Arial"/>
            </a:endParaRPr>
          </a:p>
          <a:p>
            <a:pPr marL="274320" indent="-271440" algn="just">
              <a:lnSpc>
                <a:spcPct val="16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The shop owner can view the list of appointment. The system has brought the customer and Barber Shop owner on one platform and decrease the communication gap between them.</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677160" y="374760"/>
            <a:ext cx="8593920" cy="9565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gn="ctr">
              <a:lnSpc>
                <a:spcPct val="100000"/>
              </a:lnSpc>
            </a:pPr>
            <a:r>
              <a:rPr lang="en-IN" sz="5000" b="1" strike="noStrike" spc="-1">
                <a:solidFill>
                  <a:srgbClr val="000000"/>
                </a:solidFill>
                <a:latin typeface="Arial"/>
                <a:ea typeface="DejaVu Sans"/>
              </a:rPr>
              <a:t>Motivation</a:t>
            </a:r>
            <a:endParaRPr lang="en-US" sz="5000" b="0" strike="noStrike" spc="-1">
              <a:latin typeface="Arial"/>
            </a:endParaRPr>
          </a:p>
        </p:txBody>
      </p:sp>
      <p:sp>
        <p:nvSpPr>
          <p:cNvPr id="49" name="CustomShape 2"/>
          <p:cNvSpPr/>
          <p:nvPr/>
        </p:nvSpPr>
        <p:spPr>
          <a:xfrm>
            <a:off x="677160" y="1750320"/>
            <a:ext cx="10098720" cy="471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Existing system to use the Barber Shop services the customer has to go to Barber shop and wait in queue for the barber appointment in shop.</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Its customers do not have a proper way to make an appointment other than making a call or visit the Salon premise.</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Salon owner, employees and customers need to keep reminders on their mobiles over appointments. Salon owner and her employees maintain a diary to note down the appointment details.</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Service details of the salon are written on papers which always leading for misplacement.</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a:solidFill>
                  <a:srgbClr val="000000"/>
                </a:solidFill>
                <a:latin typeface="Times New Roman"/>
                <a:ea typeface="Times New Roman"/>
              </a:rPr>
              <a:t>Hence this system is proposed to overcome the flaws of the existing system and now customer can book the Barber Shop appointment online and also shop owner can add, update and view the services and also can view the list of appointments.</a:t>
            </a:r>
            <a:r>
              <a:rPr lang="en-IN" sz="2400" b="0" strike="noStrike" spc="-1">
                <a:solidFill>
                  <a:srgbClr val="000000"/>
                </a:solidFill>
                <a:latin typeface="Times New Roman"/>
                <a:ea typeface="DejaVu Sans"/>
              </a:rPr>
              <a:t> </a:t>
            </a: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540360" y="205200"/>
            <a:ext cx="10969920" cy="8863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000" b="1" strike="noStrike" spc="-1">
                <a:solidFill>
                  <a:srgbClr val="000000"/>
                </a:solidFill>
                <a:latin typeface="Arial"/>
                <a:ea typeface="DejaVu Sans"/>
              </a:rPr>
              <a:t>Objectives</a:t>
            </a:r>
            <a:endParaRPr lang="en-US" sz="4000" b="0" strike="noStrike" spc="-1">
              <a:latin typeface="Arial"/>
            </a:endParaRPr>
          </a:p>
        </p:txBody>
      </p:sp>
      <p:sp>
        <p:nvSpPr>
          <p:cNvPr id="51" name="CustomShape 2"/>
          <p:cNvSpPr/>
          <p:nvPr/>
        </p:nvSpPr>
        <p:spPr>
          <a:xfrm>
            <a:off x="760320" y="1285200"/>
            <a:ext cx="9807840" cy="516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US" sz="2400" b="0" strike="noStrike" spc="-1">
                <a:solidFill>
                  <a:srgbClr val="000000"/>
                </a:solidFill>
                <a:latin typeface="Times New Roman"/>
                <a:ea typeface="Times New Roman"/>
              </a:rPr>
              <a:t>To</a:t>
            </a:r>
            <a:r>
              <a:rPr lang="en-US" sz="2400" b="0" strike="noStrike" spc="-80">
                <a:solidFill>
                  <a:srgbClr val="000000"/>
                </a:solidFill>
                <a:latin typeface="Times New Roman"/>
                <a:ea typeface="Times New Roman"/>
              </a:rPr>
              <a:t> </a:t>
            </a:r>
            <a:r>
              <a:rPr lang="en-US" sz="2400" b="0" strike="noStrike" spc="-1">
                <a:solidFill>
                  <a:srgbClr val="000000"/>
                </a:solidFill>
                <a:latin typeface="Times New Roman"/>
                <a:ea typeface="Times New Roman"/>
              </a:rPr>
              <a:t>produce</a:t>
            </a:r>
            <a:r>
              <a:rPr lang="en-US" sz="2400" b="0" strike="noStrike" spc="-86">
                <a:solidFill>
                  <a:srgbClr val="000000"/>
                </a:solidFill>
                <a:latin typeface="Times New Roman"/>
                <a:ea typeface="Times New Roman"/>
              </a:rPr>
              <a:t> </a:t>
            </a:r>
            <a:r>
              <a:rPr lang="en-US" sz="2400" b="0" strike="noStrike" spc="-1">
                <a:solidFill>
                  <a:srgbClr val="000000"/>
                </a:solidFill>
                <a:latin typeface="Times New Roman"/>
                <a:ea typeface="Times New Roman"/>
              </a:rPr>
              <a:t>a</a:t>
            </a:r>
            <a:r>
              <a:rPr lang="en-US" sz="2400" b="0" strike="noStrike" spc="-66">
                <a:solidFill>
                  <a:srgbClr val="000000"/>
                </a:solidFill>
                <a:latin typeface="Times New Roman"/>
                <a:ea typeface="Times New Roman"/>
              </a:rPr>
              <a:t> </a:t>
            </a:r>
            <a:r>
              <a:rPr lang="en-US" sz="2400" b="0" strike="noStrike" spc="-1">
                <a:solidFill>
                  <a:srgbClr val="000000"/>
                </a:solidFill>
                <a:latin typeface="Times New Roman"/>
                <a:ea typeface="Times New Roman"/>
              </a:rPr>
              <a:t>web-based</a:t>
            </a:r>
            <a:r>
              <a:rPr lang="en-US" sz="2400" b="0" strike="noStrike" spc="-80">
                <a:solidFill>
                  <a:srgbClr val="000000"/>
                </a:solidFill>
                <a:latin typeface="Times New Roman"/>
                <a:ea typeface="Times New Roman"/>
              </a:rPr>
              <a:t> </a:t>
            </a:r>
            <a:r>
              <a:rPr lang="en-US" sz="2400" b="0" strike="noStrike" spc="-1">
                <a:solidFill>
                  <a:srgbClr val="000000"/>
                </a:solidFill>
                <a:latin typeface="Times New Roman"/>
                <a:ea typeface="Times New Roman"/>
              </a:rPr>
              <a:t>system</a:t>
            </a:r>
            <a:r>
              <a:rPr lang="en-US" sz="2400" b="0" strike="noStrike" spc="-80">
                <a:solidFill>
                  <a:srgbClr val="000000"/>
                </a:solidFill>
                <a:latin typeface="Times New Roman"/>
                <a:ea typeface="Times New Roman"/>
              </a:rPr>
              <a:t> </a:t>
            </a:r>
            <a:r>
              <a:rPr lang="en-US" sz="2400" b="0" strike="noStrike" spc="-1">
                <a:solidFill>
                  <a:srgbClr val="000000"/>
                </a:solidFill>
                <a:latin typeface="Times New Roman"/>
                <a:ea typeface="Times New Roman"/>
              </a:rPr>
              <a:t>that</a:t>
            </a:r>
            <a:r>
              <a:rPr lang="en-US" sz="2400" b="0" strike="noStrike" spc="-75">
                <a:solidFill>
                  <a:srgbClr val="000000"/>
                </a:solidFill>
                <a:latin typeface="Times New Roman"/>
                <a:ea typeface="Times New Roman"/>
              </a:rPr>
              <a:t> </a:t>
            </a:r>
            <a:r>
              <a:rPr lang="en-US" sz="2400" b="0" strike="noStrike" spc="-1">
                <a:solidFill>
                  <a:srgbClr val="000000"/>
                </a:solidFill>
                <a:latin typeface="Times New Roman"/>
                <a:ea typeface="Times New Roman"/>
              </a:rPr>
              <a:t>allows</a:t>
            </a:r>
            <a:r>
              <a:rPr lang="en-US" sz="2400" b="0" strike="noStrike" spc="-75">
                <a:solidFill>
                  <a:srgbClr val="000000"/>
                </a:solidFill>
                <a:latin typeface="Times New Roman"/>
                <a:ea typeface="Times New Roman"/>
              </a:rPr>
              <a:t> </a:t>
            </a:r>
            <a:r>
              <a:rPr lang="en-US" sz="2400" b="0" strike="noStrike" spc="-1">
                <a:solidFill>
                  <a:srgbClr val="000000"/>
                </a:solidFill>
                <a:latin typeface="Times New Roman"/>
                <a:ea typeface="Times New Roman"/>
              </a:rPr>
              <a:t>the</a:t>
            </a:r>
            <a:r>
              <a:rPr lang="en-US" sz="2400" b="0" strike="noStrike" spc="-80">
                <a:solidFill>
                  <a:srgbClr val="000000"/>
                </a:solidFill>
                <a:latin typeface="Times New Roman"/>
                <a:ea typeface="Times New Roman"/>
              </a:rPr>
              <a:t> customer to book Barber Shop appointment online.</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80">
                <a:solidFill>
                  <a:srgbClr val="000000"/>
                </a:solidFill>
                <a:latin typeface="Times New Roman"/>
                <a:ea typeface="Times New Roman"/>
              </a:rPr>
              <a:t>Shop owner can view the list of appointments of customer and also can </a:t>
            </a:r>
            <a:r>
              <a:rPr lang="en-US" sz="2400" b="0" strike="noStrike" spc="-75">
                <a:solidFill>
                  <a:srgbClr val="000000"/>
                </a:solidFill>
                <a:latin typeface="Times New Roman"/>
                <a:ea typeface="Times New Roman"/>
              </a:rPr>
              <a:t>add</a:t>
            </a:r>
            <a:r>
              <a:rPr lang="en-US" sz="2400" b="0" strike="noStrike" spc="-80">
                <a:solidFill>
                  <a:srgbClr val="000000"/>
                </a:solidFill>
                <a:latin typeface="Times New Roman"/>
                <a:ea typeface="Times New Roman"/>
              </a:rPr>
              <a:t>, update and delete the services.</a:t>
            </a:r>
            <a:endParaRPr lang="en-US" sz="2400" b="0" strike="noStrike" spc="-1">
              <a:latin typeface="Arial"/>
            </a:endParaRPr>
          </a:p>
          <a:p>
            <a:pPr marL="274320" indent="-271440" algn="just">
              <a:lnSpc>
                <a:spcPct val="150000"/>
              </a:lnSpc>
              <a:spcBef>
                <a:spcPts val="479"/>
              </a:spcBef>
              <a:buClr>
                <a:srgbClr val="0BD0D9"/>
              </a:buClr>
              <a:buSzPct val="95000"/>
              <a:buFont typeface="Wingdings 2" charset="2"/>
              <a:buChar char=""/>
            </a:pPr>
            <a:r>
              <a:rPr lang="en-US" sz="2400" b="0" strike="noStrike" spc="-80">
                <a:solidFill>
                  <a:srgbClr val="000000"/>
                </a:solidFill>
                <a:latin typeface="Times New Roman"/>
                <a:ea typeface="Times New Roman"/>
              </a:rPr>
              <a:t>To fill the communication gap between customer and shop owner.</a:t>
            </a:r>
            <a:endParaRPr lang="en-US" sz="2400" b="0" strike="noStrike" spc="-1">
              <a:latin typeface="Arial"/>
            </a:endParaRPr>
          </a:p>
          <a:p>
            <a:pPr>
              <a:lnSpc>
                <a:spcPct val="100000"/>
              </a:lnSpc>
              <a:spcBef>
                <a:spcPts val="561"/>
              </a:spcBef>
            </a:pP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609480" y="7041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800" b="1" strike="noStrike" spc="-1" dirty="0">
                <a:solidFill>
                  <a:srgbClr val="000000"/>
                </a:solidFill>
                <a:latin typeface="Arial"/>
                <a:ea typeface="DejaVu Sans"/>
              </a:rPr>
              <a:t>Generalized system Architecture</a:t>
            </a:r>
            <a:endParaRPr lang="en-US" sz="4800" b="0" strike="noStrike" spc="-1" dirty="0">
              <a:latin typeface="Arial"/>
            </a:endParaRPr>
          </a:p>
        </p:txBody>
      </p:sp>
      <p:pic>
        <p:nvPicPr>
          <p:cNvPr id="53" name="Picture 52"/>
          <p:cNvPicPr/>
          <p:nvPr/>
        </p:nvPicPr>
        <p:blipFill>
          <a:blip r:embed="rId2"/>
          <a:stretch/>
        </p:blipFill>
        <p:spPr>
          <a:xfrm>
            <a:off x="1523968" y="2428868"/>
            <a:ext cx="9141480" cy="334440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09480" y="194040"/>
            <a:ext cx="10969920" cy="9946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800" b="1" strike="noStrike" spc="-1">
                <a:solidFill>
                  <a:srgbClr val="000000"/>
                </a:solidFill>
                <a:latin typeface="Arial"/>
                <a:ea typeface="DejaVu Sans"/>
              </a:rPr>
              <a:t>Description of System</a:t>
            </a:r>
            <a:endParaRPr lang="en-US" sz="4800" b="0" strike="noStrike" spc="-1">
              <a:latin typeface="Arial"/>
            </a:endParaRPr>
          </a:p>
        </p:txBody>
      </p:sp>
      <p:sp>
        <p:nvSpPr>
          <p:cNvPr id="55" name="CustomShape 2"/>
          <p:cNvSpPr/>
          <p:nvPr/>
        </p:nvSpPr>
        <p:spPr>
          <a:xfrm>
            <a:off x="581760" y="1302480"/>
            <a:ext cx="10499040" cy="48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IN" sz="2400" b="1" u="sng" strike="noStrike" spc="-1" dirty="0">
                <a:solidFill>
                  <a:srgbClr val="000000"/>
                </a:solidFill>
                <a:uFillTx/>
                <a:latin typeface="Times New Roman"/>
                <a:ea typeface="Times New Roman"/>
              </a:rPr>
              <a:t>Product functionality:</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spc="-1" dirty="0" smtClean="0">
                <a:solidFill>
                  <a:srgbClr val="000000"/>
                </a:solidFill>
                <a:latin typeface="Times New Roman"/>
                <a:ea typeface="Times New Roman"/>
              </a:rPr>
              <a:t>Online</a:t>
            </a:r>
            <a:r>
              <a:rPr lang="en-IN" sz="2400" b="0" strike="noStrike" spc="-1" dirty="0" smtClean="0">
                <a:solidFill>
                  <a:srgbClr val="000000"/>
                </a:solidFill>
                <a:latin typeface="Times New Roman"/>
                <a:ea typeface="Times New Roman"/>
              </a:rPr>
              <a:t>-Barber </a:t>
            </a:r>
            <a:r>
              <a:rPr lang="en-IN" sz="2400" b="0" strike="noStrike" spc="-1" dirty="0">
                <a:solidFill>
                  <a:srgbClr val="000000"/>
                </a:solidFill>
                <a:latin typeface="Times New Roman"/>
                <a:ea typeface="Times New Roman"/>
              </a:rPr>
              <a:t>Shop System provides the features for admin, shop owner and customer. </a:t>
            </a:r>
            <a:r>
              <a:rPr lang="en-IN" sz="2400" b="0" strike="noStrike" spc="-15" dirty="0">
                <a:solidFill>
                  <a:srgbClr val="000000"/>
                </a:solidFill>
                <a:latin typeface="Times New Roman"/>
                <a:ea typeface="Times New Roman"/>
              </a:rPr>
              <a:t>It </a:t>
            </a:r>
            <a:r>
              <a:rPr lang="en-IN" sz="2400" b="0" strike="noStrike" spc="-1" dirty="0">
                <a:solidFill>
                  <a:srgbClr val="000000"/>
                </a:solidFill>
                <a:latin typeface="Times New Roman"/>
                <a:ea typeface="Times New Roman"/>
              </a:rPr>
              <a:t>includes several functionalities describes as below:</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1" u="sng" strike="noStrike" spc="-1" dirty="0">
                <a:solidFill>
                  <a:srgbClr val="000000"/>
                </a:solidFill>
                <a:uFillTx/>
                <a:latin typeface="Times New Roman"/>
                <a:ea typeface="DejaVu Sans"/>
              </a:rPr>
              <a:t>Admin Management:</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dirty="0">
                <a:solidFill>
                  <a:srgbClr val="000000"/>
                </a:solidFill>
                <a:latin typeface="Times New Roman"/>
                <a:ea typeface="DejaVu Sans"/>
              </a:rPr>
              <a:t>It provides facility to add, update, delete and view the shops. We can view their details and also update the shop details.</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1" u="sng" strike="noStrike" spc="-1" dirty="0">
                <a:solidFill>
                  <a:srgbClr val="000000"/>
                </a:solidFill>
                <a:uFillTx/>
                <a:latin typeface="Times New Roman"/>
                <a:ea typeface="DejaVu Sans"/>
              </a:rPr>
              <a:t>Shop Owner Management:</a:t>
            </a:r>
            <a:endParaRPr lang="en-US" sz="2400" b="0" strike="noStrike" spc="-1" dirty="0">
              <a:latin typeface="Arial"/>
            </a:endParaRPr>
          </a:p>
          <a:p>
            <a:pPr marL="274320" indent="-271440" algn="just">
              <a:lnSpc>
                <a:spcPct val="150000"/>
              </a:lnSpc>
              <a:spcBef>
                <a:spcPts val="479"/>
              </a:spcBef>
              <a:buClr>
                <a:srgbClr val="0BD0D9"/>
              </a:buClr>
              <a:buSzPct val="95000"/>
              <a:buFont typeface="Wingdings 2" charset="2"/>
              <a:buChar char=""/>
            </a:pPr>
            <a:r>
              <a:rPr lang="en-IN" sz="2400" b="0" strike="noStrike" spc="-1" dirty="0">
                <a:solidFill>
                  <a:srgbClr val="000000"/>
                </a:solidFill>
                <a:latin typeface="Times New Roman"/>
                <a:ea typeface="DejaVu Sans"/>
              </a:rPr>
              <a:t>The</a:t>
            </a:r>
            <a:r>
              <a:rPr lang="en-IN" sz="2400" b="0" strike="noStrike" spc="-32" dirty="0">
                <a:solidFill>
                  <a:srgbClr val="000000"/>
                </a:solidFill>
                <a:latin typeface="Times New Roman"/>
                <a:ea typeface="DejaVu Sans"/>
              </a:rPr>
              <a:t> </a:t>
            </a:r>
            <a:r>
              <a:rPr lang="en-IN" sz="2400" b="0" strike="noStrike" spc="-1" dirty="0">
                <a:solidFill>
                  <a:srgbClr val="000000"/>
                </a:solidFill>
                <a:latin typeface="Times New Roman"/>
                <a:ea typeface="DejaVu Sans"/>
              </a:rPr>
              <a:t>shop owner</a:t>
            </a:r>
            <a:r>
              <a:rPr lang="en-IN" sz="2400" b="0" strike="noStrike" spc="-15" dirty="0">
                <a:solidFill>
                  <a:srgbClr val="000000"/>
                </a:solidFill>
                <a:latin typeface="Times New Roman"/>
                <a:ea typeface="DejaVu Sans"/>
              </a:rPr>
              <a:t> </a:t>
            </a:r>
            <a:r>
              <a:rPr lang="en-IN" sz="2400" b="0" strike="noStrike" spc="-1" dirty="0">
                <a:solidFill>
                  <a:srgbClr val="000000"/>
                </a:solidFill>
                <a:latin typeface="Times New Roman"/>
                <a:ea typeface="DejaVu Sans"/>
              </a:rPr>
              <a:t>can</a:t>
            </a:r>
            <a:r>
              <a:rPr lang="en-IN" sz="2400" b="0" strike="noStrike" spc="-15" dirty="0">
                <a:solidFill>
                  <a:srgbClr val="000000"/>
                </a:solidFill>
                <a:latin typeface="Times New Roman"/>
                <a:ea typeface="DejaVu Sans"/>
              </a:rPr>
              <a:t> view the list of appointment, can add, update and delete  the </a:t>
            </a:r>
            <a:r>
              <a:rPr lang="en-IN" sz="2400" b="0" strike="noStrike" spc="-15" dirty="0" smtClean="0">
                <a:solidFill>
                  <a:srgbClr val="000000"/>
                </a:solidFill>
                <a:latin typeface="Times New Roman"/>
                <a:ea typeface="DejaVu Sans"/>
              </a:rPr>
              <a:t>services</a:t>
            </a:r>
            <a:r>
              <a:rPr lang="en-IN" sz="2400" b="0" strike="noStrike" spc="-15" smtClean="0">
                <a:solidFill>
                  <a:srgbClr val="000000"/>
                </a:solidFill>
                <a:latin typeface="Times New Roman"/>
                <a:ea typeface="DejaVu Sans"/>
              </a:rPr>
              <a:t>, slots, change </a:t>
            </a:r>
            <a:r>
              <a:rPr lang="en-IN" sz="2400" b="0" strike="noStrike" spc="-15" dirty="0">
                <a:solidFill>
                  <a:srgbClr val="000000"/>
                </a:solidFill>
                <a:latin typeface="Times New Roman"/>
                <a:ea typeface="DejaVu Sans"/>
              </a:rPr>
              <a:t>the status of shop. </a:t>
            </a: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gn="just">
              <a:lnSpc>
                <a:spcPct val="100000"/>
              </a:lnSpc>
            </a:pPr>
            <a:r>
              <a:rPr lang="en-IN" sz="2400" b="0" strike="noStrike" spc="-1" dirty="0">
                <a:solidFill>
                  <a:srgbClr val="000000"/>
                </a:solidFill>
                <a:latin typeface="Times New Roman"/>
                <a:ea typeface="DejaVu Sans"/>
              </a:rPr>
              <a:t>  </a:t>
            </a:r>
            <a:r>
              <a:rPr lang="en-IN" sz="2400" b="0" strike="noStrike" spc="-15" dirty="0">
                <a:solidFill>
                  <a:srgbClr val="000000"/>
                </a:solidFill>
                <a:latin typeface="Times New Roman"/>
                <a:ea typeface="DejaVu Sans"/>
              </a:rPr>
              <a:t> </a:t>
            </a: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r>
              <a:rPr lang="en-IN" sz="2400" b="0" strike="noStrike" spc="-1" dirty="0">
                <a:solidFill>
                  <a:srgbClr val="000000"/>
                </a:solidFill>
                <a:latin typeface="Times New Roman"/>
                <a:ea typeface="DejaVu Sans"/>
              </a:rPr>
              <a:t>   </a:t>
            </a: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gn="just">
              <a:lnSpc>
                <a:spcPct val="100000"/>
              </a:lnSpc>
            </a:pP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609480" y="704160"/>
            <a:ext cx="10969920" cy="11401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gn="ctr">
              <a:lnSpc>
                <a:spcPct val="100000"/>
              </a:lnSpc>
            </a:pPr>
            <a:r>
              <a:rPr lang="en-IN" sz="4800" b="1" strike="noStrike" spc="-1">
                <a:solidFill>
                  <a:srgbClr val="000000"/>
                </a:solidFill>
                <a:latin typeface="Arial"/>
                <a:ea typeface="DejaVu Sans"/>
              </a:rPr>
              <a:t>Description of System</a:t>
            </a:r>
            <a:endParaRPr lang="en-US" sz="4800" b="0" strike="noStrike" spc="-1">
              <a:latin typeface="Arial"/>
            </a:endParaRPr>
          </a:p>
        </p:txBody>
      </p:sp>
      <p:sp>
        <p:nvSpPr>
          <p:cNvPr id="57" name="CustomShape 2"/>
          <p:cNvSpPr/>
          <p:nvPr/>
        </p:nvSpPr>
        <p:spPr>
          <a:xfrm>
            <a:off x="693720" y="2194200"/>
            <a:ext cx="10749960" cy="40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Wingdings 2" charset="2"/>
              <a:buChar char=""/>
            </a:pPr>
            <a:r>
              <a:rPr lang="en-IN" sz="2400" b="1" u="sng" strike="noStrike" spc="-1">
                <a:solidFill>
                  <a:srgbClr val="000000"/>
                </a:solidFill>
                <a:uFillTx/>
                <a:latin typeface="Times New Roman"/>
                <a:ea typeface="DejaVu Sans"/>
              </a:rPr>
              <a:t>Booking the appointment:</a:t>
            </a:r>
            <a:endParaRPr lang="en-US" sz="2400" b="0" strike="noStrike" spc="-1">
              <a:latin typeface="Arial"/>
            </a:endParaRPr>
          </a:p>
          <a:p>
            <a:pPr>
              <a:lnSpc>
                <a:spcPct val="100000"/>
              </a:lnSpc>
            </a:pPr>
            <a:r>
              <a:rPr lang="en-IN" sz="2400" b="0" strike="noStrike" spc="-1">
                <a:solidFill>
                  <a:srgbClr val="000000"/>
                </a:solidFill>
                <a:latin typeface="Times New Roman"/>
                <a:ea typeface="DejaVu Sans"/>
              </a:rPr>
              <a:t>   Customer can select the location from drop box. After selecting the location he can      select particular shop. He can select the services that he wants. He can also select         multiple services after that he can select the time slot as he prefer and book the             appointment.</a:t>
            </a:r>
            <a:r>
              <a:rPr lang="en-IN" sz="2400" b="1" strike="noStrike" spc="-32">
                <a:solidFill>
                  <a:srgbClr val="000000"/>
                </a:solidFill>
                <a:latin typeface="Times New Roman"/>
                <a:ea typeface="DejaVu Sans"/>
              </a:rPr>
              <a:t> </a:t>
            </a:r>
            <a:r>
              <a:rPr lang="en-IN" sz="2400" b="1" strike="noStrike" spc="-1">
                <a:solidFill>
                  <a:srgbClr val="000000"/>
                </a:solidFill>
                <a:latin typeface="Times New Roman"/>
                <a:ea typeface="DejaVu Sans"/>
              </a:rPr>
              <a:t> </a:t>
            </a:r>
            <a:endParaRPr lang="en-US" sz="2400" b="0" strike="noStrike" spc="-1">
              <a:latin typeface="Arial"/>
            </a:endParaRPr>
          </a:p>
          <a:p>
            <a:pPr algn="just">
              <a:lnSpc>
                <a:spcPct val="150000"/>
              </a:lnSpc>
              <a:spcBef>
                <a:spcPts val="479"/>
              </a:spcBef>
            </a:pPr>
            <a:endParaRPr lang="en-US"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1467000" y="703440"/>
            <a:ext cx="8593920" cy="80352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lnSpcReduction="10000"/>
          </a:bodyPr>
          <a:lstStyle/>
          <a:p>
            <a:pPr algn="ctr">
              <a:lnSpc>
                <a:spcPct val="100000"/>
              </a:lnSpc>
            </a:pPr>
            <a:r>
              <a:rPr lang="en-IN" sz="5000" b="1" strike="noStrike" spc="-1">
                <a:solidFill>
                  <a:srgbClr val="000000"/>
                </a:solidFill>
                <a:latin typeface="Arial"/>
                <a:ea typeface="DejaVu Sans"/>
              </a:rPr>
              <a:t>Applications</a:t>
            </a:r>
            <a:endParaRPr lang="en-US" sz="5000" b="0" strike="noStrike" spc="-1">
              <a:latin typeface="Arial"/>
            </a:endParaRPr>
          </a:p>
        </p:txBody>
      </p:sp>
      <p:sp>
        <p:nvSpPr>
          <p:cNvPr id="59" name="CustomShape 2"/>
          <p:cNvSpPr/>
          <p:nvPr/>
        </p:nvSpPr>
        <p:spPr>
          <a:xfrm>
            <a:off x="540360" y="1632960"/>
            <a:ext cx="10221840" cy="440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gn="just">
              <a:lnSpc>
                <a:spcPct val="150000"/>
              </a:lnSpc>
              <a:spcBef>
                <a:spcPts val="479"/>
              </a:spcBef>
              <a:buClr>
                <a:srgbClr val="0BD0D9"/>
              </a:buClr>
              <a:buSzPct val="95000"/>
              <a:buFont typeface="Arial"/>
              <a:buChar char="•"/>
            </a:pPr>
            <a:r>
              <a:rPr lang="en-IN" sz="2400" spc="-1" smtClean="0">
                <a:solidFill>
                  <a:srgbClr val="000000"/>
                </a:solidFill>
                <a:latin typeface="Times New Roman"/>
                <a:ea typeface="Times New Roman"/>
              </a:rPr>
              <a:t>Online</a:t>
            </a:r>
            <a:r>
              <a:rPr lang="en-IN" sz="2400" b="0" strike="noStrike" spc="-1" smtClean="0">
                <a:solidFill>
                  <a:srgbClr val="000000"/>
                </a:solidFill>
                <a:latin typeface="Times New Roman"/>
                <a:ea typeface="Times New Roman"/>
              </a:rPr>
              <a:t>-Barber </a:t>
            </a:r>
            <a:r>
              <a:rPr lang="en-IN" sz="2400" b="0" strike="noStrike" spc="-1">
                <a:solidFill>
                  <a:srgbClr val="000000"/>
                </a:solidFill>
                <a:latin typeface="Times New Roman"/>
                <a:ea typeface="Times New Roman"/>
              </a:rPr>
              <a:t>Shop system is responsible for providing best services, flexible time slot and daily services and time changes with the affordable prices on specified.</a:t>
            </a:r>
            <a:endParaRPr lang="en-US" sz="2400" b="0" strike="noStrike" spc="-1" dirty="0">
              <a:latin typeface="Arial"/>
            </a:endParaRPr>
          </a:p>
          <a:p>
            <a:pPr marL="274320" indent="-271440" algn="just">
              <a:lnSpc>
                <a:spcPct val="150000"/>
              </a:lnSpc>
              <a:spcBef>
                <a:spcPts val="479"/>
              </a:spcBef>
              <a:buClr>
                <a:srgbClr val="0BD0D9"/>
              </a:buClr>
              <a:buSzPct val="95000"/>
              <a:buFont typeface="Arial"/>
              <a:buChar char="•"/>
            </a:pPr>
            <a:r>
              <a:rPr lang="en-IN" sz="2400" b="0" strike="noStrike" spc="-1" dirty="0">
                <a:solidFill>
                  <a:srgbClr val="000000"/>
                </a:solidFill>
                <a:latin typeface="Times New Roman"/>
                <a:ea typeface="Times New Roman"/>
              </a:rPr>
              <a:t>The application provides facility to add/remove/slot and services items at shop. It also provides facility where customers can mention their queries/complaints in reviews.</a:t>
            </a: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gn="just">
              <a:lnSpc>
                <a:spcPct val="150000"/>
              </a:lnSpc>
              <a:spcBef>
                <a:spcPts val="479"/>
              </a:spcBef>
            </a:pPr>
            <a:endParaRPr lang="en-US" sz="2400" b="0" strike="noStrike" spc="-1" dirty="0">
              <a:latin typeface="Arial"/>
            </a:endParaRPr>
          </a:p>
          <a:p>
            <a:pPr algn="just">
              <a:lnSpc>
                <a:spcPct val="150000"/>
              </a:lnSpc>
              <a:spcBef>
                <a:spcPts val="479"/>
              </a:spcBef>
            </a:pPr>
            <a:endParaRPr lang="en-US"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458</TotalTime>
  <Words>804</Words>
  <Application>LibreOffice/6.4.6.2$Windows_X86_64 LibreOffice_project/0ce51a4fd21bff07a5c061082cc82c5ed232f115</Application>
  <PresentationFormat>Custom</PresentationFormat>
  <Paragraphs>83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‘Mining Fashion Outfit Using End-to-End Deep learning ’  by   Vidula Birajdar [Roll No] Anshuman Kumar  [Roll No] Pratiksha Patel [Roll No]  under the guidance of,  Prof. ………………………..  </dc:title>
  <dc:subject/>
  <dc:creator>KasNet5</dc:creator>
  <dc:description/>
  <cp:lastModifiedBy>awasa</cp:lastModifiedBy>
  <cp:revision>78</cp:revision>
  <dcterms:created xsi:type="dcterms:W3CDTF">2018-09-06T12:26:56Z</dcterms:created>
  <dcterms:modified xsi:type="dcterms:W3CDTF">2021-02-02T10:03:53Z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