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60" r:id="rId5"/>
    <p:sldId id="261" r:id="rId6"/>
    <p:sldId id="262" r:id="rId7"/>
    <p:sldId id="263" r:id="rId8"/>
    <p:sldId id="287" r:id="rId9"/>
    <p:sldId id="264" r:id="rId10"/>
    <p:sldId id="265" r:id="rId11"/>
    <p:sldId id="266" r:id="rId12"/>
    <p:sldId id="267" r:id="rId13"/>
    <p:sldId id="283" r:id="rId14"/>
    <p:sldId id="268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7" r:id="rId23"/>
    <p:sldId id="298" r:id="rId24"/>
    <p:sldId id="269" r:id="rId25"/>
    <p:sldId id="270" r:id="rId26"/>
    <p:sldId id="286" r:id="rId27"/>
    <p:sldId id="299" r:id="rId28"/>
    <p:sldId id="302" r:id="rId29"/>
    <p:sldId id="301" r:id="rId30"/>
    <p:sldId id="303" r:id="rId31"/>
    <p:sldId id="305" r:id="rId32"/>
    <p:sldId id="304" r:id="rId33"/>
    <p:sldId id="306" r:id="rId34"/>
    <p:sldId id="282" r:id="rId35"/>
    <p:sldId id="257" r:id="rId36"/>
    <p:sldId id="258" r:id="rId37"/>
    <p:sldId id="259" r:id="rId38"/>
    <p:sldId id="30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2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2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2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9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6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2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1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C60C-3F0D-4115-B44C-BE00944C73C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A114-17F6-4E0D-BBE6-B8EF0F3D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8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5C60C-3F0D-4115-B44C-BE00944C73C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AA114-17F6-4E0D-BBE6-B8EF0F3D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Asha Bharambe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: The 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7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: The Mapper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0454"/>
            <a:ext cx="10515600" cy="342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: The </a:t>
            </a:r>
            <a:r>
              <a:rPr lang="en-US" dirty="0" smtClean="0"/>
              <a:t>Reducer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1286"/>
            <a:ext cx="9822628" cy="50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Diagram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476376"/>
            <a:ext cx="8361363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2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Running a MapReduce 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25" y="1690688"/>
            <a:ext cx="98869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068" y="365125"/>
            <a:ext cx="8162732" cy="6089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99" y="365125"/>
            <a:ext cx="3045311" cy="2614743"/>
          </a:xfrm>
        </p:spPr>
        <p:txBody>
          <a:bodyPr/>
          <a:lstStyle/>
          <a:p>
            <a:r>
              <a:rPr lang="en-US" dirty="0" smtClean="0"/>
              <a:t>The MapReduce Flow: The Mapper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3045311" cy="26147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MapReduce Flow: Shuffle and Sort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562" y="855684"/>
            <a:ext cx="8468865" cy="511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01735"/>
            <a:ext cx="3045311" cy="2614743"/>
          </a:xfrm>
        </p:spPr>
        <p:txBody>
          <a:bodyPr/>
          <a:lstStyle/>
          <a:p>
            <a:r>
              <a:rPr lang="en-US" dirty="0" smtClean="0"/>
              <a:t>The MapReduce Flow: The Reducer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630" y="1509106"/>
            <a:ext cx="8806762" cy="47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MapReduce Program: </a:t>
            </a:r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3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This consists of three portions </a:t>
            </a:r>
          </a:p>
          <a:p>
            <a:pPr lvl="1"/>
            <a:r>
              <a:rPr lang="en-US" dirty="0" smtClean="0"/>
              <a:t>The driver Code – Code that runs on the client to configure and submit the job</a:t>
            </a:r>
            <a:endParaRPr lang="en-US" dirty="0"/>
          </a:p>
          <a:p>
            <a:pPr lvl="1"/>
            <a:r>
              <a:rPr lang="en-US" dirty="0" smtClean="0"/>
              <a:t>The Mapper</a:t>
            </a:r>
            <a:endParaRPr lang="en-US" dirty="0"/>
          </a:p>
          <a:p>
            <a:pPr lvl="1"/>
            <a:r>
              <a:rPr lang="en-US" dirty="0" smtClean="0"/>
              <a:t>The Reducer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Standard Input Formats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25624"/>
            <a:ext cx="9581167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Before MapReduce…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63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Large scale data processing was difficult!</a:t>
            </a:r>
          </a:p>
          <a:p>
            <a:pPr lvl="1" eaLnBrk="1" hangingPunct="1"/>
            <a:r>
              <a:rPr lang="en-US" altLang="en-US" dirty="0" smtClean="0"/>
              <a:t>Managing hundreds or thousands of processors</a:t>
            </a:r>
          </a:p>
          <a:p>
            <a:pPr lvl="1" eaLnBrk="1" hangingPunct="1"/>
            <a:r>
              <a:rPr lang="en-US" altLang="en-US" dirty="0" smtClean="0"/>
              <a:t>Managing parallelization and distribution</a:t>
            </a:r>
          </a:p>
          <a:p>
            <a:pPr lvl="1" eaLnBrk="1" hangingPunct="1"/>
            <a:r>
              <a:rPr lang="en-US" altLang="en-US" dirty="0" smtClean="0"/>
              <a:t>I/O Scheduling</a:t>
            </a:r>
          </a:p>
          <a:p>
            <a:pPr lvl="1" eaLnBrk="1" hangingPunct="1"/>
            <a:r>
              <a:rPr lang="en-US" altLang="en-US" dirty="0" smtClean="0"/>
              <a:t>Status and monitoring</a:t>
            </a:r>
          </a:p>
          <a:p>
            <a:pPr lvl="1" eaLnBrk="1" hangingPunct="1"/>
            <a:r>
              <a:rPr lang="en-US" altLang="en-US" dirty="0" smtClean="0"/>
              <a:t>Fault/crash tolerance</a:t>
            </a:r>
          </a:p>
          <a:p>
            <a:pPr eaLnBrk="1" hangingPunct="1"/>
            <a:r>
              <a:rPr lang="en-US" altLang="en-US" dirty="0" smtClean="0"/>
              <a:t>MapReduce provides all of these, easily!</a:t>
            </a:r>
          </a:p>
          <a:p>
            <a:pPr algn="r" eaLnBrk="1" hangingPunct="1">
              <a:buFont typeface="Arial" panose="020B0604020202020204" pitchFamily="34" charset="0"/>
              <a:buNone/>
            </a:pPr>
            <a:endParaRPr lang="en-US" altLang="en-US" sz="1400" dirty="0"/>
          </a:p>
          <a:p>
            <a:pPr algn="r" eaLnBrk="1" hangingPunct="1">
              <a:buFont typeface="Arial" panose="020B0604020202020204" pitchFamily="34" charset="0"/>
              <a:buNone/>
            </a:pPr>
            <a:endParaRPr lang="en-US" altLang="en-US" sz="1400" dirty="0"/>
          </a:p>
          <a:p>
            <a:pPr algn="r" eaLnBrk="1" hangingPunct="1">
              <a:buFont typeface="Arial" panose="020B0604020202020204" pitchFamily="34" charset="0"/>
              <a:buNone/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9112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Values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2315"/>
          </a:xfrm>
        </p:spPr>
        <p:txBody>
          <a:bodyPr>
            <a:normAutofit/>
          </a:bodyPr>
          <a:lstStyle/>
          <a:p>
            <a:r>
              <a:rPr lang="en-US" dirty="0" smtClean="0"/>
              <a:t>Keys and Values Are Objects</a:t>
            </a:r>
          </a:p>
          <a:p>
            <a:r>
              <a:rPr lang="en-US" dirty="0" smtClean="0"/>
              <a:t>Values are objects that implements Writable</a:t>
            </a:r>
          </a:p>
          <a:p>
            <a:r>
              <a:rPr lang="en-US" dirty="0" smtClean="0"/>
              <a:t>Keys are </a:t>
            </a:r>
            <a:r>
              <a:rPr lang="en-US" dirty="0"/>
              <a:t>objects that implements </a:t>
            </a:r>
            <a:r>
              <a:rPr lang="en-US" dirty="0" err="1" smtClean="0"/>
              <a:t>WritableComparable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Hadoop defines its own ‘box classes’ for strings, integers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err="1" smtClean="0"/>
              <a:t>IntWritable</a:t>
            </a:r>
            <a:endParaRPr lang="en-US" dirty="0" smtClean="0"/>
          </a:p>
          <a:p>
            <a:pPr lvl="1"/>
            <a:r>
              <a:rPr lang="en-US" dirty="0" err="1" smtClean="0"/>
              <a:t>LongWritables</a:t>
            </a:r>
            <a:endParaRPr lang="en-US" dirty="0" smtClean="0"/>
          </a:p>
          <a:p>
            <a:pPr lvl="1"/>
            <a:r>
              <a:rPr lang="en-US" dirty="0" err="1" smtClean="0"/>
              <a:t>FloatWritables</a:t>
            </a:r>
            <a:endParaRPr lang="en-US" dirty="0" smtClean="0"/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394" y="1386634"/>
            <a:ext cx="6498515" cy="5261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org.apache.hadoop.fs.Path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org.apache.hadoop.io.IntWritable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org.apache.hadoop.io.Text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org.apache.hadoop.mapreduce.lib.input.FileInputFormat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org.apache.hadoop.mapreduce.lib.output.FileOutputFormat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org.apache.hadoop.mapreduce.Job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WordCount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throws Exception {</a:t>
            </a:r>
          </a:p>
          <a:p>
            <a:pPr marL="0" indent="0">
              <a:buNone/>
            </a:pPr>
            <a:r>
              <a:rPr lang="en-US" sz="1600" dirty="0" smtClean="0"/>
              <a:t>       if </a:t>
            </a:r>
            <a:r>
              <a:rPr lang="en-US" sz="1600" dirty="0"/>
              <a:t>(</a:t>
            </a:r>
            <a:r>
              <a:rPr lang="en-US" sz="1600" dirty="0" err="1"/>
              <a:t>args.length</a:t>
            </a:r>
            <a:r>
              <a:rPr lang="en-US" sz="1600" dirty="0"/>
              <a:t> != 2) {</a:t>
            </a:r>
          </a:p>
          <a:p>
            <a:pPr marL="0" indent="0">
              <a:buNone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System.out.printf</a:t>
            </a:r>
            <a:r>
              <a:rPr lang="en-US" sz="1600" dirty="0"/>
              <a:t>("Usage: </a:t>
            </a:r>
            <a:r>
              <a:rPr lang="en-US" sz="1600" dirty="0" err="1"/>
              <a:t>WordCount</a:t>
            </a:r>
            <a:r>
              <a:rPr lang="en-US" sz="1600" dirty="0"/>
              <a:t> &lt;input </a:t>
            </a:r>
            <a:r>
              <a:rPr lang="en-US" sz="1600" dirty="0" err="1"/>
              <a:t>dir</a:t>
            </a:r>
            <a:r>
              <a:rPr lang="en-US" sz="1600" dirty="0"/>
              <a:t>&gt; &lt;output </a:t>
            </a:r>
            <a:r>
              <a:rPr lang="en-US" sz="1600" dirty="0" err="1"/>
              <a:t>dir</a:t>
            </a:r>
            <a:r>
              <a:rPr lang="en-US" sz="1600" dirty="0"/>
              <a:t>&gt;\n</a:t>
            </a:r>
            <a:r>
              <a:rPr lang="en-US" sz="1600" dirty="0" smtClean="0"/>
              <a:t>");</a:t>
            </a:r>
          </a:p>
          <a:p>
            <a:pPr marL="0" indent="0">
              <a:buNone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System.exit</a:t>
            </a:r>
            <a:r>
              <a:rPr lang="en-US" sz="1600" dirty="0" smtClean="0"/>
              <a:t>(-1);</a:t>
            </a:r>
          </a:p>
          <a:p>
            <a:pPr marL="0" indent="0">
              <a:buNone/>
            </a:pPr>
            <a:r>
              <a:rPr lang="en-US" sz="1600" dirty="0" smtClean="0"/>
              <a:t>     }</a:t>
            </a:r>
          </a:p>
          <a:p>
            <a:pPr marL="0" indent="0">
              <a:buNone/>
            </a:pPr>
            <a:r>
              <a:rPr lang="en-US" sz="1600" dirty="0"/>
              <a:t>Job </a:t>
            </a:r>
            <a:r>
              <a:rPr lang="en-US" sz="1600" dirty="0" err="1"/>
              <a:t>job</a:t>
            </a:r>
            <a:r>
              <a:rPr lang="en-US" sz="1600" dirty="0"/>
              <a:t> = new Job();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 err="1"/>
              <a:t>job.setJarByClass</a:t>
            </a:r>
            <a:r>
              <a:rPr lang="en-US" sz="1600" dirty="0"/>
              <a:t>(</a:t>
            </a:r>
            <a:r>
              <a:rPr lang="en-US" sz="1600" dirty="0" err="1"/>
              <a:t>WordCount.class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job.setJobName</a:t>
            </a:r>
            <a:r>
              <a:rPr lang="en-US" sz="1600" dirty="0"/>
              <a:t>("Word Count</a:t>
            </a:r>
            <a:r>
              <a:rPr lang="en-US" sz="1600" dirty="0" smtClean="0"/>
              <a:t>");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2910" y="1386634"/>
            <a:ext cx="5178015" cy="5261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FileInputFormat.setInputPaths(job</a:t>
            </a:r>
            <a:r>
              <a:rPr lang="en-US" sz="1600" dirty="0"/>
              <a:t>, new Path(</a:t>
            </a:r>
            <a:r>
              <a:rPr lang="en-US" sz="1600" dirty="0" err="1"/>
              <a:t>args</a:t>
            </a:r>
            <a:r>
              <a:rPr lang="en-US" sz="1600" dirty="0"/>
              <a:t>[0]));</a:t>
            </a:r>
          </a:p>
          <a:p>
            <a:pPr marL="0" indent="0">
              <a:buNone/>
            </a:pPr>
            <a:r>
              <a:rPr lang="en-US" sz="1600" dirty="0" err="1"/>
              <a:t>FileOutputFormat.setOutputPath</a:t>
            </a:r>
            <a:r>
              <a:rPr lang="en-US" sz="1600" dirty="0"/>
              <a:t>(job, new Path(</a:t>
            </a:r>
            <a:r>
              <a:rPr lang="en-US" sz="1600" dirty="0" err="1"/>
              <a:t>args</a:t>
            </a:r>
            <a:r>
              <a:rPr lang="en-US" sz="1600" dirty="0"/>
              <a:t>[1</a:t>
            </a:r>
            <a:r>
              <a:rPr lang="en-US" sz="1600" dirty="0" smtClean="0"/>
              <a:t>]));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job.setMapperClass</a:t>
            </a:r>
            <a:r>
              <a:rPr lang="en-US" sz="1600" dirty="0"/>
              <a:t>(</a:t>
            </a:r>
            <a:r>
              <a:rPr lang="en-US" sz="1600" dirty="0" err="1"/>
              <a:t>WordMapper.class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job.setReducerClass</a:t>
            </a:r>
            <a:r>
              <a:rPr lang="en-US" sz="1600" dirty="0"/>
              <a:t>(</a:t>
            </a:r>
            <a:r>
              <a:rPr lang="en-US" sz="1600" dirty="0" err="1"/>
              <a:t>SumReducer.class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job.setMapOutputKeyClass</a:t>
            </a:r>
            <a:r>
              <a:rPr lang="en-US" sz="1600" dirty="0"/>
              <a:t>(</a:t>
            </a:r>
            <a:r>
              <a:rPr lang="en-US" sz="1600" dirty="0" err="1"/>
              <a:t>Text.class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job.setMapOutputValueClass</a:t>
            </a:r>
            <a:r>
              <a:rPr lang="en-US" sz="1600" dirty="0"/>
              <a:t>(</a:t>
            </a:r>
            <a:r>
              <a:rPr lang="en-US" sz="1600" dirty="0" err="1"/>
              <a:t>IntWritable.class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job.setOutputKeyClass</a:t>
            </a:r>
            <a:r>
              <a:rPr lang="en-US" sz="1600" dirty="0"/>
              <a:t>(</a:t>
            </a:r>
            <a:r>
              <a:rPr lang="en-US" sz="1600" dirty="0" err="1"/>
              <a:t>Text.class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job.setOutputValueClass</a:t>
            </a:r>
            <a:r>
              <a:rPr lang="en-US" sz="1600" dirty="0"/>
              <a:t>(</a:t>
            </a:r>
            <a:r>
              <a:rPr lang="en-US" sz="1600" dirty="0" err="1"/>
              <a:t>IntWritable.class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boolean</a:t>
            </a:r>
            <a:r>
              <a:rPr lang="en-US" sz="1600" dirty="0"/>
              <a:t> success = </a:t>
            </a:r>
            <a:r>
              <a:rPr lang="en-US" sz="1600" dirty="0" err="1"/>
              <a:t>job.waitForCompletion</a:t>
            </a:r>
            <a:r>
              <a:rPr lang="en-US" sz="1600" dirty="0"/>
              <a:t>(true);</a:t>
            </a:r>
          </a:p>
          <a:p>
            <a:pPr marL="0" indent="0">
              <a:buNone/>
            </a:pPr>
            <a:r>
              <a:rPr lang="en-US" sz="1600" dirty="0" err="1"/>
              <a:t>System.exit</a:t>
            </a:r>
            <a:r>
              <a:rPr lang="en-US" sz="1600" dirty="0"/>
              <a:t>(success ? 0 : 1);</a:t>
            </a:r>
          </a:p>
          <a:p>
            <a:pPr marL="0" indent="0">
              <a:buNone/>
            </a:pPr>
            <a:r>
              <a:rPr lang="en-US" sz="1600" dirty="0" smtClean="0"/>
              <a:t>} }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39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394" y="1386634"/>
            <a:ext cx="10445677" cy="5261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java.io.IOException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org.apache.hadoop.io.IntWritable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org.apache.hadoop.io.LongWritable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org.apache.hadoop.io.Text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org.apache.hadoop.mapreduce.Mapper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</a:t>
            </a:r>
            <a:r>
              <a:rPr lang="en-US" sz="1600" dirty="0" err="1"/>
              <a:t>WordMapper</a:t>
            </a:r>
            <a:r>
              <a:rPr lang="en-US" sz="1600" dirty="0"/>
              <a:t> extends Mapper&lt;</a:t>
            </a:r>
            <a:r>
              <a:rPr lang="en-US" sz="1600" dirty="0" err="1"/>
              <a:t>LongWritable</a:t>
            </a:r>
            <a:r>
              <a:rPr lang="en-US" sz="1600" dirty="0"/>
              <a:t>, Text, Text, </a:t>
            </a:r>
            <a:r>
              <a:rPr lang="en-US" sz="1600" dirty="0" err="1"/>
              <a:t>IntWritable</a:t>
            </a:r>
            <a:r>
              <a:rPr lang="en-US" sz="1600" dirty="0" smtClean="0"/>
              <a:t>&gt; 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@Override</a:t>
            </a:r>
          </a:p>
          <a:p>
            <a:pPr marL="0" indent="0">
              <a:buNone/>
            </a:pPr>
            <a:r>
              <a:rPr lang="en-US" sz="1600" dirty="0" smtClean="0"/>
              <a:t>     public </a:t>
            </a:r>
            <a:r>
              <a:rPr lang="en-US" sz="1600" dirty="0"/>
              <a:t>void map(</a:t>
            </a:r>
            <a:r>
              <a:rPr lang="en-US" sz="1600" dirty="0" err="1"/>
              <a:t>LongWritable</a:t>
            </a:r>
            <a:r>
              <a:rPr lang="en-US" sz="1600" dirty="0"/>
              <a:t> key, Text value, Context </a:t>
            </a:r>
            <a:r>
              <a:rPr lang="en-US" sz="1600" dirty="0" smtClean="0"/>
              <a:t>context) throws </a:t>
            </a:r>
            <a:r>
              <a:rPr lang="en-US" sz="1600" dirty="0" err="1"/>
              <a:t>IOException</a:t>
            </a:r>
            <a:r>
              <a:rPr lang="en-US" sz="1600" dirty="0"/>
              <a:t>, </a:t>
            </a:r>
            <a:r>
              <a:rPr lang="en-US" sz="1600" dirty="0" err="1"/>
              <a:t>InterruptedException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 smtClean="0"/>
              <a:t>                   String </a:t>
            </a:r>
            <a:r>
              <a:rPr lang="en-US" sz="1600" dirty="0"/>
              <a:t>line = </a:t>
            </a:r>
            <a:r>
              <a:rPr lang="en-US" sz="1600" dirty="0" err="1"/>
              <a:t>value.toString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                    for </a:t>
            </a:r>
            <a:r>
              <a:rPr lang="en-US" sz="1600" dirty="0"/>
              <a:t>(String word : </a:t>
            </a:r>
            <a:r>
              <a:rPr lang="en-US" sz="1600" dirty="0" err="1"/>
              <a:t>line.split</a:t>
            </a:r>
            <a:r>
              <a:rPr lang="en-US" sz="1600" dirty="0"/>
              <a:t>("\\W+")) {</a:t>
            </a:r>
          </a:p>
          <a:p>
            <a:pPr marL="0" indent="0">
              <a:buNone/>
            </a:pPr>
            <a:r>
              <a:rPr lang="en-US" sz="1600" dirty="0" smtClean="0"/>
              <a:t>	          if </a:t>
            </a:r>
            <a:r>
              <a:rPr lang="en-US" sz="1600" dirty="0"/>
              <a:t>(</a:t>
            </a:r>
            <a:r>
              <a:rPr lang="en-US" sz="1600" dirty="0" err="1"/>
              <a:t>word.length</a:t>
            </a:r>
            <a:r>
              <a:rPr lang="en-US" sz="1600" dirty="0"/>
              <a:t>() &gt; 0) {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context.write</a:t>
            </a:r>
            <a:r>
              <a:rPr lang="en-US" sz="1600" dirty="0" smtClean="0"/>
              <a:t>(new </a:t>
            </a:r>
            <a:r>
              <a:rPr lang="en-US" sz="1600" dirty="0"/>
              <a:t>Text(word), new </a:t>
            </a:r>
            <a:r>
              <a:rPr lang="en-US" sz="1600" dirty="0" err="1"/>
              <a:t>IntWritable</a:t>
            </a:r>
            <a:r>
              <a:rPr lang="en-US" sz="1600" dirty="0"/>
              <a:t>(1));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	           }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	}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394" y="1386634"/>
            <a:ext cx="10445677" cy="5261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java.io.IOException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org.apache.hadoop.io.IntWritable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org.apache.hadoop.io.Text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org.apache.hadoop.mapreduce.Reducer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</a:t>
            </a:r>
            <a:r>
              <a:rPr lang="en-US" sz="1600" dirty="0" err="1"/>
              <a:t>SumReducer</a:t>
            </a:r>
            <a:r>
              <a:rPr lang="en-US" sz="1600" dirty="0"/>
              <a:t> extends Reducer&lt;Text, </a:t>
            </a:r>
            <a:r>
              <a:rPr lang="en-US" sz="1600" dirty="0" err="1"/>
              <a:t>IntWritable</a:t>
            </a:r>
            <a:r>
              <a:rPr lang="en-US" sz="1600" dirty="0"/>
              <a:t>, Text, </a:t>
            </a:r>
            <a:r>
              <a:rPr lang="en-US" sz="1600" dirty="0" err="1"/>
              <a:t>IntWritable</a:t>
            </a:r>
            <a:r>
              <a:rPr lang="en-US" sz="1600" dirty="0" smtClean="0"/>
              <a:t>&gt; 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@Override</a:t>
            </a:r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void reduce(Text key, </a:t>
            </a:r>
            <a:r>
              <a:rPr lang="en-US" sz="1600" dirty="0" err="1"/>
              <a:t>Iterable</a:t>
            </a:r>
            <a:r>
              <a:rPr lang="en-US" sz="1600" dirty="0"/>
              <a:t>&lt;</a:t>
            </a:r>
            <a:r>
              <a:rPr lang="en-US" sz="1600" dirty="0" err="1"/>
              <a:t>IntWritable</a:t>
            </a:r>
            <a:r>
              <a:rPr lang="en-US" sz="1600" dirty="0"/>
              <a:t>&gt; values, Context context</a:t>
            </a:r>
            <a:r>
              <a:rPr lang="en-US" sz="1600" dirty="0" smtClean="0"/>
              <a:t>)  throws </a:t>
            </a:r>
            <a:r>
              <a:rPr lang="en-US" sz="1600" dirty="0" err="1"/>
              <a:t>IOException</a:t>
            </a:r>
            <a:r>
              <a:rPr lang="en-US" sz="1600" dirty="0"/>
              <a:t>, </a:t>
            </a:r>
            <a:r>
              <a:rPr lang="en-US" sz="1600" dirty="0" err="1"/>
              <a:t>InterruptedException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wordCount</a:t>
            </a:r>
            <a:r>
              <a:rPr lang="en-US" sz="1600" dirty="0"/>
              <a:t> = 0;</a:t>
            </a:r>
          </a:p>
          <a:p>
            <a:pPr marL="0" indent="0">
              <a:buNone/>
            </a:pPr>
            <a:r>
              <a:rPr lang="en-US" sz="1600" dirty="0" smtClean="0"/>
              <a:t>	for </a:t>
            </a:r>
            <a:r>
              <a:rPr lang="en-US" sz="1600" dirty="0"/>
              <a:t>(</a:t>
            </a:r>
            <a:r>
              <a:rPr lang="en-US" sz="1600" dirty="0" err="1"/>
              <a:t>IntWritable</a:t>
            </a:r>
            <a:r>
              <a:rPr lang="en-US" sz="1600" dirty="0"/>
              <a:t> value : values) {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wordCount</a:t>
            </a:r>
            <a:r>
              <a:rPr lang="en-US" sz="1600" dirty="0" smtClean="0"/>
              <a:t> </a:t>
            </a:r>
            <a:r>
              <a:rPr lang="en-US" sz="1600" dirty="0"/>
              <a:t>+= </a:t>
            </a:r>
            <a:r>
              <a:rPr lang="en-US" sz="1600" dirty="0" err="1"/>
              <a:t>value.get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	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context.write</a:t>
            </a:r>
            <a:r>
              <a:rPr lang="en-US" sz="1600" dirty="0" smtClean="0"/>
              <a:t>(key</a:t>
            </a:r>
            <a:r>
              <a:rPr lang="en-US" sz="1600" dirty="0"/>
              <a:t>, new </a:t>
            </a:r>
            <a:r>
              <a:rPr lang="en-US" sz="1600" dirty="0" err="1"/>
              <a:t>IntWritable</a:t>
            </a:r>
            <a:r>
              <a:rPr lang="en-US" sz="1600" dirty="0"/>
              <a:t>(</a:t>
            </a:r>
            <a:r>
              <a:rPr lang="en-US" sz="1600" dirty="0" err="1"/>
              <a:t>wordCount</a:t>
            </a:r>
            <a:r>
              <a:rPr lang="en-US" sz="1600" dirty="0"/>
              <a:t>));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19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5471" y="2484382"/>
            <a:ext cx="10515600" cy="1325563"/>
          </a:xfrm>
        </p:spPr>
        <p:txBody>
          <a:bodyPr/>
          <a:lstStyle/>
          <a:p>
            <a:r>
              <a:rPr lang="en-US" dirty="0" smtClean="0"/>
              <a:t>Hands-on to execute a MapReduce Job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WordCount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</a:t>
            </a:r>
            <a:r>
              <a:rPr lang="en-US" dirty="0" smtClean="0"/>
              <a:t>find </a:t>
            </a:r>
            <a:r>
              <a:rPr lang="en-US" dirty="0"/>
              <a:t>the mean max temperature for every </a:t>
            </a:r>
            <a:r>
              <a:rPr lang="en-US" dirty="0" smtClean="0"/>
              <a:t>month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22146" y="2570133"/>
            <a:ext cx="45935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Input Data:</a:t>
            </a:r>
          </a:p>
          <a:p>
            <a:r>
              <a:rPr lang="en-US" sz="2400" dirty="0"/>
              <a:t>Temperature in Milan</a:t>
            </a:r>
          </a:p>
          <a:p>
            <a:r>
              <a:rPr lang="en-US" sz="2400" dirty="0"/>
              <a:t>(DDMMYYY, MIN, MAX)</a:t>
            </a:r>
          </a:p>
          <a:p>
            <a:r>
              <a:rPr lang="en-US" sz="2400" dirty="0"/>
              <a:t>01012000, -4.0, 5.0</a:t>
            </a:r>
          </a:p>
          <a:p>
            <a:r>
              <a:rPr lang="en-US" sz="2400" dirty="0"/>
              <a:t>02012000, -5.0, 5.1</a:t>
            </a:r>
          </a:p>
          <a:p>
            <a:r>
              <a:rPr lang="en-US" sz="2400" dirty="0"/>
              <a:t>03012000, -5.0, 7.7</a:t>
            </a:r>
          </a:p>
          <a:p>
            <a:r>
              <a:rPr lang="en-US" sz="2400" dirty="0"/>
              <a:t>…</a:t>
            </a:r>
          </a:p>
          <a:p>
            <a:r>
              <a:rPr lang="en-US" sz="2400" dirty="0"/>
              <a:t>29122013, 3.0, 9.0</a:t>
            </a:r>
          </a:p>
          <a:p>
            <a:r>
              <a:rPr lang="en-US" sz="2400" dirty="0"/>
              <a:t>30122013, 0.0, 9.8</a:t>
            </a:r>
          </a:p>
          <a:p>
            <a:r>
              <a:rPr lang="en-US" sz="2400" dirty="0"/>
              <a:t>31122013, 0.0, 9.0</a:t>
            </a:r>
          </a:p>
        </p:txBody>
      </p:sp>
    </p:spTree>
    <p:extLst>
      <p:ext uri="{BB962C8B-B14F-4D97-AF65-F5344CB8AC3E}">
        <p14:creationId xmlns:p14="http://schemas.microsoft.com/office/powerpoint/2010/main" val="145750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Sample input data:</a:t>
            </a:r>
          </a:p>
          <a:p>
            <a:pPr marL="0" indent="0">
              <a:buNone/>
            </a:pPr>
            <a:r>
              <a:rPr lang="en-US" dirty="0"/>
              <a:t>01012000, 0.0, 10.0</a:t>
            </a:r>
          </a:p>
          <a:p>
            <a:pPr marL="0" indent="0">
              <a:buNone/>
            </a:pPr>
            <a:r>
              <a:rPr lang="en-US" dirty="0"/>
              <a:t>02012000, 0.0, 20.0</a:t>
            </a:r>
          </a:p>
          <a:p>
            <a:pPr marL="0" indent="0">
              <a:buNone/>
            </a:pPr>
            <a:r>
              <a:rPr lang="en-US" dirty="0"/>
              <a:t>03012000, 0.0, 2.0</a:t>
            </a:r>
          </a:p>
          <a:p>
            <a:pPr marL="0" indent="0">
              <a:buNone/>
            </a:pPr>
            <a:r>
              <a:rPr lang="en-US" dirty="0"/>
              <a:t>04012000, 0.0, 4.0</a:t>
            </a:r>
          </a:p>
          <a:p>
            <a:pPr marL="0" indent="0">
              <a:buNone/>
            </a:pPr>
            <a:r>
              <a:rPr lang="en-US" dirty="0"/>
              <a:t>05012000, 0.0, 3.0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32151" y="1825624"/>
            <a:ext cx="7024743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Mapper #1: lines 1, 2</a:t>
            </a:r>
          </a:p>
          <a:p>
            <a:r>
              <a:rPr lang="en-US" dirty="0"/>
              <a:t>Mapper #2: lines 3, 4, </a:t>
            </a:r>
            <a:r>
              <a:rPr lang="en-US" dirty="0" smtClean="0"/>
              <a:t>5</a:t>
            </a:r>
          </a:p>
          <a:p>
            <a:endParaRPr lang="en-US" dirty="0"/>
          </a:p>
          <a:p>
            <a:r>
              <a:rPr lang="en-US" dirty="0"/>
              <a:t>Mapper#1: mean = (10.0 + 20.0) / 2 = 15.0</a:t>
            </a:r>
          </a:p>
          <a:p>
            <a:r>
              <a:rPr lang="en-US" dirty="0"/>
              <a:t>Mapper#2: mean = (2.0 + 4.0 + 3.0) / 3 = </a:t>
            </a:r>
            <a:r>
              <a:rPr lang="en-US" dirty="0" smtClean="0"/>
              <a:t>3.0</a:t>
            </a:r>
          </a:p>
          <a:p>
            <a:endParaRPr lang="en-US" dirty="0"/>
          </a:p>
          <a:p>
            <a:r>
              <a:rPr lang="en-US" dirty="0"/>
              <a:t>Reducer mean = (15.0 + 3.0) / 2 = </a:t>
            </a:r>
            <a:r>
              <a:rPr lang="en-US" dirty="0" smtClean="0"/>
              <a:t>9.0</a:t>
            </a:r>
          </a:p>
          <a:p>
            <a:endParaRPr lang="en-US" dirty="0"/>
          </a:p>
          <a:p>
            <a:r>
              <a:rPr lang="en-US" dirty="0"/>
              <a:t>But the correct mean is:</a:t>
            </a:r>
          </a:p>
          <a:p>
            <a:r>
              <a:rPr lang="en-US" dirty="0"/>
              <a:t>(10.0 + 20.0 + 2.0 + 4.0 + 3.0) / 5 = 7.8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5471" y="2484382"/>
            <a:ext cx="10515600" cy="1325563"/>
          </a:xfrm>
        </p:spPr>
        <p:txBody>
          <a:bodyPr/>
          <a:lstStyle/>
          <a:p>
            <a:r>
              <a:rPr lang="en-US" dirty="0" smtClean="0"/>
              <a:t>Hands-on to execute a MapReduce Job</a:t>
            </a:r>
            <a:br>
              <a:rPr lang="en-US" dirty="0" smtClean="0"/>
            </a:br>
            <a:r>
              <a:rPr lang="en-US" dirty="0" smtClean="0"/>
              <a:t>-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&amp; Searching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8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MapReduce is very well suited to sorting large data sets </a:t>
            </a:r>
            <a:endParaRPr lang="en-US" dirty="0" smtClean="0"/>
          </a:p>
          <a:p>
            <a:r>
              <a:rPr lang="en-US" b="1" dirty="0" smtClean="0"/>
              <a:t>Recall: keys are passed to the Reducer in sorted order </a:t>
            </a:r>
            <a:endParaRPr lang="en-US" dirty="0" smtClean="0"/>
          </a:p>
          <a:p>
            <a:r>
              <a:rPr lang="en-US" b="1" dirty="0" smtClean="0"/>
              <a:t>Assuming the file to be sorted contains lines with a single value: </a:t>
            </a:r>
          </a:p>
          <a:p>
            <a:r>
              <a:rPr lang="en-US" dirty="0" smtClean="0"/>
              <a:t>Mapper is merely the identity function for the value 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k, v) -&gt; (v, _)</a:t>
            </a:r>
          </a:p>
          <a:p>
            <a:r>
              <a:rPr lang="en-US" dirty="0" smtClean="0"/>
              <a:t>Reducer is the identity function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k, _) -&gt; (k, '')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MapReduce Overview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0687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MapReduce is a programming model for processing large data sets with a parallel, distributed algorithm on a cluster </a:t>
            </a:r>
            <a:endParaRPr lang="en-US" alt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/>
              <a:t>How does it solve our previously mentioned problems?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/>
              <a:t>MapReduce is highly scalable and can be used across many computers.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/>
              <a:t>Many small machines can be used to process jobs that normally could not be processed by a large machine.</a:t>
            </a:r>
          </a:p>
        </p:txBody>
      </p:sp>
    </p:spTree>
    <p:extLst>
      <p:ext uri="{BB962C8B-B14F-4D97-AF65-F5344CB8AC3E}">
        <p14:creationId xmlns:p14="http://schemas.microsoft.com/office/powerpoint/2010/main" val="2537210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Assume the input is a set of files containing lines of text </a:t>
            </a:r>
            <a:endParaRPr lang="en-US" dirty="0" smtClean="0"/>
          </a:p>
          <a:p>
            <a:r>
              <a:rPr lang="en-US" b="1" dirty="0" smtClean="0"/>
              <a:t>Assume the Mapper has been passed the pattern for which to search as a special parameter</a:t>
            </a:r>
            <a:endParaRPr lang="en-US" b="1" dirty="0"/>
          </a:p>
          <a:p>
            <a:pPr lvl="1"/>
            <a:r>
              <a:rPr lang="en-US" dirty="0" smtClean="0"/>
              <a:t>We  saw how to pass parameters to your Mapper</a:t>
            </a:r>
          </a:p>
          <a:p>
            <a:r>
              <a:rPr lang="en-US" b="1" dirty="0" smtClean="0"/>
              <a:t>Algorithm</a:t>
            </a:r>
            <a:r>
              <a:rPr lang="en-US" b="1" dirty="0"/>
              <a:t>:</a:t>
            </a:r>
          </a:p>
          <a:p>
            <a:pPr lvl="1"/>
            <a:r>
              <a:rPr lang="en-US" dirty="0" smtClean="0"/>
              <a:t> Mapper compares the line against the pattern </a:t>
            </a:r>
          </a:p>
          <a:p>
            <a:pPr lvl="1"/>
            <a:r>
              <a:rPr lang="en-US" dirty="0" smtClean="0"/>
              <a:t> If the pattern matches, Mapper outputs (line</a:t>
            </a:r>
            <a:r>
              <a:rPr lang="en-US" dirty="0"/>
              <a:t>, </a:t>
            </a:r>
            <a:r>
              <a:rPr lang="en-US" dirty="0" smtClean="0"/>
              <a:t>_) </a:t>
            </a:r>
          </a:p>
          <a:p>
            <a:pPr lvl="2"/>
            <a:r>
              <a:rPr lang="en-US" dirty="0" smtClean="0"/>
              <a:t>Or (</a:t>
            </a:r>
            <a:r>
              <a:rPr lang="en-US" dirty="0" err="1" smtClean="0"/>
              <a:t>filename+line</a:t>
            </a:r>
            <a:r>
              <a:rPr lang="en-US" dirty="0"/>
              <a:t>, </a:t>
            </a:r>
            <a:r>
              <a:rPr lang="en-US" dirty="0" smtClean="0"/>
              <a:t>_), or …</a:t>
            </a:r>
          </a:p>
          <a:p>
            <a:pPr lvl="1"/>
            <a:r>
              <a:rPr lang="en-US" dirty="0" smtClean="0"/>
              <a:t> If the pattern does not match, Mapper outputs nothing</a:t>
            </a:r>
          </a:p>
          <a:p>
            <a:pPr lvl="1"/>
            <a:r>
              <a:rPr lang="en-US" dirty="0" smtClean="0"/>
              <a:t> Reducer is   the Identity Reducer </a:t>
            </a:r>
          </a:p>
          <a:p>
            <a:pPr lvl="2"/>
            <a:r>
              <a:rPr lang="en-US" dirty="0" smtClean="0"/>
              <a:t> Just outputs each intermediate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Streaming API: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The  Streaming  API allows developers to use any language they wish to write Mappers and Reducers </a:t>
            </a:r>
          </a:p>
          <a:p>
            <a:pPr lvl="1"/>
            <a:r>
              <a:rPr lang="en-US" dirty="0" smtClean="0"/>
              <a:t>As long as the language can read from standard input and write to standard output</a:t>
            </a:r>
          </a:p>
          <a:p>
            <a:r>
              <a:rPr lang="en-US" b="1" dirty="0" smtClean="0"/>
              <a:t>Advantages  of the Streaming API</a:t>
            </a:r>
            <a:r>
              <a:rPr lang="en-US" b="1" dirty="0"/>
              <a:t>:</a:t>
            </a:r>
          </a:p>
          <a:p>
            <a:pPr lvl="1"/>
            <a:r>
              <a:rPr lang="en-US" dirty="0" smtClean="0"/>
              <a:t>No need for non‐Java coders to learn Java </a:t>
            </a:r>
          </a:p>
          <a:p>
            <a:pPr lvl="1"/>
            <a:r>
              <a:rPr lang="en-US" dirty="0" smtClean="0"/>
              <a:t>Fast development time </a:t>
            </a:r>
          </a:p>
          <a:p>
            <a:pPr lvl="1"/>
            <a:r>
              <a:rPr lang="en-US" dirty="0" smtClean="0"/>
              <a:t>Ability to use existing code Libraries </a:t>
            </a:r>
          </a:p>
          <a:p>
            <a:r>
              <a:rPr lang="en-US" b="1" dirty="0" smtClean="0"/>
              <a:t>Disadvantages of the Streaming API: 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Primarily suited for handling data that can be represented as text </a:t>
            </a:r>
          </a:p>
          <a:p>
            <a:pPr lvl="1"/>
            <a:r>
              <a:rPr lang="en-US" dirty="0" smtClean="0"/>
              <a:t>Streaming jobs can use excessive amounts of RAM or fork excessive numbers of processes </a:t>
            </a:r>
          </a:p>
          <a:p>
            <a:pPr lvl="1"/>
            <a:r>
              <a:rPr lang="en-US" dirty="0" smtClean="0"/>
              <a:t>Although Mappers and Reducers can be written using the Streaming API, </a:t>
            </a:r>
            <a:r>
              <a:rPr lang="en-US" dirty="0" err="1" smtClean="0"/>
              <a:t>Partitioners</a:t>
            </a:r>
            <a:r>
              <a:rPr lang="en-US" dirty="0" smtClean="0"/>
              <a:t>, </a:t>
            </a:r>
            <a:r>
              <a:rPr lang="en-US" dirty="0" err="1" smtClean="0"/>
              <a:t>InputFormats</a:t>
            </a:r>
            <a:r>
              <a:rPr lang="en-US" dirty="0" smtClean="0"/>
              <a:t> etc. must still be written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 Streaming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To  implement streaming, write separate Mapper and Reducer programs in the language of your choice </a:t>
            </a:r>
          </a:p>
          <a:p>
            <a:pPr lvl="1"/>
            <a:r>
              <a:rPr lang="en-US" dirty="0" smtClean="0"/>
              <a:t>They will receive input via </a:t>
            </a:r>
            <a:r>
              <a:rPr lang="en-US" dirty="0" err="1" smtClean="0"/>
              <a:t>stdin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They should write their output to </a:t>
            </a:r>
            <a:r>
              <a:rPr lang="en-US" dirty="0" err="1" smtClean="0"/>
              <a:t>stdout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If </a:t>
            </a:r>
            <a:r>
              <a:rPr lang="en-US" b="1" dirty="0" err="1" smtClean="0"/>
              <a:t>TextInputFormat</a:t>
            </a:r>
            <a:r>
              <a:rPr lang="en-US" b="1" dirty="0" smtClean="0"/>
              <a:t> (the default)  is used, the streaming  Mapper just receives each line from the file on </a:t>
            </a:r>
            <a:r>
              <a:rPr lang="en-US" b="1" dirty="0" err="1" smtClean="0"/>
              <a:t>stdin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No  key is passed </a:t>
            </a:r>
          </a:p>
          <a:p>
            <a:r>
              <a:rPr lang="en-US" b="1" dirty="0" smtClean="0"/>
              <a:t>Streaming Mapper and streaming Reducer’s output should be sent to </a:t>
            </a:r>
            <a:r>
              <a:rPr lang="en-US" b="1" dirty="0" err="1" smtClean="0"/>
              <a:t>stdout</a:t>
            </a:r>
            <a:r>
              <a:rPr lang="en-US" b="1" dirty="0" smtClean="0"/>
              <a:t> as key (tab) value (newline) </a:t>
            </a:r>
            <a:endParaRPr lang="en-US" dirty="0" smtClean="0"/>
          </a:p>
          <a:p>
            <a:r>
              <a:rPr lang="en-US" b="1" dirty="0" smtClean="0"/>
              <a:t>Separators other than tab can be specified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72" y="435050"/>
            <a:ext cx="10515600" cy="1325563"/>
          </a:xfrm>
        </p:spPr>
        <p:txBody>
          <a:bodyPr/>
          <a:lstStyle/>
          <a:p>
            <a:r>
              <a:rPr lang="en-US" dirty="0" smtClean="0"/>
              <a:t>Joins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625" y="1506076"/>
            <a:ext cx="10515600" cy="5036652"/>
          </a:xfrm>
        </p:spPr>
        <p:txBody>
          <a:bodyPr/>
          <a:lstStyle/>
          <a:p>
            <a:r>
              <a:rPr lang="en-US" cap="none" dirty="0" smtClean="0"/>
              <a:t>When processing large data sets the need for joining data by a common key can be very useful, if not essential.</a:t>
            </a:r>
          </a:p>
          <a:p>
            <a:endParaRPr lang="en-US" dirty="0"/>
          </a:p>
          <a:p>
            <a:endParaRPr lang="en-US" cap="none" dirty="0" smtClean="0"/>
          </a:p>
          <a:p>
            <a:endParaRPr lang="en-US" dirty="0"/>
          </a:p>
          <a:p>
            <a:endParaRPr lang="en-US" cap="none" dirty="0" smtClean="0"/>
          </a:p>
          <a:p>
            <a:endParaRPr lang="en-US" cap="none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be covering </a:t>
            </a:r>
            <a:r>
              <a:rPr lang="en-US" dirty="0" smtClean="0"/>
              <a:t>2 </a:t>
            </a:r>
            <a:r>
              <a:rPr lang="en-US" dirty="0"/>
              <a:t>types of joins, Reduce-Side joins, Map-Side </a:t>
            </a:r>
            <a:r>
              <a:rPr lang="en-US" dirty="0" smtClean="0"/>
              <a:t>joins</a:t>
            </a:r>
            <a:endParaRPr lang="en-US" dirty="0"/>
          </a:p>
        </p:txBody>
      </p:sp>
      <p:pic>
        <p:nvPicPr>
          <p:cNvPr id="1026" name="Picture 2" descr="https://chamibuddhika.files.wordpress.com/2012/02/tables.jpg?w=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03" y="2550194"/>
            <a:ext cx="7816538" cy="176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2625" y="4511039"/>
            <a:ext cx="11226090" cy="646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Employees.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Employees.Age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Department.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Employees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Department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Employees.Dept_Id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Department.Dept_Id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55" y="365125"/>
            <a:ext cx="3012141" cy="5573096"/>
          </a:xfrm>
        </p:spPr>
        <p:txBody>
          <a:bodyPr/>
          <a:lstStyle/>
          <a:p>
            <a:r>
              <a:rPr lang="en-US" dirty="0" smtClean="0"/>
              <a:t>Reduce </a:t>
            </a:r>
            <a:br>
              <a:rPr lang="en-US" dirty="0" smtClean="0"/>
            </a:br>
            <a:r>
              <a:rPr lang="en-US" dirty="0" smtClean="0"/>
              <a:t>Side Join</a:t>
            </a:r>
            <a:endParaRPr lang="en-US" dirty="0"/>
          </a:p>
        </p:txBody>
      </p:sp>
      <p:pic>
        <p:nvPicPr>
          <p:cNvPr id="2050" name="Picture 2" descr="https://chamibuddhika.files.wordpress.com/2012/02/reducesidejoin.jpg?w=1028&amp;h=7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09" y="128457"/>
            <a:ext cx="8400256" cy="631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4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2339321"/>
            <a:ext cx="394979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 (K table, V rec) 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rec.Dept_Id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tagged_rec.tag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table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tagged_rec.rec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rec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emit(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tagged_rec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sz="half" idx="2"/>
          </p:nvPr>
        </p:nvSpPr>
        <p:spPr bwMode="auto">
          <a:xfrm>
            <a:off x="5096433" y="2501615"/>
            <a:ext cx="709168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reduce (K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list&lt;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tagged_rec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tagged_recs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 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tagged_rec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tagged_recs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(tagged_rec1 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taagged_recs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tagged_rec.tag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tagged_rec1.tag) 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joined_rec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join(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tagged_rec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tagged_rec1)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emit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tagged_rec.rec.Dept_Id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joined_rec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MapReduce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MapReduce is a method for distributing a task across multiple nodes </a:t>
            </a:r>
          </a:p>
          <a:p>
            <a:r>
              <a:rPr lang="en-US" b="1" dirty="0" smtClean="0"/>
              <a:t>Each node processes data stored on that node</a:t>
            </a:r>
            <a:endParaRPr lang="en-US" b="1" dirty="0"/>
          </a:p>
          <a:p>
            <a:pPr lvl="1"/>
            <a:r>
              <a:rPr lang="en-US" dirty="0" smtClean="0"/>
              <a:t>Where possible</a:t>
            </a:r>
            <a:endParaRPr lang="en-US" dirty="0"/>
          </a:p>
          <a:p>
            <a:r>
              <a:rPr lang="en-US" b="1" dirty="0" smtClean="0"/>
              <a:t>Consists of two phases</a:t>
            </a:r>
            <a:r>
              <a:rPr lang="en-US" b="1" dirty="0"/>
              <a:t>: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  <a:p>
            <a:pPr lvl="1"/>
            <a:r>
              <a:rPr lang="en-US" dirty="0" smtClean="0"/>
              <a:t>Reduce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2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of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Automatic parallelization and distribution </a:t>
            </a:r>
            <a:endParaRPr lang="en-US" b="1" dirty="0"/>
          </a:p>
          <a:p>
            <a:r>
              <a:rPr lang="en-US" b="1" dirty="0" smtClean="0"/>
              <a:t>Fault‐tolerance</a:t>
            </a:r>
            <a:endParaRPr lang="en-US" b="1" dirty="0"/>
          </a:p>
          <a:p>
            <a:r>
              <a:rPr lang="en-US" b="1" dirty="0" smtClean="0"/>
              <a:t>Status and monitoring tools</a:t>
            </a:r>
            <a:endParaRPr lang="en-US" b="1" dirty="0"/>
          </a:p>
          <a:p>
            <a:r>
              <a:rPr lang="en-US" b="1" dirty="0" smtClean="0"/>
              <a:t>A clean abstraction for programmers</a:t>
            </a:r>
            <a:endParaRPr lang="en-US" b="1" dirty="0"/>
          </a:p>
          <a:p>
            <a:pPr lvl="1"/>
            <a:r>
              <a:rPr lang="en-US" dirty="0" smtClean="0"/>
              <a:t>MapReduce programs are usually written in Java </a:t>
            </a:r>
          </a:p>
          <a:p>
            <a:pPr lvl="1"/>
            <a:r>
              <a:rPr lang="en-US" dirty="0" smtClean="0"/>
              <a:t>Can be written in any language using </a:t>
            </a:r>
            <a:r>
              <a:rPr lang="en-US" i="1" dirty="0" smtClean="0"/>
              <a:t>Hadoop Streaming </a:t>
            </a:r>
            <a:r>
              <a:rPr lang="en-US" dirty="0" smtClean="0"/>
              <a:t>(see later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 All of Hadoop is written in Java</a:t>
            </a:r>
            <a:endParaRPr lang="en-US" dirty="0"/>
          </a:p>
          <a:p>
            <a:r>
              <a:rPr lang="en-US" b="1" dirty="0" smtClean="0"/>
              <a:t>MapReduce abstracts all the ‘housekeeping’ away from the developer</a:t>
            </a:r>
            <a:endParaRPr lang="en-US" b="1" dirty="0"/>
          </a:p>
          <a:p>
            <a:pPr lvl="1"/>
            <a:r>
              <a:rPr lang="en-US" dirty="0" smtClean="0"/>
              <a:t>Developer  can concentrate simply on working the Map and Reduce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289026" cy="5885068"/>
          </a:xfrm>
        </p:spPr>
        <p:txBody>
          <a:bodyPr/>
          <a:lstStyle/>
          <a:p>
            <a:r>
              <a:rPr lang="en-US" dirty="0" smtClean="0"/>
              <a:t>A Bigger Picture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226" y="483459"/>
            <a:ext cx="7888604" cy="54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</a:t>
            </a:r>
            <a:r>
              <a:rPr lang="en-US" dirty="0" smtClean="0"/>
              <a:t>: The </a:t>
            </a:r>
            <a:r>
              <a:rPr lang="en-US" dirty="0" err="1" smtClean="0"/>
              <a:t>JobTracker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87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Cluster 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492" y="1825624"/>
            <a:ext cx="9806659" cy="47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  <a:r>
              <a:rPr lang="en-US" dirty="0" smtClean="0"/>
              <a:t>: Terminology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392" y="1825625"/>
            <a:ext cx="102812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1133</Words>
  <Application>Microsoft Office PowerPoint</Application>
  <PresentationFormat>Widescreen</PresentationFormat>
  <Paragraphs>242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宋体</vt:lpstr>
      <vt:lpstr>Arial</vt:lpstr>
      <vt:lpstr>Calibri</vt:lpstr>
      <vt:lpstr>Calibri Light</vt:lpstr>
      <vt:lpstr>Consolas</vt:lpstr>
      <vt:lpstr>Office Theme</vt:lpstr>
      <vt:lpstr>MapReduce</vt:lpstr>
      <vt:lpstr>Before MapReduce…</vt:lpstr>
      <vt:lpstr>MapReduce Overview</vt:lpstr>
      <vt:lpstr>How MapReduce works?</vt:lpstr>
      <vt:lpstr>Features of MapReduce</vt:lpstr>
      <vt:lpstr>A Bigger Picture</vt:lpstr>
      <vt:lpstr>MapReduce: The JobTracker</vt:lpstr>
      <vt:lpstr>Basic Cluster Configuration</vt:lpstr>
      <vt:lpstr>MapReduce: Terminology</vt:lpstr>
      <vt:lpstr>MapReduce : The Mapper</vt:lpstr>
      <vt:lpstr>MapReduce : The Mapper</vt:lpstr>
      <vt:lpstr>MapReduce : The Reducer</vt:lpstr>
      <vt:lpstr>Diagram</vt:lpstr>
      <vt:lpstr>Creating and Running a MapReduce Job</vt:lpstr>
      <vt:lpstr>The MapReduce Flow: The Mapper</vt:lpstr>
      <vt:lpstr>The MapReduce Flow: Shuffle and Sort</vt:lpstr>
      <vt:lpstr>The MapReduce Flow: The Reducer</vt:lpstr>
      <vt:lpstr>Our MapReduce Program: WordCount</vt:lpstr>
      <vt:lpstr>Some Standard Input Formats </vt:lpstr>
      <vt:lpstr>Keys and Values </vt:lpstr>
      <vt:lpstr>Driver Code</vt:lpstr>
      <vt:lpstr>Mapper Code</vt:lpstr>
      <vt:lpstr>Reducer Code</vt:lpstr>
      <vt:lpstr>Hands-on to execute a MapReduce Job - WordCount</vt:lpstr>
      <vt:lpstr>Mean </vt:lpstr>
      <vt:lpstr>Mean</vt:lpstr>
      <vt:lpstr>Hands-on to execute a MapReduce Job - Mean</vt:lpstr>
      <vt:lpstr>Sorting &amp; Searching</vt:lpstr>
      <vt:lpstr>Sorting</vt:lpstr>
      <vt:lpstr>Searching</vt:lpstr>
      <vt:lpstr>Streaming API</vt:lpstr>
      <vt:lpstr>The Streaming API: Motivation</vt:lpstr>
      <vt:lpstr>How  Streaming Works</vt:lpstr>
      <vt:lpstr>Joins</vt:lpstr>
      <vt:lpstr>Joins </vt:lpstr>
      <vt:lpstr>Reduce  Side Join</vt:lpstr>
      <vt:lpstr>Sample Code</vt:lpstr>
      <vt:lpstr>Thank You</vt:lpstr>
    </vt:vector>
  </TitlesOfParts>
  <Company>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</dc:creator>
  <cp:lastModifiedBy>Asha</cp:lastModifiedBy>
  <cp:revision>19</cp:revision>
  <dcterms:created xsi:type="dcterms:W3CDTF">2015-12-01T17:07:15Z</dcterms:created>
  <dcterms:modified xsi:type="dcterms:W3CDTF">2015-12-02T02:57:43Z</dcterms:modified>
</cp:coreProperties>
</file>