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77"/>
      <p:regular r:id="rId12"/>
      <p:bold r:id="rId13"/>
      <p:italic r:id="rId14"/>
      <p:boldItalic r:id="rId15"/>
    </p:embeddedFont>
    <p:embeddedFont>
      <p:font typeface="Raleway" panose="020B0503030101060003" pitchFamily="34" charset="77"/>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2"/>
  </p:normalViewPr>
  <p:slideViewPr>
    <p:cSldViewPr snapToGrid="0">
      <p:cViewPr varScale="1">
        <p:scale>
          <a:sx n="121" d="100"/>
          <a:sy n="121" d="100"/>
        </p:scale>
        <p:origin x="82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add a nice Project name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482dbb780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482dbb78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482dbb7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482dbb7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482dbb78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482dbb7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482dbb780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482dbb78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a:solidFill>
                <a:schemeClr val="accent1"/>
              </a:solidFill>
              <a:latin typeface="Lato"/>
              <a:ea typeface="Lato"/>
              <a:cs typeface="Lato"/>
              <a:sym typeface="Lato"/>
            </a:endParaRPr>
          </a:p>
          <a:p>
            <a:pPr marL="0" lvl="0" indent="0" algn="l" rtl="0">
              <a:spcBef>
                <a:spcPts val="16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482dbb78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482dbb78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482dbb780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482dbb78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482dbb780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482dbb78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482dbb78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482dbb78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668475" y="2177075"/>
            <a:ext cx="7113000" cy="166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600"/>
              <a:t>     Sentimental Analysis of Employee Review</a:t>
            </a:r>
            <a:endParaRPr sz="3600"/>
          </a:p>
          <a:p>
            <a:pPr marL="0" lvl="0" indent="0" algn="l" rtl="0">
              <a:spcBef>
                <a:spcPts val="0"/>
              </a:spcBef>
              <a:spcAft>
                <a:spcPts val="0"/>
              </a:spcAft>
              <a:buNone/>
            </a:pPr>
            <a:r>
              <a:rPr lang="en" sz="3600"/>
              <a:t>              </a:t>
            </a:r>
            <a:endParaRPr sz="3600"/>
          </a:p>
        </p:txBody>
      </p:sp>
      <p:sp>
        <p:nvSpPr>
          <p:cNvPr id="87" name="Google Shape;87;p13"/>
          <p:cNvSpPr txBox="1">
            <a:spLocks noGrp="1"/>
          </p:cNvSpPr>
          <p:nvPr>
            <p:ph type="subTitle" idx="1"/>
          </p:nvPr>
        </p:nvSpPr>
        <p:spPr>
          <a:xfrm>
            <a:off x="5588252" y="3964225"/>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Presenter:   </a:t>
            </a:r>
            <a:r>
              <a:rPr lang="en" sz="2400" b="1"/>
              <a:t>Group 17</a:t>
            </a:r>
            <a:endParaRPr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0" y="0"/>
            <a:ext cx="5814051" cy="2077600"/>
          </a:xfrm>
          <a:prstGeom prst="rect">
            <a:avLst/>
          </a:prstGeom>
          <a:noFill/>
          <a:ln>
            <a:noFill/>
          </a:ln>
        </p:spPr>
      </p:pic>
      <p:pic>
        <p:nvPicPr>
          <p:cNvPr id="93" name="Google Shape;93;p14"/>
          <p:cNvPicPr preferRelativeResize="0"/>
          <p:nvPr/>
        </p:nvPicPr>
        <p:blipFill>
          <a:blip r:embed="rId4">
            <a:alphaModFix/>
          </a:blip>
          <a:stretch>
            <a:fillRect/>
          </a:stretch>
        </p:blipFill>
        <p:spPr>
          <a:xfrm>
            <a:off x="3696800" y="2139375"/>
            <a:ext cx="5086075" cy="1730975"/>
          </a:xfrm>
          <a:prstGeom prst="rect">
            <a:avLst/>
          </a:prstGeom>
          <a:noFill/>
          <a:ln>
            <a:noFill/>
          </a:ln>
        </p:spPr>
      </p:pic>
      <p:pic>
        <p:nvPicPr>
          <p:cNvPr id="94" name="Google Shape;94;p14"/>
          <p:cNvPicPr preferRelativeResize="0"/>
          <p:nvPr/>
        </p:nvPicPr>
        <p:blipFill>
          <a:blip r:embed="rId5">
            <a:alphaModFix/>
          </a:blip>
          <a:stretch>
            <a:fillRect/>
          </a:stretch>
        </p:blipFill>
        <p:spPr>
          <a:xfrm>
            <a:off x="1630075" y="3870350"/>
            <a:ext cx="7076848" cy="1273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7650" y="5937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this  Analysis is required?</a:t>
            </a:r>
            <a:endParaRPr/>
          </a:p>
        </p:txBody>
      </p:sp>
      <p:sp>
        <p:nvSpPr>
          <p:cNvPr id="100" name="Google Shape;100;p15"/>
          <p:cNvSpPr txBox="1">
            <a:spLocks noGrp="1"/>
          </p:cNvSpPr>
          <p:nvPr>
            <p:ph type="body" idx="1"/>
          </p:nvPr>
        </p:nvSpPr>
        <p:spPr>
          <a:xfrm>
            <a:off x="727650" y="1538075"/>
            <a:ext cx="7848300" cy="2700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solidFill>
                  <a:srgbClr val="333333"/>
                </a:solidFill>
                <a:highlight>
                  <a:srgbClr val="FFFFFF"/>
                </a:highlight>
                <a:latin typeface="Arial"/>
                <a:ea typeface="Arial"/>
                <a:cs typeface="Arial"/>
                <a:sym typeface="Arial"/>
              </a:rPr>
              <a:t>Why employees from big companies like Google, Amazon, etc.  are refraining from working there.</a:t>
            </a:r>
            <a:endParaRPr sz="2400">
              <a:solidFill>
                <a:srgbClr val="333333"/>
              </a:solidFill>
              <a:highlight>
                <a:srgbClr val="FFFFFF"/>
              </a:highlight>
              <a:latin typeface="Arial"/>
              <a:ea typeface="Arial"/>
              <a:cs typeface="Arial"/>
              <a:sym typeface="Arial"/>
            </a:endParaRPr>
          </a:p>
          <a:p>
            <a:pPr marL="457200" lvl="0" indent="-381000" algn="l" rtl="0">
              <a:spcBef>
                <a:spcPts val="0"/>
              </a:spcBef>
              <a:spcAft>
                <a:spcPts val="0"/>
              </a:spcAft>
              <a:buSzPts val="2400"/>
              <a:buChar char="●"/>
            </a:pPr>
            <a:r>
              <a:rPr lang="en" sz="2400">
                <a:solidFill>
                  <a:srgbClr val="333333"/>
                </a:solidFill>
                <a:highlight>
                  <a:srgbClr val="FFFFFF"/>
                </a:highlight>
                <a:latin typeface="Arial"/>
                <a:ea typeface="Arial"/>
                <a:cs typeface="Arial"/>
                <a:sym typeface="Arial"/>
              </a:rPr>
              <a:t>What are the factors affecting it?</a:t>
            </a:r>
            <a:endParaRPr sz="2400">
              <a:solidFill>
                <a:srgbClr val="333333"/>
              </a:solidFill>
              <a:highlight>
                <a:srgbClr val="FFFFFF"/>
              </a:highlight>
              <a:latin typeface="Arial"/>
              <a:ea typeface="Arial"/>
              <a:cs typeface="Arial"/>
              <a:sym typeface="Arial"/>
            </a:endParaRPr>
          </a:p>
          <a:p>
            <a:pPr marL="457200" lvl="0" indent="-381000" algn="l" rtl="0">
              <a:spcBef>
                <a:spcPts val="0"/>
              </a:spcBef>
              <a:spcAft>
                <a:spcPts val="0"/>
              </a:spcAft>
              <a:buClr>
                <a:srgbClr val="333333"/>
              </a:buClr>
              <a:buSzPts val="2400"/>
              <a:buFont typeface="Arial"/>
              <a:buChar char="●"/>
            </a:pPr>
            <a:r>
              <a:rPr lang="en" sz="2400">
                <a:solidFill>
                  <a:srgbClr val="333333"/>
                </a:solidFill>
                <a:highlight>
                  <a:srgbClr val="FFFFFF"/>
                </a:highlight>
                <a:latin typeface="Arial"/>
                <a:ea typeface="Arial"/>
                <a:cs typeface="Arial"/>
                <a:sym typeface="Arial"/>
              </a:rPr>
              <a:t>What is the solution?</a:t>
            </a:r>
            <a:endParaRPr sz="2400">
              <a:solidFill>
                <a:srgbClr val="333333"/>
              </a:solidFill>
              <a:highlight>
                <a:srgbClr val="FFFFFF"/>
              </a:highlight>
              <a:latin typeface="Arial"/>
              <a:ea typeface="Arial"/>
              <a:cs typeface="Arial"/>
              <a:sym typeface="Arial"/>
            </a:endParaRPr>
          </a:p>
          <a:p>
            <a:pPr marL="0" lvl="0" indent="0" algn="l" rtl="0">
              <a:spcBef>
                <a:spcPts val="1600"/>
              </a:spcBef>
              <a:spcAft>
                <a:spcPts val="1600"/>
              </a:spcAft>
              <a:buNone/>
            </a:pPr>
            <a:endParaRPr sz="1400">
              <a:solidFill>
                <a:srgbClr val="333333"/>
              </a:solidFill>
              <a:highlight>
                <a:srgbClr val="F6F7F6"/>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5592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Set</a:t>
            </a:r>
            <a:endParaRPr/>
          </a:p>
        </p:txBody>
      </p:sp>
      <p:sp>
        <p:nvSpPr>
          <p:cNvPr id="106" name="Google Shape;106;p16"/>
          <p:cNvSpPr txBox="1">
            <a:spLocks noGrp="1"/>
          </p:cNvSpPr>
          <p:nvPr>
            <p:ph type="body" idx="1"/>
          </p:nvPr>
        </p:nvSpPr>
        <p:spPr>
          <a:xfrm>
            <a:off x="612036" y="1441200"/>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solidFill>
                  <a:srgbClr val="000000"/>
                </a:solidFill>
                <a:latin typeface="Times New Roman"/>
                <a:ea typeface="Times New Roman"/>
                <a:cs typeface="Times New Roman"/>
                <a:sym typeface="Times New Roman"/>
              </a:rPr>
              <a:t>67K rows and 17 columns </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Variables:</a:t>
            </a:r>
            <a:endParaRPr sz="1800" dirty="0">
              <a:solidFill>
                <a:srgbClr val="000000"/>
              </a:solidFill>
              <a:latin typeface="Times New Roman"/>
              <a:ea typeface="Times New Roman"/>
              <a:cs typeface="Times New Roman"/>
              <a:sym typeface="Times New Roman"/>
            </a:endParaRPr>
          </a:p>
        </p:txBody>
      </p:sp>
      <p:pic>
        <p:nvPicPr>
          <p:cNvPr id="107" name="Google Shape;107;p16"/>
          <p:cNvPicPr preferRelativeResize="0"/>
          <p:nvPr/>
        </p:nvPicPr>
        <p:blipFill>
          <a:blip r:embed="rId3">
            <a:alphaModFix/>
          </a:blip>
          <a:stretch>
            <a:fillRect/>
          </a:stretch>
        </p:blipFill>
        <p:spPr>
          <a:xfrm>
            <a:off x="3667126" y="826800"/>
            <a:ext cx="5476874" cy="4016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7650" y="5707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and Analysis</a:t>
            </a:r>
            <a:endParaRPr/>
          </a:p>
        </p:txBody>
      </p:sp>
      <p:sp>
        <p:nvSpPr>
          <p:cNvPr id="113" name="Google Shape;113;p17"/>
          <p:cNvSpPr txBox="1">
            <a:spLocks noGrp="1"/>
          </p:cNvSpPr>
          <p:nvPr>
            <p:ph type="body" idx="1"/>
          </p:nvPr>
        </p:nvSpPr>
        <p:spPr>
          <a:xfrm>
            <a:off x="727650" y="1353975"/>
            <a:ext cx="7688700" cy="2659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400" b="1">
                <a:solidFill>
                  <a:srgbClr val="333333"/>
                </a:solidFill>
                <a:highlight>
                  <a:srgbClr val="FFFFFF"/>
                </a:highlight>
                <a:latin typeface="Arial"/>
                <a:ea typeface="Arial"/>
                <a:cs typeface="Arial"/>
                <a:sym typeface="Arial"/>
              </a:rPr>
              <a:t>Random Forest :-</a:t>
            </a:r>
            <a:endParaRPr sz="1400" b="1">
              <a:solidFill>
                <a:srgbClr val="333333"/>
              </a:solidFill>
              <a:highlight>
                <a:srgbClr val="FFFFFF"/>
              </a:highlight>
              <a:latin typeface="Arial"/>
              <a:ea typeface="Arial"/>
              <a:cs typeface="Arial"/>
              <a:sym typeface="Arial"/>
            </a:endParaRPr>
          </a:p>
          <a:p>
            <a:pPr marL="457200" lvl="0" indent="-317500" algn="l" rtl="0">
              <a:spcBef>
                <a:spcPts val="1600"/>
              </a:spcBef>
              <a:spcAft>
                <a:spcPts val="0"/>
              </a:spcAft>
              <a:buSzPts val="1400"/>
              <a:buChar char="●"/>
            </a:pPr>
            <a:r>
              <a:rPr lang="en" sz="1400">
                <a:solidFill>
                  <a:srgbClr val="333333"/>
                </a:solidFill>
                <a:highlight>
                  <a:srgbClr val="FFFFFF"/>
                </a:highlight>
                <a:latin typeface="Arial"/>
                <a:ea typeface="Arial"/>
                <a:cs typeface="Arial"/>
                <a:sym typeface="Arial"/>
              </a:rPr>
              <a:t>The main reason why we are using Random forest is that it builds multiple decision trees and merges them to get a more accurate and stable prediction.</a:t>
            </a:r>
            <a:endParaRPr sz="1400">
              <a:solidFill>
                <a:srgbClr val="333333"/>
              </a:solidFill>
              <a:highlight>
                <a:srgbClr val="FFFFFF"/>
              </a:highlight>
              <a:latin typeface="Arial"/>
              <a:ea typeface="Arial"/>
              <a:cs typeface="Arial"/>
              <a:sym typeface="Arial"/>
            </a:endParaRPr>
          </a:p>
          <a:p>
            <a:pPr marL="457200" lvl="0" indent="-317500" algn="l" rtl="0">
              <a:spcBef>
                <a:spcPts val="0"/>
              </a:spcBef>
              <a:spcAft>
                <a:spcPts val="0"/>
              </a:spcAft>
              <a:buSzPts val="1400"/>
              <a:buChar char="●"/>
            </a:pPr>
            <a:r>
              <a:rPr lang="en" sz="1400">
                <a:solidFill>
                  <a:srgbClr val="333333"/>
                </a:solidFill>
                <a:highlight>
                  <a:srgbClr val="FFFFFF"/>
                </a:highlight>
                <a:latin typeface="Arial"/>
                <a:ea typeface="Arial"/>
                <a:cs typeface="Arial"/>
                <a:sym typeface="Arial"/>
              </a:rPr>
              <a:t>For example, we take a negative word as Politics (from our dataset) then we will see what are the other factors.</a:t>
            </a:r>
            <a:endParaRPr sz="1400">
              <a:solidFill>
                <a:srgbClr val="333333"/>
              </a:solidFill>
              <a:highlight>
                <a:srgbClr val="FFFFFF"/>
              </a:highlight>
              <a:latin typeface="Arial"/>
              <a:ea typeface="Arial"/>
              <a:cs typeface="Arial"/>
              <a:sym typeface="Arial"/>
            </a:endParaRPr>
          </a:p>
          <a:p>
            <a:pPr marL="457200" lvl="0" indent="-317500" algn="l" rtl="0">
              <a:spcBef>
                <a:spcPts val="0"/>
              </a:spcBef>
              <a:spcAft>
                <a:spcPts val="0"/>
              </a:spcAft>
              <a:buSzPts val="1400"/>
              <a:buChar char="●"/>
            </a:pPr>
            <a:r>
              <a:rPr lang="en" sz="1400">
                <a:solidFill>
                  <a:srgbClr val="333333"/>
                </a:solidFill>
                <a:highlight>
                  <a:srgbClr val="FFFFFF"/>
                </a:highlight>
                <a:latin typeface="Arial"/>
                <a:ea typeface="Arial"/>
                <a:cs typeface="Arial"/>
                <a:sym typeface="Arial"/>
              </a:rPr>
              <a:t>One big advantage of random forest is, that it can be used for both classification and regression problems, which form most current machine learning systems. </a:t>
            </a:r>
            <a:endParaRPr sz="1400">
              <a:solidFill>
                <a:srgbClr val="333333"/>
              </a:solidFill>
              <a:highlight>
                <a:srgbClr val="FFFFFF"/>
              </a:highlight>
              <a:latin typeface="Arial"/>
              <a:ea typeface="Arial"/>
              <a:cs typeface="Arial"/>
              <a:sym typeface="Arial"/>
            </a:endParaRPr>
          </a:p>
          <a:p>
            <a:pPr marL="0" lvl="0" indent="0" algn="l" rtl="0">
              <a:spcBef>
                <a:spcPts val="1600"/>
              </a:spcBef>
              <a:spcAft>
                <a:spcPts val="1600"/>
              </a:spcAft>
              <a:buNone/>
            </a:pPr>
            <a:endParaRPr sz="1000">
              <a:solidFill>
                <a:srgbClr val="333333"/>
              </a:solidFill>
              <a:highlight>
                <a:srgbClr val="F6F7F6"/>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7650" y="5937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Models and Analysis</a:t>
            </a:r>
            <a:endParaRPr/>
          </a:p>
          <a:p>
            <a:pPr marL="0" lvl="0" indent="0" algn="l" rtl="0">
              <a:spcBef>
                <a:spcPts val="0"/>
              </a:spcBef>
              <a:spcAft>
                <a:spcPts val="0"/>
              </a:spcAft>
              <a:buNone/>
            </a:pPr>
            <a:endParaRPr/>
          </a:p>
        </p:txBody>
      </p:sp>
      <p:sp>
        <p:nvSpPr>
          <p:cNvPr id="119" name="Google Shape;119;p18"/>
          <p:cNvSpPr txBox="1">
            <a:spLocks noGrp="1"/>
          </p:cNvSpPr>
          <p:nvPr>
            <p:ph type="body" idx="1"/>
          </p:nvPr>
        </p:nvSpPr>
        <p:spPr>
          <a:xfrm>
            <a:off x="727650" y="1370575"/>
            <a:ext cx="7880100" cy="31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b="1" dirty="0">
                <a:solidFill>
                  <a:srgbClr val="333333"/>
                </a:solidFill>
                <a:highlight>
                  <a:srgbClr val="FFFFFF"/>
                </a:highlight>
                <a:latin typeface="Arial"/>
                <a:ea typeface="Arial"/>
                <a:cs typeface="Arial"/>
                <a:sym typeface="Arial"/>
              </a:rPr>
              <a:t>K- Nearest Neighbors :-</a:t>
            </a:r>
            <a:endParaRPr sz="1200" b="1" dirty="0">
              <a:solidFill>
                <a:srgbClr val="333333"/>
              </a:solidFill>
              <a:highlight>
                <a:srgbClr val="FFFFFF"/>
              </a:highlight>
              <a:latin typeface="Arial"/>
              <a:ea typeface="Arial"/>
              <a:cs typeface="Arial"/>
              <a:sym typeface="Arial"/>
            </a:endParaRPr>
          </a:p>
          <a:p>
            <a:pPr marL="457200" lvl="0" indent="-317500" algn="l" rtl="0">
              <a:spcBef>
                <a:spcPts val="1600"/>
              </a:spcBef>
              <a:spcAft>
                <a:spcPts val="0"/>
              </a:spcAft>
              <a:buClr>
                <a:srgbClr val="333333"/>
              </a:buClr>
              <a:buSzPts val="1400"/>
              <a:buFont typeface="Arial"/>
              <a:buChar char="●"/>
            </a:pPr>
            <a:r>
              <a:rPr lang="en" sz="1400" dirty="0">
                <a:solidFill>
                  <a:srgbClr val="333333"/>
                </a:solidFill>
                <a:highlight>
                  <a:srgbClr val="FFFFFF"/>
                </a:highlight>
                <a:latin typeface="Arial"/>
                <a:ea typeface="Arial"/>
                <a:cs typeface="Arial"/>
                <a:sym typeface="Arial"/>
              </a:rPr>
              <a:t>In KNN data points are separated into several classes or clusters to predict the classification of a new sample point.</a:t>
            </a:r>
            <a:endParaRPr sz="1400" dirty="0">
              <a:solidFill>
                <a:srgbClr val="333333"/>
              </a:solidFill>
              <a:highlight>
                <a:srgbClr val="FFFFFF"/>
              </a:highlight>
              <a:latin typeface="Arial"/>
              <a:ea typeface="Arial"/>
              <a:cs typeface="Arial"/>
              <a:sym typeface="Arial"/>
            </a:endParaRPr>
          </a:p>
          <a:p>
            <a:pPr marL="457200" lvl="0" indent="-317500" algn="l" rtl="0">
              <a:spcBef>
                <a:spcPts val="0"/>
              </a:spcBef>
              <a:spcAft>
                <a:spcPts val="0"/>
              </a:spcAft>
              <a:buClr>
                <a:srgbClr val="333333"/>
              </a:buClr>
              <a:buSzPts val="1400"/>
              <a:buChar char="●"/>
            </a:pPr>
            <a:r>
              <a:rPr lang="en" sz="1400" dirty="0">
                <a:solidFill>
                  <a:srgbClr val="333333"/>
                </a:solidFill>
                <a:highlight>
                  <a:srgbClr val="FFFFFF"/>
                </a:highlight>
                <a:latin typeface="Arial"/>
                <a:ea typeface="Arial"/>
                <a:cs typeface="Arial"/>
                <a:sym typeface="Arial"/>
              </a:rPr>
              <a:t>Similarly, if we want to predict whether the current employee will leave the </a:t>
            </a:r>
            <a:r>
              <a:rPr lang="en-US" sz="1400" dirty="0">
                <a:solidFill>
                  <a:srgbClr val="333333"/>
                </a:solidFill>
                <a:highlight>
                  <a:srgbClr val="FFFFFF"/>
                </a:highlight>
                <a:latin typeface="Arial"/>
                <a:ea typeface="Arial"/>
                <a:cs typeface="Arial"/>
                <a:sym typeface="Arial"/>
              </a:rPr>
              <a:t>organization</a:t>
            </a:r>
            <a:r>
              <a:rPr lang="en" sz="1400" dirty="0">
                <a:solidFill>
                  <a:srgbClr val="333333"/>
                </a:solidFill>
                <a:highlight>
                  <a:srgbClr val="FFFFFF"/>
                </a:highlight>
                <a:latin typeface="Arial"/>
                <a:ea typeface="Arial"/>
                <a:cs typeface="Arial"/>
                <a:sym typeface="Arial"/>
              </a:rPr>
              <a:t> or not based on the existing reviews, rating and other such feature which are termed into one cluster by KNN.</a:t>
            </a:r>
            <a:endParaRPr sz="1400" dirty="0">
              <a:solidFill>
                <a:srgbClr val="333333"/>
              </a:solidFill>
              <a:highlight>
                <a:srgbClr val="FFFFFF"/>
              </a:highlight>
              <a:latin typeface="Arial"/>
              <a:ea typeface="Arial"/>
              <a:cs typeface="Arial"/>
              <a:sym typeface="Arial"/>
            </a:endParaRPr>
          </a:p>
          <a:p>
            <a:pPr marL="457200" lvl="0" indent="-317500" algn="l" rtl="0">
              <a:spcBef>
                <a:spcPts val="0"/>
              </a:spcBef>
              <a:spcAft>
                <a:spcPts val="0"/>
              </a:spcAft>
              <a:buClr>
                <a:srgbClr val="333333"/>
              </a:buClr>
              <a:buSzPts val="1400"/>
              <a:buChar char="●"/>
            </a:pPr>
            <a:r>
              <a:rPr lang="en" sz="1400" dirty="0">
                <a:solidFill>
                  <a:srgbClr val="333333"/>
                </a:solidFill>
                <a:highlight>
                  <a:srgbClr val="FFFFFF"/>
                </a:highlight>
                <a:latin typeface="Arial"/>
                <a:ea typeface="Arial"/>
                <a:cs typeface="Arial"/>
                <a:sym typeface="Arial"/>
              </a:rPr>
              <a:t>As it is a non-parametric algorithm, it means that it does not make any assumptions on the underlying data distribution which helps in the real world as we should avoid making any assumptions so that our model is unbiased.</a:t>
            </a:r>
            <a:endParaRPr sz="1400" dirty="0">
              <a:solidFill>
                <a:srgbClr val="333333"/>
              </a:solidFill>
              <a:highlight>
                <a:srgbClr val="FFFFFF"/>
              </a:highlight>
              <a:latin typeface="Arial"/>
              <a:ea typeface="Arial"/>
              <a:cs typeface="Arial"/>
              <a:sym typeface="Arial"/>
            </a:endParaRPr>
          </a:p>
          <a:p>
            <a:pPr marL="0" lvl="0" indent="0" algn="l" rtl="0">
              <a:spcBef>
                <a:spcPts val="1600"/>
              </a:spcBef>
              <a:spcAft>
                <a:spcPts val="1600"/>
              </a:spcAft>
              <a:buNone/>
            </a:pP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flipH="1">
            <a:off x="727650" y="676300"/>
            <a:ext cx="6477900" cy="21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Models and Analysis</a:t>
            </a:r>
            <a:endParaRPr/>
          </a:p>
        </p:txBody>
      </p:sp>
      <p:sp>
        <p:nvSpPr>
          <p:cNvPr id="125" name="Google Shape;125;p19"/>
          <p:cNvSpPr txBox="1">
            <a:spLocks noGrp="1"/>
          </p:cNvSpPr>
          <p:nvPr>
            <p:ph type="body" idx="1"/>
          </p:nvPr>
        </p:nvSpPr>
        <p:spPr>
          <a:xfrm>
            <a:off x="727650" y="1509675"/>
            <a:ext cx="7688700" cy="25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b="1">
                <a:solidFill>
                  <a:srgbClr val="333333"/>
                </a:solidFill>
                <a:highlight>
                  <a:srgbClr val="FFFFFF"/>
                </a:highlight>
                <a:latin typeface="Arial"/>
                <a:ea typeface="Arial"/>
                <a:cs typeface="Arial"/>
                <a:sym typeface="Arial"/>
              </a:rPr>
              <a:t>NLP Techniques :-</a:t>
            </a:r>
            <a:endParaRPr sz="1200" b="1">
              <a:solidFill>
                <a:srgbClr val="333333"/>
              </a:solidFill>
              <a:highlight>
                <a:srgbClr val="FFFFFF"/>
              </a:highlight>
              <a:latin typeface="Arial"/>
              <a:ea typeface="Arial"/>
              <a:cs typeface="Arial"/>
              <a:sym typeface="Arial"/>
            </a:endParaRPr>
          </a:p>
          <a:p>
            <a:pPr marL="457200" lvl="0" indent="-311150" algn="l" rtl="0">
              <a:spcBef>
                <a:spcPts val="1600"/>
              </a:spcBef>
              <a:spcAft>
                <a:spcPts val="0"/>
              </a:spcAft>
              <a:buClr>
                <a:srgbClr val="333333"/>
              </a:buClr>
              <a:buSzPts val="1300"/>
              <a:buChar char="●"/>
            </a:pPr>
            <a:r>
              <a:rPr lang="en" sz="1400">
                <a:solidFill>
                  <a:srgbClr val="333333"/>
                </a:solidFill>
                <a:highlight>
                  <a:srgbClr val="FFFFFF"/>
                </a:highlight>
                <a:latin typeface="Arial"/>
                <a:ea typeface="Arial"/>
                <a:cs typeface="Arial"/>
                <a:sym typeface="Arial"/>
              </a:rPr>
              <a:t>The dataset also contains two columns named as pros and cons which are user feedback on the company.</a:t>
            </a:r>
            <a:endParaRPr sz="1400">
              <a:solidFill>
                <a:srgbClr val="333333"/>
              </a:solidFill>
              <a:highlight>
                <a:srgbClr val="FFFFFF"/>
              </a:highlight>
              <a:latin typeface="Arial"/>
              <a:ea typeface="Arial"/>
              <a:cs typeface="Arial"/>
              <a:sym typeface="Arial"/>
            </a:endParaRPr>
          </a:p>
          <a:p>
            <a:pPr marL="457200" lvl="0" indent="-317500" algn="l" rtl="0">
              <a:spcBef>
                <a:spcPts val="0"/>
              </a:spcBef>
              <a:spcAft>
                <a:spcPts val="0"/>
              </a:spcAft>
              <a:buClr>
                <a:srgbClr val="333333"/>
              </a:buClr>
              <a:buSzPts val="1400"/>
              <a:buChar char="●"/>
            </a:pPr>
            <a:r>
              <a:rPr lang="en" sz="1400">
                <a:solidFill>
                  <a:srgbClr val="333333"/>
                </a:solidFill>
                <a:highlight>
                  <a:srgbClr val="FFFFFF"/>
                </a:highlight>
                <a:latin typeface="Arial"/>
                <a:ea typeface="Arial"/>
                <a:cs typeface="Arial"/>
                <a:sym typeface="Arial"/>
              </a:rPr>
              <a:t>We would be using NLP models to pick the words that most users have liked or disliked about the company using a bag of words or other relevant technique from NLTK Sentiment Analysis package.</a:t>
            </a:r>
            <a:endParaRPr sz="1400">
              <a:solidFill>
                <a:srgbClr val="333333"/>
              </a:solidFill>
              <a:highlight>
                <a:srgbClr val="FFFFFF"/>
              </a:highlight>
              <a:latin typeface="Arial"/>
              <a:ea typeface="Arial"/>
              <a:cs typeface="Arial"/>
              <a:sym typeface="Arial"/>
            </a:endParaRPr>
          </a:p>
          <a:p>
            <a:pPr marL="457200" lvl="0" indent="-317500" algn="l" rtl="0">
              <a:spcBef>
                <a:spcPts val="0"/>
              </a:spcBef>
              <a:spcAft>
                <a:spcPts val="0"/>
              </a:spcAft>
              <a:buClr>
                <a:srgbClr val="333333"/>
              </a:buClr>
              <a:buSzPts val="1400"/>
              <a:buChar char="●"/>
            </a:pPr>
            <a:r>
              <a:rPr lang="en" sz="1400">
                <a:solidFill>
                  <a:srgbClr val="333333"/>
                </a:solidFill>
                <a:highlight>
                  <a:srgbClr val="FFFFFF"/>
                </a:highlight>
                <a:latin typeface="Arial"/>
                <a:ea typeface="Arial"/>
                <a:cs typeface="Arial"/>
                <a:sym typeface="Arial"/>
              </a:rPr>
              <a:t>Example1:- 1 user has commented in pros that they like the new food and café system</a:t>
            </a:r>
            <a:endParaRPr sz="1400">
              <a:solidFill>
                <a:srgbClr val="333333"/>
              </a:solidFill>
              <a:highlight>
                <a:srgbClr val="FFFFFF"/>
              </a:highlight>
              <a:latin typeface="Arial"/>
              <a:ea typeface="Arial"/>
              <a:cs typeface="Arial"/>
              <a:sym typeface="Arial"/>
            </a:endParaRPr>
          </a:p>
          <a:p>
            <a:pPr marL="457200" lvl="0" indent="-317500" algn="l" rtl="0">
              <a:spcBef>
                <a:spcPts val="0"/>
              </a:spcBef>
              <a:spcAft>
                <a:spcPts val="0"/>
              </a:spcAft>
              <a:buClr>
                <a:srgbClr val="333333"/>
              </a:buClr>
              <a:buSzPts val="1400"/>
              <a:buChar char="●"/>
            </a:pPr>
            <a:r>
              <a:rPr lang="en" sz="1400">
                <a:solidFill>
                  <a:srgbClr val="333333"/>
                </a:solidFill>
                <a:highlight>
                  <a:srgbClr val="FFFFFF"/>
                </a:highlight>
                <a:latin typeface="Arial"/>
                <a:ea typeface="Arial"/>
                <a:cs typeface="Arial"/>
                <a:sym typeface="Arial"/>
              </a:rPr>
              <a:t>Example2:- The other comment in cons that the work/life balance is not good and the managers are not helpful, etc.</a:t>
            </a:r>
            <a:endParaRPr sz="1400">
              <a:solidFill>
                <a:srgbClr val="333333"/>
              </a:solidFill>
              <a:highlight>
                <a:srgbClr val="FFFFFF"/>
              </a:highlight>
              <a:latin typeface="Arial"/>
              <a:ea typeface="Arial"/>
              <a:cs typeface="Arial"/>
              <a:sym typeface="Arial"/>
            </a:endParaRPr>
          </a:p>
          <a:p>
            <a:pPr marL="457200" lvl="0" indent="-317500" algn="l" rtl="0">
              <a:spcBef>
                <a:spcPts val="0"/>
              </a:spcBef>
              <a:spcAft>
                <a:spcPts val="0"/>
              </a:spcAft>
              <a:buClr>
                <a:srgbClr val="333333"/>
              </a:buClr>
              <a:buSzPts val="1400"/>
              <a:buChar char="●"/>
            </a:pPr>
            <a:r>
              <a:rPr lang="en" sz="1400">
                <a:solidFill>
                  <a:srgbClr val="333333"/>
                </a:solidFill>
                <a:highlight>
                  <a:srgbClr val="FFFFFF"/>
                </a:highlight>
                <a:latin typeface="Arial"/>
                <a:ea typeface="Arial"/>
                <a:cs typeface="Arial"/>
                <a:sym typeface="Arial"/>
              </a:rPr>
              <a:t>Using keywords like “New Cafeteria System”, “Work/life balance”, etc. the company can do some changes in their way of working so that they can improve this factor.</a:t>
            </a:r>
            <a:endParaRPr sz="1400">
              <a:solidFill>
                <a:srgbClr val="333333"/>
              </a:solidFill>
              <a:highlight>
                <a:srgbClr val="FFFFFF"/>
              </a:highlight>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7650" y="570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Expected Insights</a:t>
            </a:r>
            <a:endParaRPr/>
          </a:p>
        </p:txBody>
      </p:sp>
      <p:sp>
        <p:nvSpPr>
          <p:cNvPr id="131" name="Google Shape;131;p20"/>
          <p:cNvSpPr txBox="1">
            <a:spLocks noGrp="1"/>
          </p:cNvSpPr>
          <p:nvPr>
            <p:ph type="body" idx="1"/>
          </p:nvPr>
        </p:nvSpPr>
        <p:spPr>
          <a:xfrm>
            <a:off x="727650" y="1411500"/>
            <a:ext cx="7943400" cy="2922300"/>
          </a:xfrm>
          <a:prstGeom prst="rect">
            <a:avLst/>
          </a:prstGeom>
          <a:solidFill>
            <a:srgbClr val="FFFFFF"/>
          </a:solidFill>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333333"/>
                </a:solidFill>
                <a:highlight>
                  <a:srgbClr val="FFFFFF"/>
                </a:highlight>
                <a:latin typeface="Arial"/>
                <a:ea typeface="Arial"/>
                <a:cs typeface="Arial"/>
                <a:sym typeface="Arial"/>
              </a:rPr>
              <a:t>This dataset can be useful for both, The Organization and the User.</a:t>
            </a:r>
            <a:endParaRPr sz="1400">
              <a:solidFill>
                <a:srgbClr val="333333"/>
              </a:solidFill>
              <a:highlight>
                <a:srgbClr val="FFFFFF"/>
              </a:highlight>
              <a:latin typeface="Arial"/>
              <a:ea typeface="Arial"/>
              <a:cs typeface="Arial"/>
              <a:sym typeface="Arial"/>
            </a:endParaRPr>
          </a:p>
          <a:p>
            <a:pPr marL="0" lvl="0" indent="0" algn="l" rtl="0">
              <a:spcBef>
                <a:spcPts val="200"/>
              </a:spcBef>
              <a:spcAft>
                <a:spcPts val="0"/>
              </a:spcAft>
              <a:buNone/>
            </a:pPr>
            <a:r>
              <a:rPr lang="en" sz="1000">
                <a:solidFill>
                  <a:srgbClr val="333333"/>
                </a:solidFill>
                <a:highlight>
                  <a:srgbClr val="F6F7F6"/>
                </a:highlight>
                <a:latin typeface="Arial"/>
                <a:ea typeface="Arial"/>
                <a:cs typeface="Arial"/>
                <a:sym typeface="Arial"/>
              </a:rPr>
              <a:t> </a:t>
            </a:r>
            <a:endParaRPr sz="1000">
              <a:solidFill>
                <a:srgbClr val="333333"/>
              </a:solidFill>
              <a:highlight>
                <a:srgbClr val="F6F7F6"/>
              </a:highlight>
              <a:latin typeface="Arial"/>
              <a:ea typeface="Arial"/>
              <a:cs typeface="Arial"/>
              <a:sym typeface="Arial"/>
            </a:endParaRPr>
          </a:p>
          <a:p>
            <a:pPr marL="0" lvl="0" indent="0" algn="l" rtl="0">
              <a:spcBef>
                <a:spcPts val="200"/>
              </a:spcBef>
              <a:spcAft>
                <a:spcPts val="0"/>
              </a:spcAft>
              <a:buNone/>
            </a:pPr>
            <a:r>
              <a:rPr lang="en" sz="1400" b="1">
                <a:solidFill>
                  <a:srgbClr val="333333"/>
                </a:solidFill>
                <a:highlight>
                  <a:srgbClr val="FFFFFF"/>
                </a:highlight>
                <a:latin typeface="Arial"/>
                <a:ea typeface="Arial"/>
                <a:cs typeface="Arial"/>
                <a:sym typeface="Arial"/>
              </a:rPr>
              <a:t>From Organizational Point of View :-</a:t>
            </a:r>
            <a:endParaRPr sz="1400" b="1">
              <a:solidFill>
                <a:srgbClr val="333333"/>
              </a:solidFill>
              <a:highlight>
                <a:srgbClr val="FFFFFF"/>
              </a:highlight>
              <a:latin typeface="Arial"/>
              <a:ea typeface="Arial"/>
              <a:cs typeface="Arial"/>
              <a:sym typeface="Arial"/>
            </a:endParaRPr>
          </a:p>
          <a:p>
            <a:pPr marL="457200" lvl="0" indent="-317500" algn="l" rtl="0">
              <a:spcBef>
                <a:spcPts val="200"/>
              </a:spcBef>
              <a:spcAft>
                <a:spcPts val="0"/>
              </a:spcAft>
              <a:buClr>
                <a:srgbClr val="333333"/>
              </a:buClr>
              <a:buSzPts val="1400"/>
              <a:buFont typeface="Arial"/>
              <a:buChar char="●"/>
            </a:pPr>
            <a:r>
              <a:rPr lang="en" sz="1400">
                <a:solidFill>
                  <a:srgbClr val="333333"/>
                </a:solidFill>
                <a:highlight>
                  <a:srgbClr val="FFFFFF"/>
                </a:highlight>
                <a:latin typeface="Arial"/>
                <a:ea typeface="Arial"/>
                <a:cs typeface="Arial"/>
                <a:sym typeface="Arial"/>
              </a:rPr>
              <a:t>Predicting what are the chances that the current employee will either stay/leave the organisation.</a:t>
            </a:r>
            <a:endParaRPr sz="1400">
              <a:solidFill>
                <a:srgbClr val="333333"/>
              </a:solidFill>
              <a:highlight>
                <a:srgbClr val="FFFFFF"/>
              </a:highlight>
              <a:latin typeface="Arial"/>
              <a:ea typeface="Arial"/>
              <a:cs typeface="Arial"/>
              <a:sym typeface="Arial"/>
            </a:endParaRPr>
          </a:p>
          <a:p>
            <a:pPr marL="457200" lvl="0" indent="-317500" algn="l" rtl="0">
              <a:spcBef>
                <a:spcPts val="0"/>
              </a:spcBef>
              <a:spcAft>
                <a:spcPts val="0"/>
              </a:spcAft>
              <a:buClr>
                <a:srgbClr val="333333"/>
              </a:buClr>
              <a:buSzPts val="1400"/>
              <a:buFont typeface="Arial"/>
              <a:buChar char="●"/>
            </a:pPr>
            <a:r>
              <a:rPr lang="en" sz="1400">
                <a:solidFill>
                  <a:srgbClr val="333333"/>
                </a:solidFill>
                <a:highlight>
                  <a:srgbClr val="FFFFFF"/>
                </a:highlight>
                <a:latin typeface="Arial"/>
                <a:ea typeface="Arial"/>
                <a:cs typeface="Arial"/>
                <a:sym typeface="Arial"/>
              </a:rPr>
              <a:t>To improve the organisation’s working culture or work-life balance, such reviews and the results will help them to spot a place for improvement.</a:t>
            </a:r>
            <a:endParaRPr sz="1400">
              <a:solidFill>
                <a:srgbClr val="333333"/>
              </a:solidFill>
              <a:highlight>
                <a:srgbClr val="FFFFFF"/>
              </a:highlight>
              <a:latin typeface="Arial"/>
              <a:ea typeface="Arial"/>
              <a:cs typeface="Arial"/>
              <a:sym typeface="Arial"/>
            </a:endParaRPr>
          </a:p>
          <a:p>
            <a:pPr marL="457200" lvl="0" indent="-317500" algn="l" rtl="0">
              <a:spcBef>
                <a:spcPts val="0"/>
              </a:spcBef>
              <a:spcAft>
                <a:spcPts val="0"/>
              </a:spcAft>
              <a:buClr>
                <a:srgbClr val="333333"/>
              </a:buClr>
              <a:buSzPts val="1400"/>
              <a:buFont typeface="Arial"/>
              <a:buChar char="●"/>
            </a:pPr>
            <a:r>
              <a:rPr lang="en" sz="1400">
                <a:solidFill>
                  <a:srgbClr val="333333"/>
                </a:solidFill>
                <a:highlight>
                  <a:srgbClr val="FFFFFF"/>
                </a:highlight>
                <a:latin typeface="Arial"/>
                <a:ea typeface="Arial"/>
                <a:cs typeface="Arial"/>
                <a:sym typeface="Arial"/>
              </a:rPr>
              <a:t>Employee Feedback are important for the organisation.</a:t>
            </a:r>
            <a:endParaRPr sz="1400">
              <a:solidFill>
                <a:srgbClr val="333333"/>
              </a:solidFill>
              <a:highlight>
                <a:srgbClr val="FFFFFF"/>
              </a:highlight>
              <a:latin typeface="Arial"/>
              <a:ea typeface="Arial"/>
              <a:cs typeface="Arial"/>
              <a:sym typeface="Arial"/>
            </a:endParaRPr>
          </a:p>
          <a:p>
            <a:pPr marL="0" lvl="0" indent="0" algn="l" rtl="0">
              <a:spcBef>
                <a:spcPts val="200"/>
              </a:spcBef>
              <a:spcAft>
                <a:spcPts val="0"/>
              </a:spcAft>
              <a:buNone/>
            </a:pPr>
            <a:r>
              <a:rPr lang="en" sz="1400">
                <a:solidFill>
                  <a:srgbClr val="333333"/>
                </a:solidFill>
                <a:highlight>
                  <a:srgbClr val="F6F7F6"/>
                </a:highlight>
                <a:latin typeface="Arial"/>
                <a:ea typeface="Arial"/>
                <a:cs typeface="Arial"/>
                <a:sym typeface="Arial"/>
              </a:rPr>
              <a:t> </a:t>
            </a:r>
            <a:endParaRPr sz="1400" b="1">
              <a:solidFill>
                <a:srgbClr val="333333"/>
              </a:solidFill>
              <a:highlight>
                <a:srgbClr val="F6F7F6"/>
              </a:highlight>
              <a:latin typeface="Arial"/>
              <a:ea typeface="Arial"/>
              <a:cs typeface="Arial"/>
              <a:sym typeface="Arial"/>
            </a:endParaRPr>
          </a:p>
          <a:p>
            <a:pPr marL="0" lvl="0" indent="0" algn="l" rtl="0">
              <a:spcBef>
                <a:spcPts val="200"/>
              </a:spcBef>
              <a:spcAft>
                <a:spcPts val="0"/>
              </a:spcAft>
              <a:buNone/>
            </a:pPr>
            <a:r>
              <a:rPr lang="en" sz="1400" b="1">
                <a:solidFill>
                  <a:srgbClr val="333333"/>
                </a:solidFill>
                <a:highlight>
                  <a:srgbClr val="FFFFFF"/>
                </a:highlight>
                <a:latin typeface="Arial"/>
                <a:ea typeface="Arial"/>
                <a:cs typeface="Arial"/>
                <a:sym typeface="Arial"/>
              </a:rPr>
              <a:t>From User Point of View :-</a:t>
            </a:r>
            <a:endParaRPr sz="1400" b="1">
              <a:solidFill>
                <a:srgbClr val="333333"/>
              </a:solidFill>
              <a:highlight>
                <a:srgbClr val="FFFFFF"/>
              </a:highlight>
              <a:latin typeface="Arial"/>
              <a:ea typeface="Arial"/>
              <a:cs typeface="Arial"/>
              <a:sym typeface="Arial"/>
            </a:endParaRPr>
          </a:p>
          <a:p>
            <a:pPr marL="457200" lvl="0" indent="-317500" algn="l" rtl="0">
              <a:spcBef>
                <a:spcPts val="2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It can help the new joiner to decide whether is it the right place to start their career with.</a:t>
            </a:r>
            <a:endParaRPr sz="1400">
              <a:solidFill>
                <a:srgbClr val="000000"/>
              </a:solidFill>
              <a:highlight>
                <a:srgbClr val="FFFFFF"/>
              </a:highlight>
              <a:latin typeface="Arial"/>
              <a:ea typeface="Arial"/>
              <a:cs typeface="Arial"/>
              <a:sym typeface="Arial"/>
            </a:endParaRPr>
          </a:p>
          <a:p>
            <a:pPr marL="0" lvl="0" indent="0" algn="l" rtl="0">
              <a:spcBef>
                <a:spcPts val="0"/>
              </a:spcBef>
              <a:spcAft>
                <a:spcPts val="0"/>
              </a:spcAft>
              <a:buClr>
                <a:srgbClr val="000000"/>
              </a:buClr>
              <a:buSzPts val="1100"/>
              <a:buFont typeface="Arial"/>
              <a:buNone/>
            </a:pPr>
            <a:endParaRPr sz="1400">
              <a:solidFill>
                <a:srgbClr val="333333"/>
              </a:solidFill>
              <a:highlight>
                <a:srgbClr val="EEEEEE"/>
              </a:highlight>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 sz="1000">
                <a:solidFill>
                  <a:srgbClr val="333333"/>
                </a:solidFill>
                <a:highlight>
                  <a:srgbClr val="EEEEEE"/>
                </a:highlight>
                <a:latin typeface="Arial"/>
                <a:ea typeface="Arial"/>
                <a:cs typeface="Arial"/>
                <a:sym typeface="Arial"/>
              </a:rPr>
              <a:t> </a:t>
            </a:r>
            <a:endParaRPr sz="1000">
              <a:solidFill>
                <a:srgbClr val="333333"/>
              </a:solidFill>
              <a:highlight>
                <a:srgbClr val="EEEEEE"/>
              </a:highlight>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660400" y="0"/>
            <a:ext cx="7688700" cy="457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21"/>
          <p:cNvSpPr txBox="1">
            <a:spLocks noGrp="1"/>
          </p:cNvSpPr>
          <p:nvPr>
            <p:ph type="body" idx="1"/>
          </p:nvPr>
        </p:nvSpPr>
        <p:spPr>
          <a:xfrm>
            <a:off x="2515050" y="2215025"/>
            <a:ext cx="4113900" cy="993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4800" u="sng"/>
              <a:t>THANK YOU</a:t>
            </a:r>
            <a:endParaRPr sz="4800" u="sng"/>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496</Words>
  <Application>Microsoft Macintosh PowerPoint</Application>
  <PresentationFormat>On-screen Show (16:9)</PresentationFormat>
  <Paragraphs>41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Raleway</vt:lpstr>
      <vt:lpstr>Times New Roman</vt:lpstr>
      <vt:lpstr>Lato</vt:lpstr>
      <vt:lpstr>Streamline</vt:lpstr>
      <vt:lpstr>     Sentimental Analysis of Employee Review               </vt:lpstr>
      <vt:lpstr>PowerPoint Presentation</vt:lpstr>
      <vt:lpstr>Why this  Analysis is required?</vt:lpstr>
      <vt:lpstr>Data Set</vt:lpstr>
      <vt:lpstr>Models and Analysis</vt:lpstr>
      <vt:lpstr>Models and Analysis </vt:lpstr>
      <vt:lpstr>Models and Analysis</vt:lpstr>
      <vt:lpstr>Expected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Sentimental Analysis of Employee Review               </dc:title>
  <cp:lastModifiedBy>Sanket Prakash Bhaud</cp:lastModifiedBy>
  <cp:revision>3</cp:revision>
  <dcterms:modified xsi:type="dcterms:W3CDTF">2019-03-25T02:57:01Z</dcterms:modified>
</cp:coreProperties>
</file>