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8" r:id="rId3"/>
    <p:sldId id="270" r:id="rId4"/>
    <p:sldId id="271" r:id="rId5"/>
    <p:sldId id="276" r:id="rId6"/>
    <p:sldId id="277" r:id="rId7"/>
    <p:sldId id="256" r:id="rId8"/>
    <p:sldId id="273" r:id="rId9"/>
    <p:sldId id="283" r:id="rId10"/>
    <p:sldId id="285" r:id="rId11"/>
    <p:sldId id="286" r:id="rId12"/>
    <p:sldId id="284" r:id="rId13"/>
    <p:sldId id="287" r:id="rId14"/>
    <p:sldId id="282" r:id="rId15"/>
    <p:sldId id="281" r:id="rId16"/>
    <p:sldId id="258" r:id="rId17"/>
    <p:sldId id="262" r:id="rId18"/>
    <p:sldId id="265" r:id="rId19"/>
    <p:sldId id="264" r:id="rId20"/>
    <p:sldId id="266" r:id="rId21"/>
    <p:sldId id="28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154"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3583A-5336-418B-8FF1-68942E893AE4}"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IN"/>
        </a:p>
      </dgm:t>
    </dgm:pt>
    <dgm:pt modelId="{BC9381F8-0837-4CEE-B0AC-B67BEAF14380}">
      <dgm:prSet phldrT="[Text]"/>
      <dgm:spPr/>
      <dgm:t>
        <a:bodyPr/>
        <a:lstStyle/>
        <a:p>
          <a:r>
            <a:rPr lang="en-US" dirty="0"/>
            <a:t>Encrypt Image</a:t>
          </a:r>
        </a:p>
      </dgm:t>
    </dgm:pt>
    <dgm:pt modelId="{1B5D52DF-B28B-46DB-9690-C147558AE33E}" type="parTrans" cxnId="{E88FAC05-D8C7-4140-89EF-898F9E7B6A7A}">
      <dgm:prSet/>
      <dgm:spPr/>
      <dgm:t>
        <a:bodyPr/>
        <a:lstStyle/>
        <a:p>
          <a:endParaRPr lang="en-IN"/>
        </a:p>
      </dgm:t>
    </dgm:pt>
    <dgm:pt modelId="{5D6D16DA-5E50-4CCD-965F-6A2E1F3417AE}" type="sibTrans" cxnId="{E88FAC05-D8C7-4140-89EF-898F9E7B6A7A}">
      <dgm:prSet/>
      <dgm:spPr/>
      <dgm:t>
        <a:bodyPr/>
        <a:lstStyle/>
        <a:p>
          <a:endParaRPr lang="en-IN"/>
        </a:p>
      </dgm:t>
    </dgm:pt>
    <dgm:pt modelId="{3CABCDF0-72F2-46E5-A453-E458AEA1F3D4}">
      <dgm:prSet phldrT="[Text]"/>
      <dgm:spPr/>
      <dgm:t>
        <a:bodyPr/>
        <a:lstStyle/>
        <a:p>
          <a:r>
            <a:rPr lang="en-US" dirty="0"/>
            <a:t>Set a security key</a:t>
          </a:r>
          <a:endParaRPr lang="en-IN" dirty="0"/>
        </a:p>
      </dgm:t>
    </dgm:pt>
    <dgm:pt modelId="{952866D3-0151-4264-BD3B-4D5734522B77}" type="parTrans" cxnId="{E53C2DA8-F69C-4008-8B6E-64701F73EAE3}">
      <dgm:prSet/>
      <dgm:spPr/>
      <dgm:t>
        <a:bodyPr/>
        <a:lstStyle/>
        <a:p>
          <a:endParaRPr lang="en-IN"/>
        </a:p>
      </dgm:t>
    </dgm:pt>
    <dgm:pt modelId="{69B9A2CC-84E8-4EE8-9F21-7D6B34B0EF0D}" type="sibTrans" cxnId="{E53C2DA8-F69C-4008-8B6E-64701F73EAE3}">
      <dgm:prSet/>
      <dgm:spPr/>
      <dgm:t>
        <a:bodyPr/>
        <a:lstStyle/>
        <a:p>
          <a:endParaRPr lang="en-IN"/>
        </a:p>
      </dgm:t>
    </dgm:pt>
    <dgm:pt modelId="{5F3C94C5-EEA3-42B9-9F37-4EE6BA07F61D}">
      <dgm:prSet phldrT="[Text]"/>
      <dgm:spPr/>
      <dgm:t>
        <a:bodyPr/>
        <a:lstStyle/>
        <a:p>
          <a:r>
            <a:rPr lang="en-US" dirty="0"/>
            <a:t>Enter text to hide in image</a:t>
          </a:r>
          <a:endParaRPr lang="en-IN" dirty="0"/>
        </a:p>
      </dgm:t>
    </dgm:pt>
    <dgm:pt modelId="{D2957541-3D1E-4F63-9DCD-A573FCAEE70F}" type="parTrans" cxnId="{A1CEF487-57C3-4541-9777-C9256BBEFE09}">
      <dgm:prSet/>
      <dgm:spPr/>
      <dgm:t>
        <a:bodyPr/>
        <a:lstStyle/>
        <a:p>
          <a:endParaRPr lang="en-IN"/>
        </a:p>
      </dgm:t>
    </dgm:pt>
    <dgm:pt modelId="{8FBC4937-F156-4EC8-BF1A-6183C03816F3}" type="sibTrans" cxnId="{A1CEF487-57C3-4541-9777-C9256BBEFE09}">
      <dgm:prSet/>
      <dgm:spPr/>
      <dgm:t>
        <a:bodyPr/>
        <a:lstStyle/>
        <a:p>
          <a:endParaRPr lang="en-IN"/>
        </a:p>
      </dgm:t>
    </dgm:pt>
    <dgm:pt modelId="{6CD3FD74-F81A-42AB-A9D8-56FE91D2CCF8}">
      <dgm:prSet phldrT="[Text]"/>
      <dgm:spPr/>
      <dgm:t>
        <a:bodyPr/>
        <a:lstStyle/>
        <a:p>
          <a:r>
            <a:rPr lang="en-US" dirty="0"/>
            <a:t>Decrypt Image</a:t>
          </a:r>
          <a:endParaRPr lang="en-IN" dirty="0"/>
        </a:p>
      </dgm:t>
    </dgm:pt>
    <dgm:pt modelId="{9834B7E5-3A34-464F-A5A9-9DC582FC44B7}" type="parTrans" cxnId="{C1760801-6F75-4E32-8132-AB218896CC7B}">
      <dgm:prSet/>
      <dgm:spPr/>
      <dgm:t>
        <a:bodyPr/>
        <a:lstStyle/>
        <a:p>
          <a:endParaRPr lang="en-IN"/>
        </a:p>
      </dgm:t>
    </dgm:pt>
    <dgm:pt modelId="{55920FAB-8CF2-47C0-937F-FCE1354D0EBF}" type="sibTrans" cxnId="{C1760801-6F75-4E32-8132-AB218896CC7B}">
      <dgm:prSet/>
      <dgm:spPr/>
      <dgm:t>
        <a:bodyPr/>
        <a:lstStyle/>
        <a:p>
          <a:endParaRPr lang="en-IN"/>
        </a:p>
      </dgm:t>
    </dgm:pt>
    <dgm:pt modelId="{A3707DD5-F183-4676-8622-8613B4AF86C4}">
      <dgm:prSet phldrT="[Text]"/>
      <dgm:spPr/>
      <dgm:t>
        <a:bodyPr/>
        <a:lstStyle/>
        <a:p>
          <a:r>
            <a:rPr lang="en-US" dirty="0"/>
            <a:t>Reenter key to verify</a:t>
          </a:r>
          <a:endParaRPr lang="en-IN" dirty="0"/>
        </a:p>
      </dgm:t>
    </dgm:pt>
    <dgm:pt modelId="{B16EC27D-FB01-4A6D-8EB8-D9F12CB273D5}" type="parTrans" cxnId="{3A3D650A-FE2E-466B-83A7-DADDFA324D23}">
      <dgm:prSet/>
      <dgm:spPr/>
      <dgm:t>
        <a:bodyPr/>
        <a:lstStyle/>
        <a:p>
          <a:endParaRPr lang="en-IN"/>
        </a:p>
      </dgm:t>
    </dgm:pt>
    <dgm:pt modelId="{AC1B393A-AE43-4896-BC6C-2A63CE09BC8F}" type="sibTrans" cxnId="{3A3D650A-FE2E-466B-83A7-DADDFA324D23}">
      <dgm:prSet/>
      <dgm:spPr/>
      <dgm:t>
        <a:bodyPr/>
        <a:lstStyle/>
        <a:p>
          <a:endParaRPr lang="en-IN"/>
        </a:p>
      </dgm:t>
    </dgm:pt>
    <dgm:pt modelId="{0F2D0AC1-16F9-4498-9F44-4BD220566699}">
      <dgm:prSet phldrT="[Text]"/>
      <dgm:spPr/>
      <dgm:t>
        <a:bodyPr/>
        <a:lstStyle/>
        <a:p>
          <a:r>
            <a:rPr lang="en-US" dirty="0"/>
            <a:t>Extract Data from Image</a:t>
          </a:r>
          <a:endParaRPr lang="en-IN" dirty="0"/>
        </a:p>
      </dgm:t>
    </dgm:pt>
    <dgm:pt modelId="{35E07B49-65DA-44A4-B349-F743B043E86B}" type="parTrans" cxnId="{F9EA8704-E02B-4775-8B3D-745164459570}">
      <dgm:prSet/>
      <dgm:spPr/>
      <dgm:t>
        <a:bodyPr/>
        <a:lstStyle/>
        <a:p>
          <a:endParaRPr lang="en-IN"/>
        </a:p>
      </dgm:t>
    </dgm:pt>
    <dgm:pt modelId="{A3371B20-7FC5-4FC9-B255-6E9A8E1100FE}" type="sibTrans" cxnId="{F9EA8704-E02B-4775-8B3D-745164459570}">
      <dgm:prSet/>
      <dgm:spPr/>
      <dgm:t>
        <a:bodyPr/>
        <a:lstStyle/>
        <a:p>
          <a:endParaRPr lang="en-IN"/>
        </a:p>
      </dgm:t>
    </dgm:pt>
    <dgm:pt modelId="{ED4FC4BF-4E46-43EE-AAE4-6A3EB4042EB4}" type="pres">
      <dgm:prSet presAssocID="{1EC3583A-5336-418B-8FF1-68942E893AE4}" presName="Name0" presStyleCnt="0">
        <dgm:presLayoutVars>
          <dgm:dir/>
          <dgm:animLvl val="lvl"/>
          <dgm:resizeHandles/>
        </dgm:presLayoutVars>
      </dgm:prSet>
      <dgm:spPr/>
    </dgm:pt>
    <dgm:pt modelId="{78EE0526-B990-4A6D-937F-33919BFD9EF2}" type="pres">
      <dgm:prSet presAssocID="{BC9381F8-0837-4CEE-B0AC-B67BEAF14380}" presName="linNode" presStyleCnt="0"/>
      <dgm:spPr/>
    </dgm:pt>
    <dgm:pt modelId="{829D913D-4E6C-4BAC-BB69-958DE6A5E10B}" type="pres">
      <dgm:prSet presAssocID="{BC9381F8-0837-4CEE-B0AC-B67BEAF14380}" presName="parentShp" presStyleLbl="node1" presStyleIdx="0" presStyleCnt="2">
        <dgm:presLayoutVars>
          <dgm:bulletEnabled val="1"/>
        </dgm:presLayoutVars>
      </dgm:prSet>
      <dgm:spPr/>
    </dgm:pt>
    <dgm:pt modelId="{269A0DA1-839E-465E-996C-CE9E19CEDBBC}" type="pres">
      <dgm:prSet presAssocID="{BC9381F8-0837-4CEE-B0AC-B67BEAF14380}" presName="childShp" presStyleLbl="bgAccFollowNode1" presStyleIdx="0" presStyleCnt="2">
        <dgm:presLayoutVars>
          <dgm:bulletEnabled val="1"/>
        </dgm:presLayoutVars>
      </dgm:prSet>
      <dgm:spPr/>
    </dgm:pt>
    <dgm:pt modelId="{57890068-DB05-408F-B0B4-30FE717ED8D8}" type="pres">
      <dgm:prSet presAssocID="{5D6D16DA-5E50-4CCD-965F-6A2E1F3417AE}" presName="spacing" presStyleCnt="0"/>
      <dgm:spPr/>
    </dgm:pt>
    <dgm:pt modelId="{D936BA9C-CFB7-4AB0-910A-2D0652C1CD63}" type="pres">
      <dgm:prSet presAssocID="{6CD3FD74-F81A-42AB-A9D8-56FE91D2CCF8}" presName="linNode" presStyleCnt="0"/>
      <dgm:spPr/>
    </dgm:pt>
    <dgm:pt modelId="{2AEFA8DA-BCE9-480C-8E28-39BB5B4BB231}" type="pres">
      <dgm:prSet presAssocID="{6CD3FD74-F81A-42AB-A9D8-56FE91D2CCF8}" presName="parentShp" presStyleLbl="node1" presStyleIdx="1" presStyleCnt="2">
        <dgm:presLayoutVars>
          <dgm:bulletEnabled val="1"/>
        </dgm:presLayoutVars>
      </dgm:prSet>
      <dgm:spPr/>
    </dgm:pt>
    <dgm:pt modelId="{34D915DB-94AE-4370-907D-92CE30382339}" type="pres">
      <dgm:prSet presAssocID="{6CD3FD74-F81A-42AB-A9D8-56FE91D2CCF8}" presName="childShp" presStyleLbl="bgAccFollowNode1" presStyleIdx="1" presStyleCnt="2">
        <dgm:presLayoutVars>
          <dgm:bulletEnabled val="1"/>
        </dgm:presLayoutVars>
      </dgm:prSet>
      <dgm:spPr/>
    </dgm:pt>
  </dgm:ptLst>
  <dgm:cxnLst>
    <dgm:cxn modelId="{C1760801-6F75-4E32-8132-AB218896CC7B}" srcId="{1EC3583A-5336-418B-8FF1-68942E893AE4}" destId="{6CD3FD74-F81A-42AB-A9D8-56FE91D2CCF8}" srcOrd="1" destOrd="0" parTransId="{9834B7E5-3A34-464F-A5A9-9DC582FC44B7}" sibTransId="{55920FAB-8CF2-47C0-937F-FCE1354D0EBF}"/>
    <dgm:cxn modelId="{F9EA8704-E02B-4775-8B3D-745164459570}" srcId="{6CD3FD74-F81A-42AB-A9D8-56FE91D2CCF8}" destId="{0F2D0AC1-16F9-4498-9F44-4BD220566699}" srcOrd="1" destOrd="0" parTransId="{35E07B49-65DA-44A4-B349-F743B043E86B}" sibTransId="{A3371B20-7FC5-4FC9-B255-6E9A8E1100FE}"/>
    <dgm:cxn modelId="{E88FAC05-D8C7-4140-89EF-898F9E7B6A7A}" srcId="{1EC3583A-5336-418B-8FF1-68942E893AE4}" destId="{BC9381F8-0837-4CEE-B0AC-B67BEAF14380}" srcOrd="0" destOrd="0" parTransId="{1B5D52DF-B28B-46DB-9690-C147558AE33E}" sibTransId="{5D6D16DA-5E50-4CCD-965F-6A2E1F3417AE}"/>
    <dgm:cxn modelId="{3A3D650A-FE2E-466B-83A7-DADDFA324D23}" srcId="{6CD3FD74-F81A-42AB-A9D8-56FE91D2CCF8}" destId="{A3707DD5-F183-4676-8622-8613B4AF86C4}" srcOrd="0" destOrd="0" parTransId="{B16EC27D-FB01-4A6D-8EB8-D9F12CB273D5}" sibTransId="{AC1B393A-AE43-4896-BC6C-2A63CE09BC8F}"/>
    <dgm:cxn modelId="{2E4D5A29-97C3-4BFE-B1C3-50E889846CFB}" type="presOf" srcId="{BC9381F8-0837-4CEE-B0AC-B67BEAF14380}" destId="{829D913D-4E6C-4BAC-BB69-958DE6A5E10B}" srcOrd="0" destOrd="0" presId="urn:microsoft.com/office/officeart/2005/8/layout/vList6"/>
    <dgm:cxn modelId="{7179B95E-C315-4153-8F9B-5E8D6CC28393}" type="presOf" srcId="{A3707DD5-F183-4676-8622-8613B4AF86C4}" destId="{34D915DB-94AE-4370-907D-92CE30382339}" srcOrd="0" destOrd="0" presId="urn:microsoft.com/office/officeart/2005/8/layout/vList6"/>
    <dgm:cxn modelId="{CB11036B-224B-4441-8F70-5DCE4A1054E9}" type="presOf" srcId="{3CABCDF0-72F2-46E5-A453-E458AEA1F3D4}" destId="{269A0DA1-839E-465E-996C-CE9E19CEDBBC}" srcOrd="0" destOrd="0" presId="urn:microsoft.com/office/officeart/2005/8/layout/vList6"/>
    <dgm:cxn modelId="{2A8A3487-6DB2-4D9C-ACF6-FDF8F278D1F0}" type="presOf" srcId="{0F2D0AC1-16F9-4498-9F44-4BD220566699}" destId="{34D915DB-94AE-4370-907D-92CE30382339}" srcOrd="0" destOrd="1" presId="urn:microsoft.com/office/officeart/2005/8/layout/vList6"/>
    <dgm:cxn modelId="{A1CEF487-57C3-4541-9777-C9256BBEFE09}" srcId="{BC9381F8-0837-4CEE-B0AC-B67BEAF14380}" destId="{5F3C94C5-EEA3-42B9-9F37-4EE6BA07F61D}" srcOrd="1" destOrd="0" parTransId="{D2957541-3D1E-4F63-9DCD-A573FCAEE70F}" sibTransId="{8FBC4937-F156-4EC8-BF1A-6183C03816F3}"/>
    <dgm:cxn modelId="{528C019B-BB7A-41FE-BFF9-418DCC6893C0}" type="presOf" srcId="{1EC3583A-5336-418B-8FF1-68942E893AE4}" destId="{ED4FC4BF-4E46-43EE-AAE4-6A3EB4042EB4}" srcOrd="0" destOrd="0" presId="urn:microsoft.com/office/officeart/2005/8/layout/vList6"/>
    <dgm:cxn modelId="{E53C2DA8-F69C-4008-8B6E-64701F73EAE3}" srcId="{BC9381F8-0837-4CEE-B0AC-B67BEAF14380}" destId="{3CABCDF0-72F2-46E5-A453-E458AEA1F3D4}" srcOrd="0" destOrd="0" parTransId="{952866D3-0151-4264-BD3B-4D5734522B77}" sibTransId="{69B9A2CC-84E8-4EE8-9F21-7D6B34B0EF0D}"/>
    <dgm:cxn modelId="{CFCDCBB0-4023-416F-90CE-95A6188C24B2}" type="presOf" srcId="{6CD3FD74-F81A-42AB-A9D8-56FE91D2CCF8}" destId="{2AEFA8DA-BCE9-480C-8E28-39BB5B4BB231}" srcOrd="0" destOrd="0" presId="urn:microsoft.com/office/officeart/2005/8/layout/vList6"/>
    <dgm:cxn modelId="{BFCE4BC6-6504-4075-BF52-1D5313BE0BE0}" type="presOf" srcId="{5F3C94C5-EEA3-42B9-9F37-4EE6BA07F61D}" destId="{269A0DA1-839E-465E-996C-CE9E19CEDBBC}" srcOrd="0" destOrd="1" presId="urn:microsoft.com/office/officeart/2005/8/layout/vList6"/>
    <dgm:cxn modelId="{A6AF70F2-85F2-4976-849E-F17CC3146647}" type="presParOf" srcId="{ED4FC4BF-4E46-43EE-AAE4-6A3EB4042EB4}" destId="{78EE0526-B990-4A6D-937F-33919BFD9EF2}" srcOrd="0" destOrd="0" presId="urn:microsoft.com/office/officeart/2005/8/layout/vList6"/>
    <dgm:cxn modelId="{84C7FB60-0A00-46D8-BA99-C65598599628}" type="presParOf" srcId="{78EE0526-B990-4A6D-937F-33919BFD9EF2}" destId="{829D913D-4E6C-4BAC-BB69-958DE6A5E10B}" srcOrd="0" destOrd="0" presId="urn:microsoft.com/office/officeart/2005/8/layout/vList6"/>
    <dgm:cxn modelId="{22F2F7B8-47A0-4E2C-9E17-F0F55751DE23}" type="presParOf" srcId="{78EE0526-B990-4A6D-937F-33919BFD9EF2}" destId="{269A0DA1-839E-465E-996C-CE9E19CEDBBC}" srcOrd="1" destOrd="0" presId="urn:microsoft.com/office/officeart/2005/8/layout/vList6"/>
    <dgm:cxn modelId="{02C655F8-9E00-4301-BB5E-DB2E72E6A4DA}" type="presParOf" srcId="{ED4FC4BF-4E46-43EE-AAE4-6A3EB4042EB4}" destId="{57890068-DB05-408F-B0B4-30FE717ED8D8}" srcOrd="1" destOrd="0" presId="urn:microsoft.com/office/officeart/2005/8/layout/vList6"/>
    <dgm:cxn modelId="{D760F8E9-8856-4DA7-8E15-BA8E9461EEF1}" type="presParOf" srcId="{ED4FC4BF-4E46-43EE-AAE4-6A3EB4042EB4}" destId="{D936BA9C-CFB7-4AB0-910A-2D0652C1CD63}" srcOrd="2" destOrd="0" presId="urn:microsoft.com/office/officeart/2005/8/layout/vList6"/>
    <dgm:cxn modelId="{BB439AE0-2561-4700-B0B0-C0BFCDA6813B}" type="presParOf" srcId="{D936BA9C-CFB7-4AB0-910A-2D0652C1CD63}" destId="{2AEFA8DA-BCE9-480C-8E28-39BB5B4BB231}" srcOrd="0" destOrd="0" presId="urn:microsoft.com/office/officeart/2005/8/layout/vList6"/>
    <dgm:cxn modelId="{0498E010-35CB-4CDA-95F4-FCDF99532E1A}" type="presParOf" srcId="{D936BA9C-CFB7-4AB0-910A-2D0652C1CD63}" destId="{34D915DB-94AE-4370-907D-92CE3038233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C3583A-5336-418B-8FF1-68942E893AE4}"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IN"/>
        </a:p>
      </dgm:t>
    </dgm:pt>
    <dgm:pt modelId="{6CD3FD74-F81A-42AB-A9D8-56FE91D2CCF8}">
      <dgm:prSet phldrT="[Text]"/>
      <dgm:spPr/>
      <dgm:t>
        <a:bodyPr/>
        <a:lstStyle/>
        <a:p>
          <a:r>
            <a:rPr lang="en-US" dirty="0"/>
            <a:t>Decrypt Image</a:t>
          </a:r>
          <a:endParaRPr lang="en-IN" dirty="0"/>
        </a:p>
      </dgm:t>
    </dgm:pt>
    <dgm:pt modelId="{9834B7E5-3A34-464F-A5A9-9DC582FC44B7}" type="parTrans" cxnId="{C1760801-6F75-4E32-8132-AB218896CC7B}">
      <dgm:prSet/>
      <dgm:spPr/>
      <dgm:t>
        <a:bodyPr/>
        <a:lstStyle/>
        <a:p>
          <a:endParaRPr lang="en-IN"/>
        </a:p>
      </dgm:t>
    </dgm:pt>
    <dgm:pt modelId="{55920FAB-8CF2-47C0-937F-FCE1354D0EBF}" type="sibTrans" cxnId="{C1760801-6F75-4E32-8132-AB218896CC7B}">
      <dgm:prSet/>
      <dgm:spPr/>
      <dgm:t>
        <a:bodyPr/>
        <a:lstStyle/>
        <a:p>
          <a:endParaRPr lang="en-IN"/>
        </a:p>
      </dgm:t>
    </dgm:pt>
    <dgm:pt modelId="{A3707DD5-F183-4676-8622-8613B4AF86C4}">
      <dgm:prSet phldrT="[Text]"/>
      <dgm:spPr/>
      <dgm:t>
        <a:bodyPr/>
        <a:lstStyle/>
        <a:p>
          <a:r>
            <a:rPr lang="en-US" dirty="0"/>
            <a:t>Reenter key to verify</a:t>
          </a:r>
          <a:endParaRPr lang="en-IN" dirty="0"/>
        </a:p>
      </dgm:t>
    </dgm:pt>
    <dgm:pt modelId="{B16EC27D-FB01-4A6D-8EB8-D9F12CB273D5}" type="parTrans" cxnId="{3A3D650A-FE2E-466B-83A7-DADDFA324D23}">
      <dgm:prSet/>
      <dgm:spPr/>
      <dgm:t>
        <a:bodyPr/>
        <a:lstStyle/>
        <a:p>
          <a:endParaRPr lang="en-IN"/>
        </a:p>
      </dgm:t>
    </dgm:pt>
    <dgm:pt modelId="{AC1B393A-AE43-4896-BC6C-2A63CE09BC8F}" type="sibTrans" cxnId="{3A3D650A-FE2E-466B-83A7-DADDFA324D23}">
      <dgm:prSet/>
      <dgm:spPr/>
      <dgm:t>
        <a:bodyPr/>
        <a:lstStyle/>
        <a:p>
          <a:endParaRPr lang="en-IN"/>
        </a:p>
      </dgm:t>
    </dgm:pt>
    <dgm:pt modelId="{0F2D0AC1-16F9-4498-9F44-4BD220566699}">
      <dgm:prSet phldrT="[Text]"/>
      <dgm:spPr/>
      <dgm:t>
        <a:bodyPr/>
        <a:lstStyle/>
        <a:p>
          <a:r>
            <a:rPr lang="en-US" dirty="0"/>
            <a:t>Extract Data from Image</a:t>
          </a:r>
          <a:endParaRPr lang="en-IN" dirty="0"/>
        </a:p>
      </dgm:t>
    </dgm:pt>
    <dgm:pt modelId="{35E07B49-65DA-44A4-B349-F743B043E86B}" type="parTrans" cxnId="{F9EA8704-E02B-4775-8B3D-745164459570}">
      <dgm:prSet/>
      <dgm:spPr/>
      <dgm:t>
        <a:bodyPr/>
        <a:lstStyle/>
        <a:p>
          <a:endParaRPr lang="en-IN"/>
        </a:p>
      </dgm:t>
    </dgm:pt>
    <dgm:pt modelId="{A3371B20-7FC5-4FC9-B255-6E9A8E1100FE}" type="sibTrans" cxnId="{F9EA8704-E02B-4775-8B3D-745164459570}">
      <dgm:prSet/>
      <dgm:spPr/>
      <dgm:t>
        <a:bodyPr/>
        <a:lstStyle/>
        <a:p>
          <a:endParaRPr lang="en-IN"/>
        </a:p>
      </dgm:t>
    </dgm:pt>
    <dgm:pt modelId="{ED4FC4BF-4E46-43EE-AAE4-6A3EB4042EB4}" type="pres">
      <dgm:prSet presAssocID="{1EC3583A-5336-418B-8FF1-68942E893AE4}" presName="Name0" presStyleCnt="0">
        <dgm:presLayoutVars>
          <dgm:dir/>
          <dgm:animLvl val="lvl"/>
          <dgm:resizeHandles/>
        </dgm:presLayoutVars>
      </dgm:prSet>
      <dgm:spPr/>
    </dgm:pt>
    <dgm:pt modelId="{D936BA9C-CFB7-4AB0-910A-2D0652C1CD63}" type="pres">
      <dgm:prSet presAssocID="{6CD3FD74-F81A-42AB-A9D8-56FE91D2CCF8}" presName="linNode" presStyleCnt="0"/>
      <dgm:spPr/>
    </dgm:pt>
    <dgm:pt modelId="{2AEFA8DA-BCE9-480C-8E28-39BB5B4BB231}" type="pres">
      <dgm:prSet presAssocID="{6CD3FD74-F81A-42AB-A9D8-56FE91D2CCF8}" presName="parentShp" presStyleLbl="node1" presStyleIdx="0" presStyleCnt="1" custScaleX="110000">
        <dgm:presLayoutVars>
          <dgm:bulletEnabled val="1"/>
        </dgm:presLayoutVars>
      </dgm:prSet>
      <dgm:spPr/>
    </dgm:pt>
    <dgm:pt modelId="{34D915DB-94AE-4370-907D-92CE30382339}" type="pres">
      <dgm:prSet presAssocID="{6CD3FD74-F81A-42AB-A9D8-56FE91D2CCF8}" presName="childShp" presStyleLbl="bgAccFollowNode1" presStyleIdx="0" presStyleCnt="1">
        <dgm:presLayoutVars>
          <dgm:bulletEnabled val="1"/>
        </dgm:presLayoutVars>
      </dgm:prSet>
      <dgm:spPr/>
    </dgm:pt>
  </dgm:ptLst>
  <dgm:cxnLst>
    <dgm:cxn modelId="{C1760801-6F75-4E32-8132-AB218896CC7B}" srcId="{1EC3583A-5336-418B-8FF1-68942E893AE4}" destId="{6CD3FD74-F81A-42AB-A9D8-56FE91D2CCF8}" srcOrd="0" destOrd="0" parTransId="{9834B7E5-3A34-464F-A5A9-9DC582FC44B7}" sibTransId="{55920FAB-8CF2-47C0-937F-FCE1354D0EBF}"/>
    <dgm:cxn modelId="{F9EA8704-E02B-4775-8B3D-745164459570}" srcId="{6CD3FD74-F81A-42AB-A9D8-56FE91D2CCF8}" destId="{0F2D0AC1-16F9-4498-9F44-4BD220566699}" srcOrd="1" destOrd="0" parTransId="{35E07B49-65DA-44A4-B349-F743B043E86B}" sibTransId="{A3371B20-7FC5-4FC9-B255-6E9A8E1100FE}"/>
    <dgm:cxn modelId="{3A3D650A-FE2E-466B-83A7-DADDFA324D23}" srcId="{6CD3FD74-F81A-42AB-A9D8-56FE91D2CCF8}" destId="{A3707DD5-F183-4676-8622-8613B4AF86C4}" srcOrd="0" destOrd="0" parTransId="{B16EC27D-FB01-4A6D-8EB8-D9F12CB273D5}" sibTransId="{AC1B393A-AE43-4896-BC6C-2A63CE09BC8F}"/>
    <dgm:cxn modelId="{7179B95E-C315-4153-8F9B-5E8D6CC28393}" type="presOf" srcId="{A3707DD5-F183-4676-8622-8613B4AF86C4}" destId="{34D915DB-94AE-4370-907D-92CE30382339}" srcOrd="0" destOrd="0" presId="urn:microsoft.com/office/officeart/2005/8/layout/vList6"/>
    <dgm:cxn modelId="{2A8A3487-6DB2-4D9C-ACF6-FDF8F278D1F0}" type="presOf" srcId="{0F2D0AC1-16F9-4498-9F44-4BD220566699}" destId="{34D915DB-94AE-4370-907D-92CE30382339}" srcOrd="0" destOrd="1" presId="urn:microsoft.com/office/officeart/2005/8/layout/vList6"/>
    <dgm:cxn modelId="{528C019B-BB7A-41FE-BFF9-418DCC6893C0}" type="presOf" srcId="{1EC3583A-5336-418B-8FF1-68942E893AE4}" destId="{ED4FC4BF-4E46-43EE-AAE4-6A3EB4042EB4}" srcOrd="0" destOrd="0" presId="urn:microsoft.com/office/officeart/2005/8/layout/vList6"/>
    <dgm:cxn modelId="{CFCDCBB0-4023-416F-90CE-95A6188C24B2}" type="presOf" srcId="{6CD3FD74-F81A-42AB-A9D8-56FE91D2CCF8}" destId="{2AEFA8DA-BCE9-480C-8E28-39BB5B4BB231}" srcOrd="0" destOrd="0" presId="urn:microsoft.com/office/officeart/2005/8/layout/vList6"/>
    <dgm:cxn modelId="{D760F8E9-8856-4DA7-8E15-BA8E9461EEF1}" type="presParOf" srcId="{ED4FC4BF-4E46-43EE-AAE4-6A3EB4042EB4}" destId="{D936BA9C-CFB7-4AB0-910A-2D0652C1CD63}" srcOrd="0" destOrd="0" presId="urn:microsoft.com/office/officeart/2005/8/layout/vList6"/>
    <dgm:cxn modelId="{BB439AE0-2561-4700-B0B0-C0BFCDA6813B}" type="presParOf" srcId="{D936BA9C-CFB7-4AB0-910A-2D0652C1CD63}" destId="{2AEFA8DA-BCE9-480C-8E28-39BB5B4BB231}" srcOrd="0" destOrd="0" presId="urn:microsoft.com/office/officeart/2005/8/layout/vList6"/>
    <dgm:cxn modelId="{0498E010-35CB-4CDA-95F4-FCDF99532E1A}" type="presParOf" srcId="{D936BA9C-CFB7-4AB0-910A-2D0652C1CD63}" destId="{34D915DB-94AE-4370-907D-92CE3038233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A0DA1-839E-465E-996C-CE9E19CEDBBC}">
      <dsp:nvSpPr>
        <dsp:cNvPr id="0" name=""/>
        <dsp:cNvSpPr/>
      </dsp:nvSpPr>
      <dsp:spPr>
        <a:xfrm>
          <a:off x="4327347" y="546"/>
          <a:ext cx="6491020" cy="213197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Set a security key</a:t>
          </a:r>
          <a:endParaRPr lang="en-IN" sz="3900" kern="1200" dirty="0"/>
        </a:p>
        <a:p>
          <a:pPr marL="285750" lvl="1" indent="-285750" algn="l" defTabSz="1733550">
            <a:lnSpc>
              <a:spcPct val="90000"/>
            </a:lnSpc>
            <a:spcBef>
              <a:spcPct val="0"/>
            </a:spcBef>
            <a:spcAft>
              <a:spcPct val="15000"/>
            </a:spcAft>
            <a:buChar char="•"/>
          </a:pPr>
          <a:r>
            <a:rPr lang="en-US" sz="3900" kern="1200" dirty="0"/>
            <a:t>Enter text to hide in image</a:t>
          </a:r>
          <a:endParaRPr lang="en-IN" sz="3900" kern="1200" dirty="0"/>
        </a:p>
      </dsp:txBody>
      <dsp:txXfrm>
        <a:off x="4327347" y="267043"/>
        <a:ext cx="5691530" cy="1598979"/>
      </dsp:txXfrm>
    </dsp:sp>
    <dsp:sp modelId="{829D913D-4E6C-4BAC-BB69-958DE6A5E10B}">
      <dsp:nvSpPr>
        <dsp:cNvPr id="0" name=""/>
        <dsp:cNvSpPr/>
      </dsp:nvSpPr>
      <dsp:spPr>
        <a:xfrm>
          <a:off x="0" y="546"/>
          <a:ext cx="4327347" cy="213197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n-US" sz="6000" kern="1200" dirty="0"/>
            <a:t>Encrypt Image</a:t>
          </a:r>
        </a:p>
      </dsp:txBody>
      <dsp:txXfrm>
        <a:off x="104074" y="104620"/>
        <a:ext cx="4119199" cy="1923825"/>
      </dsp:txXfrm>
    </dsp:sp>
    <dsp:sp modelId="{34D915DB-94AE-4370-907D-92CE30382339}">
      <dsp:nvSpPr>
        <dsp:cNvPr id="0" name=""/>
        <dsp:cNvSpPr/>
      </dsp:nvSpPr>
      <dsp:spPr>
        <a:xfrm>
          <a:off x="4327347" y="2345717"/>
          <a:ext cx="6491020" cy="2131973"/>
        </a:xfrm>
        <a:prstGeom prst="rightArrow">
          <a:avLst>
            <a:gd name="adj1" fmla="val 75000"/>
            <a:gd name="adj2" fmla="val 50000"/>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Reenter key to verify</a:t>
          </a:r>
          <a:endParaRPr lang="en-IN" sz="3900" kern="1200" dirty="0"/>
        </a:p>
        <a:p>
          <a:pPr marL="285750" lvl="1" indent="-285750" algn="l" defTabSz="1733550">
            <a:lnSpc>
              <a:spcPct val="90000"/>
            </a:lnSpc>
            <a:spcBef>
              <a:spcPct val="0"/>
            </a:spcBef>
            <a:spcAft>
              <a:spcPct val="15000"/>
            </a:spcAft>
            <a:buChar char="•"/>
          </a:pPr>
          <a:r>
            <a:rPr lang="en-US" sz="3900" kern="1200" dirty="0"/>
            <a:t>Extract Data from Image</a:t>
          </a:r>
          <a:endParaRPr lang="en-IN" sz="3900" kern="1200" dirty="0"/>
        </a:p>
      </dsp:txBody>
      <dsp:txXfrm>
        <a:off x="4327347" y="2612214"/>
        <a:ext cx="5691530" cy="1598979"/>
      </dsp:txXfrm>
    </dsp:sp>
    <dsp:sp modelId="{2AEFA8DA-BCE9-480C-8E28-39BB5B4BB231}">
      <dsp:nvSpPr>
        <dsp:cNvPr id="0" name=""/>
        <dsp:cNvSpPr/>
      </dsp:nvSpPr>
      <dsp:spPr>
        <a:xfrm>
          <a:off x="0" y="2345717"/>
          <a:ext cx="4327347" cy="2131973"/>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n-US" sz="6000" kern="1200" dirty="0"/>
            <a:t>Decrypt Image</a:t>
          </a:r>
          <a:endParaRPr lang="en-IN" sz="6000" kern="1200" dirty="0"/>
        </a:p>
      </dsp:txBody>
      <dsp:txXfrm>
        <a:off x="104074" y="2449791"/>
        <a:ext cx="4119199" cy="1923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15DB-94AE-4370-907D-92CE30382339}">
      <dsp:nvSpPr>
        <dsp:cNvPr id="0" name=""/>
        <dsp:cNvSpPr/>
      </dsp:nvSpPr>
      <dsp:spPr>
        <a:xfrm>
          <a:off x="4577521" y="0"/>
          <a:ext cx="6237465" cy="4478238"/>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t" anchorCtr="0">
          <a:noAutofit/>
        </a:bodyPr>
        <a:lstStyle/>
        <a:p>
          <a:pPr marL="285750" lvl="1" indent="-285750" algn="l" defTabSz="2489200">
            <a:lnSpc>
              <a:spcPct val="90000"/>
            </a:lnSpc>
            <a:spcBef>
              <a:spcPct val="0"/>
            </a:spcBef>
            <a:spcAft>
              <a:spcPct val="15000"/>
            </a:spcAft>
            <a:buChar char="•"/>
          </a:pPr>
          <a:r>
            <a:rPr lang="en-US" sz="5600" kern="1200" dirty="0"/>
            <a:t>Reenter key to verify</a:t>
          </a:r>
          <a:endParaRPr lang="en-IN" sz="5600" kern="1200" dirty="0"/>
        </a:p>
        <a:p>
          <a:pPr marL="285750" lvl="1" indent="-285750" algn="l" defTabSz="2489200">
            <a:lnSpc>
              <a:spcPct val="90000"/>
            </a:lnSpc>
            <a:spcBef>
              <a:spcPct val="0"/>
            </a:spcBef>
            <a:spcAft>
              <a:spcPct val="15000"/>
            </a:spcAft>
            <a:buChar char="•"/>
          </a:pPr>
          <a:r>
            <a:rPr lang="en-US" sz="5600" kern="1200" dirty="0"/>
            <a:t>Extract Data from Image</a:t>
          </a:r>
          <a:endParaRPr lang="en-IN" sz="5600" kern="1200" dirty="0"/>
        </a:p>
      </dsp:txBody>
      <dsp:txXfrm>
        <a:off x="4577521" y="559780"/>
        <a:ext cx="4558126" cy="3358678"/>
      </dsp:txXfrm>
    </dsp:sp>
    <dsp:sp modelId="{2AEFA8DA-BCE9-480C-8E28-39BB5B4BB231}">
      <dsp:nvSpPr>
        <dsp:cNvPr id="0" name=""/>
        <dsp:cNvSpPr/>
      </dsp:nvSpPr>
      <dsp:spPr>
        <a:xfrm>
          <a:off x="3380" y="0"/>
          <a:ext cx="4574141" cy="447823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Decrypt Image</a:t>
          </a:r>
          <a:endParaRPr lang="en-IN" sz="6500" kern="1200" dirty="0"/>
        </a:p>
      </dsp:txBody>
      <dsp:txXfrm>
        <a:off x="221990" y="218610"/>
        <a:ext cx="4136921" cy="404101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2DFC2-0C34-4962-9D6A-4F12C672505D}" type="datetimeFigureOut">
              <a:rPr lang="en-IN" smtClean="0"/>
              <a:t>17-04-2021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ECB79-66A3-48A6-8190-DFAB82A086AB}" type="slidenum">
              <a:rPr lang="en-IN" smtClean="0"/>
              <a:t>‹#›</a:t>
            </a:fld>
            <a:endParaRPr lang="en-IN"/>
          </a:p>
        </p:txBody>
      </p:sp>
    </p:spTree>
    <p:extLst>
      <p:ext uri="{BB962C8B-B14F-4D97-AF65-F5344CB8AC3E}">
        <p14:creationId xmlns:p14="http://schemas.microsoft.com/office/powerpoint/2010/main" val="204608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93CA-DBE7-4A98-842E-2BD3F5D66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DF2A02-C97F-4404-9ADC-D75D47680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129BB3-B343-45E2-BFA5-CC80B93B6DF5}"/>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5" name="Footer Placeholder 4">
            <a:extLst>
              <a:ext uri="{FF2B5EF4-FFF2-40B4-BE49-F238E27FC236}">
                <a16:creationId xmlns:a16="http://schemas.microsoft.com/office/drawing/2014/main" id="{A9BD08DB-EDEC-4C5B-8779-3F9323261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81E1F-09F6-40A1-B006-B479F31B22F2}"/>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162578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BF3B-6215-4CB5-BF77-E9FDDD1622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2779B-73A7-41A3-9D50-CC860BDF8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0EF1A-0CCB-45D8-9789-544A79138B07}"/>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5" name="Footer Placeholder 4">
            <a:extLst>
              <a:ext uri="{FF2B5EF4-FFF2-40B4-BE49-F238E27FC236}">
                <a16:creationId xmlns:a16="http://schemas.microsoft.com/office/drawing/2014/main" id="{0A4B935C-038E-4094-A16D-8AA2AB7E0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01386-EC4C-42A6-9394-DA93F4F2BD6D}"/>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326855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9A70A-324F-43DD-B4E4-68A258B3C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022C6B-8457-4112-928C-D271B00C3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ABF00-7A4E-49A6-BFB0-D5CF7990C124}"/>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5" name="Footer Placeholder 4">
            <a:extLst>
              <a:ext uri="{FF2B5EF4-FFF2-40B4-BE49-F238E27FC236}">
                <a16:creationId xmlns:a16="http://schemas.microsoft.com/office/drawing/2014/main" id="{117D496A-7023-4D01-959C-ABF60D719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C1B0E-2D64-4D3C-8B47-8573912F2A57}"/>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403353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8321-013A-4C0B-A0C8-4358907927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589AE-835A-4E56-89CA-947ECC266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264BB-5021-457F-AE7A-801D55FD5012}"/>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5" name="Footer Placeholder 4">
            <a:extLst>
              <a:ext uri="{FF2B5EF4-FFF2-40B4-BE49-F238E27FC236}">
                <a16:creationId xmlns:a16="http://schemas.microsoft.com/office/drawing/2014/main" id="{D71798C5-2F41-4373-9CEE-443D3D4FF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03FF4-2167-46A5-9F01-0D94D68BEFFF}"/>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6598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A6AD-B0C4-4A45-AD34-8F193AB19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CA1A4D-209C-4B9C-9F72-352C69DB1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636A2-6CCD-4E52-B9D2-FDE228E989F7}"/>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5" name="Footer Placeholder 4">
            <a:extLst>
              <a:ext uri="{FF2B5EF4-FFF2-40B4-BE49-F238E27FC236}">
                <a16:creationId xmlns:a16="http://schemas.microsoft.com/office/drawing/2014/main" id="{8FC88E5D-ED09-4729-85A8-E14CA1E8F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3E0EC-EE84-4C20-83A7-492A8783BF92}"/>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68160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75A7-8F67-4E70-8AEA-26F6A2A7DA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5F491-9D03-4B86-B875-08C015D48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ECADF4-9E31-4003-95B1-9F164B581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A3ADF-26F8-452F-ACF4-6C7E06D9A756}"/>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6" name="Footer Placeholder 5">
            <a:extLst>
              <a:ext uri="{FF2B5EF4-FFF2-40B4-BE49-F238E27FC236}">
                <a16:creationId xmlns:a16="http://schemas.microsoft.com/office/drawing/2014/main" id="{7DCC9E0C-3E67-428A-AC01-7C1471875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6E4C8-DECE-4CD8-B294-6F20FAC1DA15}"/>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71230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668A-EBDF-47CE-886F-EFD8F7787A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483531-A1A1-4E73-83CD-506AE4EB2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39619-2A74-4F7F-B0C5-152884B96D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A0B411-D4A7-4229-AB5B-1D78F39EA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326294-E03F-4273-B42D-BD7D09B6C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5139E5-39F8-4603-8EAD-2676CD5C8841}"/>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8" name="Footer Placeholder 7">
            <a:extLst>
              <a:ext uri="{FF2B5EF4-FFF2-40B4-BE49-F238E27FC236}">
                <a16:creationId xmlns:a16="http://schemas.microsoft.com/office/drawing/2014/main" id="{EBEA8E72-3258-4252-9EBC-BB7F6C25B6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F78A89-D6AC-42CF-B31F-9E55995D222B}"/>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13312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17D5-286B-46C6-9C66-EC6E8C2E3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624A1C-E4D2-49B6-BA6C-CFD6A4D45DC8}"/>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4" name="Footer Placeholder 3">
            <a:extLst>
              <a:ext uri="{FF2B5EF4-FFF2-40B4-BE49-F238E27FC236}">
                <a16:creationId xmlns:a16="http://schemas.microsoft.com/office/drawing/2014/main" id="{B8924BCA-632C-47C5-A80B-A92CA3E123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941B6B-786A-4E97-B21A-0C2578A1894A}"/>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39016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5FA00-0FF6-40F8-BB76-87B976EDEA69}"/>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3" name="Footer Placeholder 2">
            <a:extLst>
              <a:ext uri="{FF2B5EF4-FFF2-40B4-BE49-F238E27FC236}">
                <a16:creationId xmlns:a16="http://schemas.microsoft.com/office/drawing/2014/main" id="{C071F76D-00B6-4AE4-93CB-8AC457BFB0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B376B2-7195-4FB3-8C72-20074CD3C8AE}"/>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339041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7D83-82FC-47BB-AF1D-C350FFC56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65254-BB02-44C7-A94C-577296EF9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DE9997-33F4-417F-BCA9-C41A8C798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063CB-AFC9-47DD-B076-146BF29C7962}"/>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6" name="Footer Placeholder 5">
            <a:extLst>
              <a:ext uri="{FF2B5EF4-FFF2-40B4-BE49-F238E27FC236}">
                <a16:creationId xmlns:a16="http://schemas.microsoft.com/office/drawing/2014/main" id="{42BB9DD0-7FC8-407D-8337-922508D78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B5932-1A3A-477D-AFA7-913F02F2985E}"/>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153548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83B7-5CE1-4A85-8F11-0234EB5E6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20240E-3314-40A0-8D28-B7079B2B4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3A46DD-A1F6-4566-B526-718C1D8EB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703AB-AF2A-4C14-9B7D-DF44390FEFE6}"/>
              </a:ext>
            </a:extLst>
          </p:cNvPr>
          <p:cNvSpPr>
            <a:spLocks noGrp="1"/>
          </p:cNvSpPr>
          <p:nvPr>
            <p:ph type="dt" sz="half" idx="10"/>
          </p:nvPr>
        </p:nvSpPr>
        <p:spPr/>
        <p:txBody>
          <a:bodyPr/>
          <a:lstStyle/>
          <a:p>
            <a:fld id="{A6D02A68-08C6-42F7-BC2C-20B18FF2A602}" type="datetimeFigureOut">
              <a:rPr lang="en-IN" smtClean="0"/>
              <a:t>17-04-2021</a:t>
            </a:fld>
            <a:endParaRPr lang="en-IN"/>
          </a:p>
        </p:txBody>
      </p:sp>
      <p:sp>
        <p:nvSpPr>
          <p:cNvPr id="6" name="Footer Placeholder 5">
            <a:extLst>
              <a:ext uri="{FF2B5EF4-FFF2-40B4-BE49-F238E27FC236}">
                <a16:creationId xmlns:a16="http://schemas.microsoft.com/office/drawing/2014/main" id="{E5B52F10-0C6D-4F93-8259-2A6DED45F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DCB5D1-A52C-47A1-92ED-592008706C19}"/>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60368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0FEF8-484F-4EFF-BB7B-043954D11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67691B-4DB1-45CE-9383-878FFD2EF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F12F5-682A-4D9A-ABF6-2690AA6FC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02A68-08C6-42F7-BC2C-20B18FF2A602}" type="datetimeFigureOut">
              <a:rPr lang="en-IN" smtClean="0"/>
              <a:t>17-04-2021</a:t>
            </a:fld>
            <a:endParaRPr lang="en-IN"/>
          </a:p>
        </p:txBody>
      </p:sp>
      <p:sp>
        <p:nvSpPr>
          <p:cNvPr id="5" name="Footer Placeholder 4">
            <a:extLst>
              <a:ext uri="{FF2B5EF4-FFF2-40B4-BE49-F238E27FC236}">
                <a16:creationId xmlns:a16="http://schemas.microsoft.com/office/drawing/2014/main" id="{3C6E9DA4-7ADA-4BE5-A426-BFCA9387A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C53C50-11A5-40A6-A718-F31846776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F0B41-6788-4716-9672-5C2BDFB7E5B0}" type="slidenum">
              <a:rPr lang="en-IN" smtClean="0"/>
              <a:t>‹#›</a:t>
            </a:fld>
            <a:endParaRPr lang="en-IN"/>
          </a:p>
        </p:txBody>
      </p:sp>
    </p:spTree>
    <p:extLst>
      <p:ext uri="{BB962C8B-B14F-4D97-AF65-F5344CB8AC3E}">
        <p14:creationId xmlns:p14="http://schemas.microsoft.com/office/powerpoint/2010/main" val="402461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33B63B3C-202E-4381-B8A3-F3FDACEFA8FB}"/>
              </a:ext>
            </a:extLst>
          </p:cNvPr>
          <p:cNvSpPr/>
          <p:nvPr/>
        </p:nvSpPr>
        <p:spPr>
          <a:xfrm>
            <a:off x="1692925" y="2083176"/>
            <a:ext cx="8806151" cy="2336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bg1"/>
                </a:solidFill>
                <a:latin typeface="Jost Medium" pitchFamily="2" charset="0"/>
                <a:ea typeface="Jost Medium" pitchFamily="2" charset="0"/>
              </a:rPr>
              <a:t>Steganography</a:t>
            </a:r>
          </a:p>
          <a:p>
            <a:pPr algn="ctr"/>
            <a:r>
              <a:rPr lang="en-IN" sz="4400" dirty="0">
                <a:solidFill>
                  <a:srgbClr val="FFFF00"/>
                </a:solidFill>
                <a:latin typeface="Jost Medium" pitchFamily="2" charset="0"/>
                <a:ea typeface="Jost Medium" pitchFamily="2" charset="0"/>
              </a:rPr>
              <a:t>(Data Hiding in Image)</a:t>
            </a:r>
          </a:p>
          <a:p>
            <a:pPr algn="ctr"/>
            <a:r>
              <a:rPr lang="en-IN" sz="4400" dirty="0">
                <a:solidFill>
                  <a:schemeClr val="bg1"/>
                </a:solidFill>
                <a:latin typeface="Jost Medium" pitchFamily="2" charset="0"/>
                <a:ea typeface="Jost Medium" pitchFamily="2" charset="0"/>
              </a:rPr>
              <a:t>Using Image Processing</a:t>
            </a:r>
          </a:p>
        </p:txBody>
      </p:sp>
      <p:sp>
        <p:nvSpPr>
          <p:cNvPr id="2" name="TextBox 1">
            <a:extLst>
              <a:ext uri="{FF2B5EF4-FFF2-40B4-BE49-F238E27FC236}">
                <a16:creationId xmlns:a16="http://schemas.microsoft.com/office/drawing/2014/main" id="{551E4F3E-B39B-4D1D-90AD-ED37D3EF17A6}"/>
              </a:ext>
            </a:extLst>
          </p:cNvPr>
          <p:cNvSpPr txBox="1"/>
          <p:nvPr/>
        </p:nvSpPr>
        <p:spPr>
          <a:xfrm>
            <a:off x="3655009" y="245660"/>
            <a:ext cx="4417951" cy="646331"/>
          </a:xfrm>
          <a:prstGeom prst="rect">
            <a:avLst/>
          </a:prstGeom>
          <a:noFill/>
        </p:spPr>
        <p:txBody>
          <a:bodyPr wrap="square" rtlCol="0">
            <a:noAutofit/>
          </a:bodyPr>
          <a:lstStyle/>
          <a:p>
            <a:pPr algn="ctr"/>
            <a:r>
              <a:rPr lang="en-IN" sz="2400" dirty="0">
                <a:solidFill>
                  <a:schemeClr val="bg1"/>
                </a:solidFill>
                <a:latin typeface="Lato" panose="020F0502020204030203" pitchFamily="34" charset="0"/>
              </a:rPr>
              <a:t>FIVP Innovative Assignment</a:t>
            </a:r>
          </a:p>
        </p:txBody>
      </p:sp>
      <p:sp>
        <p:nvSpPr>
          <p:cNvPr id="4" name="TextBox 3">
            <a:extLst>
              <a:ext uri="{FF2B5EF4-FFF2-40B4-BE49-F238E27FC236}">
                <a16:creationId xmlns:a16="http://schemas.microsoft.com/office/drawing/2014/main" id="{50262CE5-7711-4C0C-B826-CCE5E72EC945}"/>
              </a:ext>
            </a:extLst>
          </p:cNvPr>
          <p:cNvSpPr txBox="1"/>
          <p:nvPr/>
        </p:nvSpPr>
        <p:spPr>
          <a:xfrm>
            <a:off x="3887025" y="4862688"/>
            <a:ext cx="4417951" cy="1631838"/>
          </a:xfrm>
          <a:prstGeom prst="rect">
            <a:avLst/>
          </a:prstGeom>
          <a:noFill/>
        </p:spPr>
        <p:txBody>
          <a:bodyPr wrap="square" rtlCol="0">
            <a:noAutofit/>
          </a:bodyPr>
          <a:lstStyle/>
          <a:p>
            <a:pPr algn="ctr">
              <a:lnSpc>
                <a:spcPct val="150000"/>
              </a:lnSpc>
            </a:pPr>
            <a:r>
              <a:rPr lang="en-IN" sz="2000" u="sng" dirty="0">
                <a:latin typeface="Lato" panose="020F0502020204030203" pitchFamily="34" charset="0"/>
              </a:rPr>
              <a:t>Submitted By :</a:t>
            </a:r>
          </a:p>
          <a:p>
            <a:pPr algn="ctr">
              <a:lnSpc>
                <a:spcPct val="150000"/>
              </a:lnSpc>
            </a:pPr>
            <a:r>
              <a:rPr lang="en-IN" sz="2000" dirty="0">
                <a:latin typeface="Lato" panose="020F0502020204030203" pitchFamily="34" charset="0"/>
              </a:rPr>
              <a:t>Rushi Patel (18BCE201)</a:t>
            </a:r>
          </a:p>
          <a:p>
            <a:pPr algn="ctr">
              <a:lnSpc>
                <a:spcPct val="150000"/>
              </a:lnSpc>
            </a:pPr>
            <a:r>
              <a:rPr lang="en-IN" sz="2000" dirty="0" err="1">
                <a:latin typeface="Lato" panose="020F0502020204030203" pitchFamily="34" charset="0"/>
              </a:rPr>
              <a:t>Sanket</a:t>
            </a:r>
            <a:r>
              <a:rPr lang="en-IN" sz="2000" dirty="0">
                <a:latin typeface="Lato" panose="020F0502020204030203" pitchFamily="34" charset="0"/>
              </a:rPr>
              <a:t> </a:t>
            </a:r>
            <a:r>
              <a:rPr lang="en-IN" sz="2000" dirty="0" err="1">
                <a:latin typeface="Lato" panose="020F0502020204030203" pitchFamily="34" charset="0"/>
              </a:rPr>
              <a:t>Cheladiya</a:t>
            </a:r>
            <a:r>
              <a:rPr lang="en-IN" sz="2000" dirty="0">
                <a:latin typeface="Lato" panose="020F0502020204030203" pitchFamily="34" charset="0"/>
              </a:rPr>
              <a:t> (18BCE042)</a:t>
            </a:r>
          </a:p>
        </p:txBody>
      </p:sp>
    </p:spTree>
    <p:extLst>
      <p:ext uri="{BB962C8B-B14F-4D97-AF65-F5344CB8AC3E}">
        <p14:creationId xmlns:p14="http://schemas.microsoft.com/office/powerpoint/2010/main" val="176049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E391A2-E8BF-46E4-A663-FC2668D4E9F7}"/>
              </a:ext>
            </a:extLst>
          </p:cNvPr>
          <p:cNvSpPr/>
          <p:nvPr/>
        </p:nvSpPr>
        <p:spPr>
          <a:xfrm>
            <a:off x="-1573638" y="215389"/>
            <a:ext cx="8113776" cy="584775"/>
          </a:xfrm>
          <a:prstGeom prst="rect">
            <a:avLst/>
          </a:prstGeom>
        </p:spPr>
        <p:txBody>
          <a:bodyPr anchor="ctr">
            <a:spAutoFit/>
          </a:bodyPr>
          <a:lstStyle/>
          <a:p>
            <a:pPr algn="ctr"/>
            <a:r>
              <a:rPr lang="en-IN" sz="3200" dirty="0">
                <a:solidFill>
                  <a:schemeClr val="bg1"/>
                </a:solidFill>
                <a:latin typeface="Lato Black" panose="020F0A02020204030203" pitchFamily="34" charset="0"/>
              </a:rPr>
              <a:t>Methodology Involved</a:t>
            </a:r>
          </a:p>
        </p:txBody>
      </p:sp>
      <p:grpSp>
        <p:nvGrpSpPr>
          <p:cNvPr id="3" name="Group 2">
            <a:extLst>
              <a:ext uri="{FF2B5EF4-FFF2-40B4-BE49-F238E27FC236}">
                <a16:creationId xmlns:a16="http://schemas.microsoft.com/office/drawing/2014/main" id="{40ABC7CA-D764-4789-BF50-E61210392D8D}"/>
              </a:ext>
            </a:extLst>
          </p:cNvPr>
          <p:cNvGrpSpPr/>
          <p:nvPr/>
        </p:nvGrpSpPr>
        <p:grpSpPr>
          <a:xfrm>
            <a:off x="1542414" y="1721900"/>
            <a:ext cx="9326565" cy="4358740"/>
            <a:chOff x="1076085" y="1503963"/>
            <a:chExt cx="10259222" cy="4794614"/>
          </a:xfrm>
        </p:grpSpPr>
        <p:pic>
          <p:nvPicPr>
            <p:cNvPr id="7" name="Picture 6">
              <a:extLst>
                <a:ext uri="{FF2B5EF4-FFF2-40B4-BE49-F238E27FC236}">
                  <a16:creationId xmlns:a16="http://schemas.microsoft.com/office/drawing/2014/main" id="{D7319549-3981-4861-8CA1-AC5ED75A7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19" y="1503963"/>
              <a:ext cx="2733696" cy="1925037"/>
            </a:xfrm>
            <a:prstGeom prst="rect">
              <a:avLst/>
            </a:prstGeom>
            <a:ln>
              <a:solidFill>
                <a:schemeClr val="tx1"/>
              </a:solidFill>
            </a:ln>
          </p:spPr>
        </p:pic>
        <p:pic>
          <p:nvPicPr>
            <p:cNvPr id="9" name="Picture 8">
              <a:extLst>
                <a:ext uri="{FF2B5EF4-FFF2-40B4-BE49-F238E27FC236}">
                  <a16:creationId xmlns:a16="http://schemas.microsoft.com/office/drawing/2014/main" id="{E6F503D1-BE46-44E9-B915-25BEE9CF1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925" y="1517006"/>
              <a:ext cx="2733696" cy="1925037"/>
            </a:xfrm>
            <a:prstGeom prst="rect">
              <a:avLst/>
            </a:prstGeom>
            <a:ln>
              <a:solidFill>
                <a:schemeClr val="tx1"/>
              </a:solidFill>
            </a:ln>
          </p:spPr>
        </p:pic>
        <p:pic>
          <p:nvPicPr>
            <p:cNvPr id="11" name="Picture 10">
              <a:extLst>
                <a:ext uri="{FF2B5EF4-FFF2-40B4-BE49-F238E27FC236}">
                  <a16:creationId xmlns:a16="http://schemas.microsoft.com/office/drawing/2014/main" id="{BABAAA30-7182-485B-91E4-F218DC0FF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085" y="4039068"/>
              <a:ext cx="3884747" cy="2185169"/>
            </a:xfrm>
            <a:prstGeom prst="rect">
              <a:avLst/>
            </a:prstGeom>
            <a:ln>
              <a:solidFill>
                <a:schemeClr val="tx1"/>
              </a:solidFill>
            </a:ln>
          </p:spPr>
        </p:pic>
        <p:pic>
          <p:nvPicPr>
            <p:cNvPr id="13" name="Picture 12">
              <a:extLst>
                <a:ext uri="{FF2B5EF4-FFF2-40B4-BE49-F238E27FC236}">
                  <a16:creationId xmlns:a16="http://schemas.microsoft.com/office/drawing/2014/main" id="{B000348D-6B16-4FC9-9E92-FA52A9DEE7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0560" y="4113408"/>
              <a:ext cx="3884747" cy="2185169"/>
            </a:xfrm>
            <a:prstGeom prst="rect">
              <a:avLst/>
            </a:prstGeom>
            <a:ln>
              <a:solidFill>
                <a:schemeClr val="tx1"/>
              </a:solidFill>
            </a:ln>
          </p:spPr>
        </p:pic>
        <p:sp>
          <p:nvSpPr>
            <p:cNvPr id="14" name="Arrow: Right 13">
              <a:extLst>
                <a:ext uri="{FF2B5EF4-FFF2-40B4-BE49-F238E27FC236}">
                  <a16:creationId xmlns:a16="http://schemas.microsoft.com/office/drawing/2014/main" id="{A35CFE1F-6B53-43A3-881D-AF4F3D5CB461}"/>
                </a:ext>
              </a:extLst>
            </p:cNvPr>
            <p:cNvSpPr/>
            <p:nvPr/>
          </p:nvSpPr>
          <p:spPr>
            <a:xfrm>
              <a:off x="5049078" y="2325757"/>
              <a:ext cx="2006778" cy="35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A6B1212-4904-45C8-9ECC-23FD6A6B3E22}"/>
                </a:ext>
              </a:extLst>
            </p:cNvPr>
            <p:cNvSpPr txBox="1"/>
            <p:nvPr/>
          </p:nvSpPr>
          <p:spPr>
            <a:xfrm>
              <a:off x="5172395" y="1979615"/>
              <a:ext cx="1971118" cy="914097"/>
            </a:xfrm>
            <a:prstGeom prst="rect">
              <a:avLst/>
            </a:prstGeom>
            <a:noFill/>
          </p:spPr>
          <p:txBody>
            <a:bodyPr wrap="square" rtlCol="0">
              <a:spAutoFit/>
            </a:bodyPr>
            <a:lstStyle/>
            <a:p>
              <a:r>
                <a:rPr lang="en-US" sz="2400" dirty="0"/>
                <a:t>Data Hiding</a:t>
              </a:r>
              <a:endParaRPr lang="en-IN" sz="2400" dirty="0"/>
            </a:p>
          </p:txBody>
        </p:sp>
        <p:sp>
          <p:nvSpPr>
            <p:cNvPr id="17" name="Oval 16">
              <a:extLst>
                <a:ext uri="{FF2B5EF4-FFF2-40B4-BE49-F238E27FC236}">
                  <a16:creationId xmlns:a16="http://schemas.microsoft.com/office/drawing/2014/main" id="{AC6C105B-4198-465B-A98E-E61D720B8D11}"/>
                </a:ext>
              </a:extLst>
            </p:cNvPr>
            <p:cNvSpPr/>
            <p:nvPr/>
          </p:nvSpPr>
          <p:spPr>
            <a:xfrm>
              <a:off x="7231169" y="3961008"/>
              <a:ext cx="505992" cy="117064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68CBB545-FF71-4473-8A2B-2E4D22E28846}"/>
                </a:ext>
              </a:extLst>
            </p:cNvPr>
            <p:cNvSpPr/>
            <p:nvPr/>
          </p:nvSpPr>
          <p:spPr>
            <a:xfrm>
              <a:off x="5201478" y="5022575"/>
              <a:ext cx="2006778" cy="35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E6FBFFF-066E-4198-8692-88316DCB8F48}"/>
                </a:ext>
              </a:extLst>
            </p:cNvPr>
            <p:cNvSpPr txBox="1"/>
            <p:nvPr/>
          </p:nvSpPr>
          <p:spPr>
            <a:xfrm>
              <a:off x="5324795" y="4676433"/>
              <a:ext cx="1971118" cy="914097"/>
            </a:xfrm>
            <a:prstGeom prst="rect">
              <a:avLst/>
            </a:prstGeom>
            <a:noFill/>
          </p:spPr>
          <p:txBody>
            <a:bodyPr wrap="square" rtlCol="0">
              <a:spAutoFit/>
            </a:bodyPr>
            <a:lstStyle/>
            <a:p>
              <a:r>
                <a:rPr lang="en-US" sz="2400" dirty="0"/>
                <a:t>Data Hiding</a:t>
              </a:r>
              <a:endParaRPr lang="en-IN" sz="2400" dirty="0"/>
            </a:p>
          </p:txBody>
        </p:sp>
      </p:grpSp>
      <p:sp>
        <p:nvSpPr>
          <p:cNvPr id="16" name="Oval 15">
            <a:extLst>
              <a:ext uri="{FF2B5EF4-FFF2-40B4-BE49-F238E27FC236}">
                <a16:creationId xmlns:a16="http://schemas.microsoft.com/office/drawing/2014/main" id="{CAF8C96E-4BA2-44F9-B473-0F9BA2268F09}"/>
              </a:ext>
            </a:extLst>
          </p:cNvPr>
          <p:cNvSpPr/>
          <p:nvPr/>
        </p:nvSpPr>
        <p:spPr>
          <a:xfrm>
            <a:off x="7051736" y="1525406"/>
            <a:ext cx="459993" cy="106422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5DB91E8-2B6E-4BD1-AED8-35B3C508B749}"/>
              </a:ext>
            </a:extLst>
          </p:cNvPr>
          <p:cNvSpPr txBox="1"/>
          <p:nvPr/>
        </p:nvSpPr>
        <p:spPr>
          <a:xfrm>
            <a:off x="281975" y="1191007"/>
            <a:ext cx="5814025" cy="400110"/>
          </a:xfrm>
          <a:prstGeom prst="rect">
            <a:avLst/>
          </a:prstGeom>
          <a:noFill/>
        </p:spPr>
        <p:txBody>
          <a:bodyPr wrap="square" rtlCol="0">
            <a:spAutoFit/>
          </a:bodyPr>
          <a:lstStyle/>
          <a:p>
            <a:r>
              <a:rPr lang="en-IN" sz="2000" b="1" dirty="0">
                <a:latin typeface="Bookman Old Style" panose="02050604050505020204" pitchFamily="18" charset="0"/>
              </a:rPr>
              <a:t>Minor Difference in processed Image</a:t>
            </a:r>
          </a:p>
        </p:txBody>
      </p:sp>
    </p:spTree>
    <p:extLst>
      <p:ext uri="{BB962C8B-B14F-4D97-AF65-F5344CB8AC3E}">
        <p14:creationId xmlns:p14="http://schemas.microsoft.com/office/powerpoint/2010/main" val="98821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Methodology Involved</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202692"/>
            <a:ext cx="11459267" cy="1648785"/>
          </a:xfrm>
          <a:prstGeom prst="rect">
            <a:avLst/>
          </a:prstGeom>
        </p:spPr>
        <p:txBody>
          <a:bodyPr wrap="square">
            <a:spAutoFit/>
          </a:bodyPr>
          <a:lstStyle/>
          <a:p>
            <a:pPr fontAlgn="base">
              <a:lnSpc>
                <a:spcPct val="125000"/>
              </a:lnSpc>
            </a:pPr>
            <a:r>
              <a:rPr lang="en-US" sz="2400" b="1" u="sng" dirty="0">
                <a:latin typeface="Bookman Old Style" panose="02050604050505020204" pitchFamily="18" charset="0"/>
              </a:rPr>
              <a:t>Encryption process</a:t>
            </a:r>
          </a:p>
          <a:p>
            <a:pPr marL="285750" indent="-285750" fontAlgn="base">
              <a:lnSpc>
                <a:spcPct val="125000"/>
              </a:lnSpc>
              <a:buFont typeface="Arial" panose="020B0604020202020204" pitchFamily="34" charset="0"/>
              <a:buChar char="•"/>
            </a:pPr>
            <a:endParaRPr lang="en-US" sz="2400" dirty="0">
              <a:latin typeface="Bookman Old Style" panose="02050604050505020204" pitchFamily="18" charset="0"/>
            </a:endParaRPr>
          </a:p>
          <a:p>
            <a:pPr>
              <a:lnSpc>
                <a:spcPct val="125000"/>
              </a:lnSpc>
            </a:pPr>
            <a:endParaRPr lang="en-IN" sz="3600" dirty="0">
              <a:solidFill>
                <a:schemeClr val="bg1">
                  <a:lumMod val="75000"/>
                </a:schemeClr>
              </a:solidFill>
              <a:latin typeface="Bookman Old Style" panose="02050604050505020204" pitchFamily="18" charset="0"/>
            </a:endParaRPr>
          </a:p>
        </p:txBody>
      </p:sp>
      <p:pic>
        <p:nvPicPr>
          <p:cNvPr id="2" name="Picture 1">
            <a:extLst>
              <a:ext uri="{FF2B5EF4-FFF2-40B4-BE49-F238E27FC236}">
                <a16:creationId xmlns:a16="http://schemas.microsoft.com/office/drawing/2014/main" id="{154C9E1B-AAB8-42CE-A590-B7599E1EEA59}"/>
              </a:ext>
            </a:extLst>
          </p:cNvPr>
          <p:cNvPicPr>
            <a:picLocks noChangeAspect="1"/>
          </p:cNvPicPr>
          <p:nvPr/>
        </p:nvPicPr>
        <p:blipFill>
          <a:blip r:embed="rId2"/>
          <a:stretch>
            <a:fillRect/>
          </a:stretch>
        </p:blipFill>
        <p:spPr>
          <a:xfrm>
            <a:off x="4867093" y="1366465"/>
            <a:ext cx="5763429" cy="4925112"/>
          </a:xfrm>
          <a:prstGeom prst="rect">
            <a:avLst/>
          </a:prstGeom>
        </p:spPr>
      </p:pic>
    </p:spTree>
    <p:extLst>
      <p:ext uri="{BB962C8B-B14F-4D97-AF65-F5344CB8AC3E}">
        <p14:creationId xmlns:p14="http://schemas.microsoft.com/office/powerpoint/2010/main" val="341234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Methodology Involved</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81278"/>
            <a:ext cx="11459267" cy="4418774"/>
          </a:xfrm>
          <a:prstGeom prst="rect">
            <a:avLst/>
          </a:prstGeom>
        </p:spPr>
        <p:txBody>
          <a:bodyPr wrap="square">
            <a:spAutoFit/>
          </a:bodyPr>
          <a:lstStyle/>
          <a:p>
            <a:pPr fontAlgn="base">
              <a:lnSpc>
                <a:spcPct val="125000"/>
              </a:lnSpc>
            </a:pPr>
            <a:r>
              <a:rPr lang="en-US" sz="2400" b="1" u="sng" dirty="0">
                <a:latin typeface="Bookman Old Style" panose="02050604050505020204" pitchFamily="18" charset="0"/>
              </a:rPr>
              <a:t>Decryption process</a:t>
            </a:r>
          </a:p>
          <a:p>
            <a:pPr marL="285750" indent="-285750" fontAlgn="base">
              <a:lnSpc>
                <a:spcPct val="125000"/>
              </a:lnSpc>
              <a:buFont typeface="Arial" panose="020B0604020202020204" pitchFamily="34" charset="0"/>
              <a:buChar char="•"/>
            </a:pPr>
            <a:endParaRPr lang="en-US" sz="2400" dirty="0">
              <a:latin typeface="Bookman Old Style" panose="02050604050505020204" pitchFamily="18" charset="0"/>
            </a:endParaRP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We have encrypted image.</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We will convert that into Array of Pixels (RGB).</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Will check whether security key is matching or not.</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If it is matching than reverse process of encryption is done to retrieve information stored.</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This information will be same as original.</a:t>
            </a:r>
          </a:p>
          <a:p>
            <a:pPr marL="342900" indent="-342900">
              <a:lnSpc>
                <a:spcPct val="125000"/>
              </a:lnSpc>
              <a:buFont typeface="Wingdings" panose="05000000000000000000" pitchFamily="2" charset="2"/>
              <a:buChar char="§"/>
            </a:pPr>
            <a:endParaRPr lang="en-IN" sz="3600" dirty="0">
              <a:solidFill>
                <a:schemeClr val="bg1">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398416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Methodology Involved</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81278"/>
            <a:ext cx="11459267" cy="976101"/>
          </a:xfrm>
          <a:prstGeom prst="rect">
            <a:avLst/>
          </a:prstGeom>
        </p:spPr>
        <p:txBody>
          <a:bodyPr wrap="square">
            <a:spAutoFit/>
          </a:bodyPr>
          <a:lstStyle/>
          <a:p>
            <a:pPr fontAlgn="base">
              <a:lnSpc>
                <a:spcPct val="125000"/>
              </a:lnSpc>
            </a:pPr>
            <a:r>
              <a:rPr lang="en-US" sz="2400" b="1" u="sng" dirty="0">
                <a:latin typeface="Bookman Old Style" panose="02050604050505020204" pitchFamily="18" charset="0"/>
              </a:rPr>
              <a:t>Decryption process</a:t>
            </a:r>
          </a:p>
          <a:p>
            <a:pPr marL="285750" indent="-285750" fontAlgn="base">
              <a:lnSpc>
                <a:spcPct val="125000"/>
              </a:lnSpc>
              <a:buFont typeface="Arial" panose="020B0604020202020204" pitchFamily="34" charset="0"/>
              <a:buChar char="•"/>
            </a:pPr>
            <a:endParaRPr lang="en-US" sz="2400" dirty="0">
              <a:latin typeface="Bookman Old Style" panose="02050604050505020204" pitchFamily="18" charset="0"/>
            </a:endParaRPr>
          </a:p>
        </p:txBody>
      </p:sp>
      <p:pic>
        <p:nvPicPr>
          <p:cNvPr id="2" name="Picture 1">
            <a:extLst>
              <a:ext uri="{FF2B5EF4-FFF2-40B4-BE49-F238E27FC236}">
                <a16:creationId xmlns:a16="http://schemas.microsoft.com/office/drawing/2014/main" id="{B473A43A-37BC-4EB6-8ACE-06E76F2E0974}"/>
              </a:ext>
            </a:extLst>
          </p:cNvPr>
          <p:cNvPicPr>
            <a:picLocks noChangeAspect="1"/>
          </p:cNvPicPr>
          <p:nvPr/>
        </p:nvPicPr>
        <p:blipFill rotWithShape="1">
          <a:blip r:embed="rId2"/>
          <a:srcRect t="1508" b="2915"/>
          <a:stretch/>
        </p:blipFill>
        <p:spPr>
          <a:xfrm>
            <a:off x="5110814" y="1201002"/>
            <a:ext cx="6056840" cy="5117911"/>
          </a:xfrm>
          <a:prstGeom prst="rect">
            <a:avLst/>
          </a:prstGeom>
        </p:spPr>
      </p:pic>
    </p:spTree>
    <p:extLst>
      <p:ext uri="{BB962C8B-B14F-4D97-AF65-F5344CB8AC3E}">
        <p14:creationId xmlns:p14="http://schemas.microsoft.com/office/powerpoint/2010/main" val="286984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How It Works?</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33199"/>
            <a:ext cx="11568449" cy="3816366"/>
          </a:xfrm>
          <a:prstGeom prst="rect">
            <a:avLst/>
          </a:prstGeom>
        </p:spPr>
        <p:txBody>
          <a:bodyPr wrap="square">
            <a:spAutoFit/>
          </a:bodyPr>
          <a:lstStyle/>
          <a:p>
            <a:pPr marL="457200" indent="-457200" fontAlgn="base">
              <a:lnSpc>
                <a:spcPct val="125000"/>
              </a:lnSpc>
              <a:buFont typeface="Arial" panose="020B0604020202020204" pitchFamily="34" charset="0"/>
              <a:buChar char="•"/>
            </a:pPr>
            <a:r>
              <a:rPr lang="en-IN" sz="2800" dirty="0">
                <a:latin typeface="Bookman Old Style" panose="02050604050505020204" pitchFamily="18" charset="0"/>
              </a:rPr>
              <a:t>In 5 steps, we can write :</a:t>
            </a:r>
          </a:p>
          <a:p>
            <a:pPr fontAlgn="base">
              <a:lnSpc>
                <a:spcPct val="125000"/>
              </a:lnSpc>
            </a:pPr>
            <a:endParaRPr lang="en-IN" sz="2800" dirty="0">
              <a:latin typeface="Bookman Old Style" panose="02050604050505020204" pitchFamily="18" charset="0"/>
            </a:endParaRPr>
          </a:p>
          <a:p>
            <a:pPr marL="514350" indent="-514350" fontAlgn="base">
              <a:lnSpc>
                <a:spcPct val="125000"/>
              </a:lnSpc>
              <a:buFont typeface="+mj-lt"/>
              <a:buAutoNum type="arabicPeriod"/>
            </a:pPr>
            <a:r>
              <a:rPr lang="en-IN" sz="2800" b="1" dirty="0">
                <a:latin typeface="Bookman Old Style" panose="02050604050505020204" pitchFamily="18" charset="0"/>
              </a:rPr>
              <a:t>Enter Input Image and Information File</a:t>
            </a:r>
          </a:p>
          <a:p>
            <a:pPr marL="514350" indent="-514350" fontAlgn="base">
              <a:lnSpc>
                <a:spcPct val="125000"/>
              </a:lnSpc>
              <a:buFont typeface="+mj-lt"/>
              <a:buAutoNum type="arabicPeriod"/>
            </a:pPr>
            <a:r>
              <a:rPr lang="en-IN" sz="2800" b="1" dirty="0">
                <a:latin typeface="Bookman Old Style" panose="02050604050505020204" pitchFamily="18" charset="0"/>
              </a:rPr>
              <a:t>Encryption Process</a:t>
            </a:r>
          </a:p>
          <a:p>
            <a:pPr marL="514350" indent="-514350" fontAlgn="base">
              <a:lnSpc>
                <a:spcPct val="125000"/>
              </a:lnSpc>
              <a:buFont typeface="+mj-lt"/>
              <a:buAutoNum type="arabicPeriod"/>
            </a:pPr>
            <a:r>
              <a:rPr lang="en-IN" sz="2800" b="1" dirty="0">
                <a:latin typeface="Bookman Old Style" panose="02050604050505020204" pitchFamily="18" charset="0"/>
              </a:rPr>
              <a:t>Generating Processed Image</a:t>
            </a:r>
          </a:p>
          <a:p>
            <a:pPr marL="514350" indent="-514350" fontAlgn="base">
              <a:lnSpc>
                <a:spcPct val="125000"/>
              </a:lnSpc>
              <a:buFont typeface="+mj-lt"/>
              <a:buAutoNum type="arabicPeriod"/>
            </a:pPr>
            <a:r>
              <a:rPr lang="en-IN" sz="2800" b="1" dirty="0">
                <a:latin typeface="Bookman Old Style" panose="02050604050505020204" pitchFamily="18" charset="0"/>
              </a:rPr>
              <a:t>Decrypt Processed Image</a:t>
            </a:r>
          </a:p>
          <a:p>
            <a:pPr marL="514350" indent="-514350" fontAlgn="base">
              <a:lnSpc>
                <a:spcPct val="125000"/>
              </a:lnSpc>
              <a:buFont typeface="+mj-lt"/>
              <a:buAutoNum type="arabicPeriod"/>
            </a:pPr>
            <a:r>
              <a:rPr lang="en-IN" sz="2800" b="1" dirty="0">
                <a:latin typeface="Bookman Old Style" panose="02050604050505020204" pitchFamily="18" charset="0"/>
              </a:rPr>
              <a:t>Retrieve Information File</a:t>
            </a:r>
            <a:endParaRPr lang="en-US" sz="2800" b="1" dirty="0">
              <a:latin typeface="Bookman Old Style" panose="02050604050505020204" pitchFamily="18" charset="0"/>
            </a:endParaRPr>
          </a:p>
        </p:txBody>
      </p:sp>
    </p:spTree>
    <p:extLst>
      <p:ext uri="{BB962C8B-B14F-4D97-AF65-F5344CB8AC3E}">
        <p14:creationId xmlns:p14="http://schemas.microsoft.com/office/powerpoint/2010/main" val="181451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03F5C0-5963-45DD-9C1A-875ECA4E46EC}"/>
              </a:ext>
            </a:extLst>
          </p:cNvPr>
          <p:cNvPicPr>
            <a:picLocks noChangeAspect="1"/>
          </p:cNvPicPr>
          <p:nvPr/>
        </p:nvPicPr>
        <p:blipFill rotWithShape="1">
          <a:blip r:embed="rId2"/>
          <a:srcRect b="9620"/>
          <a:stretch/>
        </p:blipFill>
        <p:spPr>
          <a:xfrm>
            <a:off x="1439627" y="1653620"/>
            <a:ext cx="9312744" cy="4672984"/>
          </a:xfrm>
          <a:prstGeom prst="rect">
            <a:avLst/>
          </a:prstGeom>
        </p:spPr>
      </p:pic>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Methodology Involved</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178623"/>
            <a:ext cx="10963323" cy="583686"/>
          </a:xfrm>
          <a:prstGeom prst="rect">
            <a:avLst/>
          </a:prstGeom>
        </p:spPr>
        <p:txBody>
          <a:bodyPr wrap="square">
            <a:spAutoFit/>
          </a:bodyPr>
          <a:lstStyle/>
          <a:p>
            <a:pPr marL="342900" indent="-342900" fontAlgn="base">
              <a:lnSpc>
                <a:spcPct val="150000"/>
              </a:lnSpc>
              <a:buFont typeface="Arial" panose="020B0604020202020204" pitchFamily="34" charset="0"/>
              <a:buChar char="•"/>
            </a:pPr>
            <a:r>
              <a:rPr lang="en-US" sz="2400" dirty="0">
                <a:latin typeface="Bookman Old Style" panose="02050604050505020204" pitchFamily="18" charset="0"/>
              </a:rPr>
              <a:t>Flow Diagram</a:t>
            </a:r>
          </a:p>
        </p:txBody>
      </p:sp>
    </p:spTree>
    <p:extLst>
      <p:ext uri="{BB962C8B-B14F-4D97-AF65-F5344CB8AC3E}">
        <p14:creationId xmlns:p14="http://schemas.microsoft.com/office/powerpoint/2010/main" val="425280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69441"/>
          </a:xfrm>
          <a:prstGeom prst="rect">
            <a:avLst/>
          </a:prstGeom>
          <a:noFill/>
        </p:spPr>
        <p:txBody>
          <a:bodyPr wrap="square" rtlCol="0">
            <a:spAutoFit/>
          </a:bodyPr>
          <a:lstStyle/>
          <a:p>
            <a:r>
              <a:rPr lang="en-US" sz="4400" dirty="0">
                <a:solidFill>
                  <a:schemeClr val="bg1"/>
                </a:solidFill>
                <a:latin typeface="Lato Black" panose="020F0A02020204030203" pitchFamily="34" charset="0"/>
              </a:rPr>
              <a:t>Encrypt Image Code</a:t>
            </a:r>
            <a:endParaRPr lang="en-IN" sz="44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473501" y="2187394"/>
            <a:ext cx="14741683" cy="3385542"/>
          </a:xfrm>
          <a:prstGeom prst="rect">
            <a:avLst/>
          </a:prstGeom>
        </p:spPr>
        <p:txBody>
          <a:bodyPr wrap="square">
            <a:spAutoFit/>
          </a:bodyPr>
          <a:lstStyle/>
          <a:p>
            <a:r>
              <a:rPr lang="en-US" sz="2800" dirty="0">
                <a:latin typeface="Consolas" panose="020B0609020204030204" pitchFamily="49" charset="0"/>
              </a:rPr>
              <a:t>x=cv2.imread(“1.jpg")    </a:t>
            </a:r>
          </a:p>
          <a:p>
            <a:endParaRPr lang="en-US" sz="2800" dirty="0">
              <a:latin typeface="Consolas" panose="020B0609020204030204" pitchFamily="49" charset="0"/>
            </a:endParaRPr>
          </a:p>
          <a:p>
            <a:r>
              <a:rPr lang="en-US" sz="2800" dirty="0" err="1">
                <a:latin typeface="Consolas" panose="020B0609020204030204" pitchFamily="49" charset="0"/>
              </a:rPr>
              <a:t>i</a:t>
            </a:r>
            <a:r>
              <a:rPr lang="en-US" sz="2800" dirty="0">
                <a:latin typeface="Consolas" panose="020B0609020204030204" pitchFamily="49" charset="0"/>
              </a:rPr>
              <a:t>=</a:t>
            </a:r>
            <a:r>
              <a:rPr lang="en-US" sz="2800" dirty="0" err="1">
                <a:latin typeface="Consolas" panose="020B0609020204030204" pitchFamily="49" charset="0"/>
              </a:rPr>
              <a:t>x.shape</a:t>
            </a:r>
            <a:r>
              <a:rPr lang="en-US" sz="2800" dirty="0">
                <a:latin typeface="Consolas" panose="020B0609020204030204" pitchFamily="49" charset="0"/>
              </a:rPr>
              <a:t>[0] </a:t>
            </a:r>
            <a:r>
              <a:rPr lang="en-US" sz="2800" dirty="0">
                <a:solidFill>
                  <a:schemeClr val="bg1">
                    <a:lumMod val="75000"/>
                  </a:schemeClr>
                </a:solidFill>
                <a:latin typeface="Consolas" panose="020B0609020204030204" pitchFamily="49" charset="0"/>
              </a:rPr>
              <a:t>#Prints dimensions of Image</a:t>
            </a:r>
          </a:p>
          <a:p>
            <a:r>
              <a:rPr lang="en-US" sz="2800" dirty="0">
                <a:latin typeface="Consolas" panose="020B0609020204030204" pitchFamily="49" charset="0"/>
              </a:rPr>
              <a:t>j=</a:t>
            </a:r>
            <a:r>
              <a:rPr lang="en-US" sz="2800" dirty="0" err="1">
                <a:latin typeface="Consolas" panose="020B0609020204030204" pitchFamily="49" charset="0"/>
              </a:rPr>
              <a:t>x.shape</a:t>
            </a:r>
            <a:r>
              <a:rPr lang="en-US" sz="2800" dirty="0">
                <a:latin typeface="Consolas" panose="020B0609020204030204" pitchFamily="49" charset="0"/>
              </a:rPr>
              <a:t>[1]</a:t>
            </a:r>
          </a:p>
          <a:p>
            <a:endParaRPr lang="en-US" sz="2800" dirty="0">
              <a:latin typeface="Consolas" panose="020B0609020204030204" pitchFamily="49" charset="0"/>
            </a:endParaRPr>
          </a:p>
          <a:p>
            <a:r>
              <a:rPr lang="en-US" sz="2800" dirty="0">
                <a:latin typeface="Consolas" panose="020B0609020204030204" pitchFamily="49" charset="0"/>
              </a:rPr>
              <a:t>key=input("Enter key to edit : ")</a:t>
            </a:r>
          </a:p>
          <a:p>
            <a:r>
              <a:rPr lang="en-US" sz="2800" dirty="0">
                <a:latin typeface="Consolas" panose="020B0609020204030204" pitchFamily="49" charset="0"/>
              </a:rPr>
              <a:t>text=input("Enter text to show : ")</a:t>
            </a:r>
          </a:p>
          <a:p>
            <a:r>
              <a:rPr lang="en-US" sz="2000" dirty="0">
                <a:solidFill>
                  <a:schemeClr val="bg1">
                    <a:lumMod val="75000"/>
                  </a:schemeClr>
                </a:solidFill>
                <a:latin typeface="Consolas" panose="020B0609020204030204" pitchFamily="49" charset="0"/>
              </a:rPr>
              <a:t>#You can take input from file</a:t>
            </a:r>
            <a:endParaRPr lang="en-IN" sz="2800" dirty="0">
              <a:solidFill>
                <a:schemeClr val="bg1">
                  <a:lumMod val="75000"/>
                </a:schemeClr>
              </a:solidFill>
              <a:latin typeface="Consolas" panose="020B0609020204030204" pitchFamily="49" charset="0"/>
            </a:endParaRPr>
          </a:p>
        </p:txBody>
      </p:sp>
      <p:sp>
        <p:nvSpPr>
          <p:cNvPr id="8" name="Rectangle 7">
            <a:extLst>
              <a:ext uri="{FF2B5EF4-FFF2-40B4-BE49-F238E27FC236}">
                <a16:creationId xmlns:a16="http://schemas.microsoft.com/office/drawing/2014/main" id="{03F80C79-826E-4CD7-9578-1961862DA946}"/>
              </a:ext>
            </a:extLst>
          </p:cNvPr>
          <p:cNvSpPr/>
          <p:nvPr/>
        </p:nvSpPr>
        <p:spPr>
          <a:xfrm>
            <a:off x="497236" y="1287562"/>
            <a:ext cx="7509466" cy="627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C00000"/>
                </a:solidFill>
                <a:latin typeface="Lato Black" panose="020F0A02020204030203" pitchFamily="34" charset="0"/>
              </a:rPr>
              <a:t>Reads Image, Set Key and Enter Text </a:t>
            </a:r>
            <a:endParaRPr lang="en-IN" sz="3200" dirty="0">
              <a:solidFill>
                <a:srgbClr val="C00000"/>
              </a:solidFill>
              <a:latin typeface="Lato Black" panose="020F0A02020204030203" pitchFamily="34" charset="0"/>
            </a:endParaRPr>
          </a:p>
        </p:txBody>
      </p:sp>
    </p:spTree>
    <p:extLst>
      <p:ext uri="{BB962C8B-B14F-4D97-AF65-F5344CB8AC3E}">
        <p14:creationId xmlns:p14="http://schemas.microsoft.com/office/powerpoint/2010/main" val="223939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69441"/>
          </a:xfrm>
          <a:prstGeom prst="rect">
            <a:avLst/>
          </a:prstGeom>
          <a:noFill/>
        </p:spPr>
        <p:txBody>
          <a:bodyPr wrap="square" rtlCol="0">
            <a:spAutoFit/>
          </a:bodyPr>
          <a:lstStyle/>
          <a:p>
            <a:r>
              <a:rPr lang="en-US" sz="4400" dirty="0">
                <a:solidFill>
                  <a:schemeClr val="bg1"/>
                </a:solidFill>
                <a:latin typeface="Lato Black" panose="020F0A02020204030203" pitchFamily="34" charset="0"/>
              </a:rPr>
              <a:t>Encrypt Image</a:t>
            </a:r>
            <a:endParaRPr lang="en-IN" sz="44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433850" y="2272129"/>
            <a:ext cx="14741683" cy="4401205"/>
          </a:xfrm>
          <a:prstGeom prst="rect">
            <a:avLst/>
          </a:prstGeom>
        </p:spPr>
        <p:txBody>
          <a:bodyPr wrap="square">
            <a:spAutoFit/>
          </a:bodyPr>
          <a:lstStyle/>
          <a:p>
            <a:r>
              <a:rPr lang="en-US" sz="2800" b="1" dirty="0">
                <a:solidFill>
                  <a:srgbClr val="FF0000"/>
                </a:solidFill>
                <a:latin typeface="Consolas" panose="020B0609020204030204" pitchFamily="49" charset="0"/>
              </a:rPr>
              <a:t>for</a:t>
            </a:r>
            <a:r>
              <a:rPr lang="en-US" sz="2800" dirty="0">
                <a:latin typeface="Consolas" panose="020B0609020204030204" pitchFamily="49" charset="0"/>
              </a:rPr>
              <a:t> </a:t>
            </a:r>
            <a:r>
              <a:rPr lang="en-US" sz="2800" dirty="0" err="1">
                <a:latin typeface="Consolas" panose="020B0609020204030204" pitchFamily="49" charset="0"/>
              </a:rPr>
              <a:t>i</a:t>
            </a:r>
            <a:r>
              <a:rPr lang="en-US" sz="2800" dirty="0">
                <a:latin typeface="Consolas" panose="020B0609020204030204" pitchFamily="49" charset="0"/>
              </a:rPr>
              <a:t> </a:t>
            </a:r>
            <a:r>
              <a:rPr lang="en-US" sz="2800" b="1" dirty="0">
                <a:solidFill>
                  <a:srgbClr val="FF0000"/>
                </a:solidFill>
                <a:latin typeface="Consolas" panose="020B0609020204030204" pitchFamily="49" charset="0"/>
              </a:rPr>
              <a:t>in</a:t>
            </a:r>
            <a:r>
              <a:rPr lang="en-US" sz="2800" dirty="0">
                <a:latin typeface="Consolas" panose="020B0609020204030204" pitchFamily="49" charset="0"/>
              </a:rPr>
              <a:t> range(l):</a:t>
            </a:r>
          </a:p>
          <a:p>
            <a:r>
              <a:rPr lang="en-US" sz="2800" dirty="0">
                <a:latin typeface="Consolas" panose="020B0609020204030204" pitchFamily="49" charset="0"/>
              </a:rPr>
              <a:t>    x[</a:t>
            </a:r>
            <a:r>
              <a:rPr lang="en-US" sz="2800" dirty="0" err="1">
                <a:latin typeface="Consolas" panose="020B0609020204030204" pitchFamily="49" charset="0"/>
              </a:rPr>
              <a:t>n,m,z</a:t>
            </a:r>
            <a:r>
              <a:rPr lang="en-US" sz="2800" dirty="0">
                <a:latin typeface="Consolas" panose="020B0609020204030204" pitchFamily="49" charset="0"/>
              </a:rPr>
              <a:t>]=d[text[</a:t>
            </a:r>
            <a:r>
              <a:rPr lang="en-US" sz="2800" dirty="0" err="1">
                <a:latin typeface="Consolas" panose="020B0609020204030204" pitchFamily="49" charset="0"/>
              </a:rPr>
              <a:t>i</a:t>
            </a:r>
            <a:r>
              <a:rPr lang="en-US" sz="2800" dirty="0">
                <a:latin typeface="Consolas" panose="020B0609020204030204" pitchFamily="49" charset="0"/>
              </a:rPr>
              <a:t>]]^d[key[kl]]</a:t>
            </a:r>
          </a:p>
          <a:p>
            <a:r>
              <a:rPr lang="en-US" sz="2800" dirty="0">
                <a:latin typeface="Consolas" panose="020B0609020204030204" pitchFamily="49" charset="0"/>
              </a:rPr>
              <a:t>    n=n+1	</a:t>
            </a:r>
            <a:r>
              <a:rPr lang="en-US" sz="2800" dirty="0">
                <a:solidFill>
                  <a:schemeClr val="bg1">
                    <a:lumMod val="65000"/>
                  </a:schemeClr>
                </a:solidFill>
                <a:latin typeface="Consolas" panose="020B0609020204030204" pitchFamily="49" charset="0"/>
              </a:rPr>
              <a:t> #Spacing</a:t>
            </a:r>
            <a:endParaRPr lang="en-US" sz="2800" dirty="0">
              <a:latin typeface="Consolas" panose="020B0609020204030204" pitchFamily="49" charset="0"/>
            </a:endParaRPr>
          </a:p>
          <a:p>
            <a:r>
              <a:rPr lang="en-US" sz="2800" dirty="0">
                <a:latin typeface="Consolas" panose="020B0609020204030204" pitchFamily="49" charset="0"/>
              </a:rPr>
              <a:t>    m=m+1</a:t>
            </a:r>
          </a:p>
          <a:p>
            <a:r>
              <a:rPr lang="en-US" sz="2800" dirty="0">
                <a:latin typeface="Consolas" panose="020B0609020204030204" pitchFamily="49" charset="0"/>
              </a:rPr>
              <a:t>    m=(m+1)%3 </a:t>
            </a:r>
            <a:r>
              <a:rPr lang="en-US" sz="2800" dirty="0">
                <a:solidFill>
                  <a:schemeClr val="bg1">
                    <a:lumMod val="75000"/>
                  </a:schemeClr>
                </a:solidFill>
                <a:latin typeface="Consolas" panose="020B0609020204030204" pitchFamily="49" charset="0"/>
              </a:rPr>
              <a:t>#Prints in vertical line</a:t>
            </a:r>
            <a:r>
              <a:rPr lang="en-US" sz="2800" dirty="0">
                <a:solidFill>
                  <a:schemeClr val="bg1">
                    <a:lumMod val="65000"/>
                  </a:schemeClr>
                </a:solidFill>
                <a:latin typeface="Consolas" panose="020B0609020204030204" pitchFamily="49" charset="0"/>
              </a:rPr>
              <a:t> </a:t>
            </a:r>
            <a:endParaRPr lang="en-US" sz="2800" dirty="0">
              <a:latin typeface="Consolas" panose="020B0609020204030204" pitchFamily="49" charset="0"/>
            </a:endParaRPr>
          </a:p>
          <a:p>
            <a:r>
              <a:rPr lang="en-US" sz="2800" dirty="0">
                <a:latin typeface="Consolas" panose="020B0609020204030204" pitchFamily="49" charset="0"/>
              </a:rPr>
              <a:t>    kl=(kl+1)%</a:t>
            </a:r>
            <a:r>
              <a:rPr lang="en-US" sz="2800" dirty="0" err="1">
                <a:latin typeface="Consolas" panose="020B0609020204030204" pitchFamily="49" charset="0"/>
              </a:rPr>
              <a:t>len</a:t>
            </a:r>
            <a:r>
              <a:rPr lang="en-US" sz="2800" dirty="0">
                <a:latin typeface="Consolas" panose="020B0609020204030204" pitchFamily="49" charset="0"/>
              </a:rPr>
              <a:t>(key)</a:t>
            </a:r>
          </a:p>
          <a:p>
            <a:endParaRPr lang="en-US" sz="2800" dirty="0">
              <a:latin typeface="Consolas" panose="020B0609020204030204" pitchFamily="49" charset="0"/>
            </a:endParaRPr>
          </a:p>
          <a:p>
            <a:r>
              <a:rPr lang="en-US" sz="2800" dirty="0">
                <a:latin typeface="Consolas" panose="020B0609020204030204" pitchFamily="49" charset="0"/>
              </a:rPr>
              <a:t>cv2.imwrite("</a:t>
            </a:r>
            <a:r>
              <a:rPr lang="en-US" sz="2800" dirty="0" err="1">
                <a:latin typeface="Consolas" panose="020B0609020204030204" pitchFamily="49" charset="0"/>
              </a:rPr>
              <a:t>encrypted_img.jpg",x</a:t>
            </a:r>
            <a:r>
              <a:rPr lang="en-US" sz="2800" dirty="0">
                <a:latin typeface="Consolas" panose="020B0609020204030204" pitchFamily="49" charset="0"/>
              </a:rPr>
              <a:t>)</a:t>
            </a:r>
          </a:p>
          <a:p>
            <a:r>
              <a:rPr lang="en-US" sz="2800" dirty="0" err="1">
                <a:latin typeface="Consolas" panose="020B0609020204030204" pitchFamily="49" charset="0"/>
              </a:rPr>
              <a:t>os.startfile</a:t>
            </a:r>
            <a:r>
              <a:rPr lang="en-US" sz="2800" dirty="0">
                <a:latin typeface="Consolas" panose="020B0609020204030204" pitchFamily="49" charset="0"/>
              </a:rPr>
              <a:t>("encrypted_img.jpg")</a:t>
            </a:r>
          </a:p>
          <a:p>
            <a:endParaRPr lang="en-IN" sz="2800" dirty="0">
              <a:latin typeface="Consolas" panose="020B0609020204030204" pitchFamily="49" charset="0"/>
            </a:endParaRPr>
          </a:p>
        </p:txBody>
      </p:sp>
      <p:sp>
        <p:nvSpPr>
          <p:cNvPr id="8" name="Rectangle 7">
            <a:extLst>
              <a:ext uri="{FF2B5EF4-FFF2-40B4-BE49-F238E27FC236}">
                <a16:creationId xmlns:a16="http://schemas.microsoft.com/office/drawing/2014/main" id="{03F80C79-826E-4CD7-9578-1961862DA946}"/>
              </a:ext>
            </a:extLst>
          </p:cNvPr>
          <p:cNvSpPr/>
          <p:nvPr/>
        </p:nvSpPr>
        <p:spPr>
          <a:xfrm>
            <a:off x="497236" y="1287562"/>
            <a:ext cx="7509466" cy="627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C00000"/>
                </a:solidFill>
                <a:latin typeface="Lato Black" panose="020F0A02020204030203" pitchFamily="34" charset="0"/>
              </a:rPr>
              <a:t>Hides data in Image in pixels</a:t>
            </a:r>
            <a:endParaRPr lang="en-IN" sz="3200" dirty="0">
              <a:solidFill>
                <a:srgbClr val="C00000"/>
              </a:solidFill>
              <a:latin typeface="Lato Black" panose="020F0A02020204030203" pitchFamily="34" charset="0"/>
            </a:endParaRPr>
          </a:p>
        </p:txBody>
      </p:sp>
    </p:spTree>
    <p:extLst>
      <p:ext uri="{BB962C8B-B14F-4D97-AF65-F5344CB8AC3E}">
        <p14:creationId xmlns:p14="http://schemas.microsoft.com/office/powerpoint/2010/main" val="342865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45126"/>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31570"/>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STEP 2</a:t>
            </a:r>
            <a:endParaRPr lang="en-IN" sz="4000" dirty="0">
              <a:solidFill>
                <a:schemeClr val="bg1"/>
              </a:solidFill>
              <a:latin typeface="Lato Black" panose="020F0A02020204030203" pitchFamily="34" charset="0"/>
            </a:endParaRPr>
          </a:p>
        </p:txBody>
      </p:sp>
      <p:graphicFrame>
        <p:nvGraphicFramePr>
          <p:cNvPr id="11" name="Diagram 10">
            <a:extLst>
              <a:ext uri="{FF2B5EF4-FFF2-40B4-BE49-F238E27FC236}">
                <a16:creationId xmlns:a16="http://schemas.microsoft.com/office/drawing/2014/main" id="{AF53B727-8655-49F0-BAD2-63C916319262}"/>
              </a:ext>
            </a:extLst>
          </p:cNvPr>
          <p:cNvGraphicFramePr/>
          <p:nvPr>
            <p:extLst>
              <p:ext uri="{D42A27DB-BD31-4B8C-83A1-F6EECF244321}">
                <p14:modId xmlns:p14="http://schemas.microsoft.com/office/powerpoint/2010/main" val="2451673217"/>
              </p:ext>
            </p:extLst>
          </p:nvPr>
        </p:nvGraphicFramePr>
        <p:xfrm>
          <a:off x="686816" y="1403172"/>
          <a:ext cx="10818368" cy="44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93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69441"/>
          </a:xfrm>
          <a:prstGeom prst="rect">
            <a:avLst/>
          </a:prstGeom>
          <a:noFill/>
        </p:spPr>
        <p:txBody>
          <a:bodyPr wrap="square" rtlCol="0">
            <a:spAutoFit/>
          </a:bodyPr>
          <a:lstStyle/>
          <a:p>
            <a:r>
              <a:rPr lang="en-US" sz="4400" dirty="0">
                <a:solidFill>
                  <a:schemeClr val="bg1"/>
                </a:solidFill>
                <a:latin typeface="Lato Black" panose="020F0A02020204030203" pitchFamily="34" charset="0"/>
              </a:rPr>
              <a:t>Decrypt Image Code</a:t>
            </a:r>
            <a:endParaRPr lang="en-IN" sz="44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368027" y="2447496"/>
            <a:ext cx="14741683" cy="1754326"/>
          </a:xfrm>
          <a:prstGeom prst="rect">
            <a:avLst/>
          </a:prstGeom>
        </p:spPr>
        <p:txBody>
          <a:bodyPr wrap="square">
            <a:spAutoFit/>
          </a:bodyPr>
          <a:lstStyle/>
          <a:p>
            <a:r>
              <a:rPr lang="en-US" sz="3600" dirty="0">
                <a:latin typeface="Consolas" panose="020B0609020204030204" pitchFamily="49" charset="0"/>
              </a:rPr>
              <a:t>x=cv2.imread(“encrypted_img.jpg")</a:t>
            </a:r>
          </a:p>
          <a:p>
            <a:endParaRPr lang="en-US" sz="3600" dirty="0">
              <a:latin typeface="Consolas" panose="020B0609020204030204" pitchFamily="49" charset="0"/>
            </a:endParaRPr>
          </a:p>
          <a:p>
            <a:r>
              <a:rPr lang="en-US" sz="3600" dirty="0">
                <a:latin typeface="Consolas" panose="020B0609020204030204" pitchFamily="49" charset="0"/>
              </a:rPr>
              <a:t>key=input("Re enter key to extract text : ")</a:t>
            </a:r>
          </a:p>
        </p:txBody>
      </p:sp>
      <p:sp>
        <p:nvSpPr>
          <p:cNvPr id="8" name="Rectangle 7">
            <a:extLst>
              <a:ext uri="{FF2B5EF4-FFF2-40B4-BE49-F238E27FC236}">
                <a16:creationId xmlns:a16="http://schemas.microsoft.com/office/drawing/2014/main" id="{03F80C79-826E-4CD7-9578-1961862DA946}"/>
              </a:ext>
            </a:extLst>
          </p:cNvPr>
          <p:cNvSpPr/>
          <p:nvPr/>
        </p:nvSpPr>
        <p:spPr>
          <a:xfrm>
            <a:off x="497236" y="1287562"/>
            <a:ext cx="7509466" cy="627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C00000"/>
                </a:solidFill>
                <a:latin typeface="Lato Black" panose="020F0A02020204030203" pitchFamily="34" charset="0"/>
              </a:rPr>
              <a:t>Reads Encrypted image and Checks Key</a:t>
            </a:r>
            <a:endParaRPr lang="en-IN" sz="3200" dirty="0">
              <a:solidFill>
                <a:srgbClr val="C00000"/>
              </a:solidFill>
              <a:latin typeface="Lato Black" panose="020F0A02020204030203" pitchFamily="34" charset="0"/>
            </a:endParaRPr>
          </a:p>
        </p:txBody>
      </p:sp>
    </p:spTree>
    <p:extLst>
      <p:ext uri="{BB962C8B-B14F-4D97-AF65-F5344CB8AC3E}">
        <p14:creationId xmlns:p14="http://schemas.microsoft.com/office/powerpoint/2010/main" val="310026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E391A2-E8BF-46E4-A663-FC2668D4E9F7}"/>
              </a:ext>
            </a:extLst>
          </p:cNvPr>
          <p:cNvSpPr/>
          <p:nvPr/>
        </p:nvSpPr>
        <p:spPr>
          <a:xfrm>
            <a:off x="-263453" y="234780"/>
            <a:ext cx="8113776" cy="584775"/>
          </a:xfrm>
          <a:prstGeom prst="rect">
            <a:avLst/>
          </a:prstGeom>
        </p:spPr>
        <p:txBody>
          <a:bodyPr anchor="ctr">
            <a:spAutoFit/>
          </a:bodyPr>
          <a:lstStyle/>
          <a:p>
            <a:pPr algn="ctr"/>
            <a:r>
              <a:rPr lang="en-IN" sz="3200" dirty="0">
                <a:solidFill>
                  <a:schemeClr val="bg1"/>
                </a:solidFill>
                <a:latin typeface="Lato Black" panose="020F0A02020204030203" pitchFamily="34" charset="0"/>
              </a:rPr>
              <a:t>Steganography  (Data Hiding in Image)</a:t>
            </a:r>
          </a:p>
        </p:txBody>
      </p:sp>
      <p:pic>
        <p:nvPicPr>
          <p:cNvPr id="7" name="Picture 6">
            <a:extLst>
              <a:ext uri="{FF2B5EF4-FFF2-40B4-BE49-F238E27FC236}">
                <a16:creationId xmlns:a16="http://schemas.microsoft.com/office/drawing/2014/main" id="{D7319549-3981-4861-8CA1-AC5ED75A7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19" y="1503963"/>
            <a:ext cx="2733696" cy="1925037"/>
          </a:xfrm>
          <a:prstGeom prst="rect">
            <a:avLst/>
          </a:prstGeom>
          <a:ln>
            <a:solidFill>
              <a:schemeClr val="tx1"/>
            </a:solidFill>
          </a:ln>
        </p:spPr>
      </p:pic>
      <p:pic>
        <p:nvPicPr>
          <p:cNvPr id="9" name="Picture 8">
            <a:extLst>
              <a:ext uri="{FF2B5EF4-FFF2-40B4-BE49-F238E27FC236}">
                <a16:creationId xmlns:a16="http://schemas.microsoft.com/office/drawing/2014/main" id="{E6F503D1-BE46-44E9-B915-25BEE9CF1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925" y="1517006"/>
            <a:ext cx="2733696" cy="1925037"/>
          </a:xfrm>
          <a:prstGeom prst="rect">
            <a:avLst/>
          </a:prstGeom>
          <a:ln>
            <a:solidFill>
              <a:schemeClr val="tx1"/>
            </a:solidFill>
          </a:ln>
        </p:spPr>
      </p:pic>
      <p:pic>
        <p:nvPicPr>
          <p:cNvPr id="11" name="Picture 10">
            <a:extLst>
              <a:ext uri="{FF2B5EF4-FFF2-40B4-BE49-F238E27FC236}">
                <a16:creationId xmlns:a16="http://schemas.microsoft.com/office/drawing/2014/main" id="{BABAAA30-7182-485B-91E4-F218DC0FF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085" y="4039068"/>
            <a:ext cx="3884747" cy="2185169"/>
          </a:xfrm>
          <a:prstGeom prst="rect">
            <a:avLst/>
          </a:prstGeom>
          <a:ln>
            <a:solidFill>
              <a:schemeClr val="tx1"/>
            </a:solidFill>
          </a:ln>
        </p:spPr>
      </p:pic>
      <p:pic>
        <p:nvPicPr>
          <p:cNvPr id="13" name="Picture 12">
            <a:extLst>
              <a:ext uri="{FF2B5EF4-FFF2-40B4-BE49-F238E27FC236}">
                <a16:creationId xmlns:a16="http://schemas.microsoft.com/office/drawing/2014/main" id="{B000348D-6B16-4FC9-9E92-FA52A9DEE7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0560" y="4113408"/>
            <a:ext cx="3884747" cy="2185169"/>
          </a:xfrm>
          <a:prstGeom prst="rect">
            <a:avLst/>
          </a:prstGeom>
          <a:ln>
            <a:solidFill>
              <a:schemeClr val="tx1"/>
            </a:solidFill>
          </a:ln>
        </p:spPr>
      </p:pic>
      <p:sp>
        <p:nvSpPr>
          <p:cNvPr id="14" name="Arrow: Right 13">
            <a:extLst>
              <a:ext uri="{FF2B5EF4-FFF2-40B4-BE49-F238E27FC236}">
                <a16:creationId xmlns:a16="http://schemas.microsoft.com/office/drawing/2014/main" id="{A35CFE1F-6B53-43A3-881D-AF4F3D5CB461}"/>
              </a:ext>
            </a:extLst>
          </p:cNvPr>
          <p:cNvSpPr/>
          <p:nvPr/>
        </p:nvSpPr>
        <p:spPr>
          <a:xfrm>
            <a:off x="5049078" y="2325757"/>
            <a:ext cx="2006778" cy="35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A6B1212-4904-45C8-9ECC-23FD6A6B3E22}"/>
              </a:ext>
            </a:extLst>
          </p:cNvPr>
          <p:cNvSpPr txBox="1"/>
          <p:nvPr/>
        </p:nvSpPr>
        <p:spPr>
          <a:xfrm>
            <a:off x="5172395" y="1979615"/>
            <a:ext cx="1971118" cy="914097"/>
          </a:xfrm>
          <a:prstGeom prst="rect">
            <a:avLst/>
          </a:prstGeom>
          <a:noFill/>
        </p:spPr>
        <p:txBody>
          <a:bodyPr wrap="square" rtlCol="0">
            <a:spAutoFit/>
          </a:bodyPr>
          <a:lstStyle/>
          <a:p>
            <a:r>
              <a:rPr lang="en-US" sz="2400" dirty="0"/>
              <a:t>Data Hiding</a:t>
            </a:r>
            <a:endParaRPr lang="en-IN" sz="2400" dirty="0"/>
          </a:p>
        </p:txBody>
      </p:sp>
      <p:sp>
        <p:nvSpPr>
          <p:cNvPr id="16" name="Oval 15">
            <a:extLst>
              <a:ext uri="{FF2B5EF4-FFF2-40B4-BE49-F238E27FC236}">
                <a16:creationId xmlns:a16="http://schemas.microsoft.com/office/drawing/2014/main" id="{CAF8C96E-4BA2-44F9-B473-0F9BA2268F09}"/>
              </a:ext>
            </a:extLst>
          </p:cNvPr>
          <p:cNvSpPr/>
          <p:nvPr/>
        </p:nvSpPr>
        <p:spPr>
          <a:xfrm>
            <a:off x="7231169" y="1275859"/>
            <a:ext cx="505992" cy="117064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C6C105B-4198-465B-A98E-E61D720B8D11}"/>
              </a:ext>
            </a:extLst>
          </p:cNvPr>
          <p:cNvSpPr/>
          <p:nvPr/>
        </p:nvSpPr>
        <p:spPr>
          <a:xfrm>
            <a:off x="7231169" y="3961008"/>
            <a:ext cx="505992" cy="117064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68CBB545-FF71-4473-8A2B-2E4D22E28846}"/>
              </a:ext>
            </a:extLst>
          </p:cNvPr>
          <p:cNvSpPr/>
          <p:nvPr/>
        </p:nvSpPr>
        <p:spPr>
          <a:xfrm>
            <a:off x="5201478" y="5022575"/>
            <a:ext cx="2006778" cy="35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E6FBFFF-066E-4198-8692-88316DCB8F48}"/>
              </a:ext>
            </a:extLst>
          </p:cNvPr>
          <p:cNvSpPr txBox="1"/>
          <p:nvPr/>
        </p:nvSpPr>
        <p:spPr>
          <a:xfrm>
            <a:off x="5324795" y="4676433"/>
            <a:ext cx="1971118" cy="914097"/>
          </a:xfrm>
          <a:prstGeom prst="rect">
            <a:avLst/>
          </a:prstGeom>
          <a:noFill/>
        </p:spPr>
        <p:txBody>
          <a:bodyPr wrap="square" rtlCol="0">
            <a:spAutoFit/>
          </a:bodyPr>
          <a:lstStyle/>
          <a:p>
            <a:r>
              <a:rPr lang="en-US" sz="2400" dirty="0"/>
              <a:t>Data Hiding</a:t>
            </a:r>
            <a:endParaRPr lang="en-IN" sz="2400" dirty="0"/>
          </a:p>
        </p:txBody>
      </p:sp>
    </p:spTree>
    <p:extLst>
      <p:ext uri="{BB962C8B-B14F-4D97-AF65-F5344CB8AC3E}">
        <p14:creationId xmlns:p14="http://schemas.microsoft.com/office/powerpoint/2010/main" val="338558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69441"/>
          </a:xfrm>
          <a:prstGeom prst="rect">
            <a:avLst/>
          </a:prstGeom>
          <a:noFill/>
        </p:spPr>
        <p:txBody>
          <a:bodyPr wrap="square" rtlCol="0">
            <a:spAutoFit/>
          </a:bodyPr>
          <a:lstStyle/>
          <a:p>
            <a:r>
              <a:rPr lang="en-US" sz="4400" dirty="0">
                <a:solidFill>
                  <a:schemeClr val="bg1"/>
                </a:solidFill>
                <a:latin typeface="Lato Black" panose="020F0A02020204030203" pitchFamily="34" charset="0"/>
              </a:rPr>
              <a:t>Decrypt Image</a:t>
            </a:r>
            <a:endParaRPr lang="en-IN" sz="44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338211" y="2044818"/>
            <a:ext cx="14741683" cy="4154984"/>
          </a:xfrm>
          <a:prstGeom prst="rect">
            <a:avLst/>
          </a:prstGeom>
        </p:spPr>
        <p:txBody>
          <a:bodyPr wrap="square">
            <a:spAutoFit/>
          </a:bodyPr>
          <a:lstStyle/>
          <a:p>
            <a:r>
              <a:rPr lang="en-US" sz="2400" dirty="0">
                <a:latin typeface="Consolas" panose="020B0609020204030204" pitchFamily="49" charset="0"/>
              </a:rPr>
              <a:t>decrypt=""</a:t>
            </a:r>
          </a:p>
          <a:p>
            <a:r>
              <a:rPr lang="en-US" sz="2400" b="1" dirty="0">
                <a:solidFill>
                  <a:srgbClr val="FF0000"/>
                </a:solidFill>
                <a:latin typeface="Consolas" panose="020B0609020204030204" pitchFamily="49" charset="0"/>
              </a:rPr>
              <a:t>if</a:t>
            </a:r>
            <a:r>
              <a:rPr lang="en-US" sz="2400" dirty="0">
                <a:latin typeface="Consolas" panose="020B0609020204030204" pitchFamily="49" charset="0"/>
              </a:rPr>
              <a:t> key == key1 :</a:t>
            </a:r>
          </a:p>
          <a:p>
            <a:r>
              <a:rPr lang="en-US" sz="2400" dirty="0">
                <a:latin typeface="Consolas" panose="020B0609020204030204" pitchFamily="49" charset="0"/>
              </a:rPr>
              <a:t>    </a:t>
            </a:r>
            <a:r>
              <a:rPr lang="en-US" sz="2400" b="1" dirty="0">
                <a:solidFill>
                  <a:srgbClr val="FF0000"/>
                </a:solidFill>
                <a:latin typeface="Consolas" panose="020B0609020204030204" pitchFamily="49" charset="0"/>
              </a:rPr>
              <a:t>for</a:t>
            </a:r>
            <a:r>
              <a:rPr lang="en-US" sz="2400" dirty="0">
                <a:latin typeface="Consolas" panose="020B0609020204030204" pitchFamily="49" charset="0"/>
              </a:rPr>
              <a:t> </a:t>
            </a:r>
            <a:r>
              <a:rPr lang="en-US" sz="2400" dirty="0" err="1">
                <a:latin typeface="Consolas" panose="020B0609020204030204" pitchFamily="49" charset="0"/>
              </a:rPr>
              <a:t>i</a:t>
            </a:r>
            <a:r>
              <a:rPr lang="en-US" sz="2400" dirty="0">
                <a:latin typeface="Consolas" panose="020B0609020204030204" pitchFamily="49" charset="0"/>
              </a:rPr>
              <a:t> </a:t>
            </a:r>
            <a:r>
              <a:rPr lang="en-US" sz="2400" b="1" dirty="0">
                <a:solidFill>
                  <a:srgbClr val="FF0000"/>
                </a:solidFill>
                <a:latin typeface="Consolas" panose="020B0609020204030204" pitchFamily="49" charset="0"/>
              </a:rPr>
              <a:t>in</a:t>
            </a:r>
            <a:r>
              <a:rPr lang="en-US" sz="2400" dirty="0">
                <a:latin typeface="Consolas" panose="020B0609020204030204" pitchFamily="49" charset="0"/>
              </a:rPr>
              <a:t> range(l):</a:t>
            </a:r>
          </a:p>
          <a:p>
            <a:r>
              <a:rPr lang="en-US" sz="2400" dirty="0">
                <a:latin typeface="Consolas" panose="020B0609020204030204" pitchFamily="49" charset="0"/>
              </a:rPr>
              <a:t>        decrypt+=c[x[</a:t>
            </a:r>
            <a:r>
              <a:rPr lang="en-US" sz="2400" dirty="0" err="1">
                <a:latin typeface="Consolas" panose="020B0609020204030204" pitchFamily="49" charset="0"/>
              </a:rPr>
              <a:t>n,m,z</a:t>
            </a:r>
            <a:r>
              <a:rPr lang="en-US" sz="2400" dirty="0">
                <a:latin typeface="Consolas" panose="020B0609020204030204" pitchFamily="49" charset="0"/>
              </a:rPr>
              <a:t>]^d[key[kl]]]</a:t>
            </a:r>
          </a:p>
          <a:p>
            <a:r>
              <a:rPr lang="en-US" sz="2400" dirty="0">
                <a:latin typeface="Consolas" panose="020B0609020204030204" pitchFamily="49" charset="0"/>
              </a:rPr>
              <a:t>        n=n+1</a:t>
            </a:r>
          </a:p>
          <a:p>
            <a:r>
              <a:rPr lang="en-US" sz="2400" dirty="0">
                <a:latin typeface="Consolas" panose="020B0609020204030204" pitchFamily="49" charset="0"/>
              </a:rPr>
              <a:t>        m=m+1</a:t>
            </a:r>
          </a:p>
          <a:p>
            <a:r>
              <a:rPr lang="en-US" sz="2400" dirty="0">
                <a:latin typeface="Consolas" panose="020B0609020204030204" pitchFamily="49" charset="0"/>
              </a:rPr>
              <a:t>        m=(m+1)%3</a:t>
            </a:r>
          </a:p>
          <a:p>
            <a:r>
              <a:rPr lang="en-US" sz="2400" dirty="0">
                <a:latin typeface="Consolas" panose="020B0609020204030204" pitchFamily="49" charset="0"/>
              </a:rPr>
              <a:t>        kl=(kl+1)%</a:t>
            </a:r>
            <a:r>
              <a:rPr lang="en-US" sz="2400" dirty="0" err="1">
                <a:latin typeface="Consolas" panose="020B0609020204030204" pitchFamily="49" charset="0"/>
              </a:rPr>
              <a:t>len</a:t>
            </a:r>
            <a:r>
              <a:rPr lang="en-US" sz="2400" dirty="0">
                <a:latin typeface="Consolas" panose="020B0609020204030204" pitchFamily="49" charset="0"/>
              </a:rPr>
              <a:t>(key)</a:t>
            </a:r>
          </a:p>
          <a:p>
            <a:r>
              <a:rPr lang="en-US" sz="2400" dirty="0">
                <a:latin typeface="Consolas" panose="020B0609020204030204" pitchFamily="49" charset="0"/>
              </a:rPr>
              <a:t>    print("Entered text was : ",decrypt)</a:t>
            </a:r>
          </a:p>
          <a:p>
            <a:r>
              <a:rPr lang="en-US" sz="2400" b="1" dirty="0">
                <a:solidFill>
                  <a:srgbClr val="FF0000"/>
                </a:solidFill>
                <a:latin typeface="Consolas" panose="020B0609020204030204" pitchFamily="49" charset="0"/>
              </a:rPr>
              <a:t>else</a:t>
            </a:r>
            <a:r>
              <a:rPr lang="en-US" sz="2400" dirty="0">
                <a:latin typeface="Consolas" panose="020B0609020204030204" pitchFamily="49" charset="0"/>
              </a:rPr>
              <a:t>:</a:t>
            </a:r>
          </a:p>
          <a:p>
            <a:r>
              <a:rPr lang="en-US" sz="2400" dirty="0">
                <a:latin typeface="Consolas" panose="020B0609020204030204" pitchFamily="49" charset="0"/>
              </a:rPr>
              <a:t>    print("Key doesn't matched.")</a:t>
            </a:r>
            <a:endParaRPr lang="en-IN" sz="2400" dirty="0">
              <a:latin typeface="Consolas" panose="020B0609020204030204" pitchFamily="49" charset="0"/>
            </a:endParaRPr>
          </a:p>
        </p:txBody>
      </p:sp>
      <p:sp>
        <p:nvSpPr>
          <p:cNvPr id="8" name="Rectangle 7">
            <a:extLst>
              <a:ext uri="{FF2B5EF4-FFF2-40B4-BE49-F238E27FC236}">
                <a16:creationId xmlns:a16="http://schemas.microsoft.com/office/drawing/2014/main" id="{03F80C79-826E-4CD7-9578-1961862DA946}"/>
              </a:ext>
            </a:extLst>
          </p:cNvPr>
          <p:cNvSpPr/>
          <p:nvPr/>
        </p:nvSpPr>
        <p:spPr>
          <a:xfrm>
            <a:off x="338211" y="1210426"/>
            <a:ext cx="7509466" cy="627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C00000"/>
                </a:solidFill>
                <a:latin typeface="Lato Black" panose="020F0A02020204030203" pitchFamily="34" charset="0"/>
              </a:rPr>
              <a:t>Decrypt Message from Image</a:t>
            </a:r>
            <a:endParaRPr lang="en-IN" sz="3200" dirty="0">
              <a:solidFill>
                <a:srgbClr val="C00000"/>
              </a:solidFill>
              <a:latin typeface="Lato Black" panose="020F0A02020204030203" pitchFamily="34" charset="0"/>
            </a:endParaRPr>
          </a:p>
        </p:txBody>
      </p:sp>
    </p:spTree>
    <p:extLst>
      <p:ext uri="{BB962C8B-B14F-4D97-AF65-F5344CB8AC3E}">
        <p14:creationId xmlns:p14="http://schemas.microsoft.com/office/powerpoint/2010/main" val="93110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Applications</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533465"/>
            <a:ext cx="10963323" cy="3271793"/>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latin typeface="Bookman Old Style" panose="02050604050505020204" pitchFamily="18" charset="0"/>
              </a:rPr>
              <a:t>Water Marking</a:t>
            </a:r>
          </a:p>
          <a:p>
            <a:pPr marL="285750" indent="-285750">
              <a:lnSpc>
                <a:spcPct val="150000"/>
              </a:lnSpc>
              <a:buFont typeface="Arial" panose="020B0604020202020204" pitchFamily="34" charset="0"/>
              <a:buChar char="•"/>
            </a:pPr>
            <a:r>
              <a:rPr lang="en-US" sz="2000" dirty="0">
                <a:latin typeface="Bookman Old Style" panose="02050604050505020204" pitchFamily="18" charset="0"/>
              </a:rPr>
              <a:t>Fingerprinting</a:t>
            </a:r>
          </a:p>
          <a:p>
            <a:pPr marL="285750" indent="-285750">
              <a:lnSpc>
                <a:spcPct val="150000"/>
              </a:lnSpc>
              <a:buFont typeface="Arial" panose="020B0604020202020204" pitchFamily="34" charset="0"/>
              <a:buChar char="•"/>
            </a:pPr>
            <a:r>
              <a:rPr lang="en-US" sz="2000" dirty="0">
                <a:latin typeface="Bookman Old Style" panose="02050604050505020204" pitchFamily="18" charset="0"/>
              </a:rPr>
              <a:t>Confidential communication and secret data storing</a:t>
            </a:r>
          </a:p>
          <a:p>
            <a:pPr marL="285750" indent="-285750">
              <a:lnSpc>
                <a:spcPct val="150000"/>
              </a:lnSpc>
              <a:buFont typeface="Arial" panose="020B0604020202020204" pitchFamily="34" charset="0"/>
              <a:buChar char="•"/>
            </a:pPr>
            <a:r>
              <a:rPr lang="en-US" sz="2000" dirty="0">
                <a:latin typeface="Bookman Old Style" panose="02050604050505020204" pitchFamily="18" charset="0"/>
              </a:rPr>
              <a:t>Protection of data alteration</a:t>
            </a:r>
          </a:p>
          <a:p>
            <a:pPr marL="285750" indent="-285750">
              <a:lnSpc>
                <a:spcPct val="150000"/>
              </a:lnSpc>
              <a:buFont typeface="Arial" panose="020B0604020202020204" pitchFamily="34" charset="0"/>
              <a:buChar char="•"/>
            </a:pPr>
            <a:r>
              <a:rPr lang="en-US" sz="2000" dirty="0">
                <a:latin typeface="Bookman Old Style" panose="02050604050505020204" pitchFamily="18" charset="0"/>
              </a:rPr>
              <a:t>Access control system for digital content distribution</a:t>
            </a:r>
          </a:p>
          <a:p>
            <a:pPr marL="285750" indent="-285750">
              <a:lnSpc>
                <a:spcPct val="150000"/>
              </a:lnSpc>
              <a:buFont typeface="Arial" panose="020B0604020202020204" pitchFamily="34" charset="0"/>
              <a:buChar char="•"/>
            </a:pPr>
            <a:r>
              <a:rPr lang="en-US" sz="2000" dirty="0">
                <a:latin typeface="Bookman Old Style" panose="02050604050505020204" pitchFamily="18" charset="0"/>
              </a:rPr>
              <a:t>Media Database systems</a:t>
            </a:r>
          </a:p>
          <a:p>
            <a:pPr marL="285750" indent="-285750">
              <a:lnSpc>
                <a:spcPct val="150000"/>
              </a:lnSpc>
              <a:buFont typeface="Arial" panose="020B0604020202020204" pitchFamily="34" charset="0"/>
              <a:buChar char="•"/>
            </a:pPr>
            <a:r>
              <a:rPr lang="en-US" sz="2000" dirty="0">
                <a:latin typeface="Bookman Old Style" panose="02050604050505020204" pitchFamily="18" charset="0"/>
              </a:rPr>
              <a:t>And many more…</a:t>
            </a:r>
          </a:p>
        </p:txBody>
      </p:sp>
    </p:spTree>
    <p:extLst>
      <p:ext uri="{BB962C8B-B14F-4D97-AF65-F5344CB8AC3E}">
        <p14:creationId xmlns:p14="http://schemas.microsoft.com/office/powerpoint/2010/main" val="614963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7AC0-124A-4F95-ADD7-FFBDEA57F477}"/>
              </a:ext>
            </a:extLst>
          </p:cNvPr>
          <p:cNvSpPr txBox="1"/>
          <p:nvPr/>
        </p:nvSpPr>
        <p:spPr>
          <a:xfrm>
            <a:off x="2463248" y="2705725"/>
            <a:ext cx="7265505" cy="1446550"/>
          </a:xfrm>
          <a:prstGeom prst="rect">
            <a:avLst/>
          </a:prstGeom>
          <a:noFill/>
        </p:spPr>
        <p:txBody>
          <a:bodyPr wrap="square" rtlCol="0">
            <a:spAutoFit/>
          </a:bodyPr>
          <a:lstStyle/>
          <a:p>
            <a:pPr algn="ctr"/>
            <a:r>
              <a:rPr lang="en-IN" sz="8800" dirty="0">
                <a:latin typeface="Adorable" panose="03000600000000020000" pitchFamily="66" charset="0"/>
              </a:rPr>
              <a:t>Thank  You</a:t>
            </a:r>
          </a:p>
        </p:txBody>
      </p:sp>
    </p:spTree>
    <p:extLst>
      <p:ext uri="{BB962C8B-B14F-4D97-AF65-F5344CB8AC3E}">
        <p14:creationId xmlns:p14="http://schemas.microsoft.com/office/powerpoint/2010/main" val="290492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What is Steganography</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533465"/>
            <a:ext cx="10963323" cy="4708981"/>
          </a:xfrm>
          <a:prstGeom prst="rect">
            <a:avLst/>
          </a:prstGeom>
        </p:spPr>
        <p:txBody>
          <a:bodyPr wrap="square">
            <a:spAutoFit/>
          </a:bodyPr>
          <a:lstStyle/>
          <a:p>
            <a:pPr marL="285750" indent="-285750" fontAlgn="base">
              <a:buFont typeface="Arial" panose="020B0604020202020204" pitchFamily="34" charset="0"/>
              <a:buChar char="•"/>
            </a:pPr>
            <a:r>
              <a:rPr lang="en-US" sz="2400" dirty="0">
                <a:latin typeface="Bookman Old Style" panose="02050604050505020204" pitchFamily="18" charset="0"/>
              </a:rPr>
              <a:t>Steganography is one </a:t>
            </a:r>
            <a:r>
              <a:rPr lang="en-US" sz="2400" b="1" dirty="0">
                <a:latin typeface="Bookman Old Style" panose="02050604050505020204" pitchFamily="18" charset="0"/>
              </a:rPr>
              <a:t>technique of hiding private or sensitive information within multimedia</a:t>
            </a:r>
            <a:r>
              <a:rPr lang="en-US" sz="2400" dirty="0">
                <a:latin typeface="Bookman Old Style" panose="02050604050505020204" pitchFamily="18" charset="0"/>
              </a:rPr>
              <a:t>. Here we use images that appear to be nothing out of the ordinary. </a:t>
            </a:r>
          </a:p>
          <a:p>
            <a:pPr fontAlgn="base"/>
            <a:endParaRPr lang="en-US" sz="2400" dirty="0">
              <a:latin typeface="Bookman Old Style" panose="02050604050505020204" pitchFamily="18" charset="0"/>
            </a:endParaRPr>
          </a:p>
          <a:p>
            <a:pPr marL="285750" indent="-285750" fontAlgn="base">
              <a:buFont typeface="Arial" panose="020B0604020202020204" pitchFamily="34" charset="0"/>
              <a:buChar char="•"/>
            </a:pPr>
            <a:r>
              <a:rPr lang="en-US" sz="2400" dirty="0">
                <a:latin typeface="Bookman Old Style" panose="02050604050505020204" pitchFamily="18" charset="0"/>
              </a:rPr>
              <a:t>The difference between the cryptology and steganography is that steganography involves hiding information in same file such that it appears that no information is hidden at all.</a:t>
            </a:r>
          </a:p>
          <a:p>
            <a:pPr fontAlgn="base"/>
            <a:r>
              <a:rPr lang="en-US" sz="2400" dirty="0">
                <a:latin typeface="Bookman Old Style" panose="02050604050505020204" pitchFamily="18" charset="0"/>
              </a:rPr>
              <a:t> </a:t>
            </a:r>
          </a:p>
          <a:p>
            <a:pPr marL="285750" indent="-285750" fontAlgn="base">
              <a:buFont typeface="Arial" panose="020B0604020202020204" pitchFamily="34" charset="0"/>
              <a:buChar char="•"/>
            </a:pPr>
            <a:r>
              <a:rPr lang="en-US" sz="2400" dirty="0">
                <a:latin typeface="Bookman Old Style" panose="02050604050505020204" pitchFamily="18" charset="0"/>
              </a:rPr>
              <a:t>If a person views the encrypted image, he or she will have no idea that there is any hidden information, therefore the person will not attempt to decrypt the information.</a:t>
            </a:r>
          </a:p>
          <a:p>
            <a:pPr marL="342900" indent="-342900">
              <a:buFont typeface="Wingdings" panose="05000000000000000000" pitchFamily="2" charset="2"/>
              <a:buChar char="§"/>
            </a:pPr>
            <a:endParaRPr lang="en-IN" sz="3600" dirty="0">
              <a:solidFill>
                <a:schemeClr val="bg1">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394654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204716"/>
            <a:ext cx="7283052"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History of Steganography</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90062"/>
            <a:ext cx="11759518" cy="4493538"/>
          </a:xfrm>
          <a:prstGeom prst="rect">
            <a:avLst/>
          </a:prstGeom>
        </p:spPr>
        <p:txBody>
          <a:bodyPr wrap="square">
            <a:spAutoFit/>
          </a:bodyPr>
          <a:lstStyle/>
          <a:p>
            <a:pPr fontAlgn="base"/>
            <a:r>
              <a:rPr lang="en-US" sz="2200" dirty="0">
                <a:latin typeface="Bookman Old Style" panose="02050604050505020204" pitchFamily="18" charset="0"/>
              </a:rPr>
              <a:t>Steganography is used to secretly communicate information between people.</a:t>
            </a:r>
          </a:p>
          <a:p>
            <a:pPr fontAlgn="base"/>
            <a:endParaRPr lang="en-US" sz="2200" dirty="0">
              <a:latin typeface="Bookman Old Style" panose="02050604050505020204" pitchFamily="18" charset="0"/>
            </a:endParaRPr>
          </a:p>
          <a:p>
            <a:pPr marL="457200" indent="-457200" fontAlgn="base">
              <a:buFont typeface="+mj-lt"/>
              <a:buAutoNum type="arabicPeriod"/>
            </a:pPr>
            <a:r>
              <a:rPr lang="en-US" sz="2200" b="1" dirty="0">
                <a:latin typeface="Bookman Old Style" panose="02050604050505020204" pitchFamily="18" charset="0"/>
              </a:rPr>
              <a:t>During World War 2 invisible ink was used to write information</a:t>
            </a:r>
            <a:r>
              <a:rPr lang="en-US" sz="2200" dirty="0">
                <a:latin typeface="Bookman Old Style" panose="02050604050505020204" pitchFamily="18" charset="0"/>
              </a:rPr>
              <a:t> on pieces of paper so that the paper appeared to the average person as just being blank pieces of paper. Liquids such as milk, vinegar and fruit juices were used, because when each one of these substances are heated they darken and become visible to the human eye.</a:t>
            </a:r>
          </a:p>
          <a:p>
            <a:pPr marL="457200" indent="-457200" fontAlgn="base">
              <a:buFont typeface="+mj-lt"/>
              <a:buAutoNum type="arabicPeriod"/>
            </a:pPr>
            <a:endParaRPr lang="en-US" sz="2200" dirty="0">
              <a:latin typeface="Bookman Old Style" panose="02050604050505020204" pitchFamily="18" charset="0"/>
            </a:endParaRPr>
          </a:p>
          <a:p>
            <a:pPr marL="457200" indent="-457200" fontAlgn="base">
              <a:buFont typeface="+mj-lt"/>
              <a:buAutoNum type="arabicPeriod"/>
            </a:pPr>
            <a:r>
              <a:rPr lang="en-US" sz="2200" b="1" dirty="0">
                <a:latin typeface="Bookman Old Style" panose="02050604050505020204" pitchFamily="18" charset="0"/>
              </a:rPr>
              <a:t>In Ancient Greece they used to select messengers and shave their head</a:t>
            </a:r>
            <a:r>
              <a:rPr lang="en-US" sz="2200" dirty="0">
                <a:latin typeface="Bookman Old Style" panose="02050604050505020204" pitchFamily="18" charset="0"/>
              </a:rPr>
              <a:t>, they would then write a message on their head. Once the message had been written the hair was allowed to grow back. After the hair grew back the messenger was sent to deliver the message, the recipient would shave off the messenger's hair to see the secret message.</a:t>
            </a:r>
          </a:p>
        </p:txBody>
      </p:sp>
    </p:spTree>
    <p:extLst>
      <p:ext uri="{BB962C8B-B14F-4D97-AF65-F5344CB8AC3E}">
        <p14:creationId xmlns:p14="http://schemas.microsoft.com/office/powerpoint/2010/main" val="168720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How It Works?</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33199"/>
            <a:ext cx="11568449" cy="4354975"/>
          </a:xfrm>
          <a:prstGeom prst="rect">
            <a:avLst/>
          </a:prstGeom>
        </p:spPr>
        <p:txBody>
          <a:bodyPr wrap="square">
            <a:spAutoFit/>
          </a:bodyPr>
          <a:lstStyle/>
          <a:p>
            <a:pPr marL="457200" indent="-457200" fontAlgn="base">
              <a:lnSpc>
                <a:spcPct val="125000"/>
              </a:lnSpc>
              <a:buFont typeface="Arial" panose="020B0604020202020204" pitchFamily="34" charset="0"/>
              <a:buChar char="•"/>
            </a:pPr>
            <a:r>
              <a:rPr lang="en-US" sz="2800" dirty="0">
                <a:latin typeface="Bookman Old Style" panose="02050604050505020204" pitchFamily="18" charset="0"/>
              </a:rPr>
              <a:t>This project is developed for hiding any information in image file. </a:t>
            </a:r>
          </a:p>
          <a:p>
            <a:pPr marL="457200" indent="-457200" fontAlgn="base">
              <a:lnSpc>
                <a:spcPct val="125000"/>
              </a:lnSpc>
              <a:buFont typeface="Arial" panose="020B0604020202020204" pitchFamily="34" charset="0"/>
              <a:buChar char="•"/>
            </a:pPr>
            <a:r>
              <a:rPr lang="en-US" sz="2800" dirty="0">
                <a:latin typeface="Bookman Old Style" panose="02050604050505020204" pitchFamily="18" charset="0"/>
              </a:rPr>
              <a:t>This project has two methods – </a:t>
            </a:r>
            <a:r>
              <a:rPr lang="en-US" sz="2800" b="1" dirty="0">
                <a:latin typeface="Bookman Old Style" panose="02050604050505020204" pitchFamily="18" charset="0"/>
              </a:rPr>
              <a:t>Encrypt and Decrypt.</a:t>
            </a:r>
          </a:p>
          <a:p>
            <a:pPr marL="457200" indent="-457200">
              <a:lnSpc>
                <a:spcPct val="125000"/>
              </a:lnSpc>
              <a:buFont typeface="Arial" panose="020B0604020202020204" pitchFamily="34" charset="0"/>
              <a:buChar char="•"/>
            </a:pPr>
            <a:r>
              <a:rPr lang="en-US" sz="2800" dirty="0">
                <a:latin typeface="Bookman Old Style" panose="02050604050505020204" pitchFamily="18" charset="0"/>
              </a:rPr>
              <a:t>In encryption the secret information is encrypted in Image file.</a:t>
            </a:r>
            <a:endParaRPr lang="en-US" sz="4000" dirty="0">
              <a:latin typeface="Bookman Old Style" panose="02050604050505020204" pitchFamily="18" charset="0"/>
            </a:endParaRPr>
          </a:p>
          <a:p>
            <a:pPr marL="457200" indent="-457200">
              <a:lnSpc>
                <a:spcPct val="125000"/>
              </a:lnSpc>
              <a:buFont typeface="Arial" panose="020B0604020202020204" pitchFamily="34" charset="0"/>
              <a:buChar char="•"/>
            </a:pPr>
            <a:r>
              <a:rPr lang="en-US" sz="2800" dirty="0">
                <a:latin typeface="Bookman Old Style" panose="02050604050505020204" pitchFamily="18" charset="0"/>
              </a:rPr>
              <a:t>Decryption is retrieving the secret information from an image file.</a:t>
            </a:r>
            <a:endParaRPr lang="en-IN" sz="2800" dirty="0">
              <a:latin typeface="Bookman Old Style" panose="02050604050505020204" pitchFamily="18" charset="0"/>
            </a:endParaRPr>
          </a:p>
          <a:p>
            <a:pPr marL="285750" indent="-285750" fontAlgn="base">
              <a:lnSpc>
                <a:spcPct val="125000"/>
              </a:lnSpc>
              <a:buFont typeface="Arial" panose="020B0604020202020204" pitchFamily="34" charset="0"/>
              <a:buChar char="•"/>
            </a:pPr>
            <a:r>
              <a:rPr lang="en-IN" sz="2800" dirty="0">
                <a:latin typeface="Bookman Old Style" panose="02050604050505020204" pitchFamily="18" charset="0"/>
              </a:rPr>
              <a:t> Encryption and Decryption Process uses the same key for security of data from intruders.</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425685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How It Works?</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01704"/>
            <a:ext cx="10963323" cy="4461671"/>
          </a:xfrm>
          <a:prstGeom prst="rect">
            <a:avLst/>
          </a:prstGeom>
        </p:spPr>
        <p:txBody>
          <a:bodyPr wrap="square">
            <a:spAutoFit/>
          </a:bodyPr>
          <a:lstStyle/>
          <a:p>
            <a:pPr marL="342900" indent="-342900" fontAlgn="base">
              <a:lnSpc>
                <a:spcPct val="150000"/>
              </a:lnSpc>
              <a:buFont typeface="Arial" panose="020B0604020202020204" pitchFamily="34" charset="0"/>
              <a:buChar char="•"/>
            </a:pPr>
            <a:r>
              <a:rPr lang="en-US" sz="2400" dirty="0">
                <a:latin typeface="Bookman Old Style" panose="02050604050505020204" pitchFamily="18" charset="0"/>
              </a:rPr>
              <a:t>User needs to run the application. The user has two tab options – </a:t>
            </a:r>
            <a:r>
              <a:rPr lang="en-US" sz="2400" b="1" dirty="0">
                <a:solidFill>
                  <a:srgbClr val="0070C0"/>
                </a:solidFill>
                <a:latin typeface="Bookman Old Style" panose="02050604050505020204" pitchFamily="18" charset="0"/>
              </a:rPr>
              <a:t>Encrypt and Decrypt</a:t>
            </a:r>
            <a:r>
              <a:rPr lang="en-US" sz="2400" dirty="0">
                <a:solidFill>
                  <a:srgbClr val="0070C0"/>
                </a:solidFill>
                <a:latin typeface="Bookman Old Style" panose="02050604050505020204" pitchFamily="18" charset="0"/>
              </a:rPr>
              <a:t>.</a:t>
            </a:r>
            <a:r>
              <a:rPr lang="en-US" sz="2400" dirty="0">
                <a:latin typeface="Bookman Old Style" panose="02050604050505020204" pitchFamily="18" charset="0"/>
              </a:rPr>
              <a:t> </a:t>
            </a:r>
          </a:p>
          <a:p>
            <a:pPr marL="342900" indent="-342900" fontAlgn="base">
              <a:lnSpc>
                <a:spcPct val="150000"/>
              </a:lnSpc>
              <a:buFont typeface="Arial" panose="020B0604020202020204" pitchFamily="34" charset="0"/>
              <a:buChar char="•"/>
            </a:pPr>
            <a:r>
              <a:rPr lang="en-US" sz="2400" dirty="0">
                <a:latin typeface="Bookman Old Style" panose="02050604050505020204" pitchFamily="18" charset="0"/>
              </a:rPr>
              <a:t>If the user selects </a:t>
            </a:r>
            <a:r>
              <a:rPr lang="en-US" sz="2400" b="1" dirty="0">
                <a:latin typeface="Bookman Old Style" panose="02050604050505020204" pitchFamily="18" charset="0"/>
              </a:rPr>
              <a:t>Encrypt,</a:t>
            </a:r>
            <a:r>
              <a:rPr lang="en-US" sz="2400" dirty="0">
                <a:latin typeface="Bookman Old Style" panose="02050604050505020204" pitchFamily="18" charset="0"/>
              </a:rPr>
              <a:t> the application gives the screen to select the image file, information file and option to save the image file. </a:t>
            </a:r>
          </a:p>
          <a:p>
            <a:pPr marL="342900" indent="-342900" fontAlgn="base">
              <a:lnSpc>
                <a:spcPct val="150000"/>
              </a:lnSpc>
              <a:buFont typeface="Arial" panose="020B0604020202020204" pitchFamily="34" charset="0"/>
              <a:buChar char="•"/>
            </a:pPr>
            <a:r>
              <a:rPr lang="en-US" sz="2400" dirty="0">
                <a:latin typeface="Bookman Old Style" panose="02050604050505020204" pitchFamily="18" charset="0"/>
              </a:rPr>
              <a:t>If the user selects </a:t>
            </a:r>
            <a:r>
              <a:rPr lang="en-US" sz="2400" b="1" dirty="0">
                <a:latin typeface="Bookman Old Style" panose="02050604050505020204" pitchFamily="18" charset="0"/>
              </a:rPr>
              <a:t>Decrypt</a:t>
            </a:r>
            <a:r>
              <a:rPr lang="en-US" sz="2400" dirty="0">
                <a:latin typeface="Bookman Old Style" panose="02050604050505020204" pitchFamily="18" charset="0"/>
              </a:rPr>
              <a:t>, the application gives the screen to select only the image file and asks the user where the user wants to save the secret file.</a:t>
            </a:r>
            <a:br>
              <a:rPr lang="en-US" sz="2400" dirty="0">
                <a:latin typeface="Bookman Old Style" panose="02050604050505020204" pitchFamily="18" charset="0"/>
              </a:rPr>
            </a:br>
            <a:endParaRPr lang="en-US" sz="2400" dirty="0">
              <a:latin typeface="Bookman Old Style" panose="02050604050505020204" pitchFamily="18" charset="0"/>
            </a:endParaRPr>
          </a:p>
        </p:txBody>
      </p:sp>
    </p:spTree>
    <p:extLst>
      <p:ext uri="{BB962C8B-B14F-4D97-AF65-F5344CB8AC3E}">
        <p14:creationId xmlns:p14="http://schemas.microsoft.com/office/powerpoint/2010/main" val="399337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BC4B71-8B21-4D9A-9A11-714E2DD7BF19}"/>
              </a:ext>
            </a:extLst>
          </p:cNvPr>
          <p:cNvSpPr txBox="1"/>
          <p:nvPr/>
        </p:nvSpPr>
        <p:spPr>
          <a:xfrm>
            <a:off x="264160" y="131570"/>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How it Works?</a:t>
            </a:r>
            <a:endParaRPr lang="en-IN" sz="4000" dirty="0">
              <a:solidFill>
                <a:schemeClr val="bg1"/>
              </a:solidFill>
              <a:latin typeface="Lato Black" panose="020F0A02020204030203" pitchFamily="34" charset="0"/>
            </a:endParaRPr>
          </a:p>
        </p:txBody>
      </p:sp>
      <p:graphicFrame>
        <p:nvGraphicFramePr>
          <p:cNvPr id="11" name="Diagram 10">
            <a:extLst>
              <a:ext uri="{FF2B5EF4-FFF2-40B4-BE49-F238E27FC236}">
                <a16:creationId xmlns:a16="http://schemas.microsoft.com/office/drawing/2014/main" id="{AF53B727-8655-49F0-BAD2-63C916319262}"/>
              </a:ext>
            </a:extLst>
          </p:cNvPr>
          <p:cNvGraphicFramePr/>
          <p:nvPr>
            <p:extLst>
              <p:ext uri="{D42A27DB-BD31-4B8C-83A1-F6EECF244321}">
                <p14:modId xmlns:p14="http://schemas.microsoft.com/office/powerpoint/2010/main" val="906116844"/>
              </p:ext>
            </p:extLst>
          </p:nvPr>
        </p:nvGraphicFramePr>
        <p:xfrm>
          <a:off x="686816" y="1403172"/>
          <a:ext cx="10818368" cy="44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35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Methodology Involved</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81278"/>
            <a:ext cx="10963323" cy="3495444"/>
          </a:xfrm>
          <a:prstGeom prst="rect">
            <a:avLst/>
          </a:prstGeom>
        </p:spPr>
        <p:txBody>
          <a:bodyPr wrap="square">
            <a:spAutoFit/>
          </a:bodyPr>
          <a:lstStyle/>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Various Image Processing techniques are used for Encrypting Text inside a Image.</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Some Methods are :</a:t>
            </a:r>
          </a:p>
          <a:p>
            <a:pPr marL="742950" lvl="1" indent="-285750" fontAlgn="base">
              <a:lnSpc>
                <a:spcPct val="125000"/>
              </a:lnSpc>
              <a:buFont typeface="Arial" panose="020B0604020202020204" pitchFamily="34" charset="0"/>
              <a:buChar char="•"/>
            </a:pPr>
            <a:r>
              <a:rPr lang="en-US" sz="2400" dirty="0">
                <a:latin typeface="Bookman Old Style" panose="02050604050505020204" pitchFamily="18" charset="0"/>
              </a:rPr>
              <a:t>Least Significant Bit (LSB)</a:t>
            </a:r>
          </a:p>
          <a:p>
            <a:pPr marL="742950" lvl="1" indent="-285750" fontAlgn="base">
              <a:lnSpc>
                <a:spcPct val="125000"/>
              </a:lnSpc>
              <a:buFont typeface="Arial" panose="020B0604020202020204" pitchFamily="34" charset="0"/>
              <a:buChar char="•"/>
            </a:pPr>
            <a:r>
              <a:rPr lang="en-US" sz="2400" dirty="0">
                <a:latin typeface="Bookman Old Style" panose="02050604050505020204" pitchFamily="18" charset="0"/>
              </a:rPr>
              <a:t>Masking and Filtering</a:t>
            </a:r>
          </a:p>
          <a:p>
            <a:pPr marL="742950" lvl="1" indent="-285750" fontAlgn="base">
              <a:lnSpc>
                <a:spcPct val="125000"/>
              </a:lnSpc>
              <a:buFont typeface="Arial" panose="020B0604020202020204" pitchFamily="34" charset="0"/>
              <a:buChar char="•"/>
            </a:pPr>
            <a:r>
              <a:rPr lang="en-US" sz="2400" dirty="0">
                <a:latin typeface="Bookman Old Style" panose="02050604050505020204" pitchFamily="18" charset="0"/>
              </a:rPr>
              <a:t>Transform Techniques</a:t>
            </a:r>
          </a:p>
          <a:p>
            <a:pPr marL="342900" indent="-342900">
              <a:lnSpc>
                <a:spcPct val="125000"/>
              </a:lnSpc>
              <a:buFont typeface="Wingdings" panose="05000000000000000000" pitchFamily="2" charset="2"/>
              <a:buChar char="§"/>
            </a:pPr>
            <a:endParaRPr lang="en-IN" sz="3600" dirty="0">
              <a:solidFill>
                <a:schemeClr val="bg1">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197806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00808" y="6488668"/>
            <a:ext cx="6096000" cy="369332"/>
          </a:xfrm>
          <a:prstGeom prst="rect">
            <a:avLst/>
          </a:prstGeom>
        </p:spPr>
        <p:txBody>
          <a:bodyPr>
            <a:spAutoFit/>
          </a:bodyPr>
          <a:lstStyle/>
          <a:p>
            <a:pPr algn="ctr"/>
            <a:r>
              <a:rPr lang="en-IN" dirty="0">
                <a:solidFill>
                  <a:schemeClr val="bg1"/>
                </a:solidFill>
                <a:latin typeface="Lato Black" panose="020F0A02020204030203" pitchFamily="34" charset="0"/>
              </a:rPr>
              <a:t>Steganography  (Data Hiding in Image)</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07886"/>
          </a:xfrm>
          <a:prstGeom prst="rect">
            <a:avLst/>
          </a:prstGeom>
          <a:noFill/>
        </p:spPr>
        <p:txBody>
          <a:bodyPr wrap="square" rtlCol="0">
            <a:spAutoFit/>
          </a:bodyPr>
          <a:lstStyle/>
          <a:p>
            <a:r>
              <a:rPr lang="en-US" sz="4000" dirty="0">
                <a:solidFill>
                  <a:schemeClr val="bg1"/>
                </a:solidFill>
                <a:latin typeface="Lato Black" panose="020F0A02020204030203" pitchFamily="34" charset="0"/>
              </a:rPr>
              <a:t>Methodology Involved</a:t>
            </a:r>
            <a:endParaRPr lang="en-IN" sz="4000" dirty="0">
              <a:solidFill>
                <a:schemeClr val="bg1"/>
              </a:solidFill>
              <a:latin typeface="Lato Black" panose="020F0A02020204030203" pitchFamily="34" charset="0"/>
            </a:endParaRPr>
          </a:p>
        </p:txBody>
      </p:sp>
      <p:sp>
        <p:nvSpPr>
          <p:cNvPr id="7" name="Rectangle 6">
            <a:extLst>
              <a:ext uri="{FF2B5EF4-FFF2-40B4-BE49-F238E27FC236}">
                <a16:creationId xmlns:a16="http://schemas.microsoft.com/office/drawing/2014/main" id="{BC7214C8-4F30-42FC-A5F2-5130BB8D879F}"/>
              </a:ext>
            </a:extLst>
          </p:cNvPr>
          <p:cNvSpPr/>
          <p:nvPr/>
        </p:nvSpPr>
        <p:spPr>
          <a:xfrm>
            <a:off x="264160" y="1681278"/>
            <a:ext cx="11459267" cy="4880439"/>
          </a:xfrm>
          <a:prstGeom prst="rect">
            <a:avLst/>
          </a:prstGeom>
        </p:spPr>
        <p:txBody>
          <a:bodyPr wrap="square">
            <a:spAutoFit/>
          </a:bodyPr>
          <a:lstStyle/>
          <a:p>
            <a:pPr fontAlgn="base">
              <a:lnSpc>
                <a:spcPct val="125000"/>
              </a:lnSpc>
            </a:pPr>
            <a:r>
              <a:rPr lang="en-US" sz="2400" b="1" u="sng" dirty="0">
                <a:latin typeface="Bookman Old Style" panose="02050604050505020204" pitchFamily="18" charset="0"/>
              </a:rPr>
              <a:t>Encryption process</a:t>
            </a:r>
          </a:p>
          <a:p>
            <a:pPr marL="285750" indent="-285750" fontAlgn="base">
              <a:lnSpc>
                <a:spcPct val="125000"/>
              </a:lnSpc>
              <a:buFont typeface="Arial" panose="020B0604020202020204" pitchFamily="34" charset="0"/>
              <a:buChar char="•"/>
            </a:pPr>
            <a:endParaRPr lang="en-US" sz="2400" dirty="0">
              <a:latin typeface="Bookman Old Style" panose="02050604050505020204" pitchFamily="18" charset="0"/>
            </a:endParaRP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We have taken Input Image and Converted it into Array of Pixels(RGB).</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We have taken Information File and Security Key from User.</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That Information File and Security Key and embedded inside Pixels of Image. (Pixel values are changed.) – </a:t>
            </a:r>
            <a:r>
              <a:rPr lang="en-US" sz="2400" b="1" dirty="0">
                <a:latin typeface="Bookman Old Style" panose="02050604050505020204" pitchFamily="18" charset="0"/>
              </a:rPr>
              <a:t>Encryption Process</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Then the Image is created from altered Array of Pixels.</a:t>
            </a:r>
          </a:p>
          <a:p>
            <a:pPr marL="285750" indent="-285750" fontAlgn="base">
              <a:lnSpc>
                <a:spcPct val="125000"/>
              </a:lnSpc>
              <a:buFont typeface="Arial" panose="020B0604020202020204" pitchFamily="34" charset="0"/>
              <a:buChar char="•"/>
            </a:pPr>
            <a:r>
              <a:rPr lang="en-US" sz="2400" dirty="0">
                <a:latin typeface="Bookman Old Style" panose="02050604050505020204" pitchFamily="18" charset="0"/>
              </a:rPr>
              <a:t>Image will have very minor difference from original image but it is only identified when both images are together.</a:t>
            </a:r>
          </a:p>
          <a:p>
            <a:pPr marL="342900" indent="-342900">
              <a:lnSpc>
                <a:spcPct val="125000"/>
              </a:lnSpc>
              <a:buFont typeface="Wingdings" panose="05000000000000000000" pitchFamily="2" charset="2"/>
              <a:buChar char="§"/>
            </a:pPr>
            <a:endParaRPr lang="en-IN" sz="3600" dirty="0">
              <a:solidFill>
                <a:schemeClr val="bg1">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78506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934</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Adorable</vt:lpstr>
      <vt:lpstr>Arial</vt:lpstr>
      <vt:lpstr>Bookman Old Style</vt:lpstr>
      <vt:lpstr>Calibri</vt:lpstr>
      <vt:lpstr>Calibri Light</vt:lpstr>
      <vt:lpstr>Consolas</vt:lpstr>
      <vt:lpstr>Jost Medium</vt:lpstr>
      <vt:lpstr>Lato</vt:lpstr>
      <vt:lpstr>Lato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 Patel</dc:creator>
  <cp:lastModifiedBy>Rushi Patel</cp:lastModifiedBy>
  <cp:revision>68</cp:revision>
  <dcterms:created xsi:type="dcterms:W3CDTF">2020-03-10T01:59:10Z</dcterms:created>
  <dcterms:modified xsi:type="dcterms:W3CDTF">2021-04-17T12:03:42Z</dcterms:modified>
</cp:coreProperties>
</file>