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94" r:id="rId4"/>
    <p:sldId id="271" r:id="rId5"/>
    <p:sldId id="257" r:id="rId6"/>
    <p:sldId id="262" r:id="rId7"/>
    <p:sldId id="258" r:id="rId8"/>
    <p:sldId id="259" r:id="rId9"/>
    <p:sldId id="260" r:id="rId10"/>
    <p:sldId id="261" r:id="rId11"/>
    <p:sldId id="264" r:id="rId12"/>
    <p:sldId id="265" r:id="rId13"/>
    <p:sldId id="266" r:id="rId14"/>
    <p:sldId id="267" r:id="rId15"/>
    <p:sldId id="268" r:id="rId16"/>
    <p:sldId id="269" r:id="rId17"/>
    <p:sldId id="272" r:id="rId18"/>
    <p:sldId id="263" r:id="rId19"/>
    <p:sldId id="295" r:id="rId20"/>
    <p:sldId id="296" r:id="rId21"/>
    <p:sldId id="297"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p:cViewPr varScale="1">
        <p:scale>
          <a:sx n="86" d="100"/>
          <a:sy n="86" d="100"/>
        </p:scale>
        <p:origin x="-1092" y="-96"/>
      </p:cViewPr>
      <p:guideLst>
        <p:guide orient="horz" pos="2160"/>
        <p:guide pos="2880"/>
      </p:guideLst>
    </p:cSldViewPr>
  </p:slideViewPr>
  <p:outlineViewPr>
    <p:cViewPr>
      <p:scale>
        <a:sx n="33" d="100"/>
        <a:sy n="33" d="100"/>
      </p:scale>
      <p:origin x="0" y="-300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Big Data and </a:t>
            </a:r>
            <a:r>
              <a:rPr lang="en-US" b="1" dirty="0" err="1"/>
              <a:t>Hadoop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7764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Characteristics Of Big Data</a:t>
            </a:r>
            <a:endParaRPr lang="en-US" dirty="0"/>
          </a:p>
        </p:txBody>
      </p:sp>
      <p:sp>
        <p:nvSpPr>
          <p:cNvPr id="6" name="Content Placeholder 5"/>
          <p:cNvSpPr>
            <a:spLocks noGrp="1"/>
          </p:cNvSpPr>
          <p:nvPr>
            <p:ph idx="1"/>
          </p:nvPr>
        </p:nvSpPr>
        <p:spPr/>
        <p:txBody>
          <a:bodyPr>
            <a:normAutofit fontScale="70000" lnSpcReduction="20000"/>
          </a:bodyPr>
          <a:lstStyle/>
          <a:p>
            <a:r>
              <a:rPr lang="en-US" dirty="0"/>
              <a:t>Volume :</a:t>
            </a:r>
          </a:p>
          <a:p>
            <a:pPr marL="0" indent="0">
              <a:buNone/>
            </a:pPr>
            <a:r>
              <a:rPr lang="en-US" dirty="0"/>
              <a:t>– Google receives over 2 million search queries every minute</a:t>
            </a:r>
          </a:p>
          <a:p>
            <a:pPr marL="0" indent="0">
              <a:buNone/>
            </a:pPr>
            <a:r>
              <a:rPr lang="en-US" dirty="0"/>
              <a:t>– transactional data or sensor data are being stored every fraction of</a:t>
            </a:r>
          </a:p>
          <a:p>
            <a:pPr marL="0" indent="0">
              <a:buNone/>
            </a:pPr>
            <a:r>
              <a:rPr lang="en-US" dirty="0"/>
              <a:t>seconds</a:t>
            </a:r>
          </a:p>
          <a:p>
            <a:pPr marL="0" indent="0">
              <a:buNone/>
            </a:pPr>
            <a:endParaRPr lang="en-US" dirty="0"/>
          </a:p>
          <a:p>
            <a:pPr marL="0" indent="0">
              <a:buNone/>
            </a:pPr>
            <a:r>
              <a:rPr lang="en-US" dirty="0"/>
              <a:t>• Variety :</a:t>
            </a:r>
          </a:p>
          <a:p>
            <a:pPr marL="0" indent="0">
              <a:buNone/>
            </a:pPr>
            <a:r>
              <a:rPr lang="en-US" dirty="0"/>
              <a:t>– YouTube, Facebook generate video, audio, image and text data</a:t>
            </a:r>
          </a:p>
          <a:p>
            <a:pPr marL="0" indent="0">
              <a:buNone/>
            </a:pPr>
            <a:r>
              <a:rPr lang="en-US" dirty="0"/>
              <a:t>– Over 200 million emails are sent every minute</a:t>
            </a:r>
          </a:p>
          <a:p>
            <a:pPr marL="0" indent="0">
              <a:buNone/>
            </a:pPr>
            <a:endParaRPr lang="en-US" dirty="0"/>
          </a:p>
          <a:p>
            <a:pPr marL="0" indent="0">
              <a:buNone/>
            </a:pPr>
            <a:r>
              <a:rPr lang="en-US" dirty="0"/>
              <a:t>• Velocity:</a:t>
            </a:r>
          </a:p>
          <a:p>
            <a:pPr marL="0" indent="0">
              <a:buNone/>
            </a:pPr>
            <a:r>
              <a:rPr lang="fr-FR"/>
              <a:t>– </a:t>
            </a:r>
            <a:r>
              <a:rPr lang="fr-FR" dirty="0" err="1"/>
              <a:t>Particles</a:t>
            </a:r>
            <a:r>
              <a:rPr lang="fr-FR" dirty="0"/>
              <a:t>  </a:t>
            </a:r>
            <a:r>
              <a:rPr lang="fr-FR" dirty="0" err="1"/>
              <a:t>collide</a:t>
            </a:r>
            <a:r>
              <a:rPr lang="fr-FR" dirty="0"/>
              <a:t> 600 million times per second.</a:t>
            </a:r>
          </a:p>
          <a:p>
            <a:pPr marL="0" indent="0">
              <a:buNone/>
            </a:pPr>
            <a:r>
              <a:rPr lang="en-US" dirty="0"/>
              <a:t>– Their Data Center processes about one petabyte of data every day.</a:t>
            </a:r>
          </a:p>
        </p:txBody>
      </p:sp>
    </p:spTree>
    <p:extLst>
      <p:ext uri="{BB962C8B-B14F-4D97-AF65-F5344CB8AC3E}">
        <p14:creationId xmlns:p14="http://schemas.microsoft.com/office/powerpoint/2010/main" val="244691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92500"/>
          </a:bodyPr>
          <a:lstStyle/>
          <a:p>
            <a:pPr marL="0" indent="0">
              <a:buNone/>
            </a:pPr>
            <a:r>
              <a:rPr lang="en-US" b="1" u="sng" dirty="0">
                <a:solidFill>
                  <a:schemeClr val="accent6">
                    <a:lumMod val="50000"/>
                  </a:schemeClr>
                </a:solidFill>
              </a:rPr>
              <a:t>VOLUME</a:t>
            </a:r>
            <a:r>
              <a:rPr lang="en-US" b="1" dirty="0"/>
              <a:t> </a:t>
            </a:r>
          </a:p>
          <a:p>
            <a:pPr marL="0" indent="0">
              <a:buNone/>
            </a:pPr>
            <a:r>
              <a:rPr lang="en-US" dirty="0"/>
              <a:t>Data At Rest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Content Placeholder 5"/>
          <p:cNvSpPr>
            <a:spLocks noGrp="1"/>
          </p:cNvSpPr>
          <p:nvPr>
            <p:ph sz="half" idx="2"/>
          </p:nvPr>
        </p:nvSpPr>
        <p:spPr/>
        <p:txBody>
          <a:bodyPr>
            <a:normAutofit fontScale="92500"/>
          </a:bodyPr>
          <a:lstStyle/>
          <a:p>
            <a:pPr algn="just"/>
            <a:r>
              <a:rPr lang="en-US" dirty="0"/>
              <a:t>It refers to the </a:t>
            </a:r>
            <a:r>
              <a:rPr lang="en-US" dirty="0">
                <a:solidFill>
                  <a:srgbClr val="FF0000"/>
                </a:solidFill>
              </a:rPr>
              <a:t>vast amounts of data </a:t>
            </a:r>
            <a:r>
              <a:rPr lang="en-US" dirty="0"/>
              <a:t>generated every second.</a:t>
            </a:r>
          </a:p>
          <a:p>
            <a:pPr algn="just"/>
            <a:r>
              <a:rPr lang="en-US" dirty="0"/>
              <a:t>Problems related to storage of huge data reliably.</a:t>
            </a:r>
          </a:p>
          <a:p>
            <a:pPr marL="0" indent="0" algn="just">
              <a:buNone/>
            </a:pPr>
            <a:r>
              <a:rPr lang="en-US" dirty="0"/>
              <a:t>e.g. Storage of Logs of a</a:t>
            </a:r>
          </a:p>
          <a:p>
            <a:pPr marL="0" indent="0" algn="just">
              <a:buNone/>
            </a:pPr>
            <a:r>
              <a:rPr lang="en-US" dirty="0"/>
              <a:t>website, Storage of data by</a:t>
            </a:r>
          </a:p>
          <a:p>
            <a:pPr marL="0" indent="0" algn="just">
              <a:buNone/>
            </a:pPr>
            <a:r>
              <a:rPr lang="en-US" dirty="0" err="1"/>
              <a:t>gmail</a:t>
            </a:r>
            <a:r>
              <a:rPr lang="en-US" dirty="0"/>
              <a:t>.</a:t>
            </a:r>
          </a:p>
          <a:p>
            <a:pPr marL="0" indent="0" algn="just">
              <a:buNone/>
            </a:pPr>
            <a:r>
              <a:rPr lang="en-US" dirty="0"/>
              <a:t>FB: 300 PB. 600TB/ day</a:t>
            </a:r>
          </a:p>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629" y="2819400"/>
            <a:ext cx="3200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88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rmAutofit fontScale="92500" lnSpcReduction="10000"/>
          </a:bodyPr>
          <a:lstStyle/>
          <a:p>
            <a:pPr marL="0" indent="0">
              <a:buNone/>
            </a:pPr>
            <a:r>
              <a:rPr lang="en-US" b="1" u="sng" dirty="0">
                <a:solidFill>
                  <a:schemeClr val="accent6">
                    <a:lumMod val="50000"/>
                  </a:schemeClr>
                </a:solidFill>
              </a:rPr>
              <a:t>VELOCITY</a:t>
            </a:r>
          </a:p>
          <a:p>
            <a:pPr marL="0" indent="0">
              <a:buNone/>
            </a:pPr>
            <a:r>
              <a:rPr lang="en-US" dirty="0"/>
              <a:t>Data In Motion</a:t>
            </a:r>
          </a:p>
          <a:p>
            <a:pPr marL="0" indent="0">
              <a:buNone/>
            </a:pPr>
            <a:endParaRPr lang="en-US" dirty="0"/>
          </a:p>
        </p:txBody>
      </p:sp>
      <p:sp>
        <p:nvSpPr>
          <p:cNvPr id="7" name="Content Placeholder 6"/>
          <p:cNvSpPr>
            <a:spLocks noGrp="1"/>
          </p:cNvSpPr>
          <p:nvPr>
            <p:ph sz="half" idx="2"/>
          </p:nvPr>
        </p:nvSpPr>
        <p:spPr/>
        <p:txBody>
          <a:bodyPr>
            <a:normAutofit fontScale="92500" lnSpcReduction="10000"/>
          </a:bodyPr>
          <a:lstStyle/>
          <a:p>
            <a:pPr algn="just"/>
            <a:r>
              <a:rPr lang="en-US" dirty="0"/>
              <a:t>Refers to the </a:t>
            </a:r>
            <a:r>
              <a:rPr lang="en-US" dirty="0">
                <a:solidFill>
                  <a:srgbClr val="00B0F0"/>
                </a:solidFill>
              </a:rPr>
              <a:t>speed</a:t>
            </a:r>
            <a:r>
              <a:rPr lang="en-US" dirty="0"/>
              <a:t> at which new data is generated and the speed at which data moves around.</a:t>
            </a:r>
          </a:p>
          <a:p>
            <a:r>
              <a:rPr lang="en-US" dirty="0"/>
              <a:t>Problems Involving the </a:t>
            </a:r>
            <a:r>
              <a:rPr lang="en-US" dirty="0">
                <a:solidFill>
                  <a:srgbClr val="00B0F0"/>
                </a:solidFill>
              </a:rPr>
              <a:t>handling of data coming at fast rate.</a:t>
            </a:r>
          </a:p>
          <a:p>
            <a:pPr marL="0" indent="0">
              <a:buNone/>
            </a:pPr>
            <a:r>
              <a:rPr lang="en-US" dirty="0"/>
              <a:t>e.g. Number of requests</a:t>
            </a:r>
          </a:p>
          <a:p>
            <a:pPr marL="0" indent="0">
              <a:buNone/>
            </a:pPr>
            <a:r>
              <a:rPr lang="en-US" dirty="0"/>
              <a:t>being received by Facebook,</a:t>
            </a:r>
          </a:p>
          <a:p>
            <a:pPr marL="0" indent="0">
              <a:buNone/>
            </a:pPr>
            <a:r>
              <a:rPr lang="en-US" dirty="0" err="1"/>
              <a:t>Youtube</a:t>
            </a:r>
            <a:r>
              <a:rPr lang="en-US" dirty="0"/>
              <a:t> streaming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3429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17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pPr marL="0" indent="0">
              <a:buNone/>
            </a:pPr>
            <a:r>
              <a:rPr lang="en-US" b="1" u="sng" dirty="0">
                <a:solidFill>
                  <a:schemeClr val="accent6">
                    <a:lumMod val="50000"/>
                  </a:schemeClr>
                </a:solidFill>
              </a:rPr>
              <a:t>VARIETY</a:t>
            </a:r>
          </a:p>
          <a:p>
            <a:pPr marL="0" indent="0">
              <a:buNone/>
            </a:pPr>
            <a:r>
              <a:rPr lang="en-US" dirty="0"/>
              <a:t>Data in Many Forms</a:t>
            </a:r>
          </a:p>
          <a:p>
            <a:pPr marL="0" indent="0">
              <a:buNone/>
            </a:pPr>
            <a:endParaRPr lang="en-US" dirty="0"/>
          </a:p>
        </p:txBody>
      </p:sp>
      <p:sp>
        <p:nvSpPr>
          <p:cNvPr id="4" name="Content Placeholder 3"/>
          <p:cNvSpPr>
            <a:spLocks noGrp="1"/>
          </p:cNvSpPr>
          <p:nvPr>
            <p:ph sz="half" idx="2"/>
          </p:nvPr>
        </p:nvSpPr>
        <p:spPr/>
        <p:txBody>
          <a:bodyPr/>
          <a:lstStyle/>
          <a:p>
            <a:pPr marL="0" indent="0" algn="just">
              <a:buNone/>
            </a:pPr>
            <a:r>
              <a:rPr lang="en-US" dirty="0"/>
              <a:t>Refers to the different </a:t>
            </a:r>
            <a:r>
              <a:rPr lang="en-US" dirty="0">
                <a:solidFill>
                  <a:srgbClr val="00B0F0"/>
                </a:solidFill>
              </a:rPr>
              <a:t>types of data</a:t>
            </a:r>
            <a:r>
              <a:rPr lang="en-US" dirty="0"/>
              <a:t> generated from </a:t>
            </a:r>
            <a:r>
              <a:rPr lang="en-US" dirty="0">
                <a:solidFill>
                  <a:srgbClr val="00B0F0"/>
                </a:solidFill>
              </a:rPr>
              <a:t>different sources</a:t>
            </a:r>
            <a:r>
              <a:rPr lang="en-US" dirty="0"/>
              <a:t>.</a:t>
            </a:r>
          </a:p>
          <a:p>
            <a:pPr marL="0" indent="0" algn="just">
              <a:buNone/>
            </a:pPr>
            <a:r>
              <a:rPr lang="en-US" dirty="0"/>
              <a:t>Problems involving</a:t>
            </a:r>
          </a:p>
          <a:p>
            <a:pPr marL="0" indent="0" algn="just">
              <a:buNone/>
            </a:pPr>
            <a:r>
              <a:rPr lang="en-US" dirty="0"/>
              <a:t>complex data structures</a:t>
            </a:r>
          </a:p>
          <a:p>
            <a:pPr marL="0" indent="0" algn="just">
              <a:buNone/>
            </a:pPr>
            <a:r>
              <a:rPr lang="en-US" dirty="0"/>
              <a:t>e.g. Maps, Social Graphs,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3276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22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BIG DATA HAS ALSO BEEN DEFINED</a:t>
            </a:r>
            <a:br>
              <a:rPr lang="en-US" dirty="0"/>
            </a:br>
            <a:r>
              <a:rPr lang="en-US" dirty="0"/>
              <a:t>BY THE FIVE V’s</a:t>
            </a:r>
          </a:p>
        </p:txBody>
      </p:sp>
      <p:sp>
        <p:nvSpPr>
          <p:cNvPr id="6" name="Content Placeholder 5"/>
          <p:cNvSpPr>
            <a:spLocks noGrp="1"/>
          </p:cNvSpPr>
          <p:nvPr>
            <p:ph idx="1"/>
          </p:nvPr>
        </p:nvSpPr>
        <p:spPr/>
        <p:txBody>
          <a:bodyPr/>
          <a:lstStyle/>
          <a:p>
            <a:pPr marL="0" indent="0">
              <a:buNone/>
            </a:pPr>
            <a:r>
              <a:rPr lang="en-US" b="1" dirty="0"/>
              <a:t>1.Volume</a:t>
            </a:r>
          </a:p>
          <a:p>
            <a:pPr marL="0" indent="0">
              <a:buNone/>
            </a:pPr>
            <a:r>
              <a:rPr lang="en-US" b="1" dirty="0"/>
              <a:t>2.Velocity</a:t>
            </a:r>
          </a:p>
          <a:p>
            <a:pPr marL="0" indent="0">
              <a:buNone/>
            </a:pPr>
            <a:r>
              <a:rPr lang="en-US" b="1" dirty="0"/>
              <a:t>3.Variety</a:t>
            </a:r>
          </a:p>
          <a:p>
            <a:pPr marL="0" indent="0">
              <a:buNone/>
            </a:pPr>
            <a:r>
              <a:rPr lang="en-US" b="1" dirty="0"/>
              <a:t>4.Veracity</a:t>
            </a:r>
          </a:p>
          <a:p>
            <a:pPr marL="0" indent="0">
              <a:buNone/>
            </a:pPr>
            <a:r>
              <a:rPr lang="en-US" b="1" dirty="0"/>
              <a:t>5.Value</a:t>
            </a:r>
            <a:endParaRPr lang="en-US" dirty="0"/>
          </a:p>
        </p:txBody>
      </p:sp>
    </p:spTree>
    <p:extLst>
      <p:ext uri="{BB962C8B-B14F-4D97-AF65-F5344CB8AC3E}">
        <p14:creationId xmlns:p14="http://schemas.microsoft.com/office/powerpoint/2010/main" val="422315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Veracity</a:t>
            </a:r>
            <a:endParaRPr lang="en-US" dirty="0"/>
          </a:p>
        </p:txBody>
      </p:sp>
      <p:sp>
        <p:nvSpPr>
          <p:cNvPr id="3" name="Content Placeholder 2"/>
          <p:cNvSpPr>
            <a:spLocks noGrp="1"/>
          </p:cNvSpPr>
          <p:nvPr>
            <p:ph idx="1"/>
          </p:nvPr>
        </p:nvSpPr>
        <p:spPr/>
        <p:txBody>
          <a:bodyPr/>
          <a:lstStyle/>
          <a:p>
            <a:pPr marL="857250" lvl="1" indent="-457200" algn="just">
              <a:buFont typeface="Wingdings" pitchFamily="2" charset="2"/>
              <a:buChar char="q"/>
            </a:pPr>
            <a:r>
              <a:rPr lang="en-US" dirty="0"/>
              <a:t>Veracity refers to the </a:t>
            </a:r>
            <a:r>
              <a:rPr lang="en-US" dirty="0">
                <a:solidFill>
                  <a:srgbClr val="00B0F0"/>
                </a:solidFill>
              </a:rPr>
              <a:t>biases, noise and abnormality</a:t>
            </a:r>
            <a:r>
              <a:rPr lang="en-US" dirty="0"/>
              <a:t> in data.</a:t>
            </a:r>
          </a:p>
          <a:p>
            <a:pPr marL="857250" lvl="1" indent="-457200" algn="just">
              <a:buFont typeface="Wingdings" pitchFamily="2" charset="2"/>
              <a:buChar char="q"/>
            </a:pPr>
            <a:endParaRPr lang="en-US" dirty="0"/>
          </a:p>
          <a:p>
            <a:pPr marL="857250" lvl="1" indent="-457200" algn="just">
              <a:buFont typeface="Wingdings" pitchFamily="2" charset="2"/>
              <a:buChar char="q"/>
            </a:pPr>
            <a:r>
              <a:rPr lang="en-US" dirty="0"/>
              <a:t>Removing things like bias, abnormalities or inconsistencies, duplication, and volatility are just a few aspects that affect the accuracy of big data.</a:t>
            </a:r>
          </a:p>
        </p:txBody>
      </p:sp>
    </p:spTree>
    <p:extLst>
      <p:ext uri="{BB962C8B-B14F-4D97-AF65-F5344CB8AC3E}">
        <p14:creationId xmlns:p14="http://schemas.microsoft.com/office/powerpoint/2010/main" val="328051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Value</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a:t>Data has </a:t>
            </a:r>
            <a:r>
              <a:rPr lang="en-US" sz="2800" dirty="0">
                <a:solidFill>
                  <a:schemeClr val="accent6">
                    <a:lumMod val="50000"/>
                  </a:schemeClr>
                </a:solidFill>
              </a:rPr>
              <a:t>intrinsic value—but it must be discovered</a:t>
            </a:r>
            <a:r>
              <a:rPr lang="en-US" sz="2800" dirty="0"/>
              <a:t>.</a:t>
            </a:r>
          </a:p>
          <a:p>
            <a:pPr marL="0" indent="0" algn="just">
              <a:buNone/>
            </a:pPr>
            <a:endParaRPr lang="en-US" sz="2800" dirty="0"/>
          </a:p>
          <a:p>
            <a:pPr marL="0" indent="0" algn="just">
              <a:buNone/>
            </a:pPr>
            <a:r>
              <a:rPr lang="en-US" sz="2800" dirty="0"/>
              <a:t>•There are a range of quantitative and investigative</a:t>
            </a:r>
          </a:p>
          <a:p>
            <a:pPr marL="0" indent="0" algn="just">
              <a:buNone/>
            </a:pPr>
            <a:r>
              <a:rPr lang="en-US" sz="2800" dirty="0"/>
              <a:t>techniques to derive value from Big Data.</a:t>
            </a:r>
          </a:p>
          <a:p>
            <a:pPr marL="0" indent="0" algn="just">
              <a:buNone/>
            </a:pPr>
            <a:r>
              <a:rPr lang="en-US" sz="2800" dirty="0"/>
              <a:t>•The technological breakthrough makes much more accurate and precise decisions possible.</a:t>
            </a:r>
          </a:p>
          <a:p>
            <a:pPr marL="0" indent="0" algn="just">
              <a:buNone/>
            </a:pPr>
            <a:r>
              <a:rPr lang="en-US" sz="2800" dirty="0"/>
              <a:t>•Exploring the value in big data requires experimentation and exploration. Whether creating new products or looking for ways to gain competitive advantage.</a:t>
            </a:r>
          </a:p>
        </p:txBody>
      </p:sp>
    </p:spTree>
    <p:extLst>
      <p:ext uri="{BB962C8B-B14F-4D97-AF65-F5344CB8AC3E}">
        <p14:creationId xmlns:p14="http://schemas.microsoft.com/office/powerpoint/2010/main" val="231538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5750" y="1930400"/>
            <a:ext cx="867410" cy="452755"/>
          </a:xfrm>
          <a:prstGeom prst="rect">
            <a:avLst/>
          </a:prstGeom>
        </p:spPr>
        <p:txBody>
          <a:bodyPr vert="horz" wrap="square" lIns="0" tIns="13335" rIns="0" bIns="0" rtlCol="0">
            <a:spAutoFit/>
          </a:bodyPr>
          <a:lstStyle/>
          <a:p>
            <a:pPr marL="12700" marR="5080">
              <a:lnSpc>
                <a:spcPct val="100000"/>
              </a:lnSpc>
              <a:spcBef>
                <a:spcPts val="105"/>
              </a:spcBef>
            </a:pPr>
            <a:r>
              <a:rPr sz="1400" b="1" spc="-45" dirty="0">
                <a:latin typeface="Arial"/>
                <a:cs typeface="Arial"/>
              </a:rPr>
              <a:t>A</a:t>
            </a:r>
            <a:r>
              <a:rPr sz="1400" b="1" spc="-10" dirty="0">
                <a:latin typeface="Arial"/>
                <a:cs typeface="Arial"/>
              </a:rPr>
              <a:t>n</a:t>
            </a:r>
            <a:r>
              <a:rPr sz="1400" b="1" dirty="0">
                <a:latin typeface="Arial"/>
                <a:cs typeface="Arial"/>
              </a:rPr>
              <a:t>a</a:t>
            </a:r>
            <a:r>
              <a:rPr sz="1400" b="1" spc="15" dirty="0">
                <a:latin typeface="Arial"/>
                <a:cs typeface="Arial"/>
              </a:rPr>
              <a:t>l</a:t>
            </a:r>
            <a:r>
              <a:rPr sz="1400" b="1" spc="-50" dirty="0">
                <a:latin typeface="Arial"/>
                <a:cs typeface="Arial"/>
              </a:rPr>
              <a:t>y</a:t>
            </a:r>
            <a:r>
              <a:rPr sz="1400" b="1" dirty="0">
                <a:latin typeface="Arial"/>
                <a:cs typeface="Arial"/>
              </a:rPr>
              <a:t>si</a:t>
            </a:r>
            <a:r>
              <a:rPr sz="1400" b="1" spc="-10" dirty="0">
                <a:latin typeface="Arial"/>
                <a:cs typeface="Arial"/>
              </a:rPr>
              <a:t>n</a:t>
            </a:r>
            <a:r>
              <a:rPr sz="1400" b="1" dirty="0">
                <a:latin typeface="Arial"/>
                <a:cs typeface="Arial"/>
              </a:rPr>
              <a:t>g  </a:t>
            </a:r>
            <a:r>
              <a:rPr sz="1400" b="1" spc="-5" dirty="0">
                <a:latin typeface="Arial"/>
                <a:cs typeface="Arial"/>
              </a:rPr>
              <a:t>Big</a:t>
            </a:r>
            <a:r>
              <a:rPr sz="1400" b="1" spc="-40" dirty="0">
                <a:latin typeface="Arial"/>
                <a:cs typeface="Arial"/>
              </a:rPr>
              <a:t> </a:t>
            </a:r>
            <a:r>
              <a:rPr sz="1400" b="1" spc="-5" dirty="0">
                <a:latin typeface="Arial"/>
                <a:cs typeface="Arial"/>
              </a:rPr>
              <a:t>Data:</a:t>
            </a:r>
            <a:endParaRPr sz="1400">
              <a:latin typeface="Arial"/>
              <a:cs typeface="Arial"/>
            </a:endParaRPr>
          </a:p>
        </p:txBody>
      </p:sp>
      <p:sp>
        <p:nvSpPr>
          <p:cNvPr id="3" name="object 3"/>
          <p:cNvSpPr txBox="1"/>
          <p:nvPr/>
        </p:nvSpPr>
        <p:spPr>
          <a:xfrm>
            <a:off x="4235958" y="2570175"/>
            <a:ext cx="1428115" cy="2587625"/>
          </a:xfrm>
          <a:prstGeom prst="rect">
            <a:avLst/>
          </a:prstGeom>
        </p:spPr>
        <p:txBody>
          <a:bodyPr vert="horz" wrap="square" lIns="0" tIns="13335" rIns="0" bIns="0" rtlCol="0">
            <a:spAutoFit/>
          </a:bodyPr>
          <a:lstStyle/>
          <a:p>
            <a:pPr marL="329565" indent="-317500">
              <a:lnSpc>
                <a:spcPct val="100000"/>
              </a:lnSpc>
              <a:spcBef>
                <a:spcPts val="105"/>
              </a:spcBef>
              <a:buChar char="●"/>
              <a:tabLst>
                <a:tab pos="329565" algn="l"/>
                <a:tab pos="330200" algn="l"/>
              </a:tabLst>
            </a:pPr>
            <a:r>
              <a:rPr sz="1400" dirty="0">
                <a:latin typeface="Arial"/>
                <a:cs typeface="Arial"/>
              </a:rPr>
              <a:t>Predictive</a:t>
            </a:r>
            <a:endParaRPr sz="1400">
              <a:latin typeface="Arial"/>
              <a:cs typeface="Arial"/>
            </a:endParaRPr>
          </a:p>
          <a:p>
            <a:pPr marL="329565">
              <a:lnSpc>
                <a:spcPct val="100000"/>
              </a:lnSpc>
            </a:pPr>
            <a:r>
              <a:rPr sz="1400" spc="-5" dirty="0">
                <a:latin typeface="Arial"/>
                <a:cs typeface="Arial"/>
              </a:rPr>
              <a:t>analysis</a:t>
            </a:r>
            <a:endParaRPr sz="1400">
              <a:latin typeface="Arial"/>
              <a:cs typeface="Arial"/>
            </a:endParaRPr>
          </a:p>
          <a:p>
            <a:pPr marL="329565" indent="-317500">
              <a:lnSpc>
                <a:spcPct val="100000"/>
              </a:lnSpc>
              <a:buChar char="●"/>
              <a:tabLst>
                <a:tab pos="329565" algn="l"/>
                <a:tab pos="330200" algn="l"/>
              </a:tabLst>
            </a:pPr>
            <a:r>
              <a:rPr sz="1400" spc="-10" dirty="0">
                <a:latin typeface="Arial"/>
                <a:cs typeface="Arial"/>
              </a:rPr>
              <a:t>Text</a:t>
            </a:r>
            <a:r>
              <a:rPr sz="1400" spc="-40" dirty="0">
                <a:latin typeface="Arial"/>
                <a:cs typeface="Arial"/>
              </a:rPr>
              <a:t> </a:t>
            </a:r>
            <a:r>
              <a:rPr sz="1400" spc="-5" dirty="0">
                <a:latin typeface="Arial"/>
                <a:cs typeface="Arial"/>
              </a:rPr>
              <a:t>analytics</a:t>
            </a:r>
            <a:endParaRPr sz="1400">
              <a:latin typeface="Arial"/>
              <a:cs typeface="Arial"/>
            </a:endParaRPr>
          </a:p>
          <a:p>
            <a:pPr marL="329565" marR="287655" indent="-317500">
              <a:lnSpc>
                <a:spcPct val="100000"/>
              </a:lnSpc>
              <a:buChar char="●"/>
              <a:tabLst>
                <a:tab pos="329565" algn="l"/>
                <a:tab pos="330200" algn="l"/>
              </a:tabLst>
            </a:pPr>
            <a:r>
              <a:rPr sz="1400" dirty="0">
                <a:latin typeface="Arial"/>
                <a:cs typeface="Arial"/>
              </a:rPr>
              <a:t>Senti</a:t>
            </a:r>
            <a:r>
              <a:rPr sz="1400" spc="-10" dirty="0">
                <a:latin typeface="Arial"/>
                <a:cs typeface="Arial"/>
              </a:rPr>
              <a:t>m</a:t>
            </a:r>
            <a:r>
              <a:rPr sz="1400" dirty="0">
                <a:latin typeface="Arial"/>
                <a:cs typeface="Arial"/>
              </a:rPr>
              <a:t>ent  </a:t>
            </a:r>
            <a:r>
              <a:rPr sz="1400" spc="-5" dirty="0">
                <a:latin typeface="Arial"/>
                <a:cs typeface="Arial"/>
              </a:rPr>
              <a:t>analysis</a:t>
            </a:r>
            <a:endParaRPr sz="1400">
              <a:latin typeface="Arial"/>
              <a:cs typeface="Arial"/>
            </a:endParaRPr>
          </a:p>
          <a:p>
            <a:pPr marL="329565" marR="208279" indent="-317500">
              <a:lnSpc>
                <a:spcPct val="100000"/>
              </a:lnSpc>
              <a:buChar char="●"/>
              <a:tabLst>
                <a:tab pos="329565" algn="l"/>
                <a:tab pos="330200" algn="l"/>
              </a:tabLst>
            </a:pPr>
            <a:r>
              <a:rPr sz="1400" dirty="0">
                <a:latin typeface="Arial"/>
                <a:cs typeface="Arial"/>
              </a:rPr>
              <a:t>Image  Processi</a:t>
            </a:r>
            <a:r>
              <a:rPr sz="1400" spc="-15" dirty="0">
                <a:latin typeface="Arial"/>
                <a:cs typeface="Arial"/>
              </a:rPr>
              <a:t>n</a:t>
            </a:r>
            <a:r>
              <a:rPr sz="1400" dirty="0">
                <a:latin typeface="Arial"/>
                <a:cs typeface="Arial"/>
              </a:rPr>
              <a:t>g</a:t>
            </a:r>
            <a:endParaRPr sz="1400">
              <a:latin typeface="Arial"/>
              <a:cs typeface="Arial"/>
            </a:endParaRPr>
          </a:p>
          <a:p>
            <a:pPr marL="329565" indent="-317500">
              <a:lnSpc>
                <a:spcPct val="100000"/>
              </a:lnSpc>
              <a:buChar char="●"/>
              <a:tabLst>
                <a:tab pos="329565" algn="l"/>
                <a:tab pos="330200" algn="l"/>
              </a:tabLst>
            </a:pPr>
            <a:r>
              <a:rPr sz="1400" dirty="0">
                <a:latin typeface="Arial"/>
                <a:cs typeface="Arial"/>
              </a:rPr>
              <a:t>Voice</a:t>
            </a:r>
            <a:endParaRPr sz="1400">
              <a:latin typeface="Arial"/>
              <a:cs typeface="Arial"/>
            </a:endParaRPr>
          </a:p>
          <a:p>
            <a:pPr marL="329565">
              <a:lnSpc>
                <a:spcPct val="100000"/>
              </a:lnSpc>
              <a:spcBef>
                <a:spcPts val="5"/>
              </a:spcBef>
            </a:pPr>
            <a:r>
              <a:rPr sz="1400" spc="-5" dirty="0">
                <a:latin typeface="Arial"/>
                <a:cs typeface="Arial"/>
              </a:rPr>
              <a:t>analytics</a:t>
            </a:r>
            <a:endParaRPr sz="1400">
              <a:latin typeface="Arial"/>
              <a:cs typeface="Arial"/>
            </a:endParaRPr>
          </a:p>
          <a:p>
            <a:pPr marL="329565" marR="261620" indent="-317500">
              <a:lnSpc>
                <a:spcPct val="100000"/>
              </a:lnSpc>
              <a:buChar char="●"/>
              <a:tabLst>
                <a:tab pos="329565" algn="l"/>
                <a:tab pos="330200" algn="l"/>
              </a:tabLst>
            </a:pPr>
            <a:r>
              <a:rPr sz="1400" spc="-10" dirty="0">
                <a:latin typeface="Arial"/>
                <a:cs typeface="Arial"/>
              </a:rPr>
              <a:t>M</a:t>
            </a:r>
            <a:r>
              <a:rPr sz="1400" dirty="0">
                <a:latin typeface="Arial"/>
                <a:cs typeface="Arial"/>
              </a:rPr>
              <a:t>o</a:t>
            </a:r>
            <a:r>
              <a:rPr sz="1400" spc="-20" dirty="0">
                <a:latin typeface="Arial"/>
                <a:cs typeface="Arial"/>
              </a:rPr>
              <a:t>v</a:t>
            </a:r>
            <a:r>
              <a:rPr sz="1400" dirty="0">
                <a:latin typeface="Arial"/>
                <a:cs typeface="Arial"/>
              </a:rPr>
              <a:t>e</a:t>
            </a:r>
            <a:r>
              <a:rPr sz="1400" spc="-10" dirty="0">
                <a:latin typeface="Arial"/>
                <a:cs typeface="Arial"/>
              </a:rPr>
              <a:t>m</a:t>
            </a:r>
            <a:r>
              <a:rPr sz="1400" dirty="0">
                <a:latin typeface="Arial"/>
                <a:cs typeface="Arial"/>
              </a:rPr>
              <a:t>ent  </a:t>
            </a:r>
            <a:r>
              <a:rPr sz="1400" spc="-5" dirty="0">
                <a:latin typeface="Arial"/>
                <a:cs typeface="Arial"/>
              </a:rPr>
              <a:t>Analytics</a:t>
            </a:r>
            <a:endParaRPr sz="1400">
              <a:latin typeface="Arial"/>
              <a:cs typeface="Arial"/>
            </a:endParaRPr>
          </a:p>
          <a:p>
            <a:pPr marL="329565" indent="-317500">
              <a:lnSpc>
                <a:spcPct val="100000"/>
              </a:lnSpc>
              <a:buChar char="●"/>
              <a:tabLst>
                <a:tab pos="329565" algn="l"/>
                <a:tab pos="330200" algn="l"/>
              </a:tabLst>
            </a:pPr>
            <a:r>
              <a:rPr sz="1400" dirty="0">
                <a:latin typeface="Arial"/>
                <a:cs typeface="Arial"/>
              </a:rPr>
              <a:t>Etc.</a:t>
            </a:r>
            <a:endParaRPr sz="1400">
              <a:latin typeface="Arial"/>
              <a:cs typeface="Arial"/>
            </a:endParaRPr>
          </a:p>
        </p:txBody>
      </p:sp>
      <p:sp>
        <p:nvSpPr>
          <p:cNvPr id="4" name="object 4"/>
          <p:cNvSpPr txBox="1"/>
          <p:nvPr/>
        </p:nvSpPr>
        <p:spPr>
          <a:xfrm>
            <a:off x="862990" y="1946275"/>
            <a:ext cx="116141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Data</a:t>
            </a:r>
            <a:r>
              <a:rPr sz="1400" b="1" spc="-60" dirty="0">
                <a:latin typeface="Arial"/>
                <a:cs typeface="Arial"/>
              </a:rPr>
              <a:t> </a:t>
            </a:r>
            <a:r>
              <a:rPr sz="1400" b="1" spc="-5" dirty="0">
                <a:latin typeface="Arial"/>
                <a:cs typeface="Arial"/>
              </a:rPr>
              <a:t>Sources</a:t>
            </a:r>
            <a:endParaRPr sz="1400">
              <a:latin typeface="Arial"/>
              <a:cs typeface="Arial"/>
            </a:endParaRPr>
          </a:p>
        </p:txBody>
      </p:sp>
      <p:sp>
        <p:nvSpPr>
          <p:cNvPr id="5" name="object 5"/>
          <p:cNvSpPr txBox="1"/>
          <p:nvPr/>
        </p:nvSpPr>
        <p:spPr>
          <a:xfrm>
            <a:off x="862990" y="2372690"/>
            <a:ext cx="1508125" cy="280098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1400" dirty="0">
                <a:latin typeface="Arial"/>
                <a:cs typeface="Arial"/>
              </a:rPr>
              <a:t>ERP</a:t>
            </a:r>
            <a:endParaRPr sz="1400">
              <a:latin typeface="Arial"/>
              <a:cs typeface="Arial"/>
            </a:endParaRPr>
          </a:p>
          <a:p>
            <a:pPr marL="355600" indent="-342900">
              <a:lnSpc>
                <a:spcPct val="100000"/>
              </a:lnSpc>
              <a:buChar char="●"/>
              <a:tabLst>
                <a:tab pos="354965" algn="l"/>
                <a:tab pos="355600" algn="l"/>
              </a:tabLst>
            </a:pPr>
            <a:r>
              <a:rPr sz="1400" spc="-5" dirty="0">
                <a:latin typeface="Arial"/>
                <a:cs typeface="Arial"/>
              </a:rPr>
              <a:t>CRM</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Inventory</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Finance</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Con</a:t>
            </a:r>
            <a:r>
              <a:rPr sz="1400" spc="-20" dirty="0">
                <a:latin typeface="Arial"/>
                <a:cs typeface="Arial"/>
              </a:rPr>
              <a:t>v</a:t>
            </a:r>
            <a:r>
              <a:rPr sz="1400" dirty="0">
                <a:latin typeface="Arial"/>
                <a:cs typeface="Arial"/>
              </a:rPr>
              <a:t>er</a:t>
            </a:r>
            <a:r>
              <a:rPr sz="1400" spc="5" dirty="0">
                <a:latin typeface="Arial"/>
                <a:cs typeface="Arial"/>
              </a:rPr>
              <a:t>s</a:t>
            </a:r>
            <a:r>
              <a:rPr sz="1400" dirty="0">
                <a:latin typeface="Arial"/>
                <a:cs typeface="Arial"/>
              </a:rPr>
              <a:t>a</a:t>
            </a:r>
            <a:r>
              <a:rPr sz="1400" spc="5" dirty="0">
                <a:latin typeface="Arial"/>
                <a:cs typeface="Arial"/>
              </a:rPr>
              <a:t>t</a:t>
            </a:r>
            <a:r>
              <a:rPr sz="1400" dirty="0">
                <a:latin typeface="Arial"/>
                <a:cs typeface="Arial"/>
              </a:rPr>
              <a:t>ions</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Voice</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Social</a:t>
            </a:r>
            <a:r>
              <a:rPr sz="1400" spc="-35" dirty="0">
                <a:latin typeface="Arial"/>
                <a:cs typeface="Arial"/>
              </a:rPr>
              <a:t> </a:t>
            </a:r>
            <a:r>
              <a:rPr sz="1400" dirty="0">
                <a:latin typeface="Arial"/>
                <a:cs typeface="Arial"/>
              </a:rPr>
              <a:t>Media</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Browser</a:t>
            </a:r>
            <a:r>
              <a:rPr sz="1400" spc="-45" dirty="0">
                <a:latin typeface="Arial"/>
                <a:cs typeface="Arial"/>
              </a:rPr>
              <a:t> </a:t>
            </a:r>
            <a:r>
              <a:rPr sz="1400" dirty="0">
                <a:latin typeface="Arial"/>
                <a:cs typeface="Arial"/>
              </a:rPr>
              <a:t>logs</a:t>
            </a:r>
            <a:endParaRPr sz="1400">
              <a:latin typeface="Arial"/>
              <a:cs typeface="Arial"/>
            </a:endParaRPr>
          </a:p>
          <a:p>
            <a:pPr marL="355600" indent="-342900">
              <a:lnSpc>
                <a:spcPct val="100000"/>
              </a:lnSpc>
              <a:spcBef>
                <a:spcPts val="5"/>
              </a:spcBef>
              <a:buChar char="●"/>
              <a:tabLst>
                <a:tab pos="354965" algn="l"/>
                <a:tab pos="355600" algn="l"/>
              </a:tabLst>
            </a:pPr>
            <a:r>
              <a:rPr sz="1400" dirty="0">
                <a:latin typeface="Arial"/>
                <a:cs typeface="Arial"/>
              </a:rPr>
              <a:t>Photos</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Videos</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Log</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Sensors</a:t>
            </a:r>
            <a:endParaRPr sz="1400">
              <a:latin typeface="Arial"/>
              <a:cs typeface="Arial"/>
            </a:endParaRPr>
          </a:p>
          <a:p>
            <a:pPr marL="355600" indent="-342900">
              <a:lnSpc>
                <a:spcPct val="100000"/>
              </a:lnSpc>
              <a:buChar char="●"/>
              <a:tabLst>
                <a:tab pos="354965" algn="l"/>
                <a:tab pos="355600" algn="l"/>
              </a:tabLst>
            </a:pPr>
            <a:r>
              <a:rPr sz="1400" dirty="0">
                <a:latin typeface="Arial"/>
                <a:cs typeface="Arial"/>
              </a:rPr>
              <a:t>Etc.</a:t>
            </a:r>
            <a:endParaRPr sz="1400">
              <a:latin typeface="Arial"/>
              <a:cs typeface="Arial"/>
            </a:endParaRPr>
          </a:p>
        </p:txBody>
      </p:sp>
      <p:sp>
        <p:nvSpPr>
          <p:cNvPr id="6" name="object 6"/>
          <p:cNvSpPr/>
          <p:nvPr/>
        </p:nvSpPr>
        <p:spPr>
          <a:xfrm>
            <a:off x="2654807" y="1812035"/>
            <a:ext cx="1109980" cy="611505"/>
          </a:xfrm>
          <a:custGeom>
            <a:avLst/>
            <a:gdLst/>
            <a:ahLst/>
            <a:cxnLst/>
            <a:rect l="l" t="t" r="r" b="b"/>
            <a:pathLst>
              <a:path w="1109979" h="611505">
                <a:moveTo>
                  <a:pt x="1007618" y="0"/>
                </a:moveTo>
                <a:lnTo>
                  <a:pt x="101854" y="0"/>
                </a:lnTo>
                <a:lnTo>
                  <a:pt x="62204" y="8002"/>
                </a:lnTo>
                <a:lnTo>
                  <a:pt x="29829" y="29829"/>
                </a:lnTo>
                <a:lnTo>
                  <a:pt x="8002" y="62204"/>
                </a:lnTo>
                <a:lnTo>
                  <a:pt x="0" y="101853"/>
                </a:lnTo>
                <a:lnTo>
                  <a:pt x="0" y="509269"/>
                </a:lnTo>
                <a:lnTo>
                  <a:pt x="8002" y="548919"/>
                </a:lnTo>
                <a:lnTo>
                  <a:pt x="29829" y="581294"/>
                </a:lnTo>
                <a:lnTo>
                  <a:pt x="62204" y="603121"/>
                </a:lnTo>
                <a:lnTo>
                  <a:pt x="101854" y="611124"/>
                </a:lnTo>
                <a:lnTo>
                  <a:pt x="1007618" y="611124"/>
                </a:lnTo>
                <a:lnTo>
                  <a:pt x="1047267" y="603121"/>
                </a:lnTo>
                <a:lnTo>
                  <a:pt x="1079642" y="581294"/>
                </a:lnTo>
                <a:lnTo>
                  <a:pt x="1101469" y="548919"/>
                </a:lnTo>
                <a:lnTo>
                  <a:pt x="1109471" y="509269"/>
                </a:lnTo>
                <a:lnTo>
                  <a:pt x="1109471" y="101853"/>
                </a:lnTo>
                <a:lnTo>
                  <a:pt x="1101469" y="62204"/>
                </a:lnTo>
                <a:lnTo>
                  <a:pt x="1079642" y="29829"/>
                </a:lnTo>
                <a:lnTo>
                  <a:pt x="1047267" y="8002"/>
                </a:lnTo>
                <a:lnTo>
                  <a:pt x="1007618" y="0"/>
                </a:lnTo>
                <a:close/>
              </a:path>
            </a:pathLst>
          </a:custGeom>
          <a:solidFill>
            <a:srgbClr val="FF0080"/>
          </a:solidFill>
        </p:spPr>
        <p:txBody>
          <a:bodyPr wrap="square" lIns="0" tIns="0" rIns="0" bIns="0" rtlCol="0"/>
          <a:lstStyle/>
          <a:p>
            <a:endParaRPr/>
          </a:p>
        </p:txBody>
      </p:sp>
      <p:sp>
        <p:nvSpPr>
          <p:cNvPr id="7" name="object 7"/>
          <p:cNvSpPr txBox="1"/>
          <p:nvPr/>
        </p:nvSpPr>
        <p:spPr>
          <a:xfrm>
            <a:off x="2894457" y="1993138"/>
            <a:ext cx="62928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Volu</a:t>
            </a:r>
            <a:r>
              <a:rPr sz="1400" spc="-10" dirty="0">
                <a:solidFill>
                  <a:srgbClr val="FFFFFF"/>
                </a:solidFill>
                <a:latin typeface="Arial"/>
                <a:cs typeface="Arial"/>
              </a:rPr>
              <a:t>m</a:t>
            </a:r>
            <a:r>
              <a:rPr sz="1400" dirty="0">
                <a:solidFill>
                  <a:srgbClr val="FFFFFF"/>
                </a:solidFill>
                <a:latin typeface="Arial"/>
                <a:cs typeface="Arial"/>
              </a:rPr>
              <a:t>e</a:t>
            </a:r>
            <a:endParaRPr sz="1400">
              <a:latin typeface="Arial"/>
              <a:cs typeface="Arial"/>
            </a:endParaRPr>
          </a:p>
        </p:txBody>
      </p:sp>
      <p:sp>
        <p:nvSpPr>
          <p:cNvPr id="8" name="object 8"/>
          <p:cNvSpPr/>
          <p:nvPr/>
        </p:nvSpPr>
        <p:spPr>
          <a:xfrm>
            <a:off x="2654807" y="4489703"/>
            <a:ext cx="1109980" cy="612775"/>
          </a:xfrm>
          <a:custGeom>
            <a:avLst/>
            <a:gdLst/>
            <a:ahLst/>
            <a:cxnLst/>
            <a:rect l="l" t="t" r="r" b="b"/>
            <a:pathLst>
              <a:path w="1109979" h="612775">
                <a:moveTo>
                  <a:pt x="1007364" y="0"/>
                </a:moveTo>
                <a:lnTo>
                  <a:pt x="102108" y="0"/>
                </a:lnTo>
                <a:lnTo>
                  <a:pt x="62364" y="8024"/>
                </a:lnTo>
                <a:lnTo>
                  <a:pt x="29908" y="29908"/>
                </a:lnTo>
                <a:lnTo>
                  <a:pt x="8024" y="62364"/>
                </a:lnTo>
                <a:lnTo>
                  <a:pt x="0" y="102108"/>
                </a:lnTo>
                <a:lnTo>
                  <a:pt x="0" y="510540"/>
                </a:lnTo>
                <a:lnTo>
                  <a:pt x="8024" y="550283"/>
                </a:lnTo>
                <a:lnTo>
                  <a:pt x="29908" y="582739"/>
                </a:lnTo>
                <a:lnTo>
                  <a:pt x="62364" y="604623"/>
                </a:lnTo>
                <a:lnTo>
                  <a:pt x="102108" y="612648"/>
                </a:lnTo>
                <a:lnTo>
                  <a:pt x="1007364" y="612648"/>
                </a:lnTo>
                <a:lnTo>
                  <a:pt x="1047107" y="604623"/>
                </a:lnTo>
                <a:lnTo>
                  <a:pt x="1079563" y="582739"/>
                </a:lnTo>
                <a:lnTo>
                  <a:pt x="1101447" y="550283"/>
                </a:lnTo>
                <a:lnTo>
                  <a:pt x="1109471" y="510540"/>
                </a:lnTo>
                <a:lnTo>
                  <a:pt x="1109471" y="102108"/>
                </a:lnTo>
                <a:lnTo>
                  <a:pt x="1101447" y="62364"/>
                </a:lnTo>
                <a:lnTo>
                  <a:pt x="1079563" y="29908"/>
                </a:lnTo>
                <a:lnTo>
                  <a:pt x="1047107" y="8024"/>
                </a:lnTo>
                <a:lnTo>
                  <a:pt x="1007364" y="0"/>
                </a:lnTo>
                <a:close/>
              </a:path>
            </a:pathLst>
          </a:custGeom>
          <a:solidFill>
            <a:srgbClr val="FF0080"/>
          </a:solidFill>
        </p:spPr>
        <p:txBody>
          <a:bodyPr wrap="square" lIns="0" tIns="0" rIns="0" bIns="0" rtlCol="0"/>
          <a:lstStyle/>
          <a:p>
            <a:endParaRPr/>
          </a:p>
        </p:txBody>
      </p:sp>
      <p:sp>
        <p:nvSpPr>
          <p:cNvPr id="9" name="object 9"/>
          <p:cNvSpPr txBox="1"/>
          <p:nvPr/>
        </p:nvSpPr>
        <p:spPr>
          <a:xfrm>
            <a:off x="2874645" y="4671186"/>
            <a:ext cx="67056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Veracity</a:t>
            </a:r>
            <a:endParaRPr sz="1400">
              <a:latin typeface="Arial"/>
              <a:cs typeface="Arial"/>
            </a:endParaRPr>
          </a:p>
        </p:txBody>
      </p:sp>
      <p:sp>
        <p:nvSpPr>
          <p:cNvPr id="10" name="object 10"/>
          <p:cNvSpPr/>
          <p:nvPr/>
        </p:nvSpPr>
        <p:spPr>
          <a:xfrm>
            <a:off x="2654807" y="3582923"/>
            <a:ext cx="1109980" cy="611505"/>
          </a:xfrm>
          <a:custGeom>
            <a:avLst/>
            <a:gdLst/>
            <a:ahLst/>
            <a:cxnLst/>
            <a:rect l="l" t="t" r="r" b="b"/>
            <a:pathLst>
              <a:path w="1109979" h="611504">
                <a:moveTo>
                  <a:pt x="1007618" y="0"/>
                </a:moveTo>
                <a:lnTo>
                  <a:pt x="101854" y="0"/>
                </a:lnTo>
                <a:lnTo>
                  <a:pt x="62204" y="8002"/>
                </a:lnTo>
                <a:lnTo>
                  <a:pt x="29829" y="29829"/>
                </a:lnTo>
                <a:lnTo>
                  <a:pt x="8002" y="62204"/>
                </a:lnTo>
                <a:lnTo>
                  <a:pt x="0" y="101853"/>
                </a:lnTo>
                <a:lnTo>
                  <a:pt x="0" y="509269"/>
                </a:lnTo>
                <a:lnTo>
                  <a:pt x="8002" y="548919"/>
                </a:lnTo>
                <a:lnTo>
                  <a:pt x="29829" y="581294"/>
                </a:lnTo>
                <a:lnTo>
                  <a:pt x="62204" y="603121"/>
                </a:lnTo>
                <a:lnTo>
                  <a:pt x="101854" y="611124"/>
                </a:lnTo>
                <a:lnTo>
                  <a:pt x="1007618" y="611124"/>
                </a:lnTo>
                <a:lnTo>
                  <a:pt x="1047267" y="603121"/>
                </a:lnTo>
                <a:lnTo>
                  <a:pt x="1079642" y="581294"/>
                </a:lnTo>
                <a:lnTo>
                  <a:pt x="1101469" y="548919"/>
                </a:lnTo>
                <a:lnTo>
                  <a:pt x="1109471" y="509269"/>
                </a:lnTo>
                <a:lnTo>
                  <a:pt x="1109471" y="101853"/>
                </a:lnTo>
                <a:lnTo>
                  <a:pt x="1101469" y="62204"/>
                </a:lnTo>
                <a:lnTo>
                  <a:pt x="1079642" y="29829"/>
                </a:lnTo>
                <a:lnTo>
                  <a:pt x="1047267" y="8002"/>
                </a:lnTo>
                <a:lnTo>
                  <a:pt x="1007618" y="0"/>
                </a:lnTo>
                <a:close/>
              </a:path>
            </a:pathLst>
          </a:custGeom>
          <a:solidFill>
            <a:srgbClr val="FF0080"/>
          </a:solidFill>
        </p:spPr>
        <p:txBody>
          <a:bodyPr wrap="square" lIns="0" tIns="0" rIns="0" bIns="0" rtlCol="0"/>
          <a:lstStyle/>
          <a:p>
            <a:endParaRPr/>
          </a:p>
        </p:txBody>
      </p:sp>
      <p:sp>
        <p:nvSpPr>
          <p:cNvPr id="11" name="object 11"/>
          <p:cNvSpPr txBox="1"/>
          <p:nvPr/>
        </p:nvSpPr>
        <p:spPr>
          <a:xfrm>
            <a:off x="2920364" y="3763517"/>
            <a:ext cx="5810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Variety</a:t>
            </a:r>
            <a:endParaRPr sz="1400">
              <a:latin typeface="Arial"/>
              <a:cs typeface="Arial"/>
            </a:endParaRPr>
          </a:p>
        </p:txBody>
      </p:sp>
      <p:sp>
        <p:nvSpPr>
          <p:cNvPr id="12" name="object 12"/>
          <p:cNvSpPr/>
          <p:nvPr/>
        </p:nvSpPr>
        <p:spPr>
          <a:xfrm>
            <a:off x="2654807" y="2673095"/>
            <a:ext cx="1109980" cy="612775"/>
          </a:xfrm>
          <a:custGeom>
            <a:avLst/>
            <a:gdLst/>
            <a:ahLst/>
            <a:cxnLst/>
            <a:rect l="l" t="t" r="r" b="b"/>
            <a:pathLst>
              <a:path w="1109979" h="612775">
                <a:moveTo>
                  <a:pt x="1007364" y="0"/>
                </a:moveTo>
                <a:lnTo>
                  <a:pt x="102108" y="0"/>
                </a:lnTo>
                <a:lnTo>
                  <a:pt x="62364" y="8024"/>
                </a:lnTo>
                <a:lnTo>
                  <a:pt x="29908" y="29908"/>
                </a:lnTo>
                <a:lnTo>
                  <a:pt x="8024" y="62364"/>
                </a:lnTo>
                <a:lnTo>
                  <a:pt x="0" y="102107"/>
                </a:lnTo>
                <a:lnTo>
                  <a:pt x="0" y="510539"/>
                </a:lnTo>
                <a:lnTo>
                  <a:pt x="8024" y="550283"/>
                </a:lnTo>
                <a:lnTo>
                  <a:pt x="29908" y="582739"/>
                </a:lnTo>
                <a:lnTo>
                  <a:pt x="62364" y="604623"/>
                </a:lnTo>
                <a:lnTo>
                  <a:pt x="102108" y="612648"/>
                </a:lnTo>
                <a:lnTo>
                  <a:pt x="1007364" y="612648"/>
                </a:lnTo>
                <a:lnTo>
                  <a:pt x="1047107" y="604623"/>
                </a:lnTo>
                <a:lnTo>
                  <a:pt x="1079563" y="582739"/>
                </a:lnTo>
                <a:lnTo>
                  <a:pt x="1101447" y="550283"/>
                </a:lnTo>
                <a:lnTo>
                  <a:pt x="1109471" y="510539"/>
                </a:lnTo>
                <a:lnTo>
                  <a:pt x="1109471" y="102107"/>
                </a:lnTo>
                <a:lnTo>
                  <a:pt x="1101447" y="62364"/>
                </a:lnTo>
                <a:lnTo>
                  <a:pt x="1079563" y="29908"/>
                </a:lnTo>
                <a:lnTo>
                  <a:pt x="1047107" y="8024"/>
                </a:lnTo>
                <a:lnTo>
                  <a:pt x="1007364" y="0"/>
                </a:lnTo>
                <a:close/>
              </a:path>
            </a:pathLst>
          </a:custGeom>
          <a:solidFill>
            <a:srgbClr val="FF0080"/>
          </a:solidFill>
        </p:spPr>
        <p:txBody>
          <a:bodyPr wrap="square" lIns="0" tIns="0" rIns="0" bIns="0" rtlCol="0"/>
          <a:lstStyle/>
          <a:p>
            <a:endParaRPr/>
          </a:p>
        </p:txBody>
      </p:sp>
      <p:sp>
        <p:nvSpPr>
          <p:cNvPr id="13" name="object 13"/>
          <p:cNvSpPr txBox="1"/>
          <p:nvPr/>
        </p:nvSpPr>
        <p:spPr>
          <a:xfrm>
            <a:off x="2885313" y="2854579"/>
            <a:ext cx="65087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Velocity</a:t>
            </a:r>
            <a:endParaRPr sz="1400">
              <a:latin typeface="Arial"/>
              <a:cs typeface="Arial"/>
            </a:endParaRPr>
          </a:p>
        </p:txBody>
      </p:sp>
      <p:sp>
        <p:nvSpPr>
          <p:cNvPr id="14" name="object 14"/>
          <p:cNvSpPr/>
          <p:nvPr/>
        </p:nvSpPr>
        <p:spPr>
          <a:xfrm>
            <a:off x="6112764" y="1397508"/>
            <a:ext cx="1111250" cy="4282440"/>
          </a:xfrm>
          <a:custGeom>
            <a:avLst/>
            <a:gdLst/>
            <a:ahLst/>
            <a:cxnLst/>
            <a:rect l="l" t="t" r="r" b="b"/>
            <a:pathLst>
              <a:path w="1111250" h="4282440">
                <a:moveTo>
                  <a:pt x="0" y="185165"/>
                </a:moveTo>
                <a:lnTo>
                  <a:pt x="6616" y="135951"/>
                </a:lnTo>
                <a:lnTo>
                  <a:pt x="25287" y="91722"/>
                </a:lnTo>
                <a:lnTo>
                  <a:pt x="54244" y="54244"/>
                </a:lnTo>
                <a:lnTo>
                  <a:pt x="91722" y="25287"/>
                </a:lnTo>
                <a:lnTo>
                  <a:pt x="135951" y="6616"/>
                </a:lnTo>
                <a:lnTo>
                  <a:pt x="185165" y="0"/>
                </a:lnTo>
                <a:lnTo>
                  <a:pt x="925830" y="0"/>
                </a:lnTo>
                <a:lnTo>
                  <a:pt x="975044" y="6616"/>
                </a:lnTo>
                <a:lnTo>
                  <a:pt x="1019273" y="25287"/>
                </a:lnTo>
                <a:lnTo>
                  <a:pt x="1056751" y="54244"/>
                </a:lnTo>
                <a:lnTo>
                  <a:pt x="1085708" y="91722"/>
                </a:lnTo>
                <a:lnTo>
                  <a:pt x="1104379" y="135951"/>
                </a:lnTo>
                <a:lnTo>
                  <a:pt x="1110995" y="185165"/>
                </a:lnTo>
                <a:lnTo>
                  <a:pt x="1110995" y="4097274"/>
                </a:lnTo>
                <a:lnTo>
                  <a:pt x="1104379" y="4146497"/>
                </a:lnTo>
                <a:lnTo>
                  <a:pt x="1085708" y="4190729"/>
                </a:lnTo>
                <a:lnTo>
                  <a:pt x="1056751" y="4228204"/>
                </a:lnTo>
                <a:lnTo>
                  <a:pt x="1019273" y="4257158"/>
                </a:lnTo>
                <a:lnTo>
                  <a:pt x="975044" y="4275825"/>
                </a:lnTo>
                <a:lnTo>
                  <a:pt x="925830" y="4282440"/>
                </a:lnTo>
                <a:lnTo>
                  <a:pt x="185165" y="4282440"/>
                </a:lnTo>
                <a:lnTo>
                  <a:pt x="135951" y="4275825"/>
                </a:lnTo>
                <a:lnTo>
                  <a:pt x="91722" y="4257158"/>
                </a:lnTo>
                <a:lnTo>
                  <a:pt x="54244" y="4228204"/>
                </a:lnTo>
                <a:lnTo>
                  <a:pt x="25287" y="4190729"/>
                </a:lnTo>
                <a:lnTo>
                  <a:pt x="6616" y="4146497"/>
                </a:lnTo>
                <a:lnTo>
                  <a:pt x="0" y="4097274"/>
                </a:lnTo>
                <a:lnTo>
                  <a:pt x="0" y="185165"/>
                </a:lnTo>
                <a:close/>
              </a:path>
            </a:pathLst>
          </a:custGeom>
          <a:ln w="9144">
            <a:solidFill>
              <a:srgbClr val="000000"/>
            </a:solidFill>
          </a:ln>
        </p:spPr>
        <p:txBody>
          <a:bodyPr wrap="square" lIns="0" tIns="0" rIns="0" bIns="0" rtlCol="0"/>
          <a:lstStyle/>
          <a:p>
            <a:endParaRPr/>
          </a:p>
        </p:txBody>
      </p:sp>
      <p:sp>
        <p:nvSpPr>
          <p:cNvPr id="15" name="object 15"/>
          <p:cNvSpPr/>
          <p:nvPr/>
        </p:nvSpPr>
        <p:spPr>
          <a:xfrm>
            <a:off x="854963" y="5358384"/>
            <a:ext cx="4898390" cy="361315"/>
          </a:xfrm>
          <a:custGeom>
            <a:avLst/>
            <a:gdLst/>
            <a:ahLst/>
            <a:cxnLst/>
            <a:rect l="l" t="t" r="r" b="b"/>
            <a:pathLst>
              <a:path w="4898390" h="361314">
                <a:moveTo>
                  <a:pt x="4717542" y="0"/>
                </a:moveTo>
                <a:lnTo>
                  <a:pt x="4717542" y="90296"/>
                </a:lnTo>
                <a:lnTo>
                  <a:pt x="0" y="90296"/>
                </a:lnTo>
                <a:lnTo>
                  <a:pt x="90297" y="180593"/>
                </a:lnTo>
                <a:lnTo>
                  <a:pt x="0" y="270890"/>
                </a:lnTo>
                <a:lnTo>
                  <a:pt x="4717542" y="270890"/>
                </a:lnTo>
                <a:lnTo>
                  <a:pt x="4717542" y="361187"/>
                </a:lnTo>
                <a:lnTo>
                  <a:pt x="4898136" y="180593"/>
                </a:lnTo>
                <a:lnTo>
                  <a:pt x="4717542" y="0"/>
                </a:lnTo>
                <a:close/>
              </a:path>
            </a:pathLst>
          </a:custGeom>
          <a:solidFill>
            <a:srgbClr val="FF0080"/>
          </a:solidFill>
        </p:spPr>
        <p:txBody>
          <a:bodyPr wrap="square" lIns="0" tIns="0" rIns="0" bIns="0" rtlCol="0"/>
          <a:lstStyle/>
          <a:p>
            <a:endParaRPr/>
          </a:p>
        </p:txBody>
      </p:sp>
      <p:sp>
        <p:nvSpPr>
          <p:cNvPr id="16" name="object 16"/>
          <p:cNvSpPr/>
          <p:nvPr/>
        </p:nvSpPr>
        <p:spPr>
          <a:xfrm>
            <a:off x="854963" y="1338072"/>
            <a:ext cx="4898390" cy="360045"/>
          </a:xfrm>
          <a:custGeom>
            <a:avLst/>
            <a:gdLst/>
            <a:ahLst/>
            <a:cxnLst/>
            <a:rect l="l" t="t" r="r" b="b"/>
            <a:pathLst>
              <a:path w="4898390" h="360044">
                <a:moveTo>
                  <a:pt x="4718304" y="0"/>
                </a:moveTo>
                <a:lnTo>
                  <a:pt x="4718304" y="89915"/>
                </a:lnTo>
                <a:lnTo>
                  <a:pt x="0" y="89915"/>
                </a:lnTo>
                <a:lnTo>
                  <a:pt x="89916" y="179831"/>
                </a:lnTo>
                <a:lnTo>
                  <a:pt x="0" y="269748"/>
                </a:lnTo>
                <a:lnTo>
                  <a:pt x="4718304" y="269748"/>
                </a:lnTo>
                <a:lnTo>
                  <a:pt x="4718304" y="359663"/>
                </a:lnTo>
                <a:lnTo>
                  <a:pt x="4898136" y="179831"/>
                </a:lnTo>
                <a:lnTo>
                  <a:pt x="4718304" y="0"/>
                </a:lnTo>
                <a:close/>
              </a:path>
            </a:pathLst>
          </a:custGeom>
          <a:solidFill>
            <a:srgbClr val="FF0080"/>
          </a:solidFill>
        </p:spPr>
        <p:txBody>
          <a:bodyPr wrap="square" lIns="0" tIns="0" rIns="0" bIns="0" rtlCol="0"/>
          <a:lstStyle/>
          <a:p>
            <a:endParaRPr/>
          </a:p>
        </p:txBody>
      </p:sp>
      <p:sp>
        <p:nvSpPr>
          <p:cNvPr id="17" name="object 17"/>
          <p:cNvSpPr txBox="1">
            <a:spLocks noGrp="1"/>
          </p:cNvSpPr>
          <p:nvPr>
            <p:ph type="title"/>
          </p:nvPr>
        </p:nvSpPr>
        <p:spPr>
          <a:xfrm>
            <a:off x="474065" y="207975"/>
            <a:ext cx="6680200"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0FF00"/>
                </a:solidFill>
                <a:latin typeface="Arial"/>
                <a:cs typeface="Arial"/>
              </a:rPr>
              <a:t>Turning Big Data into</a:t>
            </a:r>
            <a:r>
              <a:rPr sz="4000" b="1" spc="-35" dirty="0">
                <a:solidFill>
                  <a:srgbClr val="00FF00"/>
                </a:solidFill>
                <a:latin typeface="Arial"/>
                <a:cs typeface="Arial"/>
              </a:rPr>
              <a:t> </a:t>
            </a:r>
            <a:r>
              <a:rPr sz="4000" b="1" spc="-5" dirty="0">
                <a:solidFill>
                  <a:srgbClr val="00FF00"/>
                </a:solidFill>
                <a:latin typeface="Arial"/>
                <a:cs typeface="Arial"/>
              </a:rPr>
              <a:t>Value</a:t>
            </a:r>
            <a:endParaRPr sz="4000">
              <a:latin typeface="Arial"/>
              <a:cs typeface="Arial"/>
            </a:endParaRPr>
          </a:p>
        </p:txBody>
      </p:sp>
      <p:sp>
        <p:nvSpPr>
          <p:cNvPr id="18" name="object 18"/>
          <p:cNvSpPr/>
          <p:nvPr/>
        </p:nvSpPr>
        <p:spPr>
          <a:xfrm>
            <a:off x="6073902" y="1349502"/>
            <a:ext cx="2286000" cy="4572000"/>
          </a:xfrm>
          <a:custGeom>
            <a:avLst/>
            <a:gdLst/>
            <a:ahLst/>
            <a:cxnLst/>
            <a:rect l="l" t="t" r="r" b="b"/>
            <a:pathLst>
              <a:path w="2286000" h="4572000">
                <a:moveTo>
                  <a:pt x="0" y="4572000"/>
                </a:moveTo>
                <a:lnTo>
                  <a:pt x="2286000" y="4572000"/>
                </a:lnTo>
                <a:lnTo>
                  <a:pt x="2286000" y="0"/>
                </a:lnTo>
                <a:lnTo>
                  <a:pt x="0" y="0"/>
                </a:lnTo>
                <a:lnTo>
                  <a:pt x="0" y="4572000"/>
                </a:lnTo>
                <a:close/>
              </a:path>
            </a:pathLst>
          </a:custGeom>
          <a:solidFill>
            <a:srgbClr val="4F81BC"/>
          </a:solidFill>
        </p:spPr>
        <p:txBody>
          <a:bodyPr wrap="square" lIns="0" tIns="0" rIns="0" bIns="0" rtlCol="0"/>
          <a:lstStyle/>
          <a:p>
            <a:endParaRPr/>
          </a:p>
        </p:txBody>
      </p:sp>
      <p:sp>
        <p:nvSpPr>
          <p:cNvPr id="19" name="object 19"/>
          <p:cNvSpPr/>
          <p:nvPr/>
        </p:nvSpPr>
        <p:spPr>
          <a:xfrm>
            <a:off x="6301740" y="2491739"/>
            <a:ext cx="1905000" cy="2362200"/>
          </a:xfrm>
          <a:custGeom>
            <a:avLst/>
            <a:gdLst/>
            <a:ahLst/>
            <a:cxnLst/>
            <a:rect l="l" t="t" r="r" b="b"/>
            <a:pathLst>
              <a:path w="1905000" h="2362200">
                <a:moveTo>
                  <a:pt x="910123" y="1709039"/>
                </a:moveTo>
                <a:lnTo>
                  <a:pt x="680465" y="1709039"/>
                </a:lnTo>
                <a:lnTo>
                  <a:pt x="748284" y="2362200"/>
                </a:lnTo>
                <a:lnTo>
                  <a:pt x="910123" y="1709039"/>
                </a:lnTo>
                <a:close/>
              </a:path>
              <a:path w="1905000" h="2362200">
                <a:moveTo>
                  <a:pt x="1230292" y="1633347"/>
                </a:moveTo>
                <a:lnTo>
                  <a:pt x="928878" y="1633347"/>
                </a:lnTo>
                <a:lnTo>
                  <a:pt x="1168273" y="2158492"/>
                </a:lnTo>
                <a:lnTo>
                  <a:pt x="1230292" y="1633347"/>
                </a:lnTo>
                <a:close/>
              </a:path>
              <a:path w="1905000" h="2362200">
                <a:moveTo>
                  <a:pt x="1518830" y="1581023"/>
                </a:moveTo>
                <a:lnTo>
                  <a:pt x="1236471" y="1581023"/>
                </a:lnTo>
                <a:lnTo>
                  <a:pt x="1600327" y="1978914"/>
                </a:lnTo>
                <a:lnTo>
                  <a:pt x="1518830" y="1581023"/>
                </a:lnTo>
                <a:close/>
              </a:path>
              <a:path w="1905000" h="2362200">
                <a:moveTo>
                  <a:pt x="1507176" y="1524127"/>
                </a:moveTo>
                <a:lnTo>
                  <a:pt x="499744" y="1524127"/>
                </a:lnTo>
                <a:lnTo>
                  <a:pt x="419988" y="1926590"/>
                </a:lnTo>
                <a:lnTo>
                  <a:pt x="680465" y="1709039"/>
                </a:lnTo>
                <a:lnTo>
                  <a:pt x="910123" y="1709039"/>
                </a:lnTo>
                <a:lnTo>
                  <a:pt x="928878" y="1633347"/>
                </a:lnTo>
                <a:lnTo>
                  <a:pt x="1230292" y="1633347"/>
                </a:lnTo>
                <a:lnTo>
                  <a:pt x="1236471" y="1581023"/>
                </a:lnTo>
                <a:lnTo>
                  <a:pt x="1518830" y="1581023"/>
                </a:lnTo>
                <a:lnTo>
                  <a:pt x="1507176" y="1524127"/>
                </a:lnTo>
                <a:close/>
              </a:path>
              <a:path w="1905000" h="2362200">
                <a:moveTo>
                  <a:pt x="32638" y="250951"/>
                </a:moveTo>
                <a:lnTo>
                  <a:pt x="408051" y="832993"/>
                </a:lnTo>
                <a:lnTo>
                  <a:pt x="0" y="942086"/>
                </a:lnTo>
                <a:lnTo>
                  <a:pt x="328294" y="1287780"/>
                </a:lnTo>
                <a:lnTo>
                  <a:pt x="11937" y="1595247"/>
                </a:lnTo>
                <a:lnTo>
                  <a:pt x="499744" y="1524127"/>
                </a:lnTo>
                <a:lnTo>
                  <a:pt x="1507176" y="1524127"/>
                </a:lnTo>
                <a:lnTo>
                  <a:pt x="1484884" y="1415288"/>
                </a:lnTo>
                <a:lnTo>
                  <a:pt x="1861414" y="1415288"/>
                </a:lnTo>
                <a:lnTo>
                  <a:pt x="1552829" y="1145540"/>
                </a:lnTo>
                <a:lnTo>
                  <a:pt x="1860677" y="889888"/>
                </a:lnTo>
                <a:lnTo>
                  <a:pt x="1473073" y="799973"/>
                </a:lnTo>
                <a:lnTo>
                  <a:pt x="1524595" y="691134"/>
                </a:lnTo>
                <a:lnTo>
                  <a:pt x="644906" y="691134"/>
                </a:lnTo>
                <a:lnTo>
                  <a:pt x="32638" y="250951"/>
                </a:lnTo>
                <a:close/>
              </a:path>
              <a:path w="1905000" h="2362200">
                <a:moveTo>
                  <a:pt x="1861414" y="1415288"/>
                </a:moveTo>
                <a:lnTo>
                  <a:pt x="1484884" y="1415288"/>
                </a:lnTo>
                <a:lnTo>
                  <a:pt x="1905000" y="1453388"/>
                </a:lnTo>
                <a:lnTo>
                  <a:pt x="1861414" y="1415288"/>
                </a:lnTo>
                <a:close/>
              </a:path>
              <a:path w="1905000" h="2362200">
                <a:moveTo>
                  <a:pt x="736600" y="250951"/>
                </a:moveTo>
                <a:lnTo>
                  <a:pt x="644906" y="691134"/>
                </a:lnTo>
                <a:lnTo>
                  <a:pt x="1524595" y="691134"/>
                </a:lnTo>
                <a:lnTo>
                  <a:pt x="1551529" y="634238"/>
                </a:lnTo>
                <a:lnTo>
                  <a:pt x="952500" y="634238"/>
                </a:lnTo>
                <a:lnTo>
                  <a:pt x="736600" y="250951"/>
                </a:lnTo>
                <a:close/>
              </a:path>
              <a:path w="1905000" h="2362200">
                <a:moveTo>
                  <a:pt x="1280794" y="0"/>
                </a:moveTo>
                <a:lnTo>
                  <a:pt x="952500" y="634238"/>
                </a:lnTo>
                <a:lnTo>
                  <a:pt x="1551529" y="634238"/>
                </a:lnTo>
                <a:lnTo>
                  <a:pt x="1576118" y="582295"/>
                </a:lnTo>
                <a:lnTo>
                  <a:pt x="1248410" y="582295"/>
                </a:lnTo>
                <a:lnTo>
                  <a:pt x="1280794" y="0"/>
                </a:lnTo>
                <a:close/>
              </a:path>
              <a:path w="1905000" h="2362200">
                <a:moveTo>
                  <a:pt x="1621028" y="487425"/>
                </a:moveTo>
                <a:lnTo>
                  <a:pt x="1248410" y="582295"/>
                </a:lnTo>
                <a:lnTo>
                  <a:pt x="1576118" y="582295"/>
                </a:lnTo>
                <a:lnTo>
                  <a:pt x="1621028" y="487425"/>
                </a:lnTo>
                <a:close/>
              </a:path>
            </a:pathLst>
          </a:custGeom>
          <a:solidFill>
            <a:srgbClr val="FF0080"/>
          </a:solidFill>
        </p:spPr>
        <p:txBody>
          <a:bodyPr wrap="square" lIns="0" tIns="0" rIns="0" bIns="0" rtlCol="0"/>
          <a:lstStyle/>
          <a:p>
            <a:endParaRPr/>
          </a:p>
        </p:txBody>
      </p:sp>
      <p:sp>
        <p:nvSpPr>
          <p:cNvPr id="20" name="object 20"/>
          <p:cNvSpPr/>
          <p:nvPr/>
        </p:nvSpPr>
        <p:spPr>
          <a:xfrm>
            <a:off x="6301740" y="2491739"/>
            <a:ext cx="1905000" cy="2362200"/>
          </a:xfrm>
          <a:custGeom>
            <a:avLst/>
            <a:gdLst/>
            <a:ahLst/>
            <a:cxnLst/>
            <a:rect l="l" t="t" r="r" b="b"/>
            <a:pathLst>
              <a:path w="1905000" h="2362200">
                <a:moveTo>
                  <a:pt x="952500" y="634238"/>
                </a:moveTo>
                <a:lnTo>
                  <a:pt x="1280794" y="0"/>
                </a:lnTo>
                <a:lnTo>
                  <a:pt x="1248410" y="582295"/>
                </a:lnTo>
                <a:lnTo>
                  <a:pt x="1621028" y="487425"/>
                </a:lnTo>
                <a:lnTo>
                  <a:pt x="1473073" y="799973"/>
                </a:lnTo>
                <a:lnTo>
                  <a:pt x="1860677" y="889888"/>
                </a:lnTo>
                <a:lnTo>
                  <a:pt x="1552829" y="1145540"/>
                </a:lnTo>
                <a:lnTo>
                  <a:pt x="1905000" y="1453388"/>
                </a:lnTo>
                <a:lnTo>
                  <a:pt x="1484884" y="1415288"/>
                </a:lnTo>
                <a:lnTo>
                  <a:pt x="1600327" y="1978914"/>
                </a:lnTo>
                <a:lnTo>
                  <a:pt x="1236471" y="1581023"/>
                </a:lnTo>
                <a:lnTo>
                  <a:pt x="1168273" y="2158492"/>
                </a:lnTo>
                <a:lnTo>
                  <a:pt x="928878" y="1633347"/>
                </a:lnTo>
                <a:lnTo>
                  <a:pt x="748284" y="2362200"/>
                </a:lnTo>
                <a:lnTo>
                  <a:pt x="680465" y="1709039"/>
                </a:lnTo>
                <a:lnTo>
                  <a:pt x="419988" y="1926590"/>
                </a:lnTo>
                <a:lnTo>
                  <a:pt x="499744" y="1524127"/>
                </a:lnTo>
                <a:lnTo>
                  <a:pt x="11937" y="1595247"/>
                </a:lnTo>
                <a:lnTo>
                  <a:pt x="328294" y="1287780"/>
                </a:lnTo>
                <a:lnTo>
                  <a:pt x="0" y="942086"/>
                </a:lnTo>
                <a:lnTo>
                  <a:pt x="408051" y="832993"/>
                </a:lnTo>
                <a:lnTo>
                  <a:pt x="32638" y="250951"/>
                </a:lnTo>
                <a:lnTo>
                  <a:pt x="644906" y="691134"/>
                </a:lnTo>
                <a:lnTo>
                  <a:pt x="736600" y="250951"/>
                </a:lnTo>
                <a:lnTo>
                  <a:pt x="952500" y="634238"/>
                </a:lnTo>
                <a:close/>
              </a:path>
            </a:pathLst>
          </a:custGeom>
          <a:ln w="9144">
            <a:solidFill>
              <a:srgbClr val="4F81BC"/>
            </a:solidFill>
          </a:ln>
        </p:spPr>
        <p:txBody>
          <a:bodyPr wrap="square" lIns="0" tIns="0" rIns="0" bIns="0" rtlCol="0"/>
          <a:lstStyle/>
          <a:p>
            <a:endParaRPr/>
          </a:p>
        </p:txBody>
      </p:sp>
      <p:sp>
        <p:nvSpPr>
          <p:cNvPr id="21" name="object 21"/>
          <p:cNvSpPr txBox="1"/>
          <p:nvPr/>
        </p:nvSpPr>
        <p:spPr>
          <a:xfrm>
            <a:off x="6073902" y="1349502"/>
            <a:ext cx="2286000" cy="4572000"/>
          </a:xfrm>
          <a:prstGeom prst="rect">
            <a:avLst/>
          </a:prstGeom>
          <a:ln w="19811">
            <a:solidFill>
              <a:srgbClr val="7C2C8B"/>
            </a:solidFill>
          </a:ln>
        </p:spPr>
        <p:txBody>
          <a:bodyPr vert="horz" wrap="square" lIns="0" tIns="0" rIns="0" bIns="0" rtlCol="0">
            <a:spAutoFit/>
          </a:bodyPr>
          <a:lstStyle/>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spcBef>
                <a:spcPts val="50"/>
              </a:spcBef>
            </a:pPr>
            <a:endParaRPr sz="3150">
              <a:latin typeface="Times New Roman"/>
              <a:cs typeface="Times New Roman"/>
            </a:endParaRPr>
          </a:p>
          <a:p>
            <a:pPr marL="800100">
              <a:lnSpc>
                <a:spcPct val="100000"/>
              </a:lnSpc>
            </a:pPr>
            <a:r>
              <a:rPr sz="2800" spc="-10" dirty="0">
                <a:solidFill>
                  <a:srgbClr val="FFFFFF"/>
                </a:solidFill>
                <a:latin typeface="Calibri"/>
                <a:cs typeface="Calibri"/>
              </a:rPr>
              <a:t>Value</a:t>
            </a:r>
            <a:endParaRPr sz="2800">
              <a:latin typeface="Calibri"/>
              <a:cs typeface="Calibri"/>
            </a:endParaRPr>
          </a:p>
        </p:txBody>
      </p:sp>
    </p:spTree>
    <p:extLst>
      <p:ext uri="{BB962C8B-B14F-4D97-AF65-F5344CB8AC3E}">
        <p14:creationId xmlns:p14="http://schemas.microsoft.com/office/powerpoint/2010/main" val="118792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 data – 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Capturing data</a:t>
            </a:r>
          </a:p>
          <a:p>
            <a:pPr marL="0" indent="0">
              <a:buNone/>
            </a:pPr>
            <a:r>
              <a:rPr lang="en-US" dirty="0"/>
              <a:t>• </a:t>
            </a:r>
            <a:r>
              <a:rPr lang="en-US" dirty="0" err="1"/>
              <a:t>Curation</a:t>
            </a:r>
            <a:r>
              <a:rPr lang="en-US" dirty="0"/>
              <a:t> (Organizing, maintaining)</a:t>
            </a:r>
          </a:p>
          <a:p>
            <a:pPr marL="0" indent="0">
              <a:buNone/>
            </a:pPr>
            <a:r>
              <a:rPr lang="en-US" dirty="0"/>
              <a:t>• Storage</a:t>
            </a:r>
          </a:p>
          <a:p>
            <a:pPr marL="0" indent="0">
              <a:buNone/>
            </a:pPr>
            <a:r>
              <a:rPr lang="en-US" dirty="0"/>
              <a:t>• Searching</a:t>
            </a:r>
          </a:p>
          <a:p>
            <a:pPr marL="0" indent="0">
              <a:buNone/>
            </a:pPr>
            <a:r>
              <a:rPr lang="en-US" dirty="0"/>
              <a:t>• Sharing</a:t>
            </a:r>
          </a:p>
          <a:p>
            <a:pPr marL="0" indent="0">
              <a:buNone/>
            </a:pPr>
            <a:r>
              <a:rPr lang="en-US" dirty="0"/>
              <a:t>• Transfer</a:t>
            </a:r>
          </a:p>
          <a:p>
            <a:pPr marL="0" indent="0">
              <a:buNone/>
            </a:pPr>
            <a:r>
              <a:rPr lang="en-US" dirty="0"/>
              <a:t>• Analysis</a:t>
            </a:r>
          </a:p>
          <a:p>
            <a:pPr marL="0" indent="0">
              <a:buNone/>
            </a:pPr>
            <a:r>
              <a:rPr lang="en-US" dirty="0"/>
              <a:t>• Presentation</a:t>
            </a:r>
          </a:p>
        </p:txBody>
      </p:sp>
    </p:spTree>
    <p:extLst>
      <p:ext uri="{BB962C8B-B14F-4D97-AF65-F5344CB8AC3E}">
        <p14:creationId xmlns:p14="http://schemas.microsoft.com/office/powerpoint/2010/main" val="180581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1: storing exponentially growing huge datasets</a:t>
            </a:r>
          </a:p>
        </p:txBody>
      </p:sp>
      <p:sp>
        <p:nvSpPr>
          <p:cNvPr id="4" name="Content Placeholder 3"/>
          <p:cNvSpPr>
            <a:spLocks noGrp="1"/>
          </p:cNvSpPr>
          <p:nvPr>
            <p:ph sz="half" idx="1"/>
          </p:nvPr>
        </p:nvSpPr>
        <p:spPr/>
        <p:txBody>
          <a:bodyPr>
            <a:normAutofit lnSpcReduction="10000"/>
          </a:bodyPr>
          <a:lstStyle/>
          <a:p>
            <a:pPr algn="just"/>
            <a:r>
              <a:rPr lang="en-US" dirty="0"/>
              <a:t>Data generated in past 2 years is more than the previous history in total</a:t>
            </a:r>
          </a:p>
          <a:p>
            <a:pPr algn="just"/>
            <a:r>
              <a:rPr lang="en-US" dirty="0"/>
              <a:t>By 2020 , total digital data will grow to 44 </a:t>
            </a:r>
            <a:r>
              <a:rPr lang="en-US" dirty="0" err="1"/>
              <a:t>Zettabytes</a:t>
            </a:r>
            <a:r>
              <a:rPr lang="en-US" dirty="0"/>
              <a:t> approximately</a:t>
            </a:r>
          </a:p>
          <a:p>
            <a:pPr algn="just"/>
            <a:r>
              <a:rPr lang="en-US" dirty="0"/>
              <a:t>By 2020, about 1.7 MB of new info will be created every second for every person.</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92217" y="1843384"/>
            <a:ext cx="3950566" cy="403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91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5407" y="398145"/>
            <a:ext cx="8455660" cy="513715"/>
          </a:xfrm>
          <a:prstGeom prst="rect">
            <a:avLst/>
          </a:prstGeom>
        </p:spPr>
        <p:txBody>
          <a:bodyPr vert="horz" wrap="square" lIns="0" tIns="13335" rIns="0" bIns="0" rtlCol="0">
            <a:spAutoFit/>
          </a:bodyPr>
          <a:lstStyle/>
          <a:p>
            <a:pPr marL="12700">
              <a:lnSpc>
                <a:spcPct val="100000"/>
              </a:lnSpc>
              <a:spcBef>
                <a:spcPts val="105"/>
              </a:spcBef>
            </a:pPr>
            <a:r>
              <a:rPr sz="3200" dirty="0"/>
              <a:t>DATA GENERATION IN LAST FEW</a:t>
            </a:r>
            <a:r>
              <a:rPr sz="3200" spc="-120" dirty="0"/>
              <a:t> </a:t>
            </a:r>
            <a:r>
              <a:rPr sz="3200" dirty="0"/>
              <a:t>DECADES</a:t>
            </a:r>
            <a:endParaRPr sz="3200"/>
          </a:p>
        </p:txBody>
      </p:sp>
      <p:sp>
        <p:nvSpPr>
          <p:cNvPr id="4" name="object 4"/>
          <p:cNvSpPr/>
          <p:nvPr/>
        </p:nvSpPr>
        <p:spPr>
          <a:xfrm>
            <a:off x="644651" y="1435607"/>
            <a:ext cx="7854695" cy="47137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38955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2: Processing data having complex structure</a:t>
            </a:r>
          </a:p>
        </p:txBody>
      </p:sp>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2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Processing data faster</a:t>
            </a:r>
          </a:p>
        </p:txBody>
      </p:sp>
      <p:sp>
        <p:nvSpPr>
          <p:cNvPr id="4" name="Content Placeholder 3"/>
          <p:cNvSpPr>
            <a:spLocks noGrp="1"/>
          </p:cNvSpPr>
          <p:nvPr>
            <p:ph idx="1"/>
          </p:nvPr>
        </p:nvSpPr>
        <p:spPr>
          <a:xfrm>
            <a:off x="495300" y="1646237"/>
            <a:ext cx="8229600" cy="4525963"/>
          </a:xfrm>
        </p:spPr>
        <p:txBody>
          <a:bodyPr/>
          <a:lstStyle/>
          <a:p>
            <a:r>
              <a:rPr lang="en-US" dirty="0"/>
              <a:t>The data is growing at much faster rate than that of disk read/write speed.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6019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78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Big Data</a:t>
            </a:r>
            <a:endParaRPr lang="en-US" dirty="0"/>
          </a:p>
        </p:txBody>
      </p:sp>
      <p:sp>
        <p:nvSpPr>
          <p:cNvPr id="3" name="Content Placeholder 2"/>
          <p:cNvSpPr>
            <a:spLocks noGrp="1"/>
          </p:cNvSpPr>
          <p:nvPr>
            <p:ph idx="1"/>
          </p:nvPr>
        </p:nvSpPr>
        <p:spPr/>
        <p:txBody>
          <a:bodyPr/>
          <a:lstStyle/>
          <a:p>
            <a:r>
              <a:rPr lang="en-US" b="1" dirty="0"/>
              <a:t>Structured</a:t>
            </a:r>
          </a:p>
          <a:p>
            <a:pPr marL="0" indent="0">
              <a:buNone/>
            </a:pPr>
            <a:r>
              <a:rPr lang="en-US" dirty="0"/>
              <a:t>Any data that can be stored, accessed and processed in the form of fixed format is termed as a 'structured' data.</a:t>
            </a:r>
          </a:p>
          <a:p>
            <a:pPr marL="0" indent="0">
              <a:buNone/>
            </a:pPr>
            <a:r>
              <a:rPr lang="en-US" b="1" dirty="0"/>
              <a:t>Examples Of Structured Data</a:t>
            </a:r>
          </a:p>
          <a:p>
            <a:pPr marL="0" indent="0">
              <a:buNone/>
            </a:pPr>
            <a:r>
              <a:rPr lang="en-US" dirty="0"/>
              <a:t>An 'Employee' table in a database is an example of Structured Data</a:t>
            </a:r>
          </a:p>
        </p:txBody>
      </p:sp>
    </p:spTree>
    <p:extLst>
      <p:ext uri="{BB962C8B-B14F-4D97-AF65-F5344CB8AC3E}">
        <p14:creationId xmlns:p14="http://schemas.microsoft.com/office/powerpoint/2010/main" val="103523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5247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Unstructured</a:t>
            </a:r>
            <a:endParaRPr lang="en-US" dirty="0"/>
          </a:p>
        </p:txBody>
      </p:sp>
      <p:sp>
        <p:nvSpPr>
          <p:cNvPr id="3" name="Content Placeholder 2"/>
          <p:cNvSpPr>
            <a:spLocks noGrp="1"/>
          </p:cNvSpPr>
          <p:nvPr>
            <p:ph idx="1"/>
          </p:nvPr>
        </p:nvSpPr>
        <p:spPr/>
        <p:txBody>
          <a:bodyPr/>
          <a:lstStyle/>
          <a:p>
            <a:pPr algn="just"/>
            <a:r>
              <a:rPr lang="en-US" dirty="0"/>
              <a:t>Any data with unknown form or the structure is classified as unstructured data.</a:t>
            </a:r>
          </a:p>
          <a:p>
            <a:pPr algn="just"/>
            <a:r>
              <a:rPr lang="en-US" dirty="0"/>
              <a:t>In addition to the size being huge, un-structured data poses multiple challenges in terms of its processing for deriving value out of it.</a:t>
            </a:r>
          </a:p>
          <a:p>
            <a:pPr algn="just"/>
            <a:r>
              <a:rPr lang="en-US" dirty="0"/>
              <a:t>Example: PDF,DOC,Audio, video, image file</a:t>
            </a:r>
          </a:p>
        </p:txBody>
      </p:sp>
    </p:spTree>
    <p:extLst>
      <p:ext uri="{BB962C8B-B14F-4D97-AF65-F5344CB8AC3E}">
        <p14:creationId xmlns:p14="http://schemas.microsoft.com/office/powerpoint/2010/main" val="134918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Semi-structured</a:t>
            </a:r>
            <a:endParaRPr lang="en-US" dirty="0"/>
          </a:p>
        </p:txBody>
      </p:sp>
      <p:sp>
        <p:nvSpPr>
          <p:cNvPr id="3" name="Content Placeholder 2"/>
          <p:cNvSpPr>
            <a:spLocks noGrp="1"/>
          </p:cNvSpPr>
          <p:nvPr>
            <p:ph idx="1"/>
          </p:nvPr>
        </p:nvSpPr>
        <p:spPr/>
        <p:txBody>
          <a:bodyPr/>
          <a:lstStyle/>
          <a:p>
            <a:pPr algn="just"/>
            <a:r>
              <a:rPr lang="en-US" dirty="0"/>
              <a:t>Semi-structured data can contain both the forms of data.</a:t>
            </a:r>
          </a:p>
          <a:p>
            <a:pPr algn="just"/>
            <a:r>
              <a:rPr lang="en-US" dirty="0"/>
              <a:t>Example of semi-structured data is a data represented in an XML file. </a:t>
            </a:r>
          </a:p>
          <a:p>
            <a:pPr algn="just"/>
            <a:r>
              <a:rPr lang="en-US" dirty="0"/>
              <a:t>Example 2: email data</a:t>
            </a:r>
          </a:p>
          <a:p>
            <a:pPr algn="just"/>
            <a:r>
              <a:rPr lang="en-US" dirty="0"/>
              <a:t>Personal data stored in an XML file- </a:t>
            </a:r>
          </a:p>
        </p:txBody>
      </p:sp>
    </p:spTree>
    <p:extLst>
      <p:ext uri="{BB962C8B-B14F-4D97-AF65-F5344CB8AC3E}">
        <p14:creationId xmlns:p14="http://schemas.microsoft.com/office/powerpoint/2010/main" val="4242195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 y="1676400"/>
            <a:ext cx="75723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65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Big Data Processing</a:t>
            </a:r>
            <a:endParaRPr lang="en-US" dirty="0"/>
          </a:p>
        </p:txBody>
      </p:sp>
      <p:sp>
        <p:nvSpPr>
          <p:cNvPr id="3" name="Content Placeholder 2"/>
          <p:cNvSpPr>
            <a:spLocks noGrp="1"/>
          </p:cNvSpPr>
          <p:nvPr>
            <p:ph idx="1"/>
          </p:nvPr>
        </p:nvSpPr>
        <p:spPr/>
        <p:txBody>
          <a:bodyPr/>
          <a:lstStyle/>
          <a:p>
            <a:pPr algn="just"/>
            <a:r>
              <a:rPr lang="en-US" dirty="0"/>
              <a:t>Businesses can utilize outside intelligence while taking decisions.</a:t>
            </a:r>
          </a:p>
          <a:p>
            <a:pPr algn="just"/>
            <a:r>
              <a:rPr lang="en-US" dirty="0"/>
              <a:t>Improved customer service</a:t>
            </a:r>
          </a:p>
          <a:p>
            <a:pPr algn="just"/>
            <a:r>
              <a:rPr lang="en-US" dirty="0"/>
              <a:t>Early identification of risk to the product/services, if any</a:t>
            </a:r>
          </a:p>
          <a:p>
            <a:pPr algn="just"/>
            <a:r>
              <a:rPr lang="en-US" dirty="0"/>
              <a:t>Better operational efficiency</a:t>
            </a:r>
          </a:p>
        </p:txBody>
      </p:sp>
    </p:spTree>
    <p:extLst>
      <p:ext uri="{BB962C8B-B14F-4D97-AF65-F5344CB8AC3E}">
        <p14:creationId xmlns:p14="http://schemas.microsoft.com/office/powerpoint/2010/main" val="3245744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vs. Big Data business approach</a:t>
            </a:r>
          </a:p>
        </p:txBody>
      </p:sp>
      <p:sp>
        <p:nvSpPr>
          <p:cNvPr id="3" name="Content Placeholder 2"/>
          <p:cNvSpPr>
            <a:spLocks noGrp="1"/>
          </p:cNvSpPr>
          <p:nvPr>
            <p:ph idx="1"/>
          </p:nvPr>
        </p:nvSpPr>
        <p:spPr/>
        <p:txBody>
          <a:bodyPr>
            <a:normAutofit lnSpcReduction="10000"/>
          </a:bodyPr>
          <a:lstStyle/>
          <a:p>
            <a:r>
              <a:rPr lang="en-US" sz="2800" dirty="0"/>
              <a:t>To store, analyze and process large amount of data is become tedious job for organization.</a:t>
            </a:r>
          </a:p>
          <a:p>
            <a:endParaRPr lang="en-US" sz="2800" dirty="0"/>
          </a:p>
          <a:p>
            <a:r>
              <a:rPr lang="en-US" sz="2800" dirty="0"/>
              <a:t>This can be fulfilled by implementing big data and its tools which are capable to store, analyze and process large amount of data at a very fast pace as compared to traditional data processing systems.</a:t>
            </a:r>
          </a:p>
          <a:p>
            <a:endParaRPr lang="en-US" sz="2800" dirty="0"/>
          </a:p>
          <a:p>
            <a:r>
              <a:rPr lang="en-US" sz="2800" dirty="0"/>
              <a:t>The major difference between traditional data and big data are discussed below. </a:t>
            </a:r>
          </a:p>
        </p:txBody>
      </p:sp>
    </p:spTree>
    <p:extLst>
      <p:ext uri="{BB962C8B-B14F-4D97-AF65-F5344CB8AC3E}">
        <p14:creationId xmlns:p14="http://schemas.microsoft.com/office/powerpoint/2010/main" val="2664353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architecture</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Traditional data use </a:t>
            </a:r>
            <a:r>
              <a:rPr lang="en-US" sz="2800" dirty="0">
                <a:solidFill>
                  <a:srgbClr val="FF0000"/>
                </a:solidFill>
              </a:rPr>
              <a:t>centralized database </a:t>
            </a:r>
            <a:r>
              <a:rPr lang="en-US" sz="2800" dirty="0"/>
              <a:t>architecture in which large and complex problems are solved by a single computer system.</a:t>
            </a:r>
          </a:p>
          <a:p>
            <a:pPr algn="just"/>
            <a:endParaRPr lang="en-US" sz="2800" dirty="0"/>
          </a:p>
          <a:p>
            <a:pPr algn="just"/>
            <a:r>
              <a:rPr lang="en-US" sz="2800" dirty="0"/>
              <a:t>Centralized architecture is </a:t>
            </a:r>
            <a:r>
              <a:rPr lang="en-US" sz="2800" dirty="0">
                <a:solidFill>
                  <a:srgbClr val="FF0000"/>
                </a:solidFill>
              </a:rPr>
              <a:t>costly</a:t>
            </a:r>
            <a:r>
              <a:rPr lang="en-US" sz="2800" dirty="0"/>
              <a:t> and </a:t>
            </a:r>
            <a:r>
              <a:rPr lang="en-US" sz="2800" dirty="0">
                <a:solidFill>
                  <a:srgbClr val="FF0000"/>
                </a:solidFill>
              </a:rPr>
              <a:t>ineffective</a:t>
            </a:r>
            <a:r>
              <a:rPr lang="en-US" sz="2800" dirty="0"/>
              <a:t> to process large amount of data.</a:t>
            </a:r>
          </a:p>
          <a:p>
            <a:pPr algn="just"/>
            <a:endParaRPr lang="en-US" sz="2800" dirty="0"/>
          </a:p>
          <a:p>
            <a:pPr algn="just"/>
            <a:r>
              <a:rPr lang="en-US" sz="2800" dirty="0"/>
              <a:t>Big data is based on the </a:t>
            </a:r>
            <a:r>
              <a:rPr lang="en-US" sz="2800" dirty="0">
                <a:solidFill>
                  <a:srgbClr val="FF0000"/>
                </a:solidFill>
              </a:rPr>
              <a:t>distributed database</a:t>
            </a:r>
            <a:r>
              <a:rPr lang="en-US" sz="2800" dirty="0"/>
              <a:t> architecture where a large block of data is solved by dividing it into several smaller sizes. </a:t>
            </a:r>
          </a:p>
          <a:p>
            <a:pPr algn="just"/>
            <a:endParaRPr lang="en-US" sz="2800" dirty="0"/>
          </a:p>
        </p:txBody>
      </p:sp>
    </p:spTree>
    <p:extLst>
      <p:ext uri="{BB962C8B-B14F-4D97-AF65-F5344CB8AC3E}">
        <p14:creationId xmlns:p14="http://schemas.microsoft.com/office/powerpoint/2010/main" val="23716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0772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131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dirty="0"/>
              <a:t>Then the solution to a problem is computed by several different computers present in a given computer network.</a:t>
            </a:r>
          </a:p>
          <a:p>
            <a:pPr algn="just"/>
            <a:endParaRPr lang="en-US" sz="2800" dirty="0"/>
          </a:p>
          <a:p>
            <a:pPr algn="just"/>
            <a:r>
              <a:rPr lang="en-US" sz="2800" dirty="0"/>
              <a:t>The computers communicate to each other in order to find the solution to a problem.</a:t>
            </a:r>
          </a:p>
          <a:p>
            <a:pPr algn="just"/>
            <a:endParaRPr lang="en-US" sz="2800" dirty="0"/>
          </a:p>
          <a:p>
            <a:pPr algn="just"/>
            <a:r>
              <a:rPr lang="en-US" sz="2800" dirty="0"/>
              <a:t>The distributed database provides </a:t>
            </a:r>
            <a:r>
              <a:rPr lang="en-US" sz="2800" dirty="0">
                <a:solidFill>
                  <a:srgbClr val="FF0000"/>
                </a:solidFill>
              </a:rPr>
              <a:t>better computing</a:t>
            </a:r>
            <a:r>
              <a:rPr lang="en-US" sz="2800" dirty="0"/>
              <a:t>, </a:t>
            </a:r>
            <a:r>
              <a:rPr lang="en-US" sz="2800" dirty="0">
                <a:solidFill>
                  <a:srgbClr val="FF0000"/>
                </a:solidFill>
              </a:rPr>
              <a:t>lower price </a:t>
            </a:r>
            <a:r>
              <a:rPr lang="en-US" sz="2800" dirty="0"/>
              <a:t>and also improve the performance as compared to the centralized database system.</a:t>
            </a:r>
          </a:p>
          <a:p>
            <a:endParaRPr lang="en-US" dirty="0"/>
          </a:p>
          <a:p>
            <a:endParaRPr lang="en-US" dirty="0"/>
          </a:p>
        </p:txBody>
      </p:sp>
    </p:spTree>
    <p:extLst>
      <p:ext uri="{BB962C8B-B14F-4D97-AF65-F5344CB8AC3E}">
        <p14:creationId xmlns:p14="http://schemas.microsoft.com/office/powerpoint/2010/main" val="2593354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distributed database has more computational power as compared to the centralized database system which is used to manage traditional data.</a:t>
            </a:r>
          </a:p>
        </p:txBody>
      </p:sp>
    </p:spTree>
    <p:extLst>
      <p:ext uri="{BB962C8B-B14F-4D97-AF65-F5344CB8AC3E}">
        <p14:creationId xmlns:p14="http://schemas.microsoft.com/office/powerpoint/2010/main" val="216791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data</a:t>
            </a:r>
            <a:endParaRPr lang="en-US" dirty="0"/>
          </a:p>
        </p:txBody>
      </p:sp>
      <p:sp>
        <p:nvSpPr>
          <p:cNvPr id="3" name="Content Placeholder 2"/>
          <p:cNvSpPr>
            <a:spLocks noGrp="1"/>
          </p:cNvSpPr>
          <p:nvPr>
            <p:ph idx="1"/>
          </p:nvPr>
        </p:nvSpPr>
        <p:spPr/>
        <p:txBody>
          <a:bodyPr>
            <a:normAutofit/>
          </a:bodyPr>
          <a:lstStyle/>
          <a:p>
            <a:pPr algn="just"/>
            <a:r>
              <a:rPr lang="en-US" sz="2800" dirty="0"/>
              <a:t>Traditional database systems are based on the structured data i.e. traditional data is stored in fixed format or fields in a file.</a:t>
            </a:r>
          </a:p>
          <a:p>
            <a:pPr algn="just"/>
            <a:endParaRPr lang="en-US" sz="2800" dirty="0"/>
          </a:p>
          <a:p>
            <a:pPr algn="just"/>
            <a:r>
              <a:rPr lang="en-US" sz="2800" dirty="0"/>
              <a:t>Traditional database only provides an insight to a problem at the small level. </a:t>
            </a:r>
          </a:p>
          <a:p>
            <a:pPr algn="just"/>
            <a:endParaRPr lang="en-US" sz="2800" dirty="0"/>
          </a:p>
          <a:p>
            <a:pPr algn="just"/>
            <a:r>
              <a:rPr lang="en-US" sz="2800" dirty="0"/>
              <a:t>However in order to enhance the ability of an organization, to gain more insight into the data. </a:t>
            </a:r>
            <a:endParaRPr lang="en-US" dirty="0"/>
          </a:p>
        </p:txBody>
      </p:sp>
    </p:spTree>
    <p:extLst>
      <p:ext uri="{BB962C8B-B14F-4D97-AF65-F5344CB8AC3E}">
        <p14:creationId xmlns:p14="http://schemas.microsoft.com/office/powerpoint/2010/main" val="409423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Big data uses the semi-structured and unstructured data and improves the variety of the data gathered from different sources like customers, audience or subscribers.</a:t>
            </a:r>
          </a:p>
          <a:p>
            <a:pPr algn="just"/>
            <a:endParaRPr lang="en-US" sz="2800" dirty="0"/>
          </a:p>
          <a:p>
            <a:pPr algn="just"/>
            <a:r>
              <a:rPr lang="en-US" sz="2800" dirty="0"/>
              <a:t>After the collection, Big data transforms it into knowledge based information</a:t>
            </a:r>
          </a:p>
        </p:txBody>
      </p:sp>
    </p:spTree>
    <p:extLst>
      <p:ext uri="{BB962C8B-B14F-4D97-AF65-F5344CB8AC3E}">
        <p14:creationId xmlns:p14="http://schemas.microsoft.com/office/powerpoint/2010/main" val="257101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Volume of data</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The traditional system database can store only small amount of data ranging from gigabytes to terabytes.</a:t>
            </a:r>
          </a:p>
          <a:p>
            <a:pPr algn="just"/>
            <a:endParaRPr lang="en-US" sz="2800" dirty="0"/>
          </a:p>
          <a:p>
            <a:pPr algn="just"/>
            <a:r>
              <a:rPr lang="en-US" sz="2800" dirty="0"/>
              <a:t>However, big data helps to store and process large amount of data which consists of hundreds of terabytes of data or petabytes of data and beyond.</a:t>
            </a:r>
          </a:p>
          <a:p>
            <a:pPr algn="just"/>
            <a:endParaRPr lang="en-US" sz="2800" dirty="0"/>
          </a:p>
          <a:p>
            <a:pPr algn="just"/>
            <a:r>
              <a:rPr lang="en-US" sz="2800" dirty="0"/>
              <a:t>The storage of massive amount of data would reduce the overall cost for storing data and help in providing business intelligence.</a:t>
            </a:r>
          </a:p>
        </p:txBody>
      </p:sp>
    </p:spTree>
    <p:extLst>
      <p:ext uri="{BB962C8B-B14F-4D97-AF65-F5344CB8AC3E}">
        <p14:creationId xmlns:p14="http://schemas.microsoft.com/office/powerpoint/2010/main" val="1057295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schema</a:t>
            </a:r>
            <a:endParaRPr lang="en-US" dirty="0"/>
          </a:p>
        </p:txBody>
      </p:sp>
      <p:sp>
        <p:nvSpPr>
          <p:cNvPr id="3" name="Content Placeholder 2"/>
          <p:cNvSpPr>
            <a:spLocks noGrp="1"/>
          </p:cNvSpPr>
          <p:nvPr>
            <p:ph idx="1"/>
          </p:nvPr>
        </p:nvSpPr>
        <p:spPr/>
        <p:txBody>
          <a:bodyPr>
            <a:normAutofit/>
          </a:bodyPr>
          <a:lstStyle/>
          <a:p>
            <a:pPr algn="just"/>
            <a:r>
              <a:rPr lang="en-US" sz="2800" dirty="0"/>
              <a:t>Big data uses the dynamic schema for data storage.</a:t>
            </a:r>
          </a:p>
          <a:p>
            <a:pPr algn="just"/>
            <a:endParaRPr lang="en-US" sz="2800" dirty="0"/>
          </a:p>
          <a:p>
            <a:pPr algn="just"/>
            <a:r>
              <a:rPr lang="en-US" sz="2800" dirty="0"/>
              <a:t>The traditional database is based on the fixed schema which is static in nature.</a:t>
            </a:r>
          </a:p>
        </p:txBody>
      </p:sp>
    </p:spTree>
    <p:extLst>
      <p:ext uri="{BB962C8B-B14F-4D97-AF65-F5344CB8AC3E}">
        <p14:creationId xmlns:p14="http://schemas.microsoft.com/office/powerpoint/2010/main" val="122530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relationship</a:t>
            </a:r>
            <a:endParaRPr lang="en-US" dirty="0"/>
          </a:p>
        </p:txBody>
      </p:sp>
      <p:sp>
        <p:nvSpPr>
          <p:cNvPr id="3" name="Content Placeholder 2"/>
          <p:cNvSpPr>
            <a:spLocks noGrp="1"/>
          </p:cNvSpPr>
          <p:nvPr>
            <p:ph idx="1"/>
          </p:nvPr>
        </p:nvSpPr>
        <p:spPr/>
        <p:txBody>
          <a:bodyPr>
            <a:normAutofit/>
          </a:bodyPr>
          <a:lstStyle/>
          <a:p>
            <a:pPr algn="just"/>
            <a:r>
              <a:rPr lang="en-US" sz="2800" dirty="0"/>
              <a:t>In the traditional database system relationship between the data items can be explored easily as the number of information stored is small. </a:t>
            </a:r>
          </a:p>
          <a:p>
            <a:pPr algn="just"/>
            <a:endParaRPr lang="en-US" sz="2800" dirty="0"/>
          </a:p>
          <a:p>
            <a:pPr algn="just"/>
            <a:r>
              <a:rPr lang="en-US" sz="2800" dirty="0"/>
              <a:t>However, big data contains massive or voluminous data which increase the level of difficulty in figuring out the relationship between the data items.</a:t>
            </a:r>
          </a:p>
        </p:txBody>
      </p:sp>
    </p:spTree>
    <p:extLst>
      <p:ext uri="{BB962C8B-B14F-4D97-AF65-F5344CB8AC3E}">
        <p14:creationId xmlns:p14="http://schemas.microsoft.com/office/powerpoint/2010/main" val="3972370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Scaling</a:t>
            </a:r>
            <a:endParaRPr lang="en-US" dirty="0"/>
          </a:p>
        </p:txBody>
      </p:sp>
      <p:sp>
        <p:nvSpPr>
          <p:cNvPr id="3" name="Content Placeholder 2"/>
          <p:cNvSpPr>
            <a:spLocks noGrp="1"/>
          </p:cNvSpPr>
          <p:nvPr>
            <p:ph idx="1"/>
          </p:nvPr>
        </p:nvSpPr>
        <p:spPr/>
        <p:txBody>
          <a:bodyPr>
            <a:normAutofit/>
          </a:bodyPr>
          <a:lstStyle/>
          <a:p>
            <a:pPr algn="just"/>
            <a:r>
              <a:rPr lang="en-US" sz="2800" dirty="0"/>
              <a:t>Scaling refers to demand of the resources and servers required to carry out the computation.</a:t>
            </a:r>
          </a:p>
          <a:p>
            <a:pPr algn="just"/>
            <a:endParaRPr lang="en-US" sz="2800" dirty="0"/>
          </a:p>
          <a:p>
            <a:pPr algn="just"/>
            <a:r>
              <a:rPr lang="en-US" sz="2800" dirty="0"/>
              <a:t>Big data is based on the scale out architecture under which the distributed approaches for computing are employed with more than one server. So, the load of the computation is shared with single application based system. </a:t>
            </a:r>
          </a:p>
        </p:txBody>
      </p:sp>
    </p:spTree>
    <p:extLst>
      <p:ext uri="{BB962C8B-B14F-4D97-AF65-F5344CB8AC3E}">
        <p14:creationId xmlns:p14="http://schemas.microsoft.com/office/powerpoint/2010/main" val="2275138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However, achieving the scalability in the traditional database is very difficult because the traditional database runs on the single server and requires expensive servers to scale up.</a:t>
            </a:r>
          </a:p>
        </p:txBody>
      </p:sp>
    </p:spTree>
    <p:extLst>
      <p:ext uri="{BB962C8B-B14F-4D97-AF65-F5344CB8AC3E}">
        <p14:creationId xmlns:p14="http://schemas.microsoft.com/office/powerpoint/2010/main" val="306644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Higher cost of traditional data</a:t>
            </a:r>
            <a:endParaRPr lang="en-US" dirty="0"/>
          </a:p>
        </p:txBody>
      </p:sp>
      <p:sp>
        <p:nvSpPr>
          <p:cNvPr id="3" name="Content Placeholder 2"/>
          <p:cNvSpPr>
            <a:spLocks noGrp="1"/>
          </p:cNvSpPr>
          <p:nvPr>
            <p:ph idx="1"/>
          </p:nvPr>
        </p:nvSpPr>
        <p:spPr/>
        <p:txBody>
          <a:bodyPr>
            <a:normAutofit/>
          </a:bodyPr>
          <a:lstStyle/>
          <a:p>
            <a:pPr algn="just"/>
            <a:r>
              <a:rPr lang="en-US" sz="2800" dirty="0"/>
              <a:t>Traditional database system requires complex and expensive hardware and software in order to manage large amount of data. </a:t>
            </a:r>
          </a:p>
          <a:p>
            <a:pPr algn="just"/>
            <a:endParaRPr lang="en-US" sz="2800" dirty="0"/>
          </a:p>
          <a:p>
            <a:pPr algn="just"/>
            <a:r>
              <a:rPr lang="en-US" sz="2800" dirty="0"/>
              <a:t>Also moving the data from one system to another requires more number of hardware and software resources which increases the cost significantly.</a:t>
            </a:r>
          </a:p>
        </p:txBody>
      </p:sp>
    </p:spTree>
    <p:extLst>
      <p:ext uri="{BB962C8B-B14F-4D97-AF65-F5344CB8AC3E}">
        <p14:creationId xmlns:p14="http://schemas.microsoft.com/office/powerpoint/2010/main" val="64382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7119" y="425653"/>
            <a:ext cx="5568315" cy="574675"/>
          </a:xfrm>
          <a:prstGeom prst="rect">
            <a:avLst/>
          </a:prstGeom>
        </p:spPr>
        <p:txBody>
          <a:bodyPr vert="horz" wrap="square" lIns="0" tIns="12700" rIns="0" bIns="0" rtlCol="0">
            <a:spAutoFit/>
          </a:bodyPr>
          <a:lstStyle/>
          <a:p>
            <a:pPr marL="12700">
              <a:lnSpc>
                <a:spcPct val="100000"/>
              </a:lnSpc>
              <a:spcBef>
                <a:spcPts val="100"/>
              </a:spcBef>
            </a:pPr>
            <a:r>
              <a:rPr sz="3600" dirty="0"/>
              <a:t>DATA GENERATING</a:t>
            </a:r>
            <a:r>
              <a:rPr sz="3600" spc="-50" dirty="0"/>
              <a:t> </a:t>
            </a:r>
            <a:r>
              <a:rPr sz="3600" dirty="0"/>
              <a:t>NOW</a:t>
            </a:r>
            <a:endParaRPr sz="3600"/>
          </a:p>
        </p:txBody>
      </p:sp>
      <p:sp>
        <p:nvSpPr>
          <p:cNvPr id="4" name="object 4"/>
          <p:cNvSpPr/>
          <p:nvPr/>
        </p:nvSpPr>
        <p:spPr>
          <a:xfrm>
            <a:off x="774191" y="1315211"/>
            <a:ext cx="7772400" cy="48691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87164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While in case of big data as the massive amount of data is segregated between various systems, the amount of data decreases. So use of big data is quite simple, makes use of commodity hardware and open source software to process the data.</a:t>
            </a:r>
          </a:p>
        </p:txBody>
      </p:sp>
    </p:spTree>
    <p:extLst>
      <p:ext uri="{BB962C8B-B14F-4D97-AF65-F5344CB8AC3E}">
        <p14:creationId xmlns:p14="http://schemas.microsoft.com/office/powerpoint/2010/main" val="1247185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Accuracy and confidentiality</a:t>
            </a:r>
            <a:endParaRPr lang="en-US" dirty="0"/>
          </a:p>
        </p:txBody>
      </p:sp>
      <p:sp>
        <p:nvSpPr>
          <p:cNvPr id="3" name="Content Placeholder 2"/>
          <p:cNvSpPr>
            <a:spLocks noGrp="1"/>
          </p:cNvSpPr>
          <p:nvPr>
            <p:ph idx="1"/>
          </p:nvPr>
        </p:nvSpPr>
        <p:spPr/>
        <p:txBody>
          <a:bodyPr/>
          <a:lstStyle/>
          <a:p>
            <a:pPr algn="just"/>
            <a:r>
              <a:rPr lang="en-US" sz="2800" dirty="0"/>
              <a:t>Under the traditional database system it is very expensive to store massive amount of data, so all the data cannot be stored.</a:t>
            </a:r>
          </a:p>
          <a:p>
            <a:pPr algn="just"/>
            <a:endParaRPr lang="en-US" sz="2800" dirty="0"/>
          </a:p>
          <a:p>
            <a:pPr algn="just"/>
            <a:r>
              <a:rPr lang="en-US" sz="2800" dirty="0"/>
              <a:t>This would decrease the amount of data to be analyzed which will decrease the result’s accuracy and confidence. </a:t>
            </a:r>
          </a:p>
          <a:p>
            <a:endParaRPr lang="en-US" dirty="0"/>
          </a:p>
        </p:txBody>
      </p:sp>
    </p:spTree>
    <p:extLst>
      <p:ext uri="{BB962C8B-B14F-4D97-AF65-F5344CB8AC3E}">
        <p14:creationId xmlns:p14="http://schemas.microsoft.com/office/powerpoint/2010/main" val="1777431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While in big data as the amount required to store voluminous data is lower. </a:t>
            </a:r>
          </a:p>
          <a:p>
            <a:pPr algn="just"/>
            <a:endParaRPr lang="en-US" sz="2800" dirty="0"/>
          </a:p>
          <a:p>
            <a:pPr algn="just"/>
            <a:r>
              <a:rPr lang="en-US" sz="2800" dirty="0"/>
              <a:t>Therefore the data is stored in big data systems and the points of correlation are identified which would provide high accurate results.</a:t>
            </a:r>
          </a:p>
        </p:txBody>
      </p:sp>
    </p:spTree>
    <p:extLst>
      <p:ext uri="{BB962C8B-B14F-4D97-AF65-F5344CB8AC3E}">
        <p14:creationId xmlns:p14="http://schemas.microsoft.com/office/powerpoint/2010/main" val="2655653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Systems</a:t>
            </a:r>
          </a:p>
        </p:txBody>
      </p:sp>
      <p:sp>
        <p:nvSpPr>
          <p:cNvPr id="3" name="Content Placeholder 2"/>
          <p:cNvSpPr>
            <a:spLocks noGrp="1"/>
          </p:cNvSpPr>
          <p:nvPr>
            <p:ph idx="1"/>
          </p:nvPr>
        </p:nvSpPr>
        <p:spPr/>
        <p:txBody>
          <a:bodyPr>
            <a:normAutofit fontScale="85000" lnSpcReduction="10000"/>
          </a:bodyPr>
          <a:lstStyle/>
          <a:p>
            <a:pPr algn="just"/>
            <a:r>
              <a:rPr lang="en-US" sz="3000" dirty="0"/>
              <a:t>Compute node: single processor, with its main memory, cache, and local disk</a:t>
            </a:r>
          </a:p>
          <a:p>
            <a:pPr algn="just"/>
            <a:endParaRPr lang="en-US" sz="3000" dirty="0"/>
          </a:p>
          <a:p>
            <a:pPr algn="just"/>
            <a:r>
              <a:rPr lang="en-US" sz="3000" dirty="0"/>
              <a:t>In the past, applications that called for parallel processing, such as large scientific calculations, were done on special-purpose parallel computers with many processors and specialized hardware.</a:t>
            </a:r>
          </a:p>
          <a:p>
            <a:pPr algn="just"/>
            <a:endParaRPr lang="en-US" sz="3000" dirty="0"/>
          </a:p>
          <a:p>
            <a:pPr algn="just"/>
            <a:r>
              <a:rPr lang="en-US" sz="3000" dirty="0"/>
              <a:t>large-scale Web services has caused more and more computing, result into installations of thousands of compute nodes operating more or less independently.</a:t>
            </a:r>
          </a:p>
          <a:p>
            <a:endParaRPr lang="en-US" dirty="0"/>
          </a:p>
        </p:txBody>
      </p:sp>
    </p:spTree>
    <p:extLst>
      <p:ext uri="{BB962C8B-B14F-4D97-AF65-F5344CB8AC3E}">
        <p14:creationId xmlns:p14="http://schemas.microsoft.com/office/powerpoint/2010/main" val="2106472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 Organization of Compute Nodes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828800"/>
            <a:ext cx="74580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894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lgn="just"/>
            <a:r>
              <a:rPr lang="en-US" sz="2800" dirty="0"/>
              <a:t>Compute nodes are stored on racks.</a:t>
            </a:r>
          </a:p>
          <a:p>
            <a:pPr algn="just"/>
            <a:r>
              <a:rPr lang="en-US" sz="2800" dirty="0"/>
              <a:t>The nodes on a single rack are connected by a network.</a:t>
            </a:r>
          </a:p>
          <a:p>
            <a:pPr algn="just"/>
            <a:r>
              <a:rPr lang="en-US" sz="2800" dirty="0"/>
              <a:t>There can be many racks of compute nodes, and racks are connected by another level of network or a switch.</a:t>
            </a:r>
          </a:p>
          <a:p>
            <a:pPr algn="just"/>
            <a:r>
              <a:rPr lang="en-US" sz="2800" dirty="0"/>
              <a:t>If any computer node fails then there is loss of a single node (</a:t>
            </a:r>
            <a:r>
              <a:rPr lang="en-US" sz="2800" dirty="0" err="1"/>
              <a:t>e.g.,the</a:t>
            </a:r>
            <a:r>
              <a:rPr lang="en-US" sz="2800" dirty="0"/>
              <a:t> disk at that node crashes) and the loss of an entire rack (e.g., the network connecting its nodes to each other and to the outside world fails).</a:t>
            </a:r>
          </a:p>
        </p:txBody>
      </p:sp>
    </p:spTree>
    <p:extLst>
      <p:ext uri="{BB962C8B-B14F-4D97-AF65-F5344CB8AC3E}">
        <p14:creationId xmlns:p14="http://schemas.microsoft.com/office/powerpoint/2010/main" val="3948372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800" dirty="0"/>
              <a:t>Some important calculations take minutes or even hours on thousands of compute nodes.</a:t>
            </a:r>
          </a:p>
          <a:p>
            <a:pPr algn="just"/>
            <a:endParaRPr lang="en-US" sz="2800" dirty="0"/>
          </a:p>
          <a:p>
            <a:pPr algn="just"/>
            <a:r>
              <a:rPr lang="en-US" sz="2800" dirty="0"/>
              <a:t>If we had to abort and restart the computation every time one component failed, then the computation might never complete successfully.</a:t>
            </a:r>
          </a:p>
          <a:p>
            <a:pPr algn="just"/>
            <a:endParaRPr lang="en-US" sz="2800" dirty="0"/>
          </a:p>
          <a:p>
            <a:pPr algn="just"/>
            <a:r>
              <a:rPr lang="en-US" sz="2800" dirty="0"/>
              <a:t>The solution to this problem takes two forms:</a:t>
            </a:r>
          </a:p>
          <a:p>
            <a:endParaRPr lang="en-US" dirty="0"/>
          </a:p>
        </p:txBody>
      </p:sp>
    </p:spTree>
    <p:extLst>
      <p:ext uri="{BB962C8B-B14F-4D97-AF65-F5344CB8AC3E}">
        <p14:creationId xmlns:p14="http://schemas.microsoft.com/office/powerpoint/2010/main" val="1471741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dirty="0"/>
              <a:t>Files must be stored redundantly. If we did not duplicate the file at several compute nodes, then if one node failed, all its files would be unavailable until the node is replaced. If we did not back up the files at all, and the disk crashes, the files would be lost forever.</a:t>
            </a:r>
          </a:p>
          <a:p>
            <a:pPr algn="just"/>
            <a:endParaRPr lang="en-US" sz="2800" dirty="0"/>
          </a:p>
          <a:p>
            <a:pPr algn="just"/>
            <a:r>
              <a:rPr lang="en-US" sz="2800" dirty="0"/>
              <a:t>Computations must be divided into tasks, such that if any one task fails to execute to completion, it can be restarted without affecting other tasks(</a:t>
            </a:r>
            <a:r>
              <a:rPr lang="en-US" sz="2800" dirty="0" err="1"/>
              <a:t>MapReduce</a:t>
            </a:r>
            <a:r>
              <a:rPr lang="en-US" sz="2800" dirty="0"/>
              <a:t>).</a:t>
            </a:r>
          </a:p>
        </p:txBody>
      </p:sp>
    </p:spTree>
    <p:extLst>
      <p:ext uri="{BB962C8B-B14F-4D97-AF65-F5344CB8AC3E}">
        <p14:creationId xmlns:p14="http://schemas.microsoft.com/office/powerpoint/2010/main" val="1322694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Large-Scale File-System Organization</a:t>
            </a:r>
          </a:p>
        </p:txBody>
      </p:sp>
      <p:sp>
        <p:nvSpPr>
          <p:cNvPr id="3" name="Content Placeholder 2"/>
          <p:cNvSpPr>
            <a:spLocks noGrp="1"/>
          </p:cNvSpPr>
          <p:nvPr>
            <p:ph idx="1"/>
          </p:nvPr>
        </p:nvSpPr>
        <p:spPr/>
        <p:txBody>
          <a:bodyPr>
            <a:normAutofit fontScale="92500" lnSpcReduction="20000"/>
          </a:bodyPr>
          <a:lstStyle/>
          <a:p>
            <a:pPr algn="just"/>
            <a:r>
              <a:rPr lang="en-US" sz="2800" dirty="0"/>
              <a:t>Files are divided into chunks, which are typically 64 megabytes in size.</a:t>
            </a:r>
          </a:p>
          <a:p>
            <a:pPr algn="just"/>
            <a:endParaRPr lang="en-US" sz="2800" dirty="0"/>
          </a:p>
          <a:p>
            <a:pPr algn="just"/>
            <a:r>
              <a:rPr lang="en-US" sz="2800" dirty="0"/>
              <a:t>Chunks are replicated, perhaps three times, at three different compute nodes.</a:t>
            </a:r>
          </a:p>
          <a:p>
            <a:pPr algn="just"/>
            <a:endParaRPr lang="en-US" sz="2800" dirty="0"/>
          </a:p>
          <a:p>
            <a:pPr algn="just"/>
            <a:r>
              <a:rPr lang="en-US" sz="2800" dirty="0"/>
              <a:t>Moreover, the nodes holding copies of one chunk should be located on different racks, so we don’t lose all copies due to a rack failure.</a:t>
            </a:r>
          </a:p>
          <a:p>
            <a:pPr algn="just"/>
            <a:endParaRPr lang="en-US" sz="2800" dirty="0"/>
          </a:p>
          <a:p>
            <a:pPr algn="just"/>
            <a:r>
              <a:rPr lang="en-US" sz="2800" dirty="0"/>
              <a:t>Normally, both the chunk size and the degree of replication can be decided by the user.</a:t>
            </a:r>
          </a:p>
        </p:txBody>
      </p:sp>
    </p:spTree>
    <p:extLst>
      <p:ext uri="{BB962C8B-B14F-4D97-AF65-F5344CB8AC3E}">
        <p14:creationId xmlns:p14="http://schemas.microsoft.com/office/powerpoint/2010/main" val="1935484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dirty="0"/>
              <a:t>To find the chunks of a file, there is another small file called the master node or name node for that file.</a:t>
            </a:r>
          </a:p>
          <a:p>
            <a:pPr algn="just"/>
            <a:endParaRPr lang="en-US" sz="2800" dirty="0"/>
          </a:p>
          <a:p>
            <a:pPr algn="just"/>
            <a:r>
              <a:rPr lang="en-US" sz="2800" dirty="0"/>
              <a:t>The master node is itself replicated, and a directory for the file system as a whole knows where to find its copies.</a:t>
            </a:r>
          </a:p>
          <a:p>
            <a:pPr algn="just"/>
            <a:endParaRPr lang="en-US" sz="2800" dirty="0"/>
          </a:p>
          <a:p>
            <a:pPr algn="just"/>
            <a:r>
              <a:rPr lang="en-US" sz="2800" dirty="0"/>
              <a:t>The directory itself can be replicated, and all participants using the DFS know where the directory copies are.</a:t>
            </a:r>
          </a:p>
        </p:txBody>
      </p:sp>
    </p:spTree>
    <p:extLst>
      <p:ext uri="{BB962C8B-B14F-4D97-AF65-F5344CB8AC3E}">
        <p14:creationId xmlns:p14="http://schemas.microsoft.com/office/powerpoint/2010/main" val="84429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Big Data?</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latin typeface="Cordia New" pitchFamily="34" charset="-34"/>
                <a:cs typeface="Cordia New" pitchFamily="34" charset="-34"/>
              </a:rPr>
              <a:t>‘Big Data’ is similar to ‘small data’, but bigger in size</a:t>
            </a:r>
          </a:p>
          <a:p>
            <a:pPr algn="just"/>
            <a:endParaRPr lang="en-US" sz="2800" dirty="0">
              <a:latin typeface="Cordia New" pitchFamily="34" charset="-34"/>
              <a:cs typeface="Cordia New" pitchFamily="34" charset="-34"/>
            </a:endParaRPr>
          </a:p>
          <a:p>
            <a:pPr algn="just"/>
            <a:r>
              <a:rPr lang="en-US" sz="2800" dirty="0">
                <a:latin typeface="Cordia New" pitchFamily="34" charset="-34"/>
                <a:cs typeface="Cordia New" pitchFamily="34" charset="-34"/>
              </a:rPr>
              <a:t>Big Data is a term used to describe a collection of data that is huge in size and yet growing </a:t>
            </a:r>
            <a:r>
              <a:rPr lang="en-US" sz="2800" dirty="0">
                <a:solidFill>
                  <a:srgbClr val="FF0000"/>
                </a:solidFill>
                <a:latin typeface="Cordia New" pitchFamily="34" charset="-34"/>
                <a:cs typeface="Cordia New" pitchFamily="34" charset="-34"/>
              </a:rPr>
              <a:t>exponentially with time.</a:t>
            </a:r>
            <a:br>
              <a:rPr lang="en-US" sz="2800" dirty="0">
                <a:solidFill>
                  <a:srgbClr val="FF0000"/>
                </a:solidFill>
                <a:latin typeface="Cordia New" pitchFamily="34" charset="-34"/>
                <a:cs typeface="Cordia New" pitchFamily="34" charset="-34"/>
              </a:rPr>
            </a:br>
            <a:endParaRPr lang="en-US" sz="2800" dirty="0">
              <a:solidFill>
                <a:srgbClr val="FF0000"/>
              </a:solidFill>
              <a:latin typeface="Cordia New" pitchFamily="34" charset="-34"/>
              <a:cs typeface="Cordia New" pitchFamily="34" charset="-34"/>
            </a:endParaRPr>
          </a:p>
          <a:p>
            <a:pPr algn="just"/>
            <a:r>
              <a:rPr lang="en-US" sz="2800" dirty="0">
                <a:latin typeface="Cordia New" pitchFamily="34" charset="-34"/>
                <a:cs typeface="Cordia New" pitchFamily="34" charset="-34"/>
              </a:rPr>
              <a:t>In short such data is so large and complex that none of the </a:t>
            </a:r>
            <a:r>
              <a:rPr lang="en-US" sz="2800" dirty="0">
                <a:solidFill>
                  <a:srgbClr val="FF0000"/>
                </a:solidFill>
                <a:latin typeface="Cordia New" pitchFamily="34" charset="-34"/>
                <a:cs typeface="Cordia New" pitchFamily="34" charset="-34"/>
              </a:rPr>
              <a:t>traditional data management tools</a:t>
            </a:r>
            <a:r>
              <a:rPr lang="en-US" sz="2800" dirty="0">
                <a:latin typeface="Cordia New" pitchFamily="34" charset="-34"/>
                <a:cs typeface="Cordia New" pitchFamily="34" charset="-34"/>
              </a:rPr>
              <a:t> are able to store it or </a:t>
            </a:r>
            <a:r>
              <a:rPr lang="en-US" sz="2800" dirty="0">
                <a:solidFill>
                  <a:srgbClr val="FF0000"/>
                </a:solidFill>
                <a:latin typeface="Cordia New" pitchFamily="34" charset="-34"/>
                <a:cs typeface="Cordia New" pitchFamily="34" charset="-34"/>
              </a:rPr>
              <a:t>process it efficiently. </a:t>
            </a:r>
            <a:endParaRPr lang="en-US" dirty="0">
              <a:solidFill>
                <a:srgbClr val="FF0000"/>
              </a:solidFill>
              <a:latin typeface="Cordia New" pitchFamily="34" charset="-34"/>
              <a:cs typeface="Cordia New" pitchFamily="34" charset="-34"/>
            </a:endParaRPr>
          </a:p>
        </p:txBody>
      </p:sp>
    </p:spTree>
    <p:extLst>
      <p:ext uri="{BB962C8B-B14F-4D97-AF65-F5344CB8AC3E}">
        <p14:creationId xmlns:p14="http://schemas.microsoft.com/office/powerpoint/2010/main" val="3744620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 data – Definition</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a:latin typeface="Cordia New" pitchFamily="34" charset="-34"/>
                <a:cs typeface="Cordia New" pitchFamily="34" charset="-34"/>
              </a:rPr>
              <a:t>“Big data is high-</a:t>
            </a:r>
            <a:r>
              <a:rPr lang="en-US" b="1" dirty="0">
                <a:solidFill>
                  <a:srgbClr val="00B050"/>
                </a:solidFill>
                <a:latin typeface="Cordia New" pitchFamily="34" charset="-34"/>
                <a:cs typeface="Cordia New" pitchFamily="34" charset="-34"/>
              </a:rPr>
              <a:t>volume</a:t>
            </a:r>
            <a:r>
              <a:rPr lang="en-US" dirty="0">
                <a:latin typeface="Cordia New" pitchFamily="34" charset="-34"/>
                <a:cs typeface="Cordia New" pitchFamily="34" charset="-34"/>
              </a:rPr>
              <a:t>, high-</a:t>
            </a:r>
            <a:r>
              <a:rPr lang="en-US" b="1" dirty="0">
                <a:solidFill>
                  <a:srgbClr val="00B050"/>
                </a:solidFill>
                <a:latin typeface="Cordia New" pitchFamily="34" charset="-34"/>
                <a:cs typeface="Cordia New" pitchFamily="34" charset="-34"/>
              </a:rPr>
              <a:t>velocity</a:t>
            </a:r>
          </a:p>
          <a:p>
            <a:pPr marL="0" indent="0" algn="ctr">
              <a:buNone/>
            </a:pPr>
            <a:r>
              <a:rPr lang="en-US" dirty="0">
                <a:latin typeface="Cordia New" pitchFamily="34" charset="-34"/>
                <a:cs typeface="Cordia New" pitchFamily="34" charset="-34"/>
              </a:rPr>
              <a:t>and/or high-</a:t>
            </a:r>
            <a:r>
              <a:rPr lang="en-US" b="1" dirty="0">
                <a:solidFill>
                  <a:srgbClr val="00B050"/>
                </a:solidFill>
                <a:latin typeface="Cordia New" pitchFamily="34" charset="-34"/>
                <a:cs typeface="Cordia New" pitchFamily="34" charset="-34"/>
              </a:rPr>
              <a:t>variet</a:t>
            </a:r>
            <a:r>
              <a:rPr lang="en-US" dirty="0">
                <a:solidFill>
                  <a:srgbClr val="00B050"/>
                </a:solidFill>
                <a:latin typeface="Cordia New" pitchFamily="34" charset="-34"/>
                <a:cs typeface="Cordia New" pitchFamily="34" charset="-34"/>
              </a:rPr>
              <a:t>y</a:t>
            </a:r>
            <a:r>
              <a:rPr lang="en-US" dirty="0">
                <a:latin typeface="Cordia New" pitchFamily="34" charset="-34"/>
                <a:cs typeface="Cordia New" pitchFamily="34" charset="-34"/>
              </a:rPr>
              <a:t> information assets that</a:t>
            </a:r>
          </a:p>
          <a:p>
            <a:pPr marL="0" indent="0" algn="ctr">
              <a:buNone/>
            </a:pPr>
            <a:r>
              <a:rPr lang="en-US" dirty="0">
                <a:latin typeface="Cordia New" pitchFamily="34" charset="-34"/>
                <a:cs typeface="Cordia New" pitchFamily="34" charset="-34"/>
              </a:rPr>
              <a:t>demand </a:t>
            </a:r>
            <a:r>
              <a:rPr lang="en-US" dirty="0">
                <a:solidFill>
                  <a:srgbClr val="0070C0"/>
                </a:solidFill>
                <a:latin typeface="Cordia New" pitchFamily="34" charset="-34"/>
                <a:cs typeface="Cordia New" pitchFamily="34" charset="-34"/>
              </a:rPr>
              <a:t>cost-effective, innovative forms of</a:t>
            </a:r>
          </a:p>
          <a:p>
            <a:pPr marL="0" indent="0" algn="ctr">
              <a:buNone/>
            </a:pPr>
            <a:r>
              <a:rPr lang="en-US" dirty="0">
                <a:solidFill>
                  <a:srgbClr val="0070C0"/>
                </a:solidFill>
                <a:latin typeface="Cordia New" pitchFamily="34" charset="-34"/>
                <a:cs typeface="Cordia New" pitchFamily="34" charset="-34"/>
              </a:rPr>
              <a:t>information processing</a:t>
            </a:r>
            <a:r>
              <a:rPr lang="en-US" dirty="0">
                <a:latin typeface="Cordia New" pitchFamily="34" charset="-34"/>
                <a:cs typeface="Cordia New" pitchFamily="34" charset="-34"/>
              </a:rPr>
              <a:t> that enable</a:t>
            </a:r>
          </a:p>
          <a:p>
            <a:pPr marL="0" indent="0" algn="ctr">
              <a:buNone/>
            </a:pPr>
            <a:r>
              <a:rPr lang="en-US" dirty="0">
                <a:solidFill>
                  <a:srgbClr val="FF0000"/>
                </a:solidFill>
                <a:latin typeface="Cordia New" pitchFamily="34" charset="-34"/>
                <a:cs typeface="Cordia New" pitchFamily="34" charset="-34"/>
              </a:rPr>
              <a:t>enhanced insight, decision making, and</a:t>
            </a:r>
          </a:p>
          <a:p>
            <a:pPr marL="0" indent="0" algn="ctr">
              <a:buNone/>
            </a:pPr>
            <a:r>
              <a:rPr lang="en-US" dirty="0">
                <a:solidFill>
                  <a:srgbClr val="FF0000"/>
                </a:solidFill>
                <a:latin typeface="Cordia New" pitchFamily="34" charset="-34"/>
                <a:cs typeface="Cordia New" pitchFamily="34" charset="-34"/>
              </a:rPr>
              <a:t>process automation</a:t>
            </a:r>
            <a:r>
              <a:rPr lang="en-US" dirty="0">
                <a:latin typeface="Cordia New" pitchFamily="34" charset="-34"/>
                <a:cs typeface="Cordia New" pitchFamily="34" charset="-34"/>
              </a:rPr>
              <a:t>”</a:t>
            </a:r>
          </a:p>
          <a:p>
            <a:pPr marL="0" indent="0" algn="ctr">
              <a:buNone/>
            </a:pPr>
            <a:r>
              <a:rPr lang="en-US" dirty="0">
                <a:latin typeface="Cordia New" pitchFamily="34" charset="-34"/>
                <a:cs typeface="Cordia New" pitchFamily="34" charset="-34"/>
              </a:rPr>
              <a:t>- Gartner</a:t>
            </a:r>
          </a:p>
        </p:txBody>
      </p:sp>
    </p:spTree>
    <p:extLst>
      <p:ext uri="{BB962C8B-B14F-4D97-AF65-F5344CB8AC3E}">
        <p14:creationId xmlns:p14="http://schemas.microsoft.com/office/powerpoint/2010/main" val="122157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 Of Big Data</a:t>
            </a:r>
            <a:endParaRPr lang="en-US" dirty="0"/>
          </a:p>
        </p:txBody>
      </p:sp>
      <p:sp>
        <p:nvSpPr>
          <p:cNvPr id="3" name="Content Placeholder 2"/>
          <p:cNvSpPr>
            <a:spLocks noGrp="1"/>
          </p:cNvSpPr>
          <p:nvPr>
            <p:ph idx="1"/>
          </p:nvPr>
        </p:nvSpPr>
        <p:spPr/>
        <p:txBody>
          <a:bodyPr/>
          <a:lstStyle/>
          <a:p>
            <a:pPr marL="0" indent="0" algn="ctr">
              <a:buNone/>
            </a:pPr>
            <a:r>
              <a:rPr lang="en-US" sz="2800" dirty="0">
                <a:latin typeface="Cordia New" pitchFamily="34" charset="-34"/>
                <a:cs typeface="Cordia New" pitchFamily="34" charset="-34"/>
              </a:rPr>
              <a:t>The New York Stock Exchange generates about </a:t>
            </a:r>
            <a:r>
              <a:rPr lang="en-US" sz="2800" b="1" dirty="0">
                <a:solidFill>
                  <a:srgbClr val="7030A0"/>
                </a:solidFill>
                <a:latin typeface="Cordia New" pitchFamily="34" charset="-34"/>
                <a:cs typeface="Cordia New" pitchFamily="34" charset="-34"/>
              </a:rPr>
              <a:t>one terabyte</a:t>
            </a:r>
            <a:r>
              <a:rPr lang="en-US" sz="2800" dirty="0">
                <a:latin typeface="Cordia New" pitchFamily="34" charset="-34"/>
                <a:cs typeface="Cordia New" pitchFamily="34" charset="-34"/>
              </a:rPr>
              <a:t> of new trade data per day.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800"/>
            <a:ext cx="4800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46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4038600" cy="5821363"/>
          </a:xfrm>
        </p:spPr>
        <p:txBody>
          <a:bodyPr>
            <a:noAutofit/>
          </a:bodyPr>
          <a:lstStyle/>
          <a:p>
            <a:pPr>
              <a:buFont typeface="Wingdings" pitchFamily="2" charset="2"/>
              <a:buChar char="Ø"/>
            </a:pPr>
            <a:r>
              <a:rPr lang="en-US" dirty="0">
                <a:latin typeface="Cordia New" pitchFamily="34" charset="-34"/>
                <a:cs typeface="Cordia New" pitchFamily="34" charset="-34"/>
              </a:rPr>
              <a:t>Social Media </a:t>
            </a:r>
          </a:p>
          <a:p>
            <a:pPr>
              <a:buFont typeface="Wingdings" pitchFamily="2" charset="2"/>
              <a:buChar char="Ø"/>
            </a:pPr>
            <a:r>
              <a:rPr lang="en-US" b="1" dirty="0">
                <a:solidFill>
                  <a:srgbClr val="FF0000"/>
                </a:solidFill>
                <a:latin typeface="Cordia New" pitchFamily="34" charset="-34"/>
                <a:cs typeface="Cordia New" pitchFamily="34" charset="-34"/>
              </a:rPr>
              <a:t>500+terabytes</a:t>
            </a:r>
            <a:r>
              <a:rPr lang="en-US" dirty="0">
                <a:latin typeface="Cordia New" pitchFamily="34" charset="-34"/>
                <a:cs typeface="Cordia New" pitchFamily="34" charset="-34"/>
              </a:rPr>
              <a:t> of new data get ingested into the databases of social media site Facebook, every day. </a:t>
            </a:r>
          </a:p>
          <a:p>
            <a:pPr>
              <a:buFont typeface="Wingdings" pitchFamily="2" charset="2"/>
              <a:buChar char="Ø"/>
            </a:pPr>
            <a:r>
              <a:rPr lang="en-US" dirty="0">
                <a:latin typeface="Cordia New" pitchFamily="34" charset="-34"/>
                <a:cs typeface="Cordia New" pitchFamily="34" charset="-34"/>
              </a:rPr>
              <a:t>This data is mainly generated in terms of </a:t>
            </a:r>
            <a:r>
              <a:rPr lang="en-US" dirty="0">
                <a:solidFill>
                  <a:srgbClr val="00B0F0"/>
                </a:solidFill>
                <a:latin typeface="Cordia New" pitchFamily="34" charset="-34"/>
                <a:cs typeface="Cordia New" pitchFamily="34" charset="-34"/>
              </a:rPr>
              <a:t>photo</a:t>
            </a:r>
            <a:r>
              <a:rPr lang="en-US" dirty="0">
                <a:latin typeface="Cordia New" pitchFamily="34" charset="-34"/>
                <a:cs typeface="Cordia New" pitchFamily="34" charset="-34"/>
              </a:rPr>
              <a:t> and </a:t>
            </a:r>
            <a:r>
              <a:rPr lang="en-US" dirty="0">
                <a:solidFill>
                  <a:srgbClr val="00B0F0"/>
                </a:solidFill>
                <a:latin typeface="Cordia New" pitchFamily="34" charset="-34"/>
                <a:cs typeface="Cordia New" pitchFamily="34" charset="-34"/>
              </a:rPr>
              <a:t>video</a:t>
            </a:r>
            <a:r>
              <a:rPr lang="en-US" dirty="0">
                <a:latin typeface="Cordia New" pitchFamily="34" charset="-34"/>
                <a:cs typeface="Cordia New" pitchFamily="34" charset="-34"/>
              </a:rPr>
              <a:t> uploads, </a:t>
            </a:r>
            <a:r>
              <a:rPr lang="en-US" dirty="0">
                <a:solidFill>
                  <a:srgbClr val="00B0F0"/>
                </a:solidFill>
                <a:latin typeface="Cordia New" pitchFamily="34" charset="-34"/>
                <a:cs typeface="Cordia New" pitchFamily="34" charset="-34"/>
              </a:rPr>
              <a:t>message</a:t>
            </a:r>
            <a:r>
              <a:rPr lang="en-US" dirty="0">
                <a:latin typeface="Cordia New" pitchFamily="34" charset="-34"/>
                <a:cs typeface="Cordia New" pitchFamily="34" charset="-34"/>
              </a:rPr>
              <a:t> exchanges, </a:t>
            </a:r>
            <a:r>
              <a:rPr lang="en-US" dirty="0">
                <a:solidFill>
                  <a:srgbClr val="00B0F0"/>
                </a:solidFill>
                <a:latin typeface="Cordia New" pitchFamily="34" charset="-34"/>
                <a:cs typeface="Cordia New" pitchFamily="34" charset="-34"/>
              </a:rPr>
              <a:t>putting comment</a:t>
            </a:r>
            <a:r>
              <a:rPr lang="en-US" dirty="0">
                <a:latin typeface="Cordia New" pitchFamily="34" charset="-34"/>
                <a:cs typeface="Cordia New" pitchFamily="34" charset="-34"/>
              </a:rPr>
              <a:t>s etc. </a:t>
            </a:r>
          </a:p>
        </p:txBody>
      </p:sp>
      <p:sp>
        <p:nvSpPr>
          <p:cNvPr id="5" name="Content Placeholder 4"/>
          <p:cNvSpPr>
            <a:spLocks noGrp="1"/>
          </p:cNvSpPr>
          <p:nvPr>
            <p:ph sz="half" idx="2"/>
          </p:nvPr>
        </p:nvSpPr>
        <p:spPr>
          <a:xfrm>
            <a:off x="4648200" y="304800"/>
            <a:ext cx="4038600" cy="5821363"/>
          </a:xfrm>
        </p:spPr>
        <p:txBody>
          <a:bodyPr>
            <a:normAutofit/>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71600"/>
            <a:ext cx="3124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42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Autofit/>
          </a:bodyPr>
          <a:lstStyle/>
          <a:p>
            <a:pPr>
              <a:buFont typeface="Wingdings" pitchFamily="2" charset="2"/>
              <a:buChar char="Ø"/>
            </a:pPr>
            <a:r>
              <a:rPr lang="en-US" sz="3200" dirty="0">
                <a:latin typeface="Cordia New" pitchFamily="34" charset="-34"/>
                <a:cs typeface="Cordia New" pitchFamily="34" charset="-34"/>
              </a:rPr>
              <a:t>A single </a:t>
            </a:r>
            <a:r>
              <a:rPr lang="en-US" sz="3200" b="1" dirty="0">
                <a:solidFill>
                  <a:srgbClr val="FF0000"/>
                </a:solidFill>
                <a:latin typeface="Cordia New" pitchFamily="34" charset="-34"/>
                <a:cs typeface="Cordia New" pitchFamily="34" charset="-34"/>
              </a:rPr>
              <a:t>Jet engine</a:t>
            </a:r>
            <a:r>
              <a:rPr lang="en-US" sz="3200" dirty="0">
                <a:latin typeface="Cordia New" pitchFamily="34" charset="-34"/>
                <a:cs typeface="Cordia New" pitchFamily="34" charset="-34"/>
              </a:rPr>
              <a:t> can generate </a:t>
            </a:r>
            <a:r>
              <a:rPr lang="en-US" sz="3200" b="1" dirty="0">
                <a:solidFill>
                  <a:schemeClr val="accent6">
                    <a:lumMod val="75000"/>
                  </a:schemeClr>
                </a:solidFill>
                <a:latin typeface="Cordia New" pitchFamily="34" charset="-34"/>
                <a:cs typeface="Cordia New" pitchFamily="34" charset="-34"/>
              </a:rPr>
              <a:t>10+terabytes</a:t>
            </a:r>
            <a:r>
              <a:rPr lang="en-US" sz="3200" dirty="0">
                <a:latin typeface="Cordia New" pitchFamily="34" charset="-34"/>
                <a:cs typeface="Cordia New" pitchFamily="34" charset="-34"/>
              </a:rPr>
              <a:t> of data </a:t>
            </a:r>
            <a:r>
              <a:rPr lang="en-US" sz="3200" b="1" dirty="0">
                <a:solidFill>
                  <a:schemeClr val="accent6">
                    <a:lumMod val="75000"/>
                  </a:schemeClr>
                </a:solidFill>
                <a:latin typeface="Cordia New" pitchFamily="34" charset="-34"/>
                <a:cs typeface="Cordia New" pitchFamily="34" charset="-34"/>
              </a:rPr>
              <a:t>in 30 minutes</a:t>
            </a:r>
            <a:r>
              <a:rPr lang="en-US" sz="3200" dirty="0">
                <a:latin typeface="Cordia New" pitchFamily="34" charset="-34"/>
                <a:cs typeface="Cordia New" pitchFamily="34" charset="-34"/>
              </a:rPr>
              <a:t> of flight time. </a:t>
            </a:r>
          </a:p>
          <a:p>
            <a:pPr>
              <a:buFont typeface="Wingdings" pitchFamily="2" charset="2"/>
              <a:buChar char="Ø"/>
            </a:pPr>
            <a:endParaRPr lang="en-US" sz="3200" dirty="0">
              <a:latin typeface="Cordia New" pitchFamily="34" charset="-34"/>
              <a:cs typeface="Cordia New" pitchFamily="34" charset="-34"/>
            </a:endParaRPr>
          </a:p>
          <a:p>
            <a:pPr algn="just">
              <a:buFont typeface="Wingdings" pitchFamily="2" charset="2"/>
              <a:buChar char="Ø"/>
            </a:pPr>
            <a:r>
              <a:rPr lang="en-US" sz="3200" dirty="0">
                <a:latin typeface="Cordia New" pitchFamily="34" charset="-34"/>
                <a:cs typeface="Cordia New" pitchFamily="34" charset="-34"/>
              </a:rPr>
              <a:t>With many thousand flights per day, generation of data reaches up to many Petabytes.</a:t>
            </a:r>
          </a:p>
        </p:txBody>
      </p:sp>
      <p:sp>
        <p:nvSpPr>
          <p:cNvPr id="8" name="Content Placeholder 7"/>
          <p:cNvSpPr>
            <a:spLocks noGrp="1"/>
          </p:cNvSpPr>
          <p:nvPr>
            <p:ph sz="half" idx="2"/>
          </p:nvPr>
        </p:nvSpPr>
        <p:spPr/>
        <p:txBody>
          <a:bodyPr>
            <a:normAutofit/>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038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418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1869</Words>
  <Application>Microsoft Office PowerPoint</Application>
  <PresentationFormat>On-screen Show (4:3)</PresentationFormat>
  <Paragraphs>243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Introduction to Big Data and Hadoop</vt:lpstr>
      <vt:lpstr>DATA GENERATION IN LAST FEW DECADES</vt:lpstr>
      <vt:lpstr>PowerPoint Presentation</vt:lpstr>
      <vt:lpstr>DATA GENERATING NOW</vt:lpstr>
      <vt:lpstr>What is Big Data?</vt:lpstr>
      <vt:lpstr>Big data – Definition</vt:lpstr>
      <vt:lpstr>Examples Of Big Data</vt:lpstr>
      <vt:lpstr>PowerPoint Presentation</vt:lpstr>
      <vt:lpstr>PowerPoint Presentation</vt:lpstr>
      <vt:lpstr>Characteristics Of Big Data</vt:lpstr>
      <vt:lpstr>PowerPoint Presentation</vt:lpstr>
      <vt:lpstr>PowerPoint Presentation</vt:lpstr>
      <vt:lpstr>PowerPoint Presentation</vt:lpstr>
      <vt:lpstr>BIG DATA HAS ALSO BEEN DEFINED BY THE FIVE V’s</vt:lpstr>
      <vt:lpstr>BIG DATA Veracity</vt:lpstr>
      <vt:lpstr>BIG DATA Value</vt:lpstr>
      <vt:lpstr>Turning Big Data into Value</vt:lpstr>
      <vt:lpstr>Big data – Challenges</vt:lpstr>
      <vt:lpstr>Problem 1: storing exponentially growing huge datasets</vt:lpstr>
      <vt:lpstr>Problem 2: Processing data having complex structure</vt:lpstr>
      <vt:lpstr>Problem 3: Processing data faster</vt:lpstr>
      <vt:lpstr>Types Of Big Data</vt:lpstr>
      <vt:lpstr>PowerPoint Presentation</vt:lpstr>
      <vt:lpstr>Unstructured</vt:lpstr>
      <vt:lpstr>Semi-structured</vt:lpstr>
      <vt:lpstr>PowerPoint Presentation</vt:lpstr>
      <vt:lpstr>Benefits of Big Data Processing</vt:lpstr>
      <vt:lpstr>Traditional vs. Big Data business approach</vt:lpstr>
      <vt:lpstr>Data architecture</vt:lpstr>
      <vt:lpstr>PowerPoint Presentation</vt:lpstr>
      <vt:lpstr>PowerPoint Presentation</vt:lpstr>
      <vt:lpstr>Types of data</vt:lpstr>
      <vt:lpstr>PowerPoint Presentation</vt:lpstr>
      <vt:lpstr>Volume of data</vt:lpstr>
      <vt:lpstr>Data schema</vt:lpstr>
      <vt:lpstr>Data relationship</vt:lpstr>
      <vt:lpstr>Scaling</vt:lpstr>
      <vt:lpstr>PowerPoint Presentation</vt:lpstr>
      <vt:lpstr>Higher cost of traditional data</vt:lpstr>
      <vt:lpstr>PowerPoint Presentation</vt:lpstr>
      <vt:lpstr>Accuracy and confidentiality</vt:lpstr>
      <vt:lpstr>PowerPoint Presentation</vt:lpstr>
      <vt:lpstr>Distributed File Systems</vt:lpstr>
      <vt:lpstr>Physical Organization of Compute Nodes</vt:lpstr>
      <vt:lpstr>PowerPoint Presentation</vt:lpstr>
      <vt:lpstr>PowerPoint Presentation</vt:lpstr>
      <vt:lpstr>PowerPoint Presentation</vt:lpstr>
      <vt:lpstr>Large-Scale File-System Organization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and Hadoop</dc:title>
  <dc:creator>LONDHE</dc:creator>
  <cp:lastModifiedBy>Admin</cp:lastModifiedBy>
  <cp:revision>177</cp:revision>
  <dcterms:created xsi:type="dcterms:W3CDTF">2006-08-16T00:00:00Z</dcterms:created>
  <dcterms:modified xsi:type="dcterms:W3CDTF">2022-07-13T05:13:26Z</dcterms:modified>
</cp:coreProperties>
</file>