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1" roundtripDataSignature="AMtx7miEAORmL92El89L135JqNZAf4j4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fdb601ec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3fdb601ec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p:nvPr>
            <p:ph idx="2" type="pic"/>
          </p:nvPr>
        </p:nvSpPr>
        <p:spPr>
          <a:xfrm>
            <a:off x="5183188" y="987425"/>
            <a:ext cx="6172200" cy="4873625"/>
          </a:xfrm>
          <a:prstGeom prst="rect">
            <a:avLst/>
          </a:prstGeom>
          <a:noFill/>
          <a:ln>
            <a:noFill/>
          </a:ln>
        </p:spPr>
      </p:sp>
      <p:sp>
        <p:nvSpPr>
          <p:cNvPr id="63" name="Google Shape;63;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youtu.be/1vlW3-rCCf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oracle.com/java/technologies/javase/javase8-archive-downloads.html" TargetMode="External"/><Relationship Id="rId4" Type="http://schemas.openxmlformats.org/officeDocument/2006/relationships/hyperlink" Target="https://hadoop.apache.org/docs/r2.8.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nvSpPr>
        <p:spPr>
          <a:xfrm>
            <a:off x="3048000" y="614410"/>
            <a:ext cx="60960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University of Mumbai</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GHARDA INSTITUTE OF TECHNOLOGY</a:t>
            </a:r>
            <a:br>
              <a:rPr b="1"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Times New Roman"/>
                <a:ea typeface="Times New Roman"/>
                <a:cs typeface="Times New Roman"/>
                <a:sym typeface="Times New Roman"/>
              </a:rPr>
              <a:t>Department of Computer Engineering</a:t>
            </a:r>
            <a:endParaRPr b="0" i="0" sz="1800" u="none" cap="none" strike="noStrike">
              <a:solidFill>
                <a:schemeClr val="dk1"/>
              </a:solidFill>
              <a:latin typeface="Calibri"/>
              <a:ea typeface="Calibri"/>
              <a:cs typeface="Calibri"/>
              <a:sym typeface="Calibri"/>
            </a:endParaRPr>
          </a:p>
        </p:txBody>
      </p:sp>
      <p:sp>
        <p:nvSpPr>
          <p:cNvPr id="84" name="Google Shape;84;p1"/>
          <p:cNvSpPr txBox="1"/>
          <p:nvPr/>
        </p:nvSpPr>
        <p:spPr>
          <a:xfrm>
            <a:off x="4762475" y="1857963"/>
            <a:ext cx="2476500" cy="147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Academic Year 2022-23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br>
              <a:rPr b="0" i="0" lang="en-US" sz="1800" u="none" cap="none" strike="noStrike">
                <a:solidFill>
                  <a:srgbClr val="FF0000"/>
                </a:solidFill>
                <a:latin typeface="Calibri"/>
                <a:ea typeface="Calibri"/>
                <a:cs typeface="Calibri"/>
                <a:sym typeface="Calibri"/>
              </a:rPr>
            </a:br>
            <a:r>
              <a:rPr b="1" i="0" lang="en-US" sz="1800" u="none" cap="none" strike="noStrike">
                <a:solidFill>
                  <a:schemeClr val="dk1"/>
                </a:solidFill>
                <a:latin typeface="Calibri"/>
                <a:ea typeface="Calibri"/>
                <a:cs typeface="Calibri"/>
                <a:sym typeface="Calibri"/>
              </a:rPr>
              <a:t>Presented By</a:t>
            </a:r>
            <a:endParaRPr b="0" i="0" sz="1400" u="none" cap="none" strike="noStrike">
              <a:solidFill>
                <a:srgbClr val="000000"/>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290513" y="290810"/>
            <a:ext cx="1552575" cy="476250"/>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10029825" y="352723"/>
            <a:ext cx="1697809" cy="461962"/>
          </a:xfrm>
          <a:prstGeom prst="rect">
            <a:avLst/>
          </a:prstGeom>
          <a:noFill/>
          <a:ln>
            <a:noFill/>
          </a:ln>
        </p:spPr>
      </p:pic>
      <p:sp>
        <p:nvSpPr>
          <p:cNvPr id="87" name="Google Shape;87;p1"/>
          <p:cNvSpPr txBox="1"/>
          <p:nvPr/>
        </p:nvSpPr>
        <p:spPr>
          <a:xfrm>
            <a:off x="3814762" y="2479297"/>
            <a:ext cx="437197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Experiment No- 04</a:t>
            </a:r>
            <a:endParaRPr b="1" i="0" sz="2000" u="none" cap="none" strike="noStrike">
              <a:solidFill>
                <a:schemeClr val="dk1"/>
              </a:solidFill>
              <a:latin typeface="Calibri"/>
              <a:ea typeface="Calibri"/>
              <a:cs typeface="Calibri"/>
              <a:sym typeface="Calibri"/>
            </a:endParaRPr>
          </a:p>
        </p:txBody>
      </p:sp>
      <p:sp>
        <p:nvSpPr>
          <p:cNvPr id="88" name="Google Shape;88;p1"/>
          <p:cNvSpPr txBox="1"/>
          <p:nvPr/>
        </p:nvSpPr>
        <p:spPr>
          <a:xfrm>
            <a:off x="4087300" y="3636100"/>
            <a:ext cx="47925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28.                      Rutvi Kadam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29.   	           Siddhraj Karambe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30. 	          	</a:t>
            </a:r>
            <a:r>
              <a:rPr lang="en-US" sz="1900">
                <a:latin typeface="Calibri"/>
                <a:ea typeface="Calibri"/>
                <a:cs typeface="Calibri"/>
                <a:sym typeface="Calibri"/>
              </a:rPr>
              <a:t>  </a:t>
            </a:r>
            <a:r>
              <a:rPr b="0" i="0" lang="en-US" sz="1900" u="none" cap="none" strike="noStrike">
                <a:solidFill>
                  <a:srgbClr val="000000"/>
                </a:solidFill>
                <a:latin typeface="Calibri"/>
                <a:ea typeface="Calibri"/>
                <a:cs typeface="Calibri"/>
                <a:sym typeface="Calibri"/>
              </a:rPr>
              <a:t> Adnan Khise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31.                      Anand kulkarni</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32.                      Swarupa Kulkarni</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33.                      Mufeed Kutarekar</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34.                      Pritam Lambade</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35.                      Shreya Malavade</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libri"/>
                <a:ea typeface="Calibri"/>
                <a:cs typeface="Calibri"/>
                <a:sym typeface="Calibri"/>
              </a:rPr>
              <a:t>36.                      Bhakti Mane</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197963" y="188536"/>
            <a:ext cx="11155837" cy="5988427"/>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i="1" lang="en-US" sz="1900"/>
              <a:t>&lt;name&gt;yarn.nodemanager.aux-services&lt;/name&gt; </a:t>
            </a:r>
            <a:endParaRPr sz="1900"/>
          </a:p>
          <a:p>
            <a:pPr indent="0" lvl="0" marL="114300" rtl="0" algn="l">
              <a:lnSpc>
                <a:spcPct val="90000"/>
              </a:lnSpc>
              <a:spcBef>
                <a:spcPts val="1000"/>
              </a:spcBef>
              <a:spcAft>
                <a:spcPts val="0"/>
              </a:spcAft>
              <a:buSzPts val="1800"/>
              <a:buNone/>
            </a:pPr>
            <a:r>
              <a:rPr i="1" lang="en-US" sz="1900"/>
              <a:t>&lt;value&gt;mapreduce_shuffle&lt;/value&gt; </a:t>
            </a:r>
            <a:endParaRPr sz="1900"/>
          </a:p>
          <a:p>
            <a:pPr indent="0" lvl="0" marL="114300" rtl="0" algn="l">
              <a:lnSpc>
                <a:spcPct val="90000"/>
              </a:lnSpc>
              <a:spcBef>
                <a:spcPts val="1000"/>
              </a:spcBef>
              <a:spcAft>
                <a:spcPts val="0"/>
              </a:spcAft>
              <a:buSzPts val="1800"/>
              <a:buNone/>
            </a:pPr>
            <a:r>
              <a:rPr lang="en-US" sz="1900"/>
              <a:t>&lt;/property&gt; </a:t>
            </a:r>
            <a:endParaRPr sz="1900"/>
          </a:p>
          <a:p>
            <a:pPr indent="0" lvl="0" marL="114300" rtl="0" algn="l">
              <a:lnSpc>
                <a:spcPct val="90000"/>
              </a:lnSpc>
              <a:spcBef>
                <a:spcPts val="1000"/>
              </a:spcBef>
              <a:spcAft>
                <a:spcPts val="0"/>
              </a:spcAft>
              <a:buSzPts val="1800"/>
              <a:buNone/>
            </a:pPr>
            <a:r>
              <a:rPr lang="en-US" sz="1900"/>
              <a:t>&lt;property&gt; </a:t>
            </a:r>
            <a:endParaRPr sz="1900"/>
          </a:p>
          <a:p>
            <a:pPr indent="0" lvl="0" marL="114300" rtl="0" algn="l">
              <a:lnSpc>
                <a:spcPct val="90000"/>
              </a:lnSpc>
              <a:spcBef>
                <a:spcPts val="1000"/>
              </a:spcBef>
              <a:spcAft>
                <a:spcPts val="0"/>
              </a:spcAft>
              <a:buSzPts val="1800"/>
              <a:buNone/>
            </a:pPr>
            <a:r>
              <a:rPr i="1" lang="en-US" sz="1900"/>
              <a:t>&lt;name&gt;yarn.nodemanager.auxservices.mapreduce.shuffle.class&lt;/name&gt; </a:t>
            </a:r>
            <a:endParaRPr sz="1900"/>
          </a:p>
          <a:p>
            <a:pPr indent="0" lvl="0" marL="114300" rtl="0" algn="l">
              <a:lnSpc>
                <a:spcPct val="90000"/>
              </a:lnSpc>
              <a:spcBef>
                <a:spcPts val="1000"/>
              </a:spcBef>
              <a:spcAft>
                <a:spcPts val="0"/>
              </a:spcAft>
              <a:buSzPts val="1800"/>
              <a:buNone/>
            </a:pPr>
            <a:r>
              <a:rPr i="1" lang="en-US" sz="1900"/>
              <a:t>&lt;value&gt;org.apache.hadoop.mapred.ShuffleHandler&lt;/value&gt; </a:t>
            </a:r>
            <a:endParaRPr sz="1900"/>
          </a:p>
          <a:p>
            <a:pPr indent="0" lvl="0" marL="114300" rtl="0" algn="l">
              <a:lnSpc>
                <a:spcPct val="90000"/>
              </a:lnSpc>
              <a:spcBef>
                <a:spcPts val="1000"/>
              </a:spcBef>
              <a:spcAft>
                <a:spcPts val="0"/>
              </a:spcAft>
              <a:buSzPts val="1800"/>
              <a:buNone/>
            </a:pPr>
            <a:r>
              <a:rPr lang="en-US" sz="1900"/>
              <a:t>&lt;/property&gt; </a:t>
            </a:r>
            <a:endParaRPr sz="1900"/>
          </a:p>
          <a:p>
            <a:pPr indent="0" lvl="0" marL="114300" rtl="0" algn="l">
              <a:lnSpc>
                <a:spcPct val="90000"/>
              </a:lnSpc>
              <a:spcBef>
                <a:spcPts val="1000"/>
              </a:spcBef>
              <a:spcAft>
                <a:spcPts val="0"/>
              </a:spcAft>
              <a:buSzPts val="1800"/>
              <a:buNone/>
            </a:pPr>
            <a:r>
              <a:rPr i="1" lang="en-US" sz="1900"/>
              <a:t>&lt;/configuration&gt;</a:t>
            </a:r>
            <a:endParaRPr sz="1900"/>
          </a:p>
          <a:p>
            <a:pPr indent="0" lvl="0" marL="114300" rtl="0" algn="l">
              <a:lnSpc>
                <a:spcPct val="90000"/>
              </a:lnSpc>
              <a:spcBef>
                <a:spcPts val="1000"/>
              </a:spcBef>
              <a:spcAft>
                <a:spcPts val="0"/>
              </a:spcAft>
              <a:buSzPts val="1800"/>
              <a:buNone/>
            </a:pPr>
            <a:r>
              <a:rPr b="1" lang="en-US" sz="1900"/>
              <a:t>6. Edit file C:/Hadoop-2.8.0/etc/hadoop/hadoop-env.cmd by closing the command line "JAVA_HOME=%JAVA_HOME%" instead of set "JAVA_HOME=C:\Java" (On C:\java this is path to file jdk.18.0).</a:t>
            </a:r>
            <a:endParaRPr b="1" sz="1900"/>
          </a:p>
          <a:p>
            <a:pPr indent="0" lvl="0" marL="114300" rtl="0" algn="l">
              <a:lnSpc>
                <a:spcPct val="90000"/>
              </a:lnSpc>
              <a:spcBef>
                <a:spcPts val="1000"/>
              </a:spcBef>
              <a:spcAft>
                <a:spcPts val="0"/>
              </a:spcAft>
              <a:buSzPts val="1800"/>
              <a:buNone/>
            </a:pPr>
            <a:r>
              <a:rPr b="1" lang="en-US" sz="1900"/>
              <a:t>7. Dowload file Hadoop Configuration.zip </a:t>
            </a:r>
            <a:endParaRPr b="1" sz="1900"/>
          </a:p>
          <a:p>
            <a:pPr indent="0" lvl="0" marL="114300" rtl="0" algn="l">
              <a:lnSpc>
                <a:spcPct val="90000"/>
              </a:lnSpc>
              <a:spcBef>
                <a:spcPts val="1000"/>
              </a:spcBef>
              <a:spcAft>
                <a:spcPts val="0"/>
              </a:spcAft>
              <a:buSzPts val="1800"/>
              <a:buNone/>
            </a:pPr>
            <a:r>
              <a:rPr lang="en-US" sz="1900"/>
              <a:t>(Link:https://raw.githubusercontent.com/MuhammadBilalYar/Hadoop-On-Window/master/Hadoop%20Configuration.zip).</a:t>
            </a:r>
            <a:endParaRPr sz="1900"/>
          </a:p>
          <a:p>
            <a:pPr indent="0" lvl="0" marL="114300" rtl="0" algn="l">
              <a:lnSpc>
                <a:spcPct val="90000"/>
              </a:lnSpc>
              <a:spcBef>
                <a:spcPts val="1000"/>
              </a:spcBef>
              <a:spcAft>
                <a:spcPts val="0"/>
              </a:spcAft>
              <a:buSzPts val="1800"/>
              <a:buNone/>
            </a:pPr>
            <a:r>
              <a:rPr b="1" lang="en-US" sz="1900"/>
              <a:t>8. Delete file bin on C:\Hadoop-2.8.0\bin, replaced by file bin on file just download (from Hadoop Configuration.zip).</a:t>
            </a:r>
            <a:endParaRPr b="1" sz="1900"/>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idx="1" type="body"/>
          </p:nvPr>
        </p:nvSpPr>
        <p:spPr>
          <a:xfrm>
            <a:off x="838200" y="1254025"/>
            <a:ext cx="10515600" cy="4923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t>Open cmd and typing command "</a:t>
            </a:r>
            <a:r>
              <a:rPr b="1" lang="en-US" sz="2400"/>
              <a:t>hdfs namenode –format</a:t>
            </a:r>
            <a:r>
              <a:rPr lang="en-US" sz="2400"/>
              <a:t>".</a:t>
            </a:r>
            <a:endParaRPr sz="2400"/>
          </a:p>
          <a:p>
            <a:pPr indent="-342900" lvl="0" marL="457200" rtl="0" algn="l">
              <a:lnSpc>
                <a:spcPct val="90000"/>
              </a:lnSpc>
              <a:spcBef>
                <a:spcPts val="1000"/>
              </a:spcBef>
              <a:spcAft>
                <a:spcPts val="0"/>
              </a:spcAft>
              <a:buClr>
                <a:schemeClr val="dk1"/>
              </a:buClr>
              <a:buSzPts val="1800"/>
              <a:buChar char="•"/>
            </a:pPr>
            <a:r>
              <a:rPr lang="en-US" sz="2400"/>
              <a:t>10. Open cmd and change directory to "C:\Hadoop-2.8.0\sbin" and type "</a:t>
            </a:r>
            <a:r>
              <a:rPr b="1" lang="en-US" sz="2400"/>
              <a:t>start-all.cmd</a:t>
            </a:r>
            <a:r>
              <a:rPr lang="en-US" sz="2400"/>
              <a:t>" to start apache.</a:t>
            </a:r>
            <a:endParaRPr sz="2400"/>
          </a:p>
          <a:p>
            <a:pPr indent="-342900" lvl="0" marL="457200" rtl="0" algn="l">
              <a:lnSpc>
                <a:spcPct val="90000"/>
              </a:lnSpc>
              <a:spcBef>
                <a:spcPts val="1000"/>
              </a:spcBef>
              <a:spcAft>
                <a:spcPts val="0"/>
              </a:spcAft>
              <a:buClr>
                <a:schemeClr val="dk1"/>
              </a:buClr>
              <a:buSzPts val="1800"/>
              <a:buChar char="•"/>
            </a:pPr>
            <a:r>
              <a:rPr lang="en-US" sz="2400"/>
              <a:t>11. Open: </a:t>
            </a:r>
            <a:r>
              <a:rPr b="1" lang="en-US" sz="2400"/>
              <a:t>http://localhost:8088 </a:t>
            </a:r>
            <a:r>
              <a:rPr lang="en-US" sz="2400"/>
              <a:t>to check if hadoop is running.</a:t>
            </a:r>
            <a:endParaRPr/>
          </a:p>
          <a:p>
            <a:pPr indent="-342900" lvl="0" marL="457200" rtl="0" algn="l">
              <a:lnSpc>
                <a:spcPct val="90000"/>
              </a:lnSpc>
              <a:spcBef>
                <a:spcPts val="1000"/>
              </a:spcBef>
              <a:spcAft>
                <a:spcPts val="0"/>
              </a:spcAft>
              <a:buClr>
                <a:schemeClr val="dk1"/>
              </a:buClr>
              <a:buSzPts val="1800"/>
              <a:buChar char="•"/>
            </a:pPr>
            <a:r>
              <a:rPr lang="en-US" sz="2400"/>
              <a:t>Link For Installing and configuring Hadoop</a:t>
            </a:r>
            <a:endParaRPr/>
          </a:p>
          <a:p>
            <a:pPr indent="0" lvl="0" marL="114300" rtl="0" algn="l">
              <a:lnSpc>
                <a:spcPct val="90000"/>
              </a:lnSpc>
              <a:spcBef>
                <a:spcPts val="1000"/>
              </a:spcBef>
              <a:spcAft>
                <a:spcPts val="0"/>
              </a:spcAft>
              <a:buSzPts val="1800"/>
              <a:buNone/>
            </a:pPr>
            <a:r>
              <a:rPr lang="en-US" sz="2400" u="sng">
                <a:solidFill>
                  <a:schemeClr val="hlink"/>
                </a:solidFill>
                <a:hlinkClick r:id="rId3"/>
              </a:rPr>
              <a:t>https://youtu.be/1vlW3-rCCfs</a:t>
            </a:r>
            <a:endParaRPr sz="2400"/>
          </a:p>
          <a:p>
            <a:pPr indent="-228600" lvl="0" marL="457200" rtl="0" algn="l">
              <a:lnSpc>
                <a:spcPct val="90000"/>
              </a:lnSpc>
              <a:spcBef>
                <a:spcPts val="1000"/>
              </a:spcBef>
              <a:spcAft>
                <a:spcPts val="0"/>
              </a:spcAft>
              <a:buClr>
                <a:schemeClr val="dk1"/>
              </a:buClr>
              <a:buSzPts val="1800"/>
              <a:buNone/>
            </a:pPr>
            <a:r>
              <a:t/>
            </a:r>
            <a:endParaRPr sz="2400"/>
          </a:p>
          <a:p>
            <a:pPr indent="0" lvl="0" marL="457200" rtl="0" algn="l">
              <a:lnSpc>
                <a:spcPct val="90000"/>
              </a:lnSpc>
              <a:spcBef>
                <a:spcPts val="1000"/>
              </a:spcBef>
              <a:spcAft>
                <a:spcPts val="0"/>
              </a:spcAft>
              <a:buSzPts val="1800"/>
              <a:buNone/>
            </a:pPr>
            <a:r>
              <a:t/>
            </a:r>
            <a:endParaRPr b="1" sz="2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789578" y="168439"/>
            <a:ext cx="10782300" cy="664794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COMMANDS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 mkdir: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no different from the UNIX mkdir command and is used to create a directory on an HDFS environment.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mention not to fail if the directory already exists.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t>
            </a:r>
            <a:r>
              <a:rPr b="1" i="0" lang="en-US" sz="1800" u="none" cap="none" strike="noStrike">
                <a:solidFill>
                  <a:srgbClr val="000000"/>
                </a:solidFill>
                <a:latin typeface="Calibri"/>
                <a:ea typeface="Calibri"/>
                <a:cs typeface="Calibri"/>
                <a:sym typeface="Calibri"/>
              </a:rPr>
              <a:t>hadoop fs -mkdir (path)</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hadoop fs -mkdir -p abc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2. ls: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no different from the UNIX ls command and it is used for listing the directories present under a specific directory in an HDFS system. The –lsr command may be used for the recursive listing of the directories and files under a specific folder.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The option is used to list the directories as plain files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 The option is used to format the sizes of files into a human-readable manner than just number of bytes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 The option is used to recursively list the contents of directories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t>
            </a:r>
            <a:r>
              <a:rPr b="1" i="0" lang="en-US" sz="1800" u="none" cap="none" strike="noStrike">
                <a:solidFill>
                  <a:srgbClr val="000000"/>
                </a:solidFill>
                <a:latin typeface="Calibri"/>
                <a:ea typeface="Calibri"/>
                <a:cs typeface="Calibri"/>
                <a:sym typeface="Calibri"/>
              </a:rPr>
              <a:t>hadoop fs -ls (path)</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hadoop fs -ls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Found 3 items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-rw-r--r-- 1 HP supergroup 122 2019-08-23 11:49 /desktop</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drwxr-xr-x – HP supergroup 0 2019-08-27 11:03 /sample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drwxr-xr-x - HP supergroup 0 2019-08-27 11:03 /user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nvSpPr>
        <p:spPr>
          <a:xfrm>
            <a:off x="0" y="0"/>
            <a:ext cx="11685000" cy="590928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3. put: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command is used to copy files from the local file system to the HDFS filesystem. This command is similar to –copyFromLocal command. This command will not work if the file already exists unless the –f flag is given to the command. This overwrites the destination if the file already exists before the copy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The flag preserves the access, modification time, ownership and the mode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hadoop fs -put (source) (destination)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hadoop fs -put C:\Users\HP\Desktop\xyz\pqr.rtf \user\HP\abc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4. get: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command is used to copy files from HDFS file system to the local file system, just the opposite to put command.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hadoop fs -get (source) (destination)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hadoop fs -get \user\HP\abc\pqr.rtf C:\Users\HP\Desktop\xyz\</a:t>
            </a:r>
            <a:r>
              <a:rPr b="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idx="2" type="body"/>
          </p:nvPr>
        </p:nvSpPr>
        <p:spPr>
          <a:xfrm>
            <a:off x="131975" y="197964"/>
            <a:ext cx="11221825" cy="59790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1800">
                <a:latin typeface="Calibri"/>
                <a:ea typeface="Calibri"/>
                <a:cs typeface="Calibri"/>
                <a:sym typeface="Calibri"/>
              </a:rPr>
              <a:t>5. cat:</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This command is similar to the UNIX cat command and is used for displaying the contents of a file on the console.</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Syntax: </a:t>
            </a:r>
            <a:r>
              <a:rPr b="1" lang="en-US" sz="1800">
                <a:latin typeface="Calibri"/>
                <a:ea typeface="Calibri"/>
                <a:cs typeface="Calibri"/>
                <a:sym typeface="Calibri"/>
              </a:rPr>
              <a:t>hadoop fs -cat (path)</a:t>
            </a:r>
            <a:endParaRPr b="1"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Example: hadoop fs -cat \user\HP\abc\pqr.rtf</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{\rtf1\ansi\ansicpg1252\deff0\nouicompat\deflang1033{\fonttbl{\f0\fnil\fcharset0 Calibri;}}</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{\*\generator Riched20 10.0.17134}\viewkind4\uc1\pard\sa200\sl276\slmult1\f0\fs22\lang9 Hadoop\par</a:t>
            </a:r>
            <a:endParaRPr b="1"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a:t>
            </a:r>
            <a:endParaRPr/>
          </a:p>
          <a:p>
            <a:pPr indent="0" lvl="0" marL="114300" rtl="0" algn="l">
              <a:lnSpc>
                <a:spcPct val="90000"/>
              </a:lnSpc>
              <a:spcBef>
                <a:spcPts val="1000"/>
              </a:spcBef>
              <a:spcAft>
                <a:spcPts val="0"/>
              </a:spcAft>
              <a:buSzPts val="1800"/>
              <a:buNone/>
            </a:pPr>
            <a:r>
              <a:rPr b="1" lang="en-US" sz="1800">
                <a:latin typeface="Calibri"/>
                <a:ea typeface="Calibri"/>
                <a:cs typeface="Calibri"/>
                <a:sym typeface="Calibri"/>
              </a:rPr>
              <a:t>6. cp:</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This command is similar to the UNIX cp command, and it is used for copying files from one directory to another directory within the HDFS file system.</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Syntax: </a:t>
            </a:r>
            <a:r>
              <a:rPr b="1" lang="en-US" sz="1800">
                <a:latin typeface="Calibri"/>
                <a:ea typeface="Calibri"/>
                <a:cs typeface="Calibri"/>
                <a:sym typeface="Calibri"/>
              </a:rPr>
              <a:t>hadoop fs -cp (source) (destination)</a:t>
            </a:r>
            <a:endParaRPr b="1" sz="1800">
              <a:latin typeface="Calibri"/>
              <a:ea typeface="Calibri"/>
              <a:cs typeface="Calibri"/>
              <a:sym typeface="Calibri"/>
            </a:endParaRPr>
          </a:p>
          <a:p>
            <a:pPr indent="0" lvl="0" marL="114300" rtl="0" algn="l">
              <a:lnSpc>
                <a:spcPct val="90000"/>
              </a:lnSpc>
              <a:spcBef>
                <a:spcPts val="1000"/>
              </a:spcBef>
              <a:spcAft>
                <a:spcPts val="0"/>
              </a:spcAft>
              <a:buSzPts val="1800"/>
              <a:buNone/>
            </a:pPr>
            <a:r>
              <a:rPr lang="en-US" sz="1800">
                <a:latin typeface="Calibri"/>
                <a:ea typeface="Calibri"/>
                <a:cs typeface="Calibri"/>
                <a:sym typeface="Calibri"/>
              </a:rPr>
              <a:t>Example: hadoop fs -cp \user\HP\abc\pqr.rtf \user\HP\asd</a:t>
            </a:r>
            <a:endParaRPr sz="1800">
              <a:latin typeface="Calibri"/>
              <a:ea typeface="Calibri"/>
              <a:cs typeface="Calibri"/>
              <a:sym typeface="Calibri"/>
            </a:endParaRPr>
          </a:p>
          <a:p>
            <a:pPr indent="0" lvl="0" marL="114300" rtl="0" algn="l">
              <a:lnSpc>
                <a:spcPct val="90000"/>
              </a:lnSpc>
              <a:spcBef>
                <a:spcPts val="1000"/>
              </a:spcBef>
              <a:spcAft>
                <a:spcPts val="0"/>
              </a:spcAft>
              <a:buSzPts val="1800"/>
              <a:buNone/>
            </a:pPr>
            <a:r>
              <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2" type="body"/>
          </p:nvPr>
        </p:nvSpPr>
        <p:spPr>
          <a:xfrm>
            <a:off x="131975" y="197964"/>
            <a:ext cx="11221825" cy="5979000"/>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lnSpc>
                <a:spcPct val="90000"/>
              </a:lnSpc>
              <a:spcBef>
                <a:spcPts val="1000"/>
              </a:spcBef>
              <a:spcAft>
                <a:spcPts val="0"/>
              </a:spcAft>
              <a:buSzPct val="102418"/>
              <a:buNone/>
            </a:pPr>
            <a:r>
              <a:rPr b="1" lang="en-US" sz="1900"/>
              <a:t>7. mv:</a:t>
            </a:r>
            <a:endParaRPr sz="1900"/>
          </a:p>
          <a:p>
            <a:pPr indent="0" lvl="0" marL="114300" rtl="0" algn="l">
              <a:lnSpc>
                <a:spcPct val="90000"/>
              </a:lnSpc>
              <a:spcBef>
                <a:spcPts val="1000"/>
              </a:spcBef>
              <a:spcAft>
                <a:spcPts val="0"/>
              </a:spcAft>
              <a:buSzPct val="102418"/>
              <a:buNone/>
            </a:pPr>
            <a:r>
              <a:rPr lang="en-US" sz="1900"/>
              <a:t>This command is similar to the UNIX mv command, and it is used for moving a file from one directory to another directory within the HDFS file system.</a:t>
            </a:r>
            <a:endParaRPr sz="1900"/>
          </a:p>
          <a:p>
            <a:pPr indent="0" lvl="0" marL="114300" rtl="0" algn="l">
              <a:lnSpc>
                <a:spcPct val="90000"/>
              </a:lnSpc>
              <a:spcBef>
                <a:spcPts val="1000"/>
              </a:spcBef>
              <a:spcAft>
                <a:spcPts val="0"/>
              </a:spcAft>
              <a:buSzPct val="102418"/>
              <a:buNone/>
            </a:pPr>
            <a:r>
              <a:rPr lang="en-US" sz="1900"/>
              <a:t>Syntax: </a:t>
            </a:r>
            <a:r>
              <a:rPr b="1" lang="en-US" sz="1900"/>
              <a:t>hadoop fs -mv (source) (destination)</a:t>
            </a:r>
            <a:endParaRPr b="1" sz="1900"/>
          </a:p>
          <a:p>
            <a:pPr indent="0" lvl="0" marL="114300" rtl="0" algn="l">
              <a:lnSpc>
                <a:spcPct val="90000"/>
              </a:lnSpc>
              <a:spcBef>
                <a:spcPts val="1000"/>
              </a:spcBef>
              <a:spcAft>
                <a:spcPts val="0"/>
              </a:spcAft>
              <a:buSzPct val="102418"/>
              <a:buNone/>
            </a:pPr>
            <a:r>
              <a:rPr lang="en-US" sz="1900"/>
              <a:t>Example: hadoop fs -mv \user\HP\abc\pqr.rtf \user\HP\asd</a:t>
            </a:r>
            <a:endParaRPr sz="1900"/>
          </a:p>
          <a:p>
            <a:pPr indent="0" lvl="0" marL="114300" rtl="0" algn="l">
              <a:lnSpc>
                <a:spcPct val="90000"/>
              </a:lnSpc>
              <a:spcBef>
                <a:spcPts val="1000"/>
              </a:spcBef>
              <a:spcAft>
                <a:spcPts val="0"/>
              </a:spcAft>
              <a:buSzPct val="102418"/>
              <a:buNone/>
            </a:pPr>
            <a:r>
              <a:rPr b="1" lang="en-US" sz="1900"/>
              <a:t>8. rm:</a:t>
            </a:r>
            <a:endParaRPr sz="1900"/>
          </a:p>
          <a:p>
            <a:pPr indent="0" lvl="0" marL="114300" rtl="0" algn="l">
              <a:lnSpc>
                <a:spcPct val="90000"/>
              </a:lnSpc>
              <a:spcBef>
                <a:spcPts val="1000"/>
              </a:spcBef>
              <a:spcAft>
                <a:spcPts val="0"/>
              </a:spcAft>
              <a:buSzPct val="102418"/>
              <a:buNone/>
            </a:pPr>
            <a:r>
              <a:rPr lang="en-US" sz="1900"/>
              <a:t>This command is similar to the UNIX rm command, and it is used for removing a file from the HDFS file system. The command –rmr can be used to delete files recursively.</a:t>
            </a:r>
            <a:endParaRPr sz="1900"/>
          </a:p>
          <a:p>
            <a:pPr indent="0" lvl="0" marL="114300" rtl="0" algn="l">
              <a:lnSpc>
                <a:spcPct val="90000"/>
              </a:lnSpc>
              <a:spcBef>
                <a:spcPts val="1000"/>
              </a:spcBef>
              <a:spcAft>
                <a:spcPts val="0"/>
              </a:spcAft>
              <a:buSzPct val="102418"/>
              <a:buNone/>
            </a:pPr>
            <a:r>
              <a:rPr lang="en-US" sz="1900"/>
              <a:t>–rm Only files can be removed but directories can’t be deleted by this command</a:t>
            </a:r>
            <a:endParaRPr sz="1900"/>
          </a:p>
          <a:p>
            <a:pPr indent="0" lvl="0" marL="114300" rtl="0" algn="l">
              <a:lnSpc>
                <a:spcPct val="90000"/>
              </a:lnSpc>
              <a:spcBef>
                <a:spcPts val="1000"/>
              </a:spcBef>
              <a:spcAft>
                <a:spcPts val="0"/>
              </a:spcAft>
              <a:buSzPct val="102418"/>
              <a:buNone/>
            </a:pPr>
            <a:r>
              <a:rPr lang="en-US" sz="1900"/>
              <a:t>–rm r Recursively remove directories and files</a:t>
            </a:r>
            <a:endParaRPr sz="1900"/>
          </a:p>
          <a:p>
            <a:pPr indent="0" lvl="0" marL="114300" rtl="0" algn="l">
              <a:lnSpc>
                <a:spcPct val="90000"/>
              </a:lnSpc>
              <a:spcBef>
                <a:spcPts val="1000"/>
              </a:spcBef>
              <a:spcAft>
                <a:spcPts val="0"/>
              </a:spcAft>
              <a:buSzPct val="102418"/>
              <a:buNone/>
            </a:pPr>
            <a:r>
              <a:rPr lang="en-US" sz="1900"/>
              <a:t>–skipTrash used to bypass the trash then it immediately deletes the source</a:t>
            </a:r>
            <a:endParaRPr sz="1900"/>
          </a:p>
          <a:p>
            <a:pPr indent="0" lvl="0" marL="114300" rtl="0" algn="l">
              <a:lnSpc>
                <a:spcPct val="90000"/>
              </a:lnSpc>
              <a:spcBef>
                <a:spcPts val="1000"/>
              </a:spcBef>
              <a:spcAft>
                <a:spcPts val="0"/>
              </a:spcAft>
              <a:buSzPct val="102418"/>
              <a:buNone/>
            </a:pPr>
            <a:r>
              <a:rPr lang="en-US" sz="1900"/>
              <a:t>–f mention that if there is no file existing</a:t>
            </a:r>
            <a:endParaRPr sz="1900"/>
          </a:p>
          <a:p>
            <a:pPr indent="0" lvl="0" marL="114300" rtl="0" algn="l">
              <a:lnSpc>
                <a:spcPct val="90000"/>
              </a:lnSpc>
              <a:spcBef>
                <a:spcPts val="1000"/>
              </a:spcBef>
              <a:spcAft>
                <a:spcPts val="0"/>
              </a:spcAft>
              <a:buSzPct val="102418"/>
              <a:buNone/>
            </a:pPr>
            <a:r>
              <a:rPr lang="en-US" sz="1900"/>
              <a:t>–rR used to recursively delete directories</a:t>
            </a:r>
            <a:endParaRPr sz="1900"/>
          </a:p>
          <a:p>
            <a:pPr indent="0" lvl="0" marL="114300" rtl="0" algn="l">
              <a:lnSpc>
                <a:spcPct val="90000"/>
              </a:lnSpc>
              <a:spcBef>
                <a:spcPts val="1000"/>
              </a:spcBef>
              <a:spcAft>
                <a:spcPts val="0"/>
              </a:spcAft>
              <a:buSzPct val="102418"/>
              <a:buNone/>
            </a:pPr>
            <a:r>
              <a:rPr lang="en-US" sz="1900"/>
              <a:t>Syntax: </a:t>
            </a:r>
            <a:r>
              <a:rPr b="1" lang="en-US" sz="1900"/>
              <a:t>hadoop fs -rm (path)</a:t>
            </a:r>
            <a:endParaRPr b="1" sz="1900"/>
          </a:p>
          <a:p>
            <a:pPr indent="0" lvl="0" marL="114300" rtl="0" algn="l">
              <a:lnSpc>
                <a:spcPct val="90000"/>
              </a:lnSpc>
              <a:spcBef>
                <a:spcPts val="1000"/>
              </a:spcBef>
              <a:spcAft>
                <a:spcPts val="0"/>
              </a:spcAft>
              <a:buSzPct val="102418"/>
              <a:buNone/>
            </a:pPr>
            <a:r>
              <a:rPr lang="en-US" sz="1900"/>
              <a:t>Example: hadoop fs -rm \user\HP\abc\pqr.rtf</a:t>
            </a:r>
            <a:endParaRPr sz="1900"/>
          </a:p>
          <a:p>
            <a:pPr indent="0" lvl="0" marL="114300" rtl="0" algn="l">
              <a:lnSpc>
                <a:spcPct val="90000"/>
              </a:lnSpc>
              <a:spcBef>
                <a:spcPts val="1000"/>
              </a:spcBef>
              <a:spcAft>
                <a:spcPts val="0"/>
              </a:spcAft>
              <a:buSzPct val="102418"/>
              <a:buNone/>
            </a:pPr>
            <a:r>
              <a:t/>
            </a:r>
            <a:endParaRPr sz="1900"/>
          </a:p>
          <a:p>
            <a:pPr indent="0" lvl="0" marL="114300" rtl="0" algn="l">
              <a:lnSpc>
                <a:spcPct val="90000"/>
              </a:lnSpc>
              <a:spcBef>
                <a:spcPts val="1000"/>
              </a:spcBef>
              <a:spcAft>
                <a:spcPts val="0"/>
              </a:spcAft>
              <a:buSzPct val="88452"/>
              <a:buNone/>
            </a:pPr>
            <a:r>
              <a:rPr lang="en-US" sz="2200"/>
              <a:t>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ctrTitle"/>
          </p:nvPr>
        </p:nvSpPr>
        <p:spPr>
          <a:xfrm>
            <a:off x="340347" y="606194"/>
            <a:ext cx="11923925" cy="35698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400"/>
              <a:buNone/>
            </a:pPr>
            <a:br>
              <a:rPr b="1" lang="en-US" sz="4400"/>
            </a:br>
            <a:r>
              <a:rPr b="1" lang="en-US" sz="4800"/>
              <a:t>HDFS operations.</a:t>
            </a:r>
            <a:br>
              <a:rPr b="1" lang="en-US" sz="4800"/>
            </a:br>
            <a:br>
              <a:rPr b="1" lang="en-US" sz="4800"/>
            </a:br>
            <a:br>
              <a:rPr b="1" lang="en-US" sz="4400"/>
            </a:b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710600" y="644475"/>
            <a:ext cx="10609200" cy="452428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sng" cap="none" strike="noStrike">
                <a:solidFill>
                  <a:srgbClr val="000000"/>
                </a:solidFill>
                <a:latin typeface="Times New Roman"/>
                <a:ea typeface="Times New Roman"/>
                <a:cs typeface="Times New Roman"/>
                <a:sym typeface="Times New Roman"/>
              </a:rPr>
              <a:t>INTRODUCTION</a:t>
            </a:r>
            <a:endParaRPr b="1" i="0" sz="28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800"/>
              <a:buFont typeface="Arial"/>
              <a:buNone/>
            </a:pPr>
            <a:r>
              <a:t/>
            </a:r>
            <a:endParaRPr b="0" i="0" sz="38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404040"/>
              </a:buClr>
              <a:buSzPts val="240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Hadoop is an Apache open source framework written in java that allows distributed processing of large datasets across clusters of computers using simple programming models. </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40404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Its framework is based on Java programming with some native code in C and shell scripts.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40404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The Hadoop framework application works in an environment that provides distributed </a:t>
            </a:r>
            <a:r>
              <a:rPr b="0" i="1" lang="en-US" sz="2400" u="none" cap="none" strike="noStrike">
                <a:solidFill>
                  <a:srgbClr val="000000"/>
                </a:solidFill>
                <a:latin typeface="Times New Roman"/>
                <a:ea typeface="Times New Roman"/>
                <a:cs typeface="Times New Roman"/>
                <a:sym typeface="Times New Roman"/>
              </a:rPr>
              <a:t>storage</a:t>
            </a:r>
            <a:r>
              <a:rPr b="0" i="0" lang="en-US" sz="2400" u="none" cap="none" strike="noStrike">
                <a:solidFill>
                  <a:srgbClr val="000000"/>
                </a:solidFill>
                <a:latin typeface="Times New Roman"/>
                <a:ea typeface="Times New Roman"/>
                <a:cs typeface="Times New Roman"/>
                <a:sym typeface="Times New Roman"/>
              </a:rPr>
              <a:t> and </a:t>
            </a:r>
            <a:r>
              <a:rPr b="0" i="1" lang="en-US" sz="2400" u="none" cap="none" strike="noStrike">
                <a:solidFill>
                  <a:srgbClr val="000000"/>
                </a:solidFill>
                <a:latin typeface="Times New Roman"/>
                <a:ea typeface="Times New Roman"/>
                <a:cs typeface="Times New Roman"/>
                <a:sym typeface="Times New Roman"/>
              </a:rPr>
              <a:t>computation</a:t>
            </a:r>
            <a:r>
              <a:rPr b="0" i="0" lang="en-US" sz="2400" u="none" cap="none" strike="noStrike">
                <a:solidFill>
                  <a:srgbClr val="000000"/>
                </a:solidFill>
                <a:latin typeface="Times New Roman"/>
                <a:ea typeface="Times New Roman"/>
                <a:cs typeface="Times New Roman"/>
                <a:sym typeface="Times New Roman"/>
              </a:rPr>
              <a:t> across clusters of computers.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40404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Hadoop is designed to scale up from single server to thousands of machines, each offering local computation and storage.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3fdb601ecb_0_6"/>
          <p:cNvSpPr txBox="1"/>
          <p:nvPr/>
        </p:nvSpPr>
        <p:spPr>
          <a:xfrm>
            <a:off x="791400" y="1008050"/>
            <a:ext cx="10609200" cy="5832336"/>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600" u="sng" cap="none" strike="noStrike">
                <a:solidFill>
                  <a:srgbClr val="000000"/>
                </a:solidFill>
                <a:latin typeface="Times New Roman"/>
                <a:ea typeface="Times New Roman"/>
                <a:cs typeface="Times New Roman"/>
                <a:sym typeface="Times New Roman"/>
              </a:rPr>
              <a:t>Hadoop Framework  </a:t>
            </a:r>
            <a:endParaRPr b="1" i="0" sz="3600" u="sng" cap="none" strike="noStrike">
              <a:solidFill>
                <a:srgbClr val="000000"/>
              </a:solidFill>
              <a:latin typeface="Times New Roman"/>
              <a:ea typeface="Times New Roman"/>
              <a:cs typeface="Times New Roman"/>
              <a:sym typeface="Times New Roman"/>
            </a:endParaRPr>
          </a:p>
          <a:p>
            <a:pPr indent="-25400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Times New Roman"/>
                <a:ea typeface="Times New Roman"/>
                <a:cs typeface="Times New Roman"/>
                <a:sym typeface="Times New Roman"/>
              </a:rPr>
              <a:t>Hadoop MapReduce</a:t>
            </a:r>
            <a:r>
              <a:rPr b="0" i="0" lang="en-US" sz="3200" u="none" cap="none" strike="noStrike">
                <a:solidFill>
                  <a:srgbClr val="000000"/>
                </a:solidFill>
                <a:latin typeface="Times New Roman"/>
                <a:ea typeface="Times New Roman"/>
                <a:cs typeface="Times New Roman"/>
                <a:sym typeface="Times New Roman"/>
              </a:rPr>
              <a:t>- a MapReduce programming model for handling and processing large data.</a:t>
            </a:r>
            <a:endParaRPr/>
          </a:p>
          <a:p>
            <a:pPr indent="-457200" lvl="0" marL="45720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Times New Roman"/>
                <a:ea typeface="Times New Roman"/>
                <a:cs typeface="Times New Roman"/>
                <a:sym typeface="Times New Roman"/>
              </a:rPr>
              <a:t>Hadoop Distributed File System</a:t>
            </a:r>
            <a:r>
              <a:rPr b="0" i="0" lang="en-US" sz="3200" u="none" cap="none" strike="noStrike">
                <a:solidFill>
                  <a:srgbClr val="000000"/>
                </a:solidFill>
                <a:latin typeface="Times New Roman"/>
                <a:ea typeface="Times New Roman"/>
                <a:cs typeface="Times New Roman"/>
                <a:sym typeface="Times New Roman"/>
              </a:rPr>
              <a:t>- distributed files in clusters among nodes.</a:t>
            </a:r>
            <a:endParaRPr/>
          </a:p>
          <a:p>
            <a:pPr indent="-457200" lvl="0" marL="45720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Times New Roman"/>
                <a:ea typeface="Times New Roman"/>
                <a:cs typeface="Times New Roman"/>
                <a:sym typeface="Times New Roman"/>
              </a:rPr>
              <a:t>Hadoop YARN- </a:t>
            </a:r>
            <a:r>
              <a:rPr b="0" i="0" lang="en-US" sz="3200" u="none" cap="none" strike="noStrike">
                <a:solidFill>
                  <a:srgbClr val="000000"/>
                </a:solidFill>
                <a:latin typeface="Times New Roman"/>
                <a:ea typeface="Times New Roman"/>
                <a:cs typeface="Times New Roman"/>
                <a:sym typeface="Times New Roman"/>
              </a:rPr>
              <a:t>a platform which manages computing resources.</a:t>
            </a:r>
            <a:endParaRPr/>
          </a:p>
          <a:p>
            <a:pPr indent="-457200" lvl="0" marL="45720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Times New Roman"/>
                <a:ea typeface="Times New Roman"/>
                <a:cs typeface="Times New Roman"/>
                <a:sym typeface="Times New Roman"/>
              </a:rPr>
              <a:t>Hadoop Common</a:t>
            </a:r>
            <a:r>
              <a:rPr b="0" i="0" lang="en-US" sz="3200" u="none" cap="none" strike="noStrike">
                <a:solidFill>
                  <a:srgbClr val="000000"/>
                </a:solidFill>
                <a:latin typeface="Times New Roman"/>
                <a:ea typeface="Times New Roman"/>
                <a:cs typeface="Times New Roman"/>
                <a:sym typeface="Times New Roman"/>
              </a:rPr>
              <a:t>- it contains packages and libraries which are used for other modules.</a:t>
            </a:r>
            <a:endParaRPr/>
          </a:p>
          <a:p>
            <a:pPr indent="0" lvl="0" marL="0" marR="0" rtl="0" algn="just">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Installing Hadoop</a:t>
            </a:r>
            <a:endParaRPr/>
          </a:p>
        </p:txBody>
      </p:sp>
      <p:sp>
        <p:nvSpPr>
          <p:cNvPr id="109" name="Google Shape;109;p4"/>
          <p:cNvSpPr txBox="1"/>
          <p:nvPr>
            <p:ph idx="1" type="body"/>
          </p:nvPr>
        </p:nvSpPr>
        <p:spPr>
          <a:xfrm>
            <a:off x="352700" y="1825625"/>
            <a:ext cx="11001000" cy="4351200"/>
          </a:xfrm>
          <a:prstGeom prst="rect">
            <a:avLst/>
          </a:prstGeom>
          <a:noFill/>
          <a:ln>
            <a:noFill/>
          </a:ln>
        </p:spPr>
        <p:txBody>
          <a:bodyPr anchorCtr="0" anchor="t" bIns="45700" lIns="91425" spcFirstLastPara="1" rIns="91425" wrap="square" tIns="45700">
            <a:normAutofit lnSpcReduction="10000"/>
          </a:bodyPr>
          <a:lstStyle/>
          <a:p>
            <a:pPr indent="-417512" lvl="0" marL="457200" rtl="0" algn="l">
              <a:lnSpc>
                <a:spcPct val="90000"/>
              </a:lnSpc>
              <a:spcBef>
                <a:spcPts val="1000"/>
              </a:spcBef>
              <a:spcAft>
                <a:spcPts val="0"/>
              </a:spcAft>
              <a:buSzPts val="3500"/>
              <a:buChar char="•"/>
            </a:pPr>
            <a:r>
              <a:rPr b="1" lang="en-US" sz="3500"/>
              <a:t> Steps</a:t>
            </a:r>
            <a:endParaRPr b="1" sz="3500"/>
          </a:p>
          <a:p>
            <a:pPr indent="0" lvl="0" marL="0" rtl="0" algn="l">
              <a:lnSpc>
                <a:spcPct val="90000"/>
              </a:lnSpc>
              <a:spcBef>
                <a:spcPts val="1000"/>
              </a:spcBef>
              <a:spcAft>
                <a:spcPts val="0"/>
              </a:spcAft>
              <a:buSzPts val="2118"/>
              <a:buNone/>
            </a:pPr>
            <a:r>
              <a:rPr b="1" lang="en-US"/>
              <a:t>      1. Install  or download  Java 1.8.0</a:t>
            </a:r>
            <a:endParaRPr b="1"/>
          </a:p>
          <a:p>
            <a:pPr indent="0" lvl="0" marL="457200" rtl="0" algn="l">
              <a:lnSpc>
                <a:spcPct val="90000"/>
              </a:lnSpc>
              <a:spcBef>
                <a:spcPts val="1000"/>
              </a:spcBef>
              <a:spcAft>
                <a:spcPts val="0"/>
              </a:spcAft>
              <a:buSzPts val="2118"/>
              <a:buNone/>
            </a:pPr>
            <a:r>
              <a:rPr b="1" lang="en-US" u="sng">
                <a:solidFill>
                  <a:schemeClr val="hlink"/>
                </a:solidFill>
                <a:hlinkClick r:id="rId3"/>
              </a:rPr>
              <a:t>https://www.oracle.com/java/technologies/javase/javase8-archive-downloads.html</a:t>
            </a:r>
            <a:endParaRPr b="1"/>
          </a:p>
          <a:p>
            <a:pPr indent="0" lvl="0" marL="0" rtl="0" algn="l">
              <a:lnSpc>
                <a:spcPct val="90000"/>
              </a:lnSpc>
              <a:spcBef>
                <a:spcPts val="1000"/>
              </a:spcBef>
              <a:spcAft>
                <a:spcPts val="0"/>
              </a:spcAft>
              <a:buSzPts val="2118"/>
              <a:buNone/>
            </a:pPr>
            <a:r>
              <a:t/>
            </a:r>
            <a:endParaRPr b="1"/>
          </a:p>
          <a:p>
            <a:pPr indent="0" lvl="0" marL="0" rtl="0" algn="l">
              <a:lnSpc>
                <a:spcPct val="90000"/>
              </a:lnSpc>
              <a:spcBef>
                <a:spcPts val="1000"/>
              </a:spcBef>
              <a:spcAft>
                <a:spcPts val="0"/>
              </a:spcAft>
              <a:buSzPts val="2118"/>
              <a:buNone/>
            </a:pPr>
            <a:r>
              <a:rPr b="1" lang="en-US"/>
              <a:t>       2.  Download the latest stable release from the Apache Hadoop downloads websites</a:t>
            </a:r>
            <a:endParaRPr b="1"/>
          </a:p>
          <a:p>
            <a:pPr indent="0" lvl="0" marL="0" rtl="0" algn="l">
              <a:lnSpc>
                <a:spcPct val="90000"/>
              </a:lnSpc>
              <a:spcBef>
                <a:spcPts val="1000"/>
              </a:spcBef>
              <a:spcAft>
                <a:spcPts val="0"/>
              </a:spcAft>
              <a:buSzPts val="2118"/>
              <a:buNone/>
            </a:pPr>
            <a:r>
              <a:rPr b="1" lang="en-US"/>
              <a:t>      </a:t>
            </a:r>
            <a:r>
              <a:rPr b="1" lang="en-US" u="sng">
                <a:solidFill>
                  <a:schemeClr val="hlink"/>
                </a:solidFill>
                <a:hlinkClick r:id="rId4"/>
              </a:rPr>
              <a:t>https://hadoop.apache.org/docs/r2.8.0/</a:t>
            </a:r>
            <a:endParaRPr b="1"/>
          </a:p>
          <a:p>
            <a:pPr indent="0" lvl="0" marL="0" rtl="0" algn="l">
              <a:lnSpc>
                <a:spcPct val="90000"/>
              </a:lnSpc>
              <a:spcBef>
                <a:spcPts val="1000"/>
              </a:spcBef>
              <a:spcAft>
                <a:spcPts val="0"/>
              </a:spcAft>
              <a:buSzPts val="2118"/>
              <a:buNone/>
            </a:pPr>
            <a:r>
              <a:rPr b="1" lang="en-US"/>
              <a:t>           </a:t>
            </a:r>
            <a:endParaRPr b="1"/>
          </a:p>
          <a:p>
            <a:pPr indent="0" lvl="0" marL="457200" rtl="0" algn="l">
              <a:lnSpc>
                <a:spcPct val="90000"/>
              </a:lnSpc>
              <a:spcBef>
                <a:spcPts val="1000"/>
              </a:spcBef>
              <a:spcAft>
                <a:spcPts val="0"/>
              </a:spcAft>
              <a:buSzPts val="2118"/>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idx="1" type="body"/>
          </p:nvPr>
        </p:nvSpPr>
        <p:spPr>
          <a:xfrm>
            <a:off x="179109" y="179109"/>
            <a:ext cx="11174691" cy="599785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latin typeface="Calibri"/>
                <a:ea typeface="Calibri"/>
                <a:cs typeface="Calibri"/>
                <a:sym typeface="Calibri"/>
              </a:rPr>
              <a:t>Install Java JDK 1.8.0 in "C:\JAVA“</a:t>
            </a:r>
            <a:endParaRPr/>
          </a:p>
          <a:p>
            <a:pPr indent="-342900" lvl="0" marL="457200" rtl="0" algn="l">
              <a:lnSpc>
                <a:spcPct val="90000"/>
              </a:lnSpc>
              <a:spcBef>
                <a:spcPts val="1000"/>
              </a:spcBef>
              <a:spcAft>
                <a:spcPts val="0"/>
              </a:spcAft>
              <a:buClr>
                <a:schemeClr val="dk1"/>
              </a:buClr>
              <a:buSzPts val="1800"/>
              <a:buChar char="•"/>
            </a:pPr>
            <a:r>
              <a:rPr lang="en-US">
                <a:latin typeface="Calibri"/>
                <a:ea typeface="Calibri"/>
                <a:cs typeface="Calibri"/>
                <a:sym typeface="Calibri"/>
              </a:rPr>
              <a:t>Extract file Hadoop 2.8.0.zip and place under "C:\Hadoop-2.8.0".</a:t>
            </a:r>
            <a:endParaRPr/>
          </a:p>
          <a:p>
            <a:pPr indent="-342900" lvl="0" marL="457200" rtl="0" algn="l">
              <a:lnSpc>
                <a:spcPct val="90000"/>
              </a:lnSpc>
              <a:spcBef>
                <a:spcPts val="1000"/>
              </a:spcBef>
              <a:spcAft>
                <a:spcPts val="0"/>
              </a:spcAft>
              <a:buClr>
                <a:schemeClr val="dk1"/>
              </a:buClr>
              <a:buSzPts val="1800"/>
              <a:buChar char="•"/>
            </a:pPr>
            <a:r>
              <a:rPr lang="en-US">
                <a:latin typeface="Calibri"/>
                <a:ea typeface="Calibri"/>
                <a:cs typeface="Calibri"/>
                <a:sym typeface="Calibri"/>
              </a:rPr>
              <a:t>Set the path HADOOP_HOME Environment variable on windows 10.</a:t>
            </a:r>
            <a:endParaRPr/>
          </a:p>
          <a:p>
            <a:pPr indent="-342900" lvl="0" marL="457200" rtl="0" algn="l">
              <a:lnSpc>
                <a:spcPct val="90000"/>
              </a:lnSpc>
              <a:spcBef>
                <a:spcPts val="1000"/>
              </a:spcBef>
              <a:spcAft>
                <a:spcPts val="0"/>
              </a:spcAft>
              <a:buClr>
                <a:schemeClr val="dk1"/>
              </a:buClr>
              <a:buSzPts val="1800"/>
              <a:buChar char="•"/>
            </a:pPr>
            <a:r>
              <a:rPr lang="en-US">
                <a:latin typeface="Calibri"/>
                <a:ea typeface="Calibri"/>
                <a:cs typeface="Calibri"/>
                <a:sym typeface="Calibri"/>
              </a:rPr>
              <a:t>Set the path JAVA_HOME Environment variable on windows 10.</a:t>
            </a:r>
            <a:endParaRPr>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lang="en-US">
                <a:latin typeface="Calibri"/>
                <a:ea typeface="Calibri"/>
                <a:cs typeface="Calibri"/>
                <a:sym typeface="Calibri"/>
              </a:rPr>
              <a:t>Next we set the Hadoop bin directory path and JAVA bin directory path.</a:t>
            </a:r>
            <a:endParaRPr>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sz="3600"/>
          </a:p>
          <a:p>
            <a:pPr indent="-228600" lvl="0" marL="457200" rtl="0" algn="l">
              <a:lnSpc>
                <a:spcPct val="90000"/>
              </a:lnSpc>
              <a:spcBef>
                <a:spcPts val="1000"/>
              </a:spcBef>
              <a:spcAft>
                <a:spcPts val="0"/>
              </a:spcAft>
              <a:buClr>
                <a:schemeClr val="dk1"/>
              </a:buClr>
              <a:buSzPts val="1800"/>
              <a:buNone/>
            </a:pPr>
            <a:r>
              <a:t/>
            </a:r>
            <a:endParaRPr b="1" sz="3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1" type="body"/>
          </p:nvPr>
        </p:nvSpPr>
        <p:spPr>
          <a:xfrm>
            <a:off x="197963" y="188536"/>
            <a:ext cx="11528981" cy="6768445"/>
          </a:xfrm>
          <a:prstGeom prst="rect">
            <a:avLst/>
          </a:prstGeom>
          <a:noFill/>
          <a:ln>
            <a:noFill/>
          </a:ln>
        </p:spPr>
        <p:txBody>
          <a:bodyPr anchorCtr="0" anchor="t" bIns="45700" lIns="91425" spcFirstLastPara="1" rIns="91425" wrap="square" tIns="45700">
            <a:noAutofit/>
          </a:bodyPr>
          <a:lstStyle/>
          <a:p>
            <a:pPr indent="0" lvl="0" marL="114300" rtl="0" algn="ctr">
              <a:lnSpc>
                <a:spcPct val="90000"/>
              </a:lnSpc>
              <a:spcBef>
                <a:spcPts val="1000"/>
              </a:spcBef>
              <a:spcAft>
                <a:spcPts val="0"/>
              </a:spcAft>
              <a:buSzPts val="1800"/>
              <a:buNone/>
            </a:pPr>
            <a:r>
              <a:rPr b="1" lang="en-US"/>
              <a:t>Configuration of Hadoop</a:t>
            </a:r>
            <a:endParaRPr/>
          </a:p>
          <a:p>
            <a:pPr indent="0" lvl="0" marL="114300" rtl="0" algn="l">
              <a:lnSpc>
                <a:spcPct val="90000"/>
              </a:lnSpc>
              <a:spcBef>
                <a:spcPts val="1000"/>
              </a:spcBef>
              <a:spcAft>
                <a:spcPts val="0"/>
              </a:spcAft>
              <a:buSzPts val="1800"/>
              <a:buNone/>
            </a:pPr>
            <a:r>
              <a:rPr b="1" lang="en-US" sz="2400"/>
              <a:t>1. Edit file C:/Hadoop-2.8.0/etc/hadoop/core-site.xml, paste below xml paragraph and save this file.</a:t>
            </a:r>
            <a:endParaRPr b="1" sz="2400"/>
          </a:p>
          <a:p>
            <a:pPr indent="0" lvl="0" marL="114300" rtl="0" algn="l">
              <a:lnSpc>
                <a:spcPct val="90000"/>
              </a:lnSpc>
              <a:spcBef>
                <a:spcPts val="1000"/>
              </a:spcBef>
              <a:spcAft>
                <a:spcPts val="0"/>
              </a:spcAft>
              <a:buSzPts val="1800"/>
              <a:buNone/>
            </a:pPr>
            <a:r>
              <a:rPr lang="en-US" sz="2400"/>
              <a:t> </a:t>
            </a:r>
            <a:r>
              <a:rPr i="1" lang="en-US" sz="2400"/>
              <a:t>&lt;configuration&gt;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lang="en-US" sz="2400"/>
              <a:t>&lt;name&gt;fs.defaultFS&lt;/name&gt; </a:t>
            </a:r>
            <a:endParaRPr sz="2400"/>
          </a:p>
          <a:p>
            <a:pPr indent="0" lvl="0" marL="114300" rtl="0" algn="l">
              <a:lnSpc>
                <a:spcPct val="90000"/>
              </a:lnSpc>
              <a:spcBef>
                <a:spcPts val="1000"/>
              </a:spcBef>
              <a:spcAft>
                <a:spcPts val="0"/>
              </a:spcAft>
              <a:buSzPts val="1800"/>
              <a:buNone/>
            </a:pPr>
            <a:r>
              <a:rPr lang="en-US" sz="2400"/>
              <a:t>&lt;value&gt;hdfs://localhost:9000&lt;/value&gt;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i="1" lang="en-US" sz="2400"/>
              <a:t>&lt;/configuration&gt;</a:t>
            </a:r>
            <a:endParaRPr sz="2400"/>
          </a:p>
          <a:p>
            <a:pPr indent="0" lvl="0" marL="114300" rtl="0" algn="l">
              <a:lnSpc>
                <a:spcPct val="90000"/>
              </a:lnSpc>
              <a:spcBef>
                <a:spcPts val="1000"/>
              </a:spcBef>
              <a:spcAft>
                <a:spcPts val="0"/>
              </a:spcAft>
              <a:buSzPts val="1800"/>
              <a:buNone/>
            </a:pPr>
            <a:r>
              <a:rPr b="1" lang="en-US" sz="2400"/>
              <a:t>2. Rename "mapred-site.xml.template" to "mapred-site.xml" and edit this file C:/Hadoop-2.8.0/etc/hadoop/mapred-site.xml, paste below xml paragraph and save this file.</a:t>
            </a:r>
            <a:endParaRPr b="1" sz="2400"/>
          </a:p>
          <a:p>
            <a:pPr indent="0" lvl="0" marL="114300" rtl="0" algn="l">
              <a:lnSpc>
                <a:spcPct val="90000"/>
              </a:lnSpc>
              <a:spcBef>
                <a:spcPts val="1000"/>
              </a:spcBef>
              <a:spcAft>
                <a:spcPts val="0"/>
              </a:spcAft>
              <a:buSzPts val="1800"/>
              <a:buNone/>
            </a:pPr>
            <a:r>
              <a:rPr i="1" lang="en-US" sz="2400"/>
              <a:t>&lt;configuration&gt;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lang="en-US" sz="2400"/>
              <a:t>&lt;name&gt;mapreduce.framework.name&lt;/name&gt;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idx="1" type="body"/>
          </p:nvPr>
        </p:nvSpPr>
        <p:spPr>
          <a:xfrm>
            <a:off x="197963" y="188536"/>
            <a:ext cx="11155837" cy="5988427"/>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sz="2000"/>
              <a:t>&lt;value&gt;yarn&lt;/value&gt; </a:t>
            </a:r>
            <a:endParaRPr sz="2000"/>
          </a:p>
          <a:p>
            <a:pPr indent="0" lvl="0" marL="114300" rtl="0" algn="l">
              <a:lnSpc>
                <a:spcPct val="90000"/>
              </a:lnSpc>
              <a:spcBef>
                <a:spcPts val="1000"/>
              </a:spcBef>
              <a:spcAft>
                <a:spcPts val="0"/>
              </a:spcAft>
              <a:buSzPts val="1800"/>
              <a:buNone/>
            </a:pPr>
            <a:r>
              <a:rPr lang="en-US" sz="2000"/>
              <a:t>&lt;/property&gt; </a:t>
            </a:r>
            <a:endParaRPr sz="2000"/>
          </a:p>
          <a:p>
            <a:pPr indent="0" lvl="0" marL="114300" rtl="0" algn="l">
              <a:lnSpc>
                <a:spcPct val="90000"/>
              </a:lnSpc>
              <a:spcBef>
                <a:spcPts val="1000"/>
              </a:spcBef>
              <a:spcAft>
                <a:spcPts val="0"/>
              </a:spcAft>
              <a:buSzPts val="1800"/>
              <a:buNone/>
            </a:pPr>
            <a:r>
              <a:rPr i="1" lang="en-US" sz="2000"/>
              <a:t>&lt;/configuration&gt;</a:t>
            </a:r>
            <a:endParaRPr sz="2000"/>
          </a:p>
          <a:p>
            <a:pPr indent="0" lvl="0" marL="114300" rtl="0" algn="l">
              <a:lnSpc>
                <a:spcPct val="90000"/>
              </a:lnSpc>
              <a:spcBef>
                <a:spcPts val="1000"/>
              </a:spcBef>
              <a:spcAft>
                <a:spcPts val="0"/>
              </a:spcAft>
              <a:buSzPts val="1800"/>
              <a:buNone/>
            </a:pPr>
            <a:r>
              <a:rPr b="1" lang="en-US" sz="2000"/>
              <a:t>3. Create folder "data" under "C:\Hadoop-2.8.0". Create folder "datanode" under "C:\Hadoop-2.8.0\data". Create folder "namenode" under "C:\Hadoop-2.8.0\data" data.</a:t>
            </a:r>
            <a:endParaRPr b="1" sz="2000"/>
          </a:p>
          <a:p>
            <a:pPr indent="0" lvl="0" marL="114300" rtl="0" algn="l">
              <a:lnSpc>
                <a:spcPct val="90000"/>
              </a:lnSpc>
              <a:spcBef>
                <a:spcPts val="1000"/>
              </a:spcBef>
              <a:spcAft>
                <a:spcPts val="0"/>
              </a:spcAft>
              <a:buSzPts val="1800"/>
              <a:buNone/>
            </a:pPr>
            <a:r>
              <a:rPr b="1" lang="en-US" sz="2000"/>
              <a:t>4. Edit file C:\Hadoop-2.8.0/etc/hadoop/hdfs-site.xml, paste below xml paragraph and save this file.2.8.0/etc/hadoop/mapred-site.xml, paste below xml paragraph and save this file.</a:t>
            </a:r>
            <a:endParaRPr b="1" sz="2000"/>
          </a:p>
          <a:p>
            <a:pPr indent="0" lvl="0" marL="114300" rtl="0" algn="l">
              <a:lnSpc>
                <a:spcPct val="90000"/>
              </a:lnSpc>
              <a:spcBef>
                <a:spcPts val="1000"/>
              </a:spcBef>
              <a:spcAft>
                <a:spcPts val="0"/>
              </a:spcAft>
              <a:buSzPts val="1800"/>
              <a:buNone/>
            </a:pPr>
            <a:r>
              <a:rPr lang="en-US" sz="2000"/>
              <a:t> </a:t>
            </a:r>
            <a:r>
              <a:rPr i="1" lang="en-US" sz="2000"/>
              <a:t>&lt;configuration&gt; </a:t>
            </a:r>
            <a:endParaRPr sz="2000"/>
          </a:p>
          <a:p>
            <a:pPr indent="0" lvl="0" marL="114300" rtl="0" algn="l">
              <a:lnSpc>
                <a:spcPct val="90000"/>
              </a:lnSpc>
              <a:spcBef>
                <a:spcPts val="1000"/>
              </a:spcBef>
              <a:spcAft>
                <a:spcPts val="0"/>
              </a:spcAft>
              <a:buSzPts val="1800"/>
              <a:buNone/>
            </a:pPr>
            <a:r>
              <a:rPr lang="en-US" sz="2000"/>
              <a:t>&lt;property&gt; </a:t>
            </a:r>
            <a:endParaRPr sz="2000"/>
          </a:p>
          <a:p>
            <a:pPr indent="0" lvl="0" marL="114300" rtl="0" algn="l">
              <a:lnSpc>
                <a:spcPct val="90000"/>
              </a:lnSpc>
              <a:spcBef>
                <a:spcPts val="1000"/>
              </a:spcBef>
              <a:spcAft>
                <a:spcPts val="0"/>
              </a:spcAft>
              <a:buSzPts val="1800"/>
              <a:buNone/>
            </a:pPr>
            <a:r>
              <a:rPr lang="en-US" sz="2000"/>
              <a:t>&lt;name&gt;dfs.replication&lt;/name&gt; </a:t>
            </a:r>
            <a:endParaRPr sz="2000"/>
          </a:p>
          <a:p>
            <a:pPr indent="0" lvl="0" marL="114300" rtl="0" algn="l">
              <a:lnSpc>
                <a:spcPct val="90000"/>
              </a:lnSpc>
              <a:spcBef>
                <a:spcPts val="1000"/>
              </a:spcBef>
              <a:spcAft>
                <a:spcPts val="0"/>
              </a:spcAft>
              <a:buSzPts val="1800"/>
              <a:buNone/>
            </a:pPr>
            <a:r>
              <a:rPr lang="en-US" sz="2000"/>
              <a:t>&lt;value&gt;1&lt;/value&gt; </a:t>
            </a:r>
            <a:endParaRPr sz="2000"/>
          </a:p>
          <a:p>
            <a:pPr indent="0" lvl="0" marL="114300" rtl="0" algn="l">
              <a:lnSpc>
                <a:spcPct val="90000"/>
              </a:lnSpc>
              <a:spcBef>
                <a:spcPts val="1000"/>
              </a:spcBef>
              <a:spcAft>
                <a:spcPts val="0"/>
              </a:spcAft>
              <a:buSzPts val="1800"/>
              <a:buNone/>
            </a:pPr>
            <a:r>
              <a:rPr lang="en-US" sz="2000"/>
              <a:t>&lt;/property&gt; </a:t>
            </a:r>
            <a:endParaRPr sz="2000"/>
          </a:p>
          <a:p>
            <a:pPr indent="0" lvl="0" marL="114300" rtl="0" algn="l">
              <a:lnSpc>
                <a:spcPct val="90000"/>
              </a:lnSpc>
              <a:spcBef>
                <a:spcPts val="1000"/>
              </a:spcBef>
              <a:spcAft>
                <a:spcPts val="0"/>
              </a:spcAft>
              <a:buSzPts val="1800"/>
              <a:buNone/>
            </a:pPr>
            <a:r>
              <a:rPr lang="en-US" sz="2000"/>
              <a:t>&lt;property&gt; </a:t>
            </a:r>
            <a:endParaRPr sz="2000"/>
          </a:p>
          <a:p>
            <a:pPr indent="0" lvl="0" marL="114300" rtl="0" algn="l">
              <a:lnSpc>
                <a:spcPct val="90000"/>
              </a:lnSpc>
              <a:spcBef>
                <a:spcPts val="1000"/>
              </a:spcBef>
              <a:spcAft>
                <a:spcPts val="0"/>
              </a:spcAft>
              <a:buSzPts val="1800"/>
              <a:buNone/>
            </a:pPr>
            <a:r>
              <a:rPr lang="en-US" sz="2000"/>
              <a:t>&lt;name&gt;dfs.namenode.name.dir&lt;/name&gt;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idx="1" type="body"/>
          </p:nvPr>
        </p:nvSpPr>
        <p:spPr>
          <a:xfrm>
            <a:off x="197963" y="188536"/>
            <a:ext cx="11155837" cy="5988427"/>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i="1" lang="en-US" sz="2400"/>
              <a:t>&lt;value&gt;C:\hadoop-2.8.0\data\namenode&lt;/value&gt;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lang="en-US" sz="2400"/>
              <a:t>&lt;name&gt;dfs.datanode.data.dir&lt;/name&gt; </a:t>
            </a:r>
            <a:endParaRPr sz="2400"/>
          </a:p>
          <a:p>
            <a:pPr indent="0" lvl="0" marL="114300" rtl="0" algn="l">
              <a:lnSpc>
                <a:spcPct val="90000"/>
              </a:lnSpc>
              <a:spcBef>
                <a:spcPts val="1000"/>
              </a:spcBef>
              <a:spcAft>
                <a:spcPts val="0"/>
              </a:spcAft>
              <a:buSzPts val="1800"/>
              <a:buNone/>
            </a:pPr>
            <a:r>
              <a:rPr i="1" lang="en-US" sz="2400"/>
              <a:t>&lt;value&gt;C:\hadoop-2.8.0\data\datanode&lt;/value&gt; </a:t>
            </a:r>
            <a:endParaRPr sz="2400"/>
          </a:p>
          <a:p>
            <a:pPr indent="0" lvl="0" marL="114300" rtl="0" algn="l">
              <a:lnSpc>
                <a:spcPct val="90000"/>
              </a:lnSpc>
              <a:spcBef>
                <a:spcPts val="1000"/>
              </a:spcBef>
              <a:spcAft>
                <a:spcPts val="0"/>
              </a:spcAft>
              <a:buSzPts val="1800"/>
              <a:buNone/>
            </a:pPr>
            <a:r>
              <a:rPr lang="en-US" sz="2400"/>
              <a:t>&lt;/property&gt; </a:t>
            </a:r>
            <a:endParaRPr sz="2400"/>
          </a:p>
          <a:p>
            <a:pPr indent="0" lvl="0" marL="114300" rtl="0" algn="l">
              <a:lnSpc>
                <a:spcPct val="90000"/>
              </a:lnSpc>
              <a:spcBef>
                <a:spcPts val="1000"/>
              </a:spcBef>
              <a:spcAft>
                <a:spcPts val="0"/>
              </a:spcAft>
              <a:buSzPts val="1800"/>
              <a:buNone/>
            </a:pPr>
            <a:r>
              <a:rPr i="1" lang="en-US" sz="2400"/>
              <a:t>&lt;/configuration&gt;</a:t>
            </a:r>
            <a:endParaRPr sz="2400"/>
          </a:p>
          <a:p>
            <a:pPr indent="0" lvl="0" marL="114300" rtl="0" algn="l">
              <a:lnSpc>
                <a:spcPct val="90000"/>
              </a:lnSpc>
              <a:spcBef>
                <a:spcPts val="1000"/>
              </a:spcBef>
              <a:spcAft>
                <a:spcPts val="0"/>
              </a:spcAft>
              <a:buSzPts val="1800"/>
              <a:buNone/>
            </a:pPr>
            <a:r>
              <a:rPr b="1" lang="en-US" sz="2400"/>
              <a:t>5. Edit file C:/Hadoop-2.8.0/etc/hadoop/yarn-site.xml, paste below xml paragraph and save this file.</a:t>
            </a:r>
            <a:endParaRPr b="1" sz="2400"/>
          </a:p>
          <a:p>
            <a:pPr indent="0" lvl="0" marL="114300" rtl="0" algn="l">
              <a:lnSpc>
                <a:spcPct val="90000"/>
              </a:lnSpc>
              <a:spcBef>
                <a:spcPts val="1000"/>
              </a:spcBef>
              <a:spcAft>
                <a:spcPts val="0"/>
              </a:spcAft>
              <a:buSzPts val="1800"/>
              <a:buNone/>
            </a:pPr>
            <a:r>
              <a:rPr i="1" lang="en-US" sz="2400"/>
              <a:t>&lt;configuration&gt; </a:t>
            </a:r>
            <a:endParaRPr sz="2400"/>
          </a:p>
          <a:p>
            <a:pPr indent="0" lvl="0" marL="114300" rtl="0" algn="l">
              <a:lnSpc>
                <a:spcPct val="90000"/>
              </a:lnSpc>
              <a:spcBef>
                <a:spcPts val="1000"/>
              </a:spcBef>
              <a:spcAft>
                <a:spcPts val="0"/>
              </a:spcAft>
              <a:buSzPts val="1800"/>
              <a:buNone/>
            </a:pPr>
            <a:r>
              <a:rPr lang="en-US" sz="2400"/>
              <a:t>&lt;property&gt;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2022-07-20T17:00:42Z</dcterms:created>
  <dc:creator>Shubhada Chaugule</dc:creator>
</cp:coreProperties>
</file>