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3fba6df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3fba6df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3fba6dfd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3fba6dfd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3fba6dfd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3fba6dfd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3fba6dfd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3fba6dfd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3fba6df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3fba6df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fba6df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3fba6df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3fba6df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3fba6df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3fba6df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3fba6df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3fba6dfd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3fba6dfd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3fba6df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3fba6df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3fba6df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3fba6df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fba6df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3fba6df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854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                     DGIM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385550"/>
            <a:ext cx="76881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Sakpal Rutwik Suhas</a:t>
            </a:r>
            <a:r>
              <a:rPr lang="en" sz="1800"/>
              <a:t>(56)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Salvi Yash Suryakant</a:t>
            </a:r>
            <a:r>
              <a:rPr lang="en" sz="1800"/>
              <a:t>(57)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Sanas Suyash Nandkumar</a:t>
            </a:r>
            <a:r>
              <a:rPr lang="en" sz="1800"/>
              <a:t>(58)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Satim Tanmay Ravindra</a:t>
            </a:r>
            <a:r>
              <a:rPr lang="en" sz="1800"/>
              <a:t>(59)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Sawant Sakshi Rajendra</a:t>
            </a:r>
            <a:r>
              <a:rPr lang="en" sz="1800"/>
              <a:t>(60)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Sawant Siddhesh Anant</a:t>
            </a:r>
            <a:r>
              <a:rPr lang="en" sz="1800"/>
              <a:t> (61)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Sawardekar Digambar Chandrakant</a:t>
            </a:r>
            <a:r>
              <a:rPr lang="en" sz="1800"/>
              <a:t>(62)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Shinde Shubham Sunil</a:t>
            </a:r>
            <a:r>
              <a:rPr lang="en" sz="1800"/>
              <a:t>(63)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727650" y="1441200"/>
            <a:ext cx="76887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fter adding </a:t>
            </a:r>
            <a:r>
              <a:rPr lang="en" sz="1800"/>
              <a:t>all the bits from the stream we get final result as,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10101100010111</a:t>
            </a:r>
            <a:r>
              <a:rPr lang="en" sz="1800"/>
              <a:t>   0   </a:t>
            </a:r>
            <a:r>
              <a:rPr lang="en" sz="1800">
                <a:solidFill>
                  <a:srgbClr val="FF0000"/>
                </a:solidFill>
              </a:rPr>
              <a:t>1100101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1001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11   1</a:t>
            </a:r>
            <a:r>
              <a:rPr lang="en" sz="1800"/>
              <a:t>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           2</a:t>
            </a:r>
            <a:r>
              <a:rPr baseline="30000" lang="en" sz="1800"/>
              <a:t>3</a:t>
            </a:r>
            <a:r>
              <a:rPr lang="en" sz="1800"/>
              <a:t>                                       2 ²             2¹       2¹   2</a:t>
            </a:r>
            <a:r>
              <a:rPr baseline="30000" lang="en" sz="1800"/>
              <a:t>0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 of DGIM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29450" y="2078875"/>
            <a:ext cx="7688700" cy="29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mentioned before DGIM gives a accuracy of more than 50%, this is due to the fact that leftmost bucket gets considered for calculations even if 1 bit is present inside that bucket. Lets see that in a example,</a:t>
            </a:r>
            <a:r>
              <a:rPr lang="en" sz="1800"/>
              <a:t> Let k=20 for previous example Window,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sum up the sizes of buckets in last 20 bits,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X=2</a:t>
            </a:r>
            <a:r>
              <a:rPr baseline="30000" lang="en" sz="1800"/>
              <a:t>3</a:t>
            </a:r>
            <a:r>
              <a:rPr lang="en" sz="1800"/>
              <a:t>+2 ²+2¹+2¹+2</a:t>
            </a:r>
            <a:r>
              <a:rPr baseline="30000" lang="en" sz="1800"/>
              <a:t>0</a:t>
            </a:r>
            <a:r>
              <a:rPr lang="en" sz="1800"/>
              <a:t>=(8+4+2+2+1)=17.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But if we cross check we can tell that actual answer is 13.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644200" y="1355525"/>
            <a:ext cx="76887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avoid this problem and increase accuracy of the Algorithm we can make a little change to formula for calculating the true values(1’s) in last k bits as,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Number of True Values=(</a:t>
            </a:r>
            <a:r>
              <a:rPr lang="en" sz="1800"/>
              <a:t>b</a:t>
            </a:r>
            <a:r>
              <a:rPr baseline="-25000" lang="en" sz="1800"/>
              <a:t>1</a:t>
            </a:r>
            <a:r>
              <a:rPr lang="en" sz="1800"/>
              <a:t>+ b</a:t>
            </a:r>
            <a:r>
              <a:rPr baseline="-25000" lang="en" sz="1800"/>
              <a:t>2</a:t>
            </a:r>
            <a:r>
              <a:rPr lang="en" sz="1800"/>
              <a:t>+ b</a:t>
            </a:r>
            <a:r>
              <a:rPr baseline="-25000" lang="en" sz="1800"/>
              <a:t>3</a:t>
            </a:r>
            <a:r>
              <a:rPr lang="en" sz="1800"/>
              <a:t>…+ b</a:t>
            </a:r>
            <a:r>
              <a:rPr baseline="-25000" lang="en" sz="1800"/>
              <a:t>n-1</a:t>
            </a:r>
            <a:r>
              <a:rPr lang="en" sz="1800"/>
              <a:t>)+(b</a:t>
            </a:r>
            <a:r>
              <a:rPr baseline="-25000" lang="en" sz="1800"/>
              <a:t>n</a:t>
            </a:r>
            <a:r>
              <a:rPr lang="en" sz="1800"/>
              <a:t>/2)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Where, b : Size of Bucket.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After using this New </a:t>
            </a:r>
            <a:r>
              <a:rPr lang="en" sz="1800"/>
              <a:t>formula</a:t>
            </a:r>
            <a:r>
              <a:rPr lang="en" sz="1800"/>
              <a:t>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X=(</a:t>
            </a:r>
            <a:r>
              <a:rPr lang="en" sz="1800"/>
              <a:t> 2</a:t>
            </a:r>
            <a:r>
              <a:rPr baseline="30000" lang="en" sz="1800"/>
              <a:t>3</a:t>
            </a:r>
            <a:r>
              <a:rPr lang="en" sz="1800"/>
              <a:t>/2)+(2 ²+2¹+2¹+2</a:t>
            </a:r>
            <a:r>
              <a:rPr baseline="30000" lang="en" sz="1800"/>
              <a:t>0</a:t>
            </a:r>
            <a:r>
              <a:rPr lang="en" sz="1800"/>
              <a:t> </a:t>
            </a:r>
            <a:r>
              <a:rPr lang="en" sz="1800"/>
              <a:t>)=(8/2)+(4+2+2+1)=4+9=13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Which is the Actual Value.</a:t>
            </a:r>
            <a:r>
              <a:rPr baseline="-25000" lang="en" sz="1800"/>
              <a:t> </a:t>
            </a:r>
            <a:endParaRPr baseline="-25000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727650" y="1764900"/>
            <a:ext cx="76887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Thank You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Introduction to DGIM Algorithm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DGIM(Datar-Gionis-Indyk-Motwani) Algorithm</a:t>
            </a:r>
            <a:r>
              <a:rPr lang="en" sz="1800"/>
              <a:t> is used to calculate the number of True Values(1’s)in the last </a:t>
            </a:r>
            <a:r>
              <a:rPr b="1" lang="en" sz="1800"/>
              <a:t>k</a:t>
            </a:r>
            <a:r>
              <a:rPr lang="en" sz="1800"/>
              <a:t> bits for a Window of size </a:t>
            </a:r>
            <a:r>
              <a:rPr b="1" lang="en" sz="1800"/>
              <a:t>N </a:t>
            </a:r>
            <a:r>
              <a:rPr lang="en" sz="1800"/>
              <a:t>bits from a Binary Stream of Data (where k&lt;=N).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O(log²N)</a:t>
            </a:r>
            <a:r>
              <a:rPr lang="en" sz="1800"/>
              <a:t> bits are used to represent the Window of N bits.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Algorithm has a maximum error of 50% (i.e The Accuracy of this algorithm is always more than equal to 50%).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11"/>
              <a:t>Steps </a:t>
            </a:r>
            <a:r>
              <a:rPr lang="en" sz="2611"/>
              <a:t>for Implementing DGIM</a:t>
            </a:r>
            <a:endParaRPr sz="261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9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Select a Window Size(N) from a Binary Stream :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Size of the Window is usually a multiple of 2.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r>
              <a:rPr lang="en" sz="1800"/>
              <a:t>.g. …101011000101110110010110… (N=24).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Every bit has been </a:t>
            </a:r>
            <a:r>
              <a:rPr lang="en" sz="1800"/>
              <a:t>allotted</a:t>
            </a:r>
            <a:r>
              <a:rPr lang="en" sz="1800"/>
              <a:t> a timestamp as per the position they enter the Stream. (First bit has timestamp of 1, Second bit has 2 and so on.)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7650" y="1364775"/>
            <a:ext cx="76887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Formation of Buckets: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Further the Window is divided into Buckets such that: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1) Each Bucket has at least 1 true value(1’s).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2)Each Bucket formed is in powers of 2.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3) Right side of Bucket should always start with a true value(1’s).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4)The bucket size cannot decrease as we move towards left of the Window.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5)There can be only two Buckets of same size in the Window.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e.g 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</a:t>
            </a:r>
            <a:r>
              <a:rPr lang="en" sz="1800"/>
              <a:t>   0   </a:t>
            </a:r>
            <a:r>
              <a:rPr lang="en" sz="1800">
                <a:solidFill>
                  <a:srgbClr val="FF0000"/>
                </a:solidFill>
              </a:rPr>
              <a:t>11</a:t>
            </a:r>
            <a:r>
              <a:rPr lang="en" sz="1800"/>
              <a:t>  00   </a:t>
            </a:r>
            <a:r>
              <a:rPr lang="en" sz="1800">
                <a:solidFill>
                  <a:srgbClr val="FF0000"/>
                </a:solidFill>
              </a:rPr>
              <a:t>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 </a:t>
            </a:r>
            <a:r>
              <a:rPr lang="en" sz="1800"/>
              <a:t>  0...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7650" y="1372525"/>
            <a:ext cx="76887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Application with a Example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Suppose we are asked to find number of True Values in the last k bits of binary stream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Let us take the previous example of N=24 bits.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 000   </a:t>
            </a:r>
            <a:r>
              <a:rPr lang="en" sz="1800">
                <a:solidFill>
                  <a:srgbClr val="FF0000"/>
                </a:solidFill>
              </a:rPr>
              <a:t>10111 </a:t>
            </a:r>
            <a:r>
              <a:rPr lang="en" sz="1800"/>
              <a:t>  0   </a:t>
            </a:r>
            <a:r>
              <a:rPr lang="en" sz="1800">
                <a:solidFill>
                  <a:srgbClr val="FF0000"/>
                </a:solidFill>
              </a:rPr>
              <a:t>11</a:t>
            </a:r>
            <a:r>
              <a:rPr lang="en" sz="1800"/>
              <a:t>   00   </a:t>
            </a:r>
            <a:r>
              <a:rPr lang="en" sz="1800">
                <a:solidFill>
                  <a:srgbClr val="FF0000"/>
                </a:solidFill>
              </a:rPr>
              <a:t>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   0…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2 ²=4                    2²=4           2¹=2      2¹=2    2</a:t>
            </a:r>
            <a:r>
              <a:rPr baseline="30000" lang="en" sz="1800"/>
              <a:t>0</a:t>
            </a:r>
            <a:r>
              <a:rPr lang="en" sz="1800"/>
              <a:t>=1         Size of Buckets.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Here for k=10, We sum up the sizes of bucket in last 10 bits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get, X=(</a:t>
            </a:r>
            <a:r>
              <a:rPr lang="en" sz="1800"/>
              <a:t>2¹+2¹+ 2</a:t>
            </a:r>
            <a:r>
              <a:rPr baseline="30000" lang="en" sz="1800"/>
              <a:t>0 </a:t>
            </a:r>
            <a:r>
              <a:rPr lang="en" sz="1800"/>
              <a:t>)=(2+2+1)=5.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Therefore there are 5 True Values(1’s) in last 10 bits.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7650" y="1441200"/>
            <a:ext cx="76887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Adding New Bits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Suppose we are given a string of 4 bits for </a:t>
            </a:r>
            <a:r>
              <a:rPr lang="en" sz="1800"/>
              <a:t>e</a:t>
            </a:r>
            <a:r>
              <a:rPr lang="en" sz="1800"/>
              <a:t>.g 0111 to add to the existing</a:t>
            </a:r>
            <a:r>
              <a:rPr lang="en" sz="1800"/>
              <a:t> </a:t>
            </a:r>
            <a:r>
              <a:rPr lang="en" sz="1800"/>
              <a:t>window of previous example,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 </a:t>
            </a:r>
            <a:r>
              <a:rPr lang="en" sz="1800"/>
              <a:t>  0   </a:t>
            </a:r>
            <a:r>
              <a:rPr lang="en" sz="1800">
                <a:solidFill>
                  <a:srgbClr val="FF0000"/>
                </a:solidFill>
              </a:rPr>
              <a:t>11 </a:t>
            </a:r>
            <a:r>
              <a:rPr lang="en" sz="1800"/>
              <a:t>  00   </a:t>
            </a:r>
            <a:r>
              <a:rPr lang="en" sz="1800">
                <a:solidFill>
                  <a:srgbClr val="FF0000"/>
                </a:solidFill>
              </a:rPr>
              <a:t>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   0…     </a:t>
            </a:r>
            <a:r>
              <a:rPr lang="en" sz="1800">
                <a:solidFill>
                  <a:srgbClr val="0000FF"/>
                </a:solidFill>
              </a:rPr>
              <a:t>0   1   1   1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After adding 0 to the window we get,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</a:t>
            </a:r>
            <a:r>
              <a:rPr lang="en" sz="1800"/>
              <a:t>   0   </a:t>
            </a:r>
            <a:r>
              <a:rPr lang="en" sz="1800">
                <a:solidFill>
                  <a:srgbClr val="FF0000"/>
                </a:solidFill>
              </a:rPr>
              <a:t>11</a:t>
            </a:r>
            <a:r>
              <a:rPr lang="en" sz="1800"/>
              <a:t>   00   </a:t>
            </a:r>
            <a:r>
              <a:rPr lang="en" sz="1800">
                <a:solidFill>
                  <a:srgbClr val="FF0000"/>
                </a:solidFill>
              </a:rPr>
              <a:t>101 </a:t>
            </a:r>
            <a:r>
              <a:rPr lang="en" sz="1800"/>
              <a:t>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   00…     </a:t>
            </a:r>
            <a:r>
              <a:rPr lang="en" sz="1800">
                <a:solidFill>
                  <a:srgbClr val="0000FF"/>
                </a:solidFill>
              </a:rPr>
              <a:t>1   1   1</a:t>
            </a:r>
            <a:endParaRPr sz="18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</a:t>
            </a:r>
            <a:r>
              <a:rPr lang="en" sz="1800"/>
              <a:t> 2 ²                             2 ²              2¹             2¹     2</a:t>
            </a:r>
            <a:r>
              <a:rPr baseline="30000" lang="en" sz="1800"/>
              <a:t>0</a:t>
            </a:r>
            <a:r>
              <a:rPr lang="en" sz="1800"/>
              <a:t> 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We can see that there is no change in buckets.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27650" y="1441200"/>
            <a:ext cx="76887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we go to next bit to be added to the window i.e </a:t>
            </a:r>
            <a:r>
              <a:rPr lang="en" sz="1800">
                <a:solidFill>
                  <a:srgbClr val="0000FF"/>
                </a:solidFill>
              </a:rPr>
              <a:t>1</a:t>
            </a:r>
            <a:r>
              <a:rPr lang="en" sz="1800"/>
              <a:t>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 </a:t>
            </a:r>
            <a:r>
              <a:rPr lang="en" sz="1800"/>
              <a:t>  0   </a:t>
            </a:r>
            <a:r>
              <a:rPr lang="en" sz="1800">
                <a:solidFill>
                  <a:srgbClr val="FF0000"/>
                </a:solidFill>
              </a:rPr>
              <a:t>11 </a:t>
            </a:r>
            <a:r>
              <a:rPr lang="en" sz="1800"/>
              <a:t>  00   </a:t>
            </a:r>
            <a:r>
              <a:rPr lang="en" sz="1800">
                <a:solidFill>
                  <a:srgbClr val="FF0000"/>
                </a:solidFill>
              </a:rPr>
              <a:t>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   00…     </a:t>
            </a:r>
            <a:r>
              <a:rPr lang="en" sz="1800">
                <a:solidFill>
                  <a:srgbClr val="0000FF"/>
                </a:solidFill>
              </a:rPr>
              <a:t>1   1   1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After adding 1 to the window we get,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</a:t>
            </a:r>
            <a:r>
              <a:rPr lang="en" sz="1800"/>
              <a:t>   0   </a:t>
            </a:r>
            <a:r>
              <a:rPr lang="en" sz="1800">
                <a:solidFill>
                  <a:srgbClr val="FF0000"/>
                </a:solidFill>
              </a:rPr>
              <a:t>11</a:t>
            </a:r>
            <a:r>
              <a:rPr lang="en" sz="1800"/>
              <a:t>   00   </a:t>
            </a:r>
            <a:r>
              <a:rPr lang="en" sz="1800">
                <a:solidFill>
                  <a:srgbClr val="FF0000"/>
                </a:solidFill>
              </a:rPr>
              <a:t>101 </a:t>
            </a:r>
            <a:r>
              <a:rPr lang="en" sz="1800"/>
              <a:t>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   00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…     </a:t>
            </a:r>
            <a:r>
              <a:rPr lang="en" sz="1800">
                <a:solidFill>
                  <a:srgbClr val="0000FF"/>
                </a:solidFill>
              </a:rPr>
              <a:t>1   1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2 ²                             2 ²              2¹             2¹     2</a:t>
            </a:r>
            <a:r>
              <a:rPr baseline="30000" lang="en" sz="1800"/>
              <a:t>0</a:t>
            </a:r>
            <a:r>
              <a:rPr lang="en" sz="1800"/>
              <a:t>          2</a:t>
            </a:r>
            <a:r>
              <a:rPr baseline="30000" lang="en" sz="1800"/>
              <a:t>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We can see that one new bucket of size 1 has been formed with a single true value.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27650" y="1441200"/>
            <a:ext cx="76887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Again </a:t>
            </a:r>
            <a:r>
              <a:rPr lang="en" sz="1800"/>
              <a:t> we add the next bit to the window i.e </a:t>
            </a:r>
            <a:r>
              <a:rPr lang="en" sz="1800">
                <a:solidFill>
                  <a:srgbClr val="0000FF"/>
                </a:solidFill>
              </a:rPr>
              <a:t>1</a:t>
            </a:r>
            <a:r>
              <a:rPr lang="en" sz="1800"/>
              <a:t>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 </a:t>
            </a:r>
            <a:r>
              <a:rPr lang="en" sz="1800"/>
              <a:t>  0   </a:t>
            </a:r>
            <a:r>
              <a:rPr lang="en" sz="1800">
                <a:solidFill>
                  <a:srgbClr val="FF0000"/>
                </a:solidFill>
              </a:rPr>
              <a:t>11 </a:t>
            </a:r>
            <a:r>
              <a:rPr lang="en" sz="1800"/>
              <a:t>  00   </a:t>
            </a:r>
            <a:r>
              <a:rPr lang="en" sz="1800">
                <a:solidFill>
                  <a:srgbClr val="FF0000"/>
                </a:solidFill>
              </a:rPr>
              <a:t>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   00   </a:t>
            </a:r>
            <a:r>
              <a:rPr lang="en" sz="1800">
                <a:solidFill>
                  <a:srgbClr val="FF0000"/>
                </a:solidFill>
              </a:rPr>
              <a:t>1   1</a:t>
            </a:r>
            <a:r>
              <a:rPr lang="en" sz="1800"/>
              <a:t>…     </a:t>
            </a:r>
            <a:r>
              <a:rPr lang="en" sz="1800">
                <a:solidFill>
                  <a:srgbClr val="0000FF"/>
                </a:solidFill>
              </a:rPr>
              <a:t>1   1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2 ²                           2 ²           2¹                 2¹      2</a:t>
            </a:r>
            <a:r>
              <a:rPr baseline="30000" lang="en" sz="1800"/>
              <a:t>0               </a:t>
            </a:r>
            <a:r>
              <a:rPr lang="en" sz="1800"/>
              <a:t>2</a:t>
            </a:r>
            <a:r>
              <a:rPr baseline="30000" lang="en" sz="1800"/>
              <a:t>0     </a:t>
            </a:r>
            <a:r>
              <a:rPr lang="en" sz="1800"/>
              <a:t>2</a:t>
            </a:r>
            <a:r>
              <a:rPr baseline="30000" lang="en" sz="1800"/>
              <a:t>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Now we can see that there are 3 buckets with size of 1 and according to the rules of forming buckets there </a:t>
            </a:r>
            <a:r>
              <a:rPr lang="en" sz="1800"/>
              <a:t>can't</a:t>
            </a:r>
            <a:r>
              <a:rPr lang="en" sz="1800"/>
              <a:t> be more than 2 buckets of same size at any given time </a:t>
            </a:r>
            <a:r>
              <a:rPr lang="en" sz="1800"/>
              <a:t>therefore</a:t>
            </a:r>
            <a:r>
              <a:rPr lang="en" sz="1800"/>
              <a:t> we combine the previous buckets of  size 1 to make </a:t>
            </a:r>
            <a:r>
              <a:rPr lang="en" sz="1800"/>
              <a:t>bucket</a:t>
            </a:r>
            <a:r>
              <a:rPr lang="en" sz="1800"/>
              <a:t> of size 2.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</a:t>
            </a:r>
            <a:r>
              <a:rPr lang="en" sz="1800"/>
              <a:t>   0   </a:t>
            </a:r>
            <a:r>
              <a:rPr lang="en" sz="1800">
                <a:solidFill>
                  <a:srgbClr val="FF0000"/>
                </a:solidFill>
              </a:rPr>
              <a:t>11 </a:t>
            </a:r>
            <a:r>
              <a:rPr lang="en" sz="1800"/>
              <a:t>  00   </a:t>
            </a:r>
            <a:r>
              <a:rPr lang="en" sz="1800">
                <a:solidFill>
                  <a:srgbClr val="FF0000"/>
                </a:solidFill>
              </a:rPr>
              <a:t>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1001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…     </a:t>
            </a:r>
            <a:r>
              <a:rPr lang="en" sz="1800">
                <a:solidFill>
                  <a:srgbClr val="0000FF"/>
                </a:solidFill>
              </a:rPr>
              <a:t>1   1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   2 ²                         2 ²              2¹              2¹         2¹     2</a:t>
            </a:r>
            <a:r>
              <a:rPr baseline="30000" lang="en" sz="1800"/>
              <a:t>0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Again we face similar problem with the buckets of size 2.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727650" y="1441200"/>
            <a:ext cx="76887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Again  after combining  2 leftmost buckets of size 2 we get,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</a:t>
            </a:r>
            <a:r>
              <a:rPr lang="en" sz="1800"/>
              <a:t>   000   </a:t>
            </a:r>
            <a:r>
              <a:rPr lang="en" sz="1800">
                <a:solidFill>
                  <a:srgbClr val="FF0000"/>
                </a:solidFill>
              </a:rPr>
              <a:t>10111</a:t>
            </a:r>
            <a:r>
              <a:rPr lang="en" sz="1800"/>
              <a:t>   0   </a:t>
            </a:r>
            <a:r>
              <a:rPr lang="en" sz="1800">
                <a:solidFill>
                  <a:srgbClr val="FF0000"/>
                </a:solidFill>
              </a:rPr>
              <a:t>1100101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1001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…     </a:t>
            </a:r>
            <a:r>
              <a:rPr lang="en" sz="1800">
                <a:solidFill>
                  <a:srgbClr val="0000FF"/>
                </a:solidFill>
              </a:rPr>
              <a:t>1   1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2 ²                          2 ²                         2 ²               2¹      2</a:t>
            </a:r>
            <a:r>
              <a:rPr baseline="30000" lang="en" sz="1800"/>
              <a:t>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Again similar problems arises and we combine 2 leftmost buckets of size 4.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…</a:t>
            </a:r>
            <a:r>
              <a:rPr lang="en" sz="1800">
                <a:solidFill>
                  <a:srgbClr val="FF0000"/>
                </a:solidFill>
              </a:rPr>
              <a:t>10101100010111</a:t>
            </a:r>
            <a:r>
              <a:rPr lang="en" sz="1800"/>
              <a:t>   0   </a:t>
            </a:r>
            <a:r>
              <a:rPr lang="en" sz="1800">
                <a:solidFill>
                  <a:srgbClr val="FF0000"/>
                </a:solidFill>
              </a:rPr>
              <a:t>1100101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1001</a:t>
            </a:r>
            <a:r>
              <a:rPr lang="en" sz="1800"/>
              <a:t>   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/>
              <a:t>…     </a:t>
            </a:r>
            <a:r>
              <a:rPr lang="en" sz="1800">
                <a:solidFill>
                  <a:srgbClr val="0000FF"/>
                </a:solidFill>
              </a:rPr>
              <a:t>1   1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                    2</a:t>
            </a:r>
            <a:r>
              <a:rPr baseline="30000" lang="en" sz="1800"/>
              <a:t>3</a:t>
            </a:r>
            <a:r>
              <a:rPr lang="en" sz="1800"/>
              <a:t>                                       2 ²             2¹      2</a:t>
            </a:r>
            <a:r>
              <a:rPr baseline="30000" lang="en" sz="1800"/>
              <a:t>0</a:t>
            </a: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Now that there are no problems with the buckets formed we move onto adding further bits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