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337" r:id="rId2"/>
    <p:sldId id="257" r:id="rId3"/>
    <p:sldId id="258" r:id="rId4"/>
    <p:sldId id="259" r:id="rId5"/>
    <p:sldId id="260" r:id="rId6"/>
    <p:sldId id="261" r:id="rId7"/>
    <p:sldId id="338" r:id="rId8"/>
    <p:sldId id="339" r:id="rId9"/>
    <p:sldId id="262" r:id="rId10"/>
    <p:sldId id="340" r:id="rId11"/>
    <p:sldId id="263" r:id="rId12"/>
    <p:sldId id="264" r:id="rId13"/>
    <p:sldId id="265" r:id="rId14"/>
    <p:sldId id="266" r:id="rId15"/>
    <p:sldId id="267" r:id="rId16"/>
    <p:sldId id="341" r:id="rId17"/>
    <p:sldId id="268" r:id="rId18"/>
    <p:sldId id="269" r:id="rId19"/>
    <p:sldId id="270" r:id="rId20"/>
    <p:sldId id="342" r:id="rId21"/>
    <p:sldId id="271" r:id="rId22"/>
    <p:sldId id="343"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4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45"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C9ECF5-98A2-4959-8206-FC40D659DB98}" type="datetimeFigureOut">
              <a:rPr lang="en-US" smtClean="0"/>
              <a:pPr/>
              <a:t>4/5/2018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972E2-8C33-4172-A4BB-3CB25FEC02F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CFD2A-E0CE-444B-A428-3FB7DD1C5850}" type="datetime1">
              <a:rPr lang="en-US" smtClean="0"/>
              <a:pPr/>
              <a:t>4/5/2018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793A8-235B-4BFD-BBEE-E7FDCBFD0984}" type="datetime1">
              <a:rPr lang="en-US" smtClean="0"/>
              <a:pPr/>
              <a:t>4/5/2018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7B411-54D5-4528-9DE8-32AF6B1A056C}" type="datetime1">
              <a:rPr lang="en-US" smtClean="0"/>
              <a:pPr/>
              <a:t>4/5/2018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BBC14-4FE0-490F-8A7A-E64FD4B58777}" type="datetime1">
              <a:rPr lang="en-US" smtClean="0"/>
              <a:pPr/>
              <a:t>4/5/2018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E96E3C-0B51-407E-A48F-33DE1D27F76E}" type="datetime1">
              <a:rPr lang="en-US" smtClean="0"/>
              <a:pPr/>
              <a:t>4/5/2018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309BEF-D8B6-4FCF-9562-C0CC89B6B313}" type="datetime1">
              <a:rPr lang="en-US" smtClean="0"/>
              <a:pPr/>
              <a:t>4/5/2018</a:t>
            </a:fld>
            <a:endParaRPr lang="en-US" dirty="0"/>
          </a:p>
        </p:txBody>
      </p:sp>
      <p:sp>
        <p:nvSpPr>
          <p:cNvPr id="6" name="Footer Placeholder 5"/>
          <p:cNvSpPr>
            <a:spLocks noGrp="1"/>
          </p:cNvSpPr>
          <p:nvPr>
            <p:ph type="ftr" sz="quarter" idx="11"/>
          </p:nvPr>
        </p:nvSpPr>
        <p:spPr/>
        <p:txBody>
          <a:bodyPr/>
          <a:lstStyle/>
          <a:p>
            <a:r>
              <a:rPr lang="en-US" dirty="0" smtClean="0"/>
              <a:t>Chapter 11 &amp; 12: Code Generation &amp; Optimization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915E8C-3F79-49BD-AB38-A83772C3A211}" type="datetime1">
              <a:rPr lang="en-US" smtClean="0"/>
              <a:pPr/>
              <a:t>4/5/2018</a:t>
            </a:fld>
            <a:endParaRPr lang="en-US" dirty="0"/>
          </a:p>
        </p:txBody>
      </p:sp>
      <p:sp>
        <p:nvSpPr>
          <p:cNvPr id="8" name="Footer Placeholder 7"/>
          <p:cNvSpPr>
            <a:spLocks noGrp="1"/>
          </p:cNvSpPr>
          <p:nvPr>
            <p:ph type="ftr" sz="quarter" idx="11"/>
          </p:nvPr>
        </p:nvSpPr>
        <p:spPr/>
        <p:txBody>
          <a:bodyPr/>
          <a:lstStyle/>
          <a:p>
            <a:r>
              <a:rPr lang="en-US" dirty="0" smtClean="0"/>
              <a:t>Chapter 11 &amp; 12: Code Generation &amp; Optimization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EE1854-15CE-443F-AEB1-F69E27BB6891}" type="datetime1">
              <a:rPr lang="en-US" smtClean="0"/>
              <a:pPr/>
              <a:t>4/5/2018</a:t>
            </a:fld>
            <a:endParaRPr lang="en-US" dirty="0"/>
          </a:p>
        </p:txBody>
      </p:sp>
      <p:sp>
        <p:nvSpPr>
          <p:cNvPr id="4" name="Footer Placeholder 3"/>
          <p:cNvSpPr>
            <a:spLocks noGrp="1"/>
          </p:cNvSpPr>
          <p:nvPr>
            <p:ph type="ftr" sz="quarter" idx="11"/>
          </p:nvPr>
        </p:nvSpPr>
        <p:spPr/>
        <p:txBody>
          <a:bodyPr/>
          <a:lstStyle/>
          <a:p>
            <a:r>
              <a:rPr lang="en-US" dirty="0" smtClean="0"/>
              <a:t>Chapter 11 &amp; 12: Code Generation &amp; Optimization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668AC-E08E-41A6-9115-A5AE328C3F0B}" type="datetime1">
              <a:rPr lang="en-US" smtClean="0"/>
              <a:pPr/>
              <a:t>4/5/2018</a:t>
            </a:fld>
            <a:endParaRPr lang="en-US" dirty="0"/>
          </a:p>
        </p:txBody>
      </p:sp>
      <p:sp>
        <p:nvSpPr>
          <p:cNvPr id="3" name="Footer Placeholder 2"/>
          <p:cNvSpPr>
            <a:spLocks noGrp="1"/>
          </p:cNvSpPr>
          <p:nvPr>
            <p:ph type="ftr" sz="quarter" idx="11"/>
          </p:nvPr>
        </p:nvSpPr>
        <p:spPr/>
        <p:txBody>
          <a:bodyPr/>
          <a:lstStyle/>
          <a:p>
            <a:r>
              <a:rPr lang="en-US" dirty="0" smtClean="0"/>
              <a:t>Chapter 11 &amp; 12: Code Generation &amp; Optimization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12C10-1A18-4A20-B6F0-ACE782D1AF16}" type="datetime1">
              <a:rPr lang="en-US" smtClean="0"/>
              <a:pPr/>
              <a:t>4/5/2018</a:t>
            </a:fld>
            <a:endParaRPr lang="en-US" dirty="0"/>
          </a:p>
        </p:txBody>
      </p:sp>
      <p:sp>
        <p:nvSpPr>
          <p:cNvPr id="6" name="Footer Placeholder 5"/>
          <p:cNvSpPr>
            <a:spLocks noGrp="1"/>
          </p:cNvSpPr>
          <p:nvPr>
            <p:ph type="ftr" sz="quarter" idx="11"/>
          </p:nvPr>
        </p:nvSpPr>
        <p:spPr/>
        <p:txBody>
          <a:bodyPr/>
          <a:lstStyle/>
          <a:p>
            <a:r>
              <a:rPr lang="en-US" dirty="0" smtClean="0"/>
              <a:t>Chapter 11 &amp; 12: Code Generation &amp; Optimization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C1836-B53C-4189-A9BD-93F4D39025B5}" type="datetime1">
              <a:rPr lang="en-US" smtClean="0"/>
              <a:pPr/>
              <a:t>4/5/2018</a:t>
            </a:fld>
            <a:endParaRPr lang="en-US" dirty="0"/>
          </a:p>
        </p:txBody>
      </p:sp>
      <p:sp>
        <p:nvSpPr>
          <p:cNvPr id="6" name="Footer Placeholder 5"/>
          <p:cNvSpPr>
            <a:spLocks noGrp="1"/>
          </p:cNvSpPr>
          <p:nvPr>
            <p:ph type="ftr" sz="quarter" idx="11"/>
          </p:nvPr>
        </p:nvSpPr>
        <p:spPr/>
        <p:txBody>
          <a:bodyPr/>
          <a:lstStyle/>
          <a:p>
            <a:r>
              <a:rPr lang="en-US" dirty="0" smtClean="0"/>
              <a:t>Chapter 11 &amp; 12: Code Generation &amp; Optimization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00DD8-C00D-4F8A-A1AD-B8C1D5C26C72}" type="datetime1">
              <a:rPr lang="en-US" smtClean="0"/>
              <a:pPr/>
              <a:t>4/5/2018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Chapter 11 &amp; 12: Code Generation &amp; Optimization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19400"/>
            <a:ext cx="7772400" cy="3429000"/>
          </a:xfrm>
        </p:spPr>
        <p:txBody>
          <a:bodyPr>
            <a:normAutofit fontScale="90000"/>
          </a:bodyPr>
          <a:lstStyle/>
          <a:p>
            <a:r>
              <a:rPr lang="en-US" sz="4900" b="1" u="sng" dirty="0" smtClean="0">
                <a:solidFill>
                  <a:srgbClr val="FF0000"/>
                </a:solidFill>
                <a:latin typeface="Aharoni" pitchFamily="2" charset="-79"/>
                <a:cs typeface="Aharoni" pitchFamily="2" charset="-79"/>
              </a:rPr>
              <a:t>Code Generation &amp; Code Optimization</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sz="2800" dirty="0" smtClean="0">
                <a:latin typeface="Andalus" pitchFamily="18" charset="-78"/>
                <a:cs typeface="Andalus" pitchFamily="18" charset="-78"/>
              </a:rPr>
              <a:t>By</a:t>
            </a:r>
            <a:br>
              <a:rPr lang="en-US" sz="2800" dirty="0" smtClean="0">
                <a:latin typeface="Andalus" pitchFamily="18" charset="-78"/>
                <a:cs typeface="Andalus" pitchFamily="18" charset="-78"/>
              </a:rPr>
            </a:br>
            <a:r>
              <a:rPr lang="en-US" sz="2400" b="1" dirty="0" smtClean="0">
                <a:latin typeface="Andalus" pitchFamily="18" charset="-78"/>
                <a:cs typeface="Andalus" pitchFamily="18" charset="-78"/>
              </a:rPr>
              <a:t>Prof. </a:t>
            </a:r>
            <a:r>
              <a:rPr lang="en-US" sz="2400" b="1" dirty="0" err="1" smtClean="0">
                <a:latin typeface="Andalus" pitchFamily="18" charset="-78"/>
                <a:cs typeface="Andalus" pitchFamily="18" charset="-78"/>
              </a:rPr>
              <a:t>Londhe</a:t>
            </a:r>
            <a:r>
              <a:rPr lang="en-US" sz="2400" b="1" dirty="0" smtClean="0">
                <a:latin typeface="Andalus" pitchFamily="18" charset="-78"/>
                <a:cs typeface="Andalus" pitchFamily="18" charset="-78"/>
              </a:rPr>
              <a:t> D. N  </a:t>
            </a:r>
            <a:r>
              <a:rPr lang="en-US" sz="2400" dirty="0" smtClean="0">
                <a:latin typeface="Andalus" pitchFamily="18" charset="-78"/>
                <a:cs typeface="Andalus" pitchFamily="18" charset="-78"/>
              </a:rPr>
              <a:t/>
            </a:r>
            <a:br>
              <a:rPr lang="en-US" sz="2400" dirty="0" smtClean="0">
                <a:latin typeface="Andalus" pitchFamily="18" charset="-78"/>
                <a:cs typeface="Andalus" pitchFamily="18" charset="-78"/>
              </a:rPr>
            </a:br>
            <a:r>
              <a:rPr lang="en-US" sz="2400" dirty="0" smtClean="0">
                <a:latin typeface="Andalus" pitchFamily="18" charset="-78"/>
                <a:cs typeface="Andalus" pitchFamily="18" charset="-78"/>
              </a:rPr>
              <a:t>Assistant Professor</a:t>
            </a:r>
            <a:br>
              <a:rPr lang="en-US" sz="2400" dirty="0" smtClean="0">
                <a:latin typeface="Andalus" pitchFamily="18" charset="-78"/>
                <a:cs typeface="Andalus" pitchFamily="18" charset="-78"/>
              </a:rPr>
            </a:br>
            <a:r>
              <a:rPr lang="en-US" sz="2400" dirty="0" smtClean="0">
                <a:latin typeface="Andalus" pitchFamily="18" charset="-78"/>
                <a:cs typeface="Andalus" pitchFamily="18" charset="-78"/>
              </a:rPr>
              <a:t>GIT, </a:t>
            </a:r>
            <a:r>
              <a:rPr lang="en-US" sz="2400" dirty="0" err="1" smtClean="0">
                <a:latin typeface="Andalus" pitchFamily="18" charset="-78"/>
                <a:cs typeface="Andalus" pitchFamily="18" charset="-78"/>
              </a:rPr>
              <a:t>Lavel</a:t>
            </a:r>
            <a:endParaRPr lang="en-US" dirty="0">
              <a:latin typeface="Andalus" pitchFamily="18" charset="-78"/>
              <a:cs typeface="Andalus" pitchFamily="18" charset="-78"/>
            </a:endParaRPr>
          </a:p>
        </p:txBody>
      </p:sp>
      <p:pic>
        <p:nvPicPr>
          <p:cNvPr id="1029" name="Picture 5"/>
          <p:cNvPicPr>
            <a:picLocks noChangeAspect="1" noChangeArrowheads="1"/>
          </p:cNvPicPr>
          <p:nvPr/>
        </p:nvPicPr>
        <p:blipFill>
          <a:blip r:embed="rId2"/>
          <a:srcRect/>
          <a:stretch>
            <a:fillRect/>
          </a:stretch>
        </p:blipFill>
        <p:spPr bwMode="auto">
          <a:xfrm>
            <a:off x="381000" y="685800"/>
            <a:ext cx="2057400" cy="762000"/>
          </a:xfrm>
          <a:prstGeom prst="rect">
            <a:avLst/>
          </a:prstGeom>
          <a:solidFill>
            <a:srgbClr val="FFFFFF"/>
          </a:solidFill>
        </p:spPr>
      </p:pic>
      <p:pic>
        <p:nvPicPr>
          <p:cNvPr id="1028" name="Picture 4"/>
          <p:cNvPicPr>
            <a:picLocks noChangeAspect="1" noChangeArrowheads="1"/>
          </p:cNvPicPr>
          <p:nvPr/>
        </p:nvPicPr>
        <p:blipFill>
          <a:blip r:embed="rId3"/>
          <a:srcRect/>
          <a:stretch>
            <a:fillRect/>
          </a:stretch>
        </p:blipFill>
        <p:spPr bwMode="auto">
          <a:xfrm>
            <a:off x="7315200" y="609600"/>
            <a:ext cx="1609725" cy="914400"/>
          </a:xfrm>
          <a:prstGeom prst="rect">
            <a:avLst/>
          </a:prstGeom>
          <a:solidFill>
            <a:srgbClr val="FFFFFF"/>
          </a:solid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876300"/>
            <a:ext cx="82798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libri" pitchFamily="34" charset="0"/>
                <a:ea typeface="Times New Roman" pitchFamily="18" charset="0"/>
                <a:cs typeface="Calibri" pitchFamily="34" charset="0"/>
              </a:rPr>
              <a:t>                                </a:t>
            </a:r>
            <a:r>
              <a:rPr kumimoji="0" lang="en-US" sz="2800" b="1" i="0" u="none" strike="noStrike" cap="none" normalizeH="0" baseline="0" dirty="0" smtClean="0">
                <a:ln>
                  <a:noFill/>
                </a:ln>
                <a:solidFill>
                  <a:srgbClr val="000000"/>
                </a:solidFill>
                <a:effectLst/>
                <a:latin typeface="Berlin Sans FB" pitchFamily="34" charset="0"/>
                <a:ea typeface="Times New Roman" pitchFamily="18" charset="0"/>
                <a:cs typeface="Calibri" pitchFamily="34" charset="0"/>
              </a:rPr>
              <a:t>GHARDA FOUNDATION’S</a:t>
            </a:r>
            <a:r>
              <a:rPr kumimoji="0" lang="en-US" sz="2400" b="0" i="0" u="none" strike="noStrike" cap="none" normalizeH="0" baseline="0" dirty="0" smtClean="0">
                <a:ln>
                  <a:noFill/>
                </a:ln>
                <a:solidFill>
                  <a:srgbClr val="000000"/>
                </a:solidFill>
                <a:effectLst/>
                <a:latin typeface="Berlin Sans FB" pitchFamily="34" charset="0"/>
                <a:ea typeface="Times New Roman" pitchFamily="18" charset="0"/>
                <a:cs typeface="Calibri" pitchFamily="34" charset="0"/>
              </a:rPr>
              <a:t> </a:t>
            </a:r>
            <a:r>
              <a:rPr kumimoji="0" lang="en-US" sz="1200" b="0" i="0" u="none" strike="noStrike" cap="none" normalizeH="0" baseline="0" dirty="0" smtClean="0">
                <a:ln>
                  <a:noFill/>
                </a:ln>
                <a:solidFill>
                  <a:srgbClr val="000000"/>
                </a:solidFill>
                <a:effectLst/>
                <a:latin typeface="Berlin Sans FB" pitchFamily="34" charset="0"/>
                <a:ea typeface="Times New Roman" pitchFamily="18" charset="0"/>
                <a:cs typeface="Calibri" pitchFamily="34" charset="0"/>
              </a:rPr>
              <a:t>                    </a:t>
            </a:r>
            <a:r>
              <a:rPr kumimoji="0" lang="en-US" sz="700" b="0" i="0" u="none" strike="noStrike" cap="none" normalizeH="0" baseline="0" dirty="0" smtClean="0">
                <a:ln>
                  <a:noFill/>
                </a:ln>
                <a:solidFill>
                  <a:srgbClr val="000000"/>
                </a:solidFill>
                <a:effectLst/>
                <a:latin typeface="Berlin Sans FB" pitchFamily="34" charset="0"/>
                <a:ea typeface="Times New Roman" pitchFamily="18" charset="0"/>
                <a:cs typeface="Calibri" pitchFamily="34" charset="0"/>
              </a:rPr>
              <a:t>           </a:t>
            </a:r>
            <a:endParaRPr kumimoji="0" lang="en-US" sz="1800" b="0" i="0" u="none" strike="noStrike" cap="none" normalizeH="0" baseline="0" dirty="0" smtClean="0">
              <a:ln>
                <a:noFill/>
              </a:ln>
              <a:solidFill>
                <a:schemeClr val="tx1"/>
              </a:solidFill>
              <a:effectLst/>
              <a:latin typeface="Berlin Sans FB" pitchFamily="34" charset="0"/>
              <a:cs typeface="Arial" pitchFamily="34" charset="0"/>
            </a:endParaRPr>
          </a:p>
        </p:txBody>
      </p:sp>
      <p:sp>
        <p:nvSpPr>
          <p:cNvPr id="1032" name="Rectangle 8"/>
          <p:cNvSpPr>
            <a:spLocks noChangeArrowheads="1"/>
          </p:cNvSpPr>
          <p:nvPr/>
        </p:nvSpPr>
        <p:spPr bwMode="auto">
          <a:xfrm>
            <a:off x="1676400" y="1600200"/>
            <a:ext cx="6378669" cy="10541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8229600" algn="r"/>
              </a:tabLst>
            </a:pPr>
            <a:r>
              <a:rPr kumimoji="0" lang="en-US" sz="2400" b="1" i="0" u="none" strike="noStrike" cap="none" normalizeH="0" baseline="0" dirty="0" smtClean="0">
                <a:ln>
                  <a:noFill/>
                </a:ln>
                <a:solidFill>
                  <a:srgbClr val="000000"/>
                </a:solidFill>
                <a:effectLst/>
                <a:latin typeface="Andalus" pitchFamily="18" charset="-78"/>
                <a:ea typeface="Times New Roman" pitchFamily="18" charset="0"/>
                <a:cs typeface="Andalus" pitchFamily="18" charset="-78"/>
              </a:rPr>
              <a:t>  GHARDA INSTITUTE OF TECHNOLOGY, LAVEL</a:t>
            </a:r>
          </a:p>
          <a:p>
            <a:pPr marL="0" marR="0" lvl="0" indent="0" algn="ctr" defTabSz="914400" rtl="0" eaLnBrk="1" fontAlgn="base" latinLnBrk="0" hangingPunct="1">
              <a:lnSpc>
                <a:spcPct val="100000"/>
              </a:lnSpc>
              <a:spcBef>
                <a:spcPct val="0"/>
              </a:spcBef>
              <a:spcAft>
                <a:spcPct val="0"/>
              </a:spcAft>
              <a:buClrTx/>
              <a:buSzTx/>
              <a:buFontTx/>
              <a:buNone/>
              <a:tabLst>
                <a:tab pos="8229600" algn="r"/>
              </a:tabLst>
            </a:pPr>
            <a:endParaRPr kumimoji="0" lang="en-US" sz="105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ctr" defTabSz="914400" rtl="0" eaLnBrk="0" fontAlgn="base" latinLnBrk="0" hangingPunct="0">
              <a:lnSpc>
                <a:spcPct val="100000"/>
              </a:lnSpc>
              <a:spcBef>
                <a:spcPct val="0"/>
              </a:spcBef>
              <a:spcAft>
                <a:spcPct val="0"/>
              </a:spcAft>
              <a:buClrTx/>
              <a:buSzTx/>
              <a:buFontTx/>
              <a:buNone/>
              <a:tabLst>
                <a:tab pos="8229600" algn="r"/>
              </a:tabLst>
            </a:pPr>
            <a:r>
              <a:rPr kumimoji="0" lang="en-US" sz="2800" b="1" i="0" u="none" strike="noStrike" cap="none" normalizeH="0" baseline="0" dirty="0" smtClean="0">
                <a:ln>
                  <a:noFill/>
                </a:ln>
                <a:solidFill>
                  <a:srgbClr val="000000"/>
                </a:solidFill>
                <a:effectLst/>
                <a:latin typeface="Andalus" pitchFamily="18" charset="-78"/>
                <a:ea typeface="Times New Roman" pitchFamily="18" charset="0"/>
                <a:cs typeface="Andalus" pitchFamily="18" charset="-78"/>
              </a:rPr>
              <a:t>Department of Computer Engineering</a:t>
            </a:r>
            <a:endParaRPr kumimoji="0" lang="en-US" sz="3200" b="0" i="0" u="none" strike="noStrike" cap="none" normalizeH="0" baseline="0" dirty="0" smtClean="0">
              <a:ln>
                <a:noFill/>
              </a:ln>
              <a:solidFill>
                <a:schemeClr val="tx1"/>
              </a:solidFill>
              <a:effectLst/>
              <a:latin typeface="Andalus" pitchFamily="18" charset="-78"/>
              <a:cs typeface="Andalus" pitchFamily="18" charset="-78"/>
            </a:endParaRPr>
          </a:p>
        </p:txBody>
      </p:sp>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buNone/>
            </a:pPr>
            <a:r>
              <a:rPr lang="en-US" dirty="0" smtClean="0"/>
              <a:t>Instructions are of Two-address, ones of the form </a:t>
            </a:r>
          </a:p>
          <a:p>
            <a:pPr algn="just">
              <a:buNone/>
            </a:pPr>
            <a:r>
              <a:rPr lang="en-US" i="1" dirty="0" smtClean="0"/>
              <a:t>			</a:t>
            </a:r>
            <a:r>
              <a:rPr lang="en-US" b="1" i="1" dirty="0" smtClean="0">
                <a:solidFill>
                  <a:srgbClr val="7030A0"/>
                </a:solidFill>
              </a:rPr>
              <a:t>op        source, 	destination</a:t>
            </a:r>
            <a:endParaRPr lang="en-US" b="1" dirty="0" smtClean="0">
              <a:solidFill>
                <a:srgbClr val="7030A0"/>
              </a:solidFill>
            </a:endParaRPr>
          </a:p>
          <a:p>
            <a:pPr>
              <a:buNone/>
            </a:pPr>
            <a:r>
              <a:rPr lang="en-US" dirty="0" smtClean="0"/>
              <a:t>where op stands for op-codes. </a:t>
            </a:r>
          </a:p>
          <a:p>
            <a:pPr>
              <a:buNone/>
            </a:pPr>
            <a:r>
              <a:rPr lang="en-US" dirty="0" smtClean="0"/>
              <a:t>For example </a:t>
            </a:r>
          </a:p>
          <a:p>
            <a:pPr>
              <a:buNone/>
            </a:pPr>
            <a:r>
              <a:rPr lang="en-US" b="1" dirty="0" smtClean="0"/>
              <a:t>MOV (move content of </a:t>
            </a:r>
            <a:r>
              <a:rPr lang="en-US" b="1" i="1" dirty="0" smtClean="0"/>
              <a:t>source to destination) </a:t>
            </a:r>
          </a:p>
          <a:p>
            <a:pPr>
              <a:buNone/>
            </a:pPr>
            <a:r>
              <a:rPr lang="en-US" b="1" i="1" dirty="0" smtClean="0"/>
              <a:t>ADD (add content of source to destination) </a:t>
            </a:r>
          </a:p>
          <a:p>
            <a:pPr>
              <a:buNone/>
            </a:pPr>
            <a:r>
              <a:rPr lang="en-US" b="1" i="1" dirty="0" smtClean="0"/>
              <a:t>SUB (subtract content of source from destination)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also assumed that the hypothetical target Machine supports the addressing modes as given </a:t>
            </a:r>
          </a:p>
          <a:p>
            <a:endParaRPr lang="en-US" dirty="0"/>
          </a:p>
        </p:txBody>
      </p:sp>
      <p:graphicFrame>
        <p:nvGraphicFramePr>
          <p:cNvPr id="5" name="Table 4"/>
          <p:cNvGraphicFramePr>
            <a:graphicFrameLocks noGrp="1"/>
          </p:cNvGraphicFramePr>
          <p:nvPr/>
        </p:nvGraphicFramePr>
        <p:xfrm>
          <a:off x="1219200" y="3200400"/>
          <a:ext cx="7315200" cy="2612574"/>
        </p:xfrm>
        <a:graphic>
          <a:graphicData uri="http://schemas.openxmlformats.org/drawingml/2006/table">
            <a:tbl>
              <a:tblPr firstRow="1" bandRow="1">
                <a:tableStyleId>{5C22544A-7EE6-4342-B048-85BDC9FD1C3A}</a:tableStyleId>
              </a:tblPr>
              <a:tblGrid>
                <a:gridCol w="2471351"/>
                <a:gridCol w="881449"/>
                <a:gridCol w="2590800"/>
                <a:gridCol w="1371600"/>
              </a:tblGrid>
              <a:tr h="1458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Mode </a:t>
                      </a:r>
                      <a:endParaRPr lang="en-US" dirty="0"/>
                    </a:p>
                  </a:txBody>
                  <a:tcPr/>
                </a:tc>
                <a:tc>
                  <a:txBody>
                    <a:bodyPr/>
                    <a:lstStyle/>
                    <a:p>
                      <a:r>
                        <a:rPr lang="en-US" dirty="0" smtClean="0"/>
                        <a:t>Form</a:t>
                      </a:r>
                      <a:endParaRPr lang="en-US" dirty="0"/>
                    </a:p>
                  </a:txBody>
                  <a:tcPr/>
                </a:tc>
                <a:tc>
                  <a:txBody>
                    <a:bodyPr/>
                    <a:lstStyle/>
                    <a:p>
                      <a:r>
                        <a:rPr lang="en-US" dirty="0" smtClean="0"/>
                        <a:t>Address</a:t>
                      </a:r>
                      <a:endParaRPr lang="en-US" dirty="0"/>
                    </a:p>
                  </a:txBody>
                  <a:tcPr/>
                </a:tc>
                <a:tc>
                  <a:txBody>
                    <a:bodyPr/>
                    <a:lstStyle/>
                    <a:p>
                      <a:r>
                        <a:rPr lang="en-US" dirty="0" smtClean="0"/>
                        <a:t>Added Cost</a:t>
                      </a:r>
                      <a:endParaRPr lang="en-US" dirty="0"/>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Absolute 	</a:t>
                      </a:r>
                      <a:endParaRPr lang="en-US" dirty="0"/>
                    </a:p>
                  </a:txBody>
                  <a:tcPr/>
                </a:tc>
                <a:tc>
                  <a:txBody>
                    <a:bodyPr/>
                    <a:lstStyle/>
                    <a:p>
                      <a:r>
                        <a:rPr lang="en-US" dirty="0" smtClean="0"/>
                        <a:t>M</a:t>
                      </a:r>
                      <a:endParaRPr lang="en-US" dirty="0"/>
                    </a:p>
                  </a:txBody>
                  <a:tcPr/>
                </a:tc>
                <a:tc>
                  <a:txBody>
                    <a:bodyPr/>
                    <a:lstStyle/>
                    <a:p>
                      <a:r>
                        <a:rPr lang="en-US" dirty="0" smtClean="0"/>
                        <a:t>M</a:t>
                      </a:r>
                      <a:endParaRPr lang="en-US" dirty="0"/>
                    </a:p>
                  </a:txBody>
                  <a:tcPr/>
                </a:tc>
                <a:tc>
                  <a:txBody>
                    <a:bodyPr/>
                    <a:lstStyle/>
                    <a:p>
                      <a:r>
                        <a:rPr lang="en-US" dirty="0" smtClean="0"/>
                        <a:t>1</a:t>
                      </a:r>
                      <a:endParaRPr lang="en-US" dirty="0"/>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Register 	</a:t>
                      </a:r>
                      <a:endParaRPr lang="en-US" dirty="0"/>
                    </a:p>
                  </a:txBody>
                  <a:tcPr/>
                </a:tc>
                <a:tc>
                  <a:txBody>
                    <a:bodyPr/>
                    <a:lstStyle/>
                    <a:p>
                      <a:r>
                        <a:rPr lang="en-US" dirty="0" smtClean="0"/>
                        <a:t>R</a:t>
                      </a:r>
                      <a:endParaRPr lang="en-US" dirty="0"/>
                    </a:p>
                  </a:txBody>
                  <a:tcPr/>
                </a:tc>
                <a:tc>
                  <a:txBody>
                    <a:bodyPr/>
                    <a:lstStyle/>
                    <a:p>
                      <a:r>
                        <a:rPr lang="en-US" dirty="0" smtClean="0"/>
                        <a:t>R</a:t>
                      </a:r>
                      <a:endParaRPr lang="en-US" dirty="0"/>
                    </a:p>
                  </a:txBody>
                  <a:tcPr/>
                </a:tc>
                <a:tc>
                  <a:txBody>
                    <a:bodyPr/>
                    <a:lstStyle/>
                    <a:p>
                      <a:r>
                        <a:rPr lang="en-US" dirty="0" smtClean="0"/>
                        <a:t>0</a:t>
                      </a:r>
                      <a:endParaRPr lang="en-US" dirty="0"/>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Indexed </a:t>
                      </a:r>
                      <a:endParaRPr lang="en-US" dirty="0"/>
                    </a:p>
                  </a:txBody>
                  <a:tcPr/>
                </a:tc>
                <a:tc>
                  <a:txBody>
                    <a:bodyPr/>
                    <a:lstStyle/>
                    <a:p>
                      <a:r>
                        <a:rPr lang="en-US" dirty="0" smtClean="0"/>
                        <a:t>c(R)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baseline="0" dirty="0" smtClean="0">
                          <a:solidFill>
                            <a:schemeClr val="dk1"/>
                          </a:solidFill>
                          <a:latin typeface="+mn-lt"/>
                          <a:ea typeface="+mn-ea"/>
                          <a:cs typeface="+mn-cs"/>
                        </a:rPr>
                        <a:t>(</a:t>
                      </a:r>
                      <a:r>
                        <a:rPr lang="en-US" sz="1800" i="1" kern="1200" baseline="0" dirty="0" err="1" smtClean="0">
                          <a:solidFill>
                            <a:schemeClr val="dk1"/>
                          </a:solidFill>
                          <a:latin typeface="+mn-lt"/>
                          <a:ea typeface="+mn-ea"/>
                          <a:cs typeface="+mn-cs"/>
                        </a:rPr>
                        <a:t>c+contents</a:t>
                      </a:r>
                      <a:r>
                        <a:rPr lang="en-US" sz="1800" i="1" kern="1200" baseline="0" dirty="0" smtClean="0">
                          <a:solidFill>
                            <a:schemeClr val="dk1"/>
                          </a:solidFill>
                          <a:latin typeface="+mn-lt"/>
                          <a:ea typeface="+mn-ea"/>
                          <a:cs typeface="+mn-cs"/>
                        </a:rPr>
                        <a:t>(R)) </a:t>
                      </a:r>
                      <a:endParaRPr lang="en-US" dirty="0"/>
                    </a:p>
                  </a:txBody>
                  <a:tcPr/>
                </a:tc>
                <a:tc>
                  <a:txBody>
                    <a:bodyPr/>
                    <a:lstStyle/>
                    <a:p>
                      <a:r>
                        <a:rPr lang="en-US" dirty="0" smtClean="0"/>
                        <a:t>1</a:t>
                      </a:r>
                      <a:endParaRPr lang="en-US" dirty="0"/>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Indirect register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baseline="0" dirty="0" smtClean="0">
                          <a:solidFill>
                            <a:schemeClr val="dk1"/>
                          </a:solidFill>
                          <a:latin typeface="+mn-lt"/>
                          <a:ea typeface="+mn-ea"/>
                          <a:cs typeface="+mn-cs"/>
                        </a:rPr>
                        <a:t>contents(R) </a:t>
                      </a:r>
                      <a:endParaRPr lang="en-US" dirty="0"/>
                    </a:p>
                  </a:txBody>
                  <a:tcPr/>
                </a:tc>
                <a:tc>
                  <a:txBody>
                    <a:bodyPr/>
                    <a:lstStyle/>
                    <a:p>
                      <a:r>
                        <a:rPr lang="en-US" dirty="0" smtClean="0"/>
                        <a:t>0</a:t>
                      </a:r>
                      <a:endParaRPr lang="en-US" dirty="0"/>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Indirect indexed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*c(R)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baseline="0" dirty="0" smtClean="0">
                          <a:solidFill>
                            <a:schemeClr val="dk1"/>
                          </a:solidFill>
                          <a:latin typeface="+mn-lt"/>
                          <a:ea typeface="+mn-ea"/>
                          <a:cs typeface="+mn-cs"/>
                        </a:rPr>
                        <a:t>contents(</a:t>
                      </a:r>
                      <a:r>
                        <a:rPr lang="en-US" sz="1800" i="1" kern="1200" baseline="0" dirty="0" err="1" smtClean="0">
                          <a:solidFill>
                            <a:schemeClr val="dk1"/>
                          </a:solidFill>
                          <a:latin typeface="+mn-lt"/>
                          <a:ea typeface="+mn-ea"/>
                          <a:cs typeface="+mn-cs"/>
                        </a:rPr>
                        <a:t>c+contents</a:t>
                      </a:r>
                      <a:r>
                        <a:rPr lang="en-US" sz="1800" i="1" kern="1200" baseline="0" dirty="0" smtClean="0">
                          <a:solidFill>
                            <a:schemeClr val="dk1"/>
                          </a:solidFill>
                          <a:latin typeface="+mn-lt"/>
                          <a:ea typeface="+mn-ea"/>
                          <a:cs typeface="+mn-cs"/>
                        </a:rPr>
                        <a:t>(R))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 	</a:t>
                      </a:r>
                      <a:endParaRPr lang="en-US" dirty="0"/>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Literal 	</a:t>
                      </a:r>
                      <a:endParaRPr lang="en-US" dirty="0"/>
                    </a:p>
                  </a:txBody>
                  <a:tcPr/>
                </a:tc>
                <a:tc>
                  <a:txBody>
                    <a:bodyPr/>
                    <a:lstStyle/>
                    <a:p>
                      <a:r>
                        <a:rPr lang="en-US" dirty="0" smtClean="0"/>
                        <a:t>#c</a:t>
                      </a:r>
                      <a:endParaRPr lang="en-US" dirty="0"/>
                    </a:p>
                  </a:txBody>
                  <a:tcPr/>
                </a:tc>
                <a:tc>
                  <a:txBody>
                    <a:bodyPr/>
                    <a:lstStyle/>
                    <a:p>
                      <a:r>
                        <a:rPr lang="en-US" dirty="0" smtClean="0"/>
                        <a:t>N/A</a:t>
                      </a:r>
                      <a:endParaRPr lang="en-US" dirty="0"/>
                    </a:p>
                  </a:txBody>
                  <a:tcPr/>
                </a:tc>
                <a:tc>
                  <a:txBody>
                    <a:bodyPr/>
                    <a:lstStyle/>
                    <a:p>
                      <a:r>
                        <a:rPr lang="en-US" dirty="0" smtClean="0"/>
                        <a:t>1</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4. Instruction Selection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After understanding the types of addressing modes, the choice of an instruction depends on the </a:t>
            </a:r>
            <a:r>
              <a:rPr lang="en-US" b="1" dirty="0" smtClean="0">
                <a:solidFill>
                  <a:srgbClr val="FF0000"/>
                </a:solidFill>
              </a:rPr>
              <a:t>cost effectiveness of the instruction </a:t>
            </a:r>
          </a:p>
          <a:p>
            <a:pPr algn="just"/>
            <a:endParaRPr lang="en-US" dirty="0" smtClean="0"/>
          </a:p>
          <a:p>
            <a:pPr algn="just"/>
            <a:r>
              <a:rPr lang="en-US" dirty="0" smtClean="0"/>
              <a:t>The cost of an instruction is defined as :</a:t>
            </a:r>
          </a:p>
          <a:p>
            <a:pPr algn="just">
              <a:buNone/>
            </a:pPr>
            <a:r>
              <a:rPr lang="en-US" dirty="0" smtClean="0"/>
              <a:t> </a:t>
            </a:r>
          </a:p>
          <a:p>
            <a:pPr algn="just">
              <a:buNone/>
            </a:pPr>
            <a:r>
              <a:rPr lang="en-US" b="1" dirty="0" smtClean="0">
                <a:solidFill>
                  <a:srgbClr val="00B0F0"/>
                </a:solidFill>
              </a:rPr>
              <a:t>1 + cost(</a:t>
            </a:r>
            <a:r>
              <a:rPr lang="en-US" b="1" i="1" dirty="0" smtClean="0">
                <a:solidFill>
                  <a:srgbClr val="00B0F0"/>
                </a:solidFill>
              </a:rPr>
              <a:t>source-mode) + cost(destination-mode)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81000" y="2819400"/>
          <a:ext cx="8229600" cy="3235960"/>
        </p:xfrm>
        <a:graphic>
          <a:graphicData uri="http://schemas.openxmlformats.org/drawingml/2006/table">
            <a:tbl>
              <a:tblPr firstRow="1" bandRow="1">
                <a:tableStyleId>{D7AC3CCA-C797-4891-BE02-D94E43425B78}</a:tableStyleId>
              </a:tblPr>
              <a:tblGrid>
                <a:gridCol w="2209800"/>
                <a:gridCol w="5105400"/>
                <a:gridCol w="914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Instruction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Operation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Cost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MOV R0,R1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t>Store content(R0) into register R1</a:t>
                      </a:r>
                      <a:endParaRPr lang="en-US" dirty="0"/>
                    </a:p>
                  </a:txBody>
                  <a:tcPr/>
                </a:tc>
                <a:tc>
                  <a:txBody>
                    <a:bodyPr/>
                    <a:lstStyle/>
                    <a:p>
                      <a:r>
                        <a:rPr lang="en-US" dirty="0" smtClean="0"/>
                        <a:t>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MOV R0,M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Store content(R0) into memory location M </a:t>
                      </a:r>
                      <a:endParaRPr lang="en-US" dirty="0"/>
                    </a:p>
                  </a:txBody>
                  <a:tcPr/>
                </a:tc>
                <a:tc>
                  <a:txBody>
                    <a:bodyPr/>
                    <a:lstStyle/>
                    <a:p>
                      <a:r>
                        <a:rPr lang="en-US" dirty="0" smtClean="0"/>
                        <a:t>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MOV M,R0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Store content(M) into register R0 	</a:t>
                      </a:r>
                      <a:endParaRPr lang="en-US" dirty="0"/>
                    </a:p>
                  </a:txBody>
                  <a:tcPr/>
                </a:tc>
                <a:tc>
                  <a:txBody>
                    <a:bodyPr/>
                    <a:lstStyle/>
                    <a:p>
                      <a:r>
                        <a:rPr lang="en-US" dirty="0" smtClean="0"/>
                        <a:t>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MOV 4(R0),M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Store (4+contents(R0)) into M</a:t>
                      </a:r>
                      <a:endParaRPr lang="en-US" dirty="0"/>
                    </a:p>
                  </a:txBody>
                  <a:tcPr/>
                </a:tc>
                <a:tc>
                  <a:txBody>
                    <a:bodyPr/>
                    <a:lstStyle/>
                    <a:p>
                      <a:r>
                        <a:rPr lang="en-US" dirty="0" smtClean="0"/>
                        <a:t>3</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MOV *4(R0),M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Store contents(contents(4+contents(R0))) into M </a:t>
                      </a:r>
                      <a:endParaRPr lang="en-US" dirty="0"/>
                    </a:p>
                  </a:txBody>
                  <a:tcPr/>
                </a:tc>
                <a:tc>
                  <a:txBody>
                    <a:bodyPr/>
                    <a:lstStyle/>
                    <a:p>
                      <a:r>
                        <a:rPr lang="en-US" dirty="0" smtClean="0"/>
                        <a:t>3</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MOV #1,R0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Store 1 into R0 </a:t>
                      </a:r>
                      <a:endParaRPr lang="en-US" dirty="0"/>
                    </a:p>
                  </a:txBody>
                  <a:tcPr/>
                </a:tc>
                <a:tc>
                  <a:txBody>
                    <a:bodyPr/>
                    <a:lstStyle/>
                    <a:p>
                      <a:r>
                        <a:rPr lang="en-US" dirty="0" smtClean="0"/>
                        <a:t>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ADD 4(R0),*12(R1)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Add (4+contents(R0)) to content((12+contents(R1))) 	</a:t>
                      </a:r>
                      <a:endParaRPr lang="en-US" dirty="0"/>
                    </a:p>
                  </a:txBody>
                  <a:tcPr/>
                </a:tc>
                <a:tc>
                  <a:txBody>
                    <a:bodyPr/>
                    <a:lstStyle/>
                    <a:p>
                      <a:r>
                        <a:rPr lang="en-US" dirty="0" smtClean="0"/>
                        <a:t>3</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
        <p:nvSpPr>
          <p:cNvPr id="7" name="Rectangle 6"/>
          <p:cNvSpPr/>
          <p:nvPr/>
        </p:nvSpPr>
        <p:spPr>
          <a:xfrm>
            <a:off x="533400" y="1752600"/>
            <a:ext cx="4515980" cy="584775"/>
          </a:xfrm>
          <a:prstGeom prst="rect">
            <a:avLst/>
          </a:prstGeom>
        </p:spPr>
        <p:txBody>
          <a:bodyPr wrap="none">
            <a:spAutoFit/>
          </a:bodyPr>
          <a:lstStyle/>
          <a:p>
            <a:pPr>
              <a:buNone/>
            </a:pPr>
            <a:r>
              <a:rPr lang="en-US" sz="3200" b="1" dirty="0" smtClean="0"/>
              <a:t>Example instruction costs</a:t>
            </a:r>
            <a:endParaRPr 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Instruction selection is important to obtain efficient code. Suppose we need to translate the following three-address code </a:t>
            </a:r>
          </a:p>
          <a:p>
            <a:pPr algn="ctr">
              <a:buNone/>
            </a:pPr>
            <a:r>
              <a:rPr lang="en-US" b="1" dirty="0" smtClean="0">
                <a:solidFill>
                  <a:srgbClr val="FF0000"/>
                </a:solidFill>
              </a:rPr>
              <a:t>x:=</a:t>
            </a:r>
            <a:r>
              <a:rPr lang="en-US" b="1" dirty="0" err="1" smtClean="0">
                <a:solidFill>
                  <a:srgbClr val="FF0000"/>
                </a:solidFill>
              </a:rPr>
              <a:t>y+z</a:t>
            </a:r>
            <a:endParaRPr lang="en-US" b="1" dirty="0" smtClean="0">
              <a:solidFill>
                <a:srgbClr val="FF0000"/>
              </a:solidFill>
            </a:endParaRPr>
          </a:p>
          <a:p>
            <a:pPr algn="just">
              <a:buNone/>
            </a:pPr>
            <a:r>
              <a:rPr lang="en-US" dirty="0" smtClean="0"/>
              <a:t>	The procedure is to move the value ‘y’ into a register and add with that register the value ‘z’ and store the result back in the variable ‘x’.</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The following would be the instructions with a total cost of 6 (2+2+2): </a:t>
            </a:r>
          </a:p>
          <a:p>
            <a:pPr algn="ctr">
              <a:buNone/>
            </a:pPr>
            <a:r>
              <a:rPr lang="pt-BR" b="1" dirty="0" smtClean="0"/>
              <a:t>	</a:t>
            </a:r>
          </a:p>
          <a:p>
            <a:pPr algn="ctr">
              <a:buNone/>
            </a:pPr>
            <a:r>
              <a:rPr lang="pt-BR" dirty="0" smtClean="0">
                <a:solidFill>
                  <a:srgbClr val="FF0000"/>
                </a:solidFill>
                <a:latin typeface="Comic Sans MS" pitchFamily="66" charset="0"/>
              </a:rPr>
              <a:t>MOV y,R0 </a:t>
            </a:r>
          </a:p>
          <a:p>
            <a:pPr algn="ctr">
              <a:buNone/>
            </a:pPr>
            <a:r>
              <a:rPr lang="pt-BR" dirty="0" smtClean="0">
                <a:solidFill>
                  <a:srgbClr val="FF0000"/>
                </a:solidFill>
                <a:latin typeface="Comic Sans MS" pitchFamily="66" charset="0"/>
              </a:rPr>
              <a:t>ADD z,R0 </a:t>
            </a:r>
          </a:p>
          <a:p>
            <a:pPr algn="ctr">
              <a:buNone/>
            </a:pPr>
            <a:r>
              <a:rPr lang="pt-BR" dirty="0" smtClean="0">
                <a:solidFill>
                  <a:srgbClr val="FF0000"/>
                </a:solidFill>
                <a:latin typeface="Comic Sans MS" pitchFamily="66" charset="0"/>
              </a:rPr>
              <a:t>MOV R0,x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Consider another instruction a:=a+1 and if we adopt the same strategy to convert this instruction to target code, the following would be the result with a cost of 6 (2+2+2) </a:t>
            </a:r>
          </a:p>
          <a:p>
            <a:pPr algn="ctr">
              <a:buNone/>
            </a:pPr>
            <a:r>
              <a:rPr lang="pt-BR" dirty="0" smtClean="0">
                <a:solidFill>
                  <a:srgbClr val="FF0000"/>
                </a:solidFill>
                <a:latin typeface="Comic Sans MS" pitchFamily="66" charset="0"/>
              </a:rPr>
              <a:t>MOV a,R0 </a:t>
            </a:r>
          </a:p>
          <a:p>
            <a:pPr algn="ctr">
              <a:buNone/>
            </a:pPr>
            <a:r>
              <a:rPr lang="pt-BR" dirty="0" smtClean="0">
                <a:solidFill>
                  <a:srgbClr val="FF0000"/>
                </a:solidFill>
                <a:latin typeface="Comic Sans MS" pitchFamily="66" charset="0"/>
              </a:rPr>
              <a:t>ADD #1,R0 </a:t>
            </a:r>
          </a:p>
          <a:p>
            <a:pPr algn="ctr">
              <a:buNone/>
            </a:pPr>
            <a:r>
              <a:rPr lang="pt-BR" dirty="0" smtClean="0">
                <a:solidFill>
                  <a:srgbClr val="FF0000"/>
                </a:solidFill>
                <a:latin typeface="Comic Sans MS" pitchFamily="66" charset="0"/>
              </a:rPr>
              <a:t>MOV R0,a</a:t>
            </a:r>
            <a:endParaRPr lang="en-US" dirty="0" smtClean="0">
              <a:solidFill>
                <a:srgbClr val="FF0000"/>
              </a:solidFill>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If we replace this with the following instruction, the cost would be 3 (1 + 1 +1) which is “1” each for ADD, #1, a </a:t>
            </a:r>
          </a:p>
          <a:p>
            <a:pPr algn="ctr">
              <a:buNone/>
            </a:pPr>
            <a:r>
              <a:rPr lang="en-US" dirty="0" smtClean="0">
                <a:solidFill>
                  <a:srgbClr val="FF0000"/>
                </a:solidFill>
                <a:latin typeface="Comic Sans MS" pitchFamily="66" charset="0"/>
              </a:rPr>
              <a:t>ADD #1,a</a:t>
            </a:r>
          </a:p>
          <a:p>
            <a:pPr algn="just"/>
            <a:endParaRPr lang="en-US" dirty="0" smtClean="0"/>
          </a:p>
          <a:p>
            <a:pPr algn="just"/>
            <a:r>
              <a:rPr lang="en-US" dirty="0" smtClean="0"/>
              <a:t>On the other hand, if this is replaced by the following instruction the cost would be 2 (1 for INC and 1 for “a”) </a:t>
            </a:r>
          </a:p>
          <a:p>
            <a:pPr algn="ctr">
              <a:buNone/>
            </a:pPr>
            <a:r>
              <a:rPr lang="en-US" dirty="0" smtClean="0">
                <a:solidFill>
                  <a:srgbClr val="FF0000"/>
                </a:solidFill>
                <a:latin typeface="Comic Sans MS" pitchFamily="66" charset="0"/>
              </a:rPr>
              <a:t>INC a</a:t>
            </a:r>
            <a:endParaRPr lang="en-US" dirty="0">
              <a:solidFill>
                <a:srgbClr val="FF0000"/>
              </a:solidFill>
              <a:latin typeface="Comic Sans MS" pitchFamily="6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The choice of instructions also could change based on the addressing Modes </a:t>
            </a:r>
          </a:p>
          <a:p>
            <a:pPr algn="just">
              <a:buNone/>
            </a:pPr>
            <a:endParaRPr lang="en-US" dirty="0" smtClean="0"/>
          </a:p>
          <a:p>
            <a:pPr algn="just">
              <a:buNone/>
            </a:pPr>
            <a:r>
              <a:rPr lang="en-US" dirty="0" smtClean="0"/>
              <a:t>	Suppose we translate </a:t>
            </a:r>
            <a:r>
              <a:rPr lang="en-US" b="1" dirty="0" smtClean="0"/>
              <a:t>a:=b + c </a:t>
            </a:r>
            <a:r>
              <a:rPr lang="en-US" dirty="0" smtClean="0"/>
              <a:t>into </a:t>
            </a:r>
          </a:p>
          <a:p>
            <a:pPr algn="ctr">
              <a:buNone/>
            </a:pPr>
            <a:r>
              <a:rPr lang="en-US" dirty="0" smtClean="0">
                <a:solidFill>
                  <a:srgbClr val="FF66CC"/>
                </a:solidFill>
                <a:latin typeface="Comic Sans MS" pitchFamily="66" charset="0"/>
              </a:rPr>
              <a:t>MOV b,R0 </a:t>
            </a:r>
          </a:p>
          <a:p>
            <a:pPr algn="ctr">
              <a:buNone/>
            </a:pPr>
            <a:r>
              <a:rPr lang="en-US" dirty="0" smtClean="0">
                <a:solidFill>
                  <a:srgbClr val="FF66CC"/>
                </a:solidFill>
                <a:latin typeface="Comic Sans MS" pitchFamily="66" charset="0"/>
              </a:rPr>
              <a:t>ADD c,R0 </a:t>
            </a:r>
          </a:p>
          <a:p>
            <a:pPr algn="ctr">
              <a:buNone/>
            </a:pPr>
            <a:r>
              <a:rPr lang="en-US" dirty="0" smtClean="0">
                <a:solidFill>
                  <a:srgbClr val="FF66CC"/>
                </a:solidFill>
                <a:latin typeface="Comic Sans MS" pitchFamily="66" charset="0"/>
              </a:rPr>
              <a:t>MOV R0,a </a:t>
            </a:r>
          </a:p>
          <a:p>
            <a:pPr algn="just">
              <a:buNone/>
            </a:pPr>
            <a:r>
              <a:rPr lang="en-US" dirty="0" smtClean="0"/>
              <a:t>The cost of this would be 6 (2 + 2 +2)</a:t>
            </a:r>
            <a:endParaRPr lang="en-US" b="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On the other hand, assuming addresses of </a:t>
            </a:r>
            <a:r>
              <a:rPr lang="en-US" b="1" dirty="0" smtClean="0"/>
              <a:t>a, b, and c are stored in R0, R1, and R2 </a:t>
            </a:r>
          </a:p>
          <a:p>
            <a:pPr>
              <a:buNone/>
            </a:pPr>
            <a:endParaRPr lang="en-US" b="1" dirty="0" smtClean="0"/>
          </a:p>
          <a:p>
            <a:pPr algn="ctr">
              <a:buNone/>
            </a:pPr>
            <a:r>
              <a:rPr lang="en-US" dirty="0" smtClean="0">
                <a:solidFill>
                  <a:srgbClr val="FF0000"/>
                </a:solidFill>
                <a:latin typeface="Comic Sans MS" pitchFamily="66" charset="0"/>
              </a:rPr>
              <a:t>MOV *R1,*R0 </a:t>
            </a:r>
          </a:p>
          <a:p>
            <a:pPr algn="ctr">
              <a:buNone/>
            </a:pPr>
            <a:r>
              <a:rPr lang="en-US" dirty="0" smtClean="0">
                <a:solidFill>
                  <a:srgbClr val="FF0000"/>
                </a:solidFill>
                <a:latin typeface="Comic Sans MS" pitchFamily="66" charset="0"/>
              </a:rPr>
              <a:t>ADD *R2,*R0 </a:t>
            </a:r>
          </a:p>
          <a:p>
            <a:pPr>
              <a:buNone/>
            </a:pPr>
            <a:r>
              <a:rPr lang="en-US" dirty="0" smtClean="0"/>
              <a:t>	</a:t>
            </a:r>
          </a:p>
          <a:p>
            <a:pPr>
              <a:buNone/>
            </a:pPr>
            <a:r>
              <a:rPr lang="en-US" dirty="0" smtClean="0"/>
              <a:t>	The cost of this would be 2 (1 +1) which is just due to the MOV and ADD instructions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Code Generation – Introduction </a:t>
            </a:r>
            <a:endParaRPr lang="en-US" b="1" dirty="0"/>
          </a:p>
        </p:txBody>
      </p:sp>
      <p:sp>
        <p:nvSpPr>
          <p:cNvPr id="3" name="Content Placeholder 2"/>
          <p:cNvSpPr>
            <a:spLocks noGrp="1"/>
          </p:cNvSpPr>
          <p:nvPr>
            <p:ph idx="1"/>
          </p:nvPr>
        </p:nvSpPr>
        <p:spPr/>
        <p:txBody>
          <a:bodyPr/>
          <a:lstStyle/>
          <a:p>
            <a:pPr>
              <a:buNone/>
            </a:pPr>
            <a:r>
              <a:rPr lang="en-US" dirty="0" smtClean="0"/>
              <a:t>Position of code generator	</a:t>
            </a:r>
            <a:endParaRPr lang="en-US" dirty="0"/>
          </a:p>
        </p:txBody>
      </p:sp>
      <p:pic>
        <p:nvPicPr>
          <p:cNvPr id="1026" name="Picture 2"/>
          <p:cNvPicPr>
            <a:picLocks noChangeAspect="1" noChangeArrowheads="1"/>
          </p:cNvPicPr>
          <p:nvPr/>
        </p:nvPicPr>
        <p:blipFill>
          <a:blip r:embed="rId2"/>
          <a:srcRect/>
          <a:stretch>
            <a:fillRect/>
          </a:stretch>
        </p:blipFill>
        <p:spPr bwMode="auto">
          <a:xfrm>
            <a:off x="1752600" y="2743200"/>
            <a:ext cx="5638800" cy="2743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Consider, </a:t>
            </a:r>
            <a:r>
              <a:rPr lang="en-US" b="1" dirty="0" smtClean="0"/>
              <a:t>R1 and R2 contain values of b and c </a:t>
            </a:r>
          </a:p>
          <a:p>
            <a:pPr algn="ctr">
              <a:buNone/>
            </a:pPr>
            <a:endParaRPr lang="en-US" b="1" dirty="0" smtClean="0"/>
          </a:p>
          <a:p>
            <a:pPr algn="ctr">
              <a:buNone/>
            </a:pPr>
            <a:r>
              <a:rPr lang="en-US" dirty="0" smtClean="0">
                <a:solidFill>
                  <a:srgbClr val="FF0000"/>
                </a:solidFill>
                <a:latin typeface="Comic Sans MS" pitchFamily="66" charset="0"/>
              </a:rPr>
              <a:t>ADD R2,R1 </a:t>
            </a:r>
          </a:p>
          <a:p>
            <a:pPr algn="ctr">
              <a:buNone/>
            </a:pPr>
            <a:r>
              <a:rPr lang="en-US" dirty="0" smtClean="0">
                <a:solidFill>
                  <a:srgbClr val="FF0000"/>
                </a:solidFill>
                <a:latin typeface="Comic Sans MS" pitchFamily="66" charset="0"/>
              </a:rPr>
              <a:t>MOV R1,a </a:t>
            </a:r>
          </a:p>
          <a:p>
            <a:endParaRPr lang="en-US" dirty="0" smtClean="0"/>
          </a:p>
          <a:p>
            <a:pPr>
              <a:buNone/>
            </a:pPr>
            <a:r>
              <a:rPr lang="en-US" dirty="0" smtClean="0"/>
              <a:t>Would incur a cost of 3 (1 + 2) for ADD, MOV.</a:t>
            </a:r>
            <a:endParaRPr lang="en-US" b="1" dirty="0" smtClean="0"/>
          </a:p>
          <a:p>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5. Need for Global Code optimization </a:t>
            </a:r>
            <a:br>
              <a:rPr lang="en-US" b="1" dirty="0" smtClean="0"/>
            </a:br>
            <a:endParaRPr lang="en-US" b="1" dirty="0"/>
          </a:p>
        </p:txBody>
      </p:sp>
      <p:sp>
        <p:nvSpPr>
          <p:cNvPr id="3" name="Content Placeholder 2"/>
          <p:cNvSpPr>
            <a:spLocks noGrp="1"/>
          </p:cNvSpPr>
          <p:nvPr>
            <p:ph idx="1"/>
          </p:nvPr>
        </p:nvSpPr>
        <p:spPr/>
        <p:txBody>
          <a:bodyPr>
            <a:normAutofit/>
          </a:bodyPr>
          <a:lstStyle/>
          <a:p>
            <a:pPr algn="just"/>
            <a:r>
              <a:rPr lang="en-US" dirty="0" smtClean="0"/>
              <a:t>This is the next issue in code generation. Consider the instruction and its corresponding three-address code as given in the table</a:t>
            </a:r>
          </a:p>
          <a:p>
            <a:endParaRPr lang="en-US" dirty="0" smtClean="0"/>
          </a:p>
          <a:p>
            <a:endParaRPr lang="en-US" dirty="0" smtClean="0"/>
          </a:p>
          <a:p>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1447800" y="3810000"/>
          <a:ext cx="6096000" cy="15544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Comic Sans MS" pitchFamily="66" charset="0"/>
                          <a:ea typeface="+mn-ea"/>
                          <a:cs typeface="+mn-cs"/>
                        </a:rPr>
                        <a:t>Instruction 	</a:t>
                      </a:r>
                    </a:p>
                    <a:p>
                      <a:endParaRPr lang="en-US" dirty="0">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Comic Sans MS" pitchFamily="66" charset="0"/>
                          <a:ea typeface="+mn-ea"/>
                          <a:cs typeface="+mn-cs"/>
                        </a:rPr>
                        <a:t>Code 	</a:t>
                      </a:r>
                    </a:p>
                    <a:p>
                      <a:endParaRPr lang="en-US" dirty="0">
                        <a:latin typeface="Comic Sans MS" pitchFamily="66"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baseline="0" dirty="0" smtClean="0">
                          <a:solidFill>
                            <a:schemeClr val="dk1"/>
                          </a:solidFill>
                          <a:latin typeface="Comic Sans MS" pitchFamily="66" charset="0"/>
                          <a:ea typeface="+mn-ea"/>
                          <a:cs typeface="+mn-cs"/>
                        </a:rPr>
                        <a:t>x:= y + z 	</a:t>
                      </a:r>
                    </a:p>
                    <a:p>
                      <a:endParaRPr lang="en-US" dirty="0">
                        <a:latin typeface="Comic Sans MS" pitchFamily="66" charset="0"/>
                      </a:endParaRPr>
                    </a:p>
                  </a:txBody>
                  <a:tcPr/>
                </a:tc>
                <a:tc>
                  <a:txBody>
                    <a:bodyPr/>
                    <a:lstStyle/>
                    <a:p>
                      <a:r>
                        <a:rPr lang="en-US" sz="1800" b="1" kern="1200" baseline="0" dirty="0" smtClean="0">
                          <a:solidFill>
                            <a:schemeClr val="dk1"/>
                          </a:solidFill>
                          <a:latin typeface="Comic Sans MS" pitchFamily="66" charset="0"/>
                          <a:ea typeface="+mn-ea"/>
                          <a:cs typeface="+mn-cs"/>
                        </a:rPr>
                        <a:t>MOV  </a:t>
                      </a:r>
                      <a:r>
                        <a:rPr lang="en-US" sz="1800" b="1" i="1" kern="1200" baseline="0" dirty="0" smtClean="0">
                          <a:solidFill>
                            <a:schemeClr val="dk1"/>
                          </a:solidFill>
                          <a:latin typeface="Comic Sans MS" pitchFamily="66" charset="0"/>
                          <a:ea typeface="+mn-ea"/>
                          <a:cs typeface="+mn-cs"/>
                        </a:rPr>
                        <a:t>y,  R0 </a:t>
                      </a:r>
                    </a:p>
                    <a:p>
                      <a:r>
                        <a:rPr lang="en-US" sz="1800" b="1" i="1" kern="1200" baseline="0" dirty="0" smtClean="0">
                          <a:solidFill>
                            <a:schemeClr val="dk1"/>
                          </a:solidFill>
                          <a:latin typeface="Comic Sans MS" pitchFamily="66" charset="0"/>
                          <a:ea typeface="+mn-ea"/>
                          <a:cs typeface="+mn-cs"/>
                        </a:rPr>
                        <a:t>ADD  z,  R0 </a:t>
                      </a:r>
                    </a:p>
                    <a:p>
                      <a:r>
                        <a:rPr lang="en-US" sz="1800" b="1" kern="1200" baseline="0" dirty="0" smtClean="0">
                          <a:solidFill>
                            <a:schemeClr val="dk1"/>
                          </a:solidFill>
                          <a:latin typeface="Comic Sans MS" pitchFamily="66" charset="0"/>
                          <a:ea typeface="+mn-ea"/>
                          <a:cs typeface="+mn-cs"/>
                        </a:rPr>
                        <a:t>MOV  R0, x </a:t>
                      </a:r>
                      <a:endParaRPr lang="en-US" dirty="0">
                        <a:latin typeface="Comic Sans MS" pitchFamily="66"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dirty="0" smtClean="0"/>
          </a:p>
          <a:p>
            <a:pPr algn="just"/>
            <a:endParaRPr lang="en-US" dirty="0" smtClean="0"/>
          </a:p>
          <a:p>
            <a:pPr algn="just"/>
            <a:r>
              <a:rPr lang="en-US" dirty="0" smtClean="0"/>
              <a:t>Consider the following sequence of instructions and supposing we use the same logic to translate, then we will end up in the table</a:t>
            </a:r>
          </a:p>
          <a:p>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457200" y="1600200"/>
          <a:ext cx="8229600" cy="2743200"/>
        </p:xfrm>
        <a:graphic>
          <a:graphicData uri="http://schemas.openxmlformats.org/drawingml/2006/table">
            <a:tbl>
              <a:tblPr firstRow="1" bandRow="1">
                <a:tableStyleId>{5C22544A-7EE6-4342-B048-85BDC9FD1C3A}</a:tableStyleId>
              </a:tblPr>
              <a:tblGrid>
                <a:gridCol w="2057400"/>
                <a:gridCol w="6172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Comic Sans MS" pitchFamily="66" charset="0"/>
                          <a:ea typeface="+mn-ea"/>
                          <a:cs typeface="+mn-cs"/>
                        </a:rPr>
                        <a:t>Instruction 	</a:t>
                      </a:r>
                    </a:p>
                    <a:p>
                      <a:endParaRPr lang="en-US" dirty="0">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Comic Sans MS" pitchFamily="66" charset="0"/>
                          <a:ea typeface="+mn-ea"/>
                          <a:cs typeface="+mn-cs"/>
                        </a:rPr>
                        <a:t>Code 	</a:t>
                      </a:r>
                    </a:p>
                    <a:p>
                      <a:endParaRPr lang="en-US" dirty="0">
                        <a:latin typeface="Comic Sans MS" pitchFamily="66"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Comic Sans MS" pitchFamily="66" charset="0"/>
                          <a:ea typeface="+mn-ea"/>
                          <a:cs typeface="+mn-cs"/>
                        </a:rPr>
                        <a:t>a:= b + c 	</a:t>
                      </a:r>
                    </a:p>
                    <a:p>
                      <a:endParaRPr lang="en-US" dirty="0">
                        <a:latin typeface="Comic Sans MS" pitchFamily="66" charset="0"/>
                      </a:endParaRPr>
                    </a:p>
                  </a:txBody>
                  <a:tcPr/>
                </a:tc>
                <a:tc>
                  <a:txBody>
                    <a:bodyPr/>
                    <a:lstStyle/>
                    <a:p>
                      <a:r>
                        <a:rPr lang="en-US" sz="1800" b="1" kern="1200" baseline="0" dirty="0" smtClean="0">
                          <a:solidFill>
                            <a:schemeClr val="dk1"/>
                          </a:solidFill>
                          <a:latin typeface="Comic Sans MS" pitchFamily="66" charset="0"/>
                          <a:ea typeface="+mn-ea"/>
                          <a:cs typeface="+mn-cs"/>
                        </a:rPr>
                        <a:t>MOV b, R0 </a:t>
                      </a:r>
                    </a:p>
                    <a:p>
                      <a:r>
                        <a:rPr lang="en-US" sz="1800" b="1" kern="1200" baseline="0" dirty="0" smtClean="0">
                          <a:solidFill>
                            <a:schemeClr val="dk1"/>
                          </a:solidFill>
                          <a:latin typeface="Comic Sans MS" pitchFamily="66" charset="0"/>
                          <a:ea typeface="+mn-ea"/>
                          <a:cs typeface="+mn-cs"/>
                        </a:rPr>
                        <a:t>ADD  c, R0 </a:t>
                      </a:r>
                    </a:p>
                    <a:p>
                      <a:r>
                        <a:rPr lang="en-US" sz="1800" b="1" kern="1200" baseline="0" dirty="0" smtClean="0">
                          <a:solidFill>
                            <a:schemeClr val="dk1"/>
                          </a:solidFill>
                          <a:latin typeface="Comic Sans MS" pitchFamily="66" charset="0"/>
                          <a:ea typeface="+mn-ea"/>
                          <a:cs typeface="+mn-cs"/>
                        </a:rPr>
                        <a:t>MOV  R0, a 	</a:t>
                      </a:r>
                    </a:p>
                    <a:p>
                      <a:endParaRPr lang="en-US" dirty="0">
                        <a:latin typeface="Comic Sans MS" pitchFamily="66"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Comic Sans MS" pitchFamily="66" charset="0"/>
                          <a:ea typeface="+mn-ea"/>
                          <a:cs typeface="+mn-cs"/>
                        </a:rPr>
                        <a:t>d:= a + e 	</a:t>
                      </a:r>
                    </a:p>
                    <a:p>
                      <a:endParaRPr lang="en-US" dirty="0">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1" kern="1200" baseline="0" dirty="0" smtClean="0">
                          <a:solidFill>
                            <a:schemeClr val="dk1"/>
                          </a:solidFill>
                          <a:latin typeface="Comic Sans MS" pitchFamily="66" charset="0"/>
                          <a:ea typeface="+mn-ea"/>
                          <a:cs typeface="+mn-cs"/>
                        </a:rPr>
                        <a:t>MOV  a, R0     --------- Redundant as R0 is used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b="1" kern="1200" baseline="0" dirty="0" smtClean="0">
                          <a:solidFill>
                            <a:schemeClr val="dk1"/>
                          </a:solidFill>
                          <a:latin typeface="Comic Sans MS" pitchFamily="66" charset="0"/>
                          <a:ea typeface="+mn-ea"/>
                          <a:cs typeface="+mn-cs"/>
                        </a:rPr>
                        <a:t>ADD  e, 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b="1" kern="1200" baseline="0" dirty="0" smtClean="0">
                          <a:solidFill>
                            <a:schemeClr val="dk1"/>
                          </a:solidFill>
                          <a:latin typeface="Comic Sans MS" pitchFamily="66" charset="0"/>
                          <a:ea typeface="+mn-ea"/>
                          <a:cs typeface="+mn-cs"/>
                        </a:rPr>
                        <a:t>MOV  R0, d </a:t>
                      </a:r>
                      <a:endParaRPr lang="en-US" dirty="0">
                        <a:latin typeface="Comic Sans MS" pitchFamily="66" charset="0"/>
                      </a:endParaRPr>
                    </a:p>
                  </a:txBody>
                  <a:tcPr/>
                </a:tc>
              </a:tr>
            </a:tbl>
          </a:graphicData>
        </a:graphic>
      </p:graphicFrame>
      <p:sp>
        <p:nvSpPr>
          <p:cNvPr id="5" name="Rectangle 4"/>
          <p:cNvSpPr/>
          <p:nvPr/>
        </p:nvSpPr>
        <p:spPr>
          <a:xfrm>
            <a:off x="609600" y="4800600"/>
            <a:ext cx="8077200" cy="1569660"/>
          </a:xfrm>
          <a:prstGeom prst="rect">
            <a:avLst/>
          </a:prstGeom>
        </p:spPr>
        <p:txBody>
          <a:bodyPr wrap="square">
            <a:spAutoFit/>
          </a:bodyPr>
          <a:lstStyle/>
          <a:p>
            <a:pPr algn="just"/>
            <a:r>
              <a:rPr lang="en-US" sz="2400" dirty="0" smtClean="0"/>
              <a:t>register R0 already had the value of ‘a’ according to the previous computation and hence this MOV instruction as indicated is redundant and this calls for Global code optimization. </a:t>
            </a:r>
            <a:endParaRPr lang="en-US"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6.Register allocation and Assignment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b="1" i="1" dirty="0" smtClean="0">
                <a:solidFill>
                  <a:srgbClr val="FF0000"/>
                </a:solidFill>
              </a:rPr>
              <a:t>Register allocation </a:t>
            </a:r>
            <a:r>
              <a:rPr lang="en-US" i="1" dirty="0" smtClean="0"/>
              <a:t>to select the set of variables that will reside in registers at a point in the code </a:t>
            </a:r>
          </a:p>
          <a:p>
            <a:pPr algn="just">
              <a:buNone/>
            </a:pPr>
            <a:endParaRPr lang="en-US" i="1" dirty="0" smtClean="0"/>
          </a:p>
          <a:p>
            <a:pPr algn="just"/>
            <a:r>
              <a:rPr lang="en-US" b="1" i="1" dirty="0" smtClean="0">
                <a:solidFill>
                  <a:srgbClr val="FF0000"/>
                </a:solidFill>
              </a:rPr>
              <a:t>Register assignment </a:t>
            </a:r>
            <a:r>
              <a:rPr lang="en-US" i="1" dirty="0" smtClean="0"/>
              <a:t>to pick the specific register that a variable will reside in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a:t>
            </a:r>
            <a:endParaRPr lang="en-US" b="1" dirty="0"/>
          </a:p>
        </p:txBody>
      </p:sp>
      <p:graphicFrame>
        <p:nvGraphicFramePr>
          <p:cNvPr id="4" name="Content Placeholder 3"/>
          <p:cNvGraphicFramePr>
            <a:graphicFrameLocks noGrp="1"/>
          </p:cNvGraphicFramePr>
          <p:nvPr>
            <p:ph idx="1"/>
          </p:nvPr>
        </p:nvGraphicFramePr>
        <p:xfrm>
          <a:off x="457200" y="1600200"/>
          <a:ext cx="8229600" cy="43891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Instructions 	</a:t>
                      </a:r>
                    </a:p>
                    <a:p>
                      <a:endParaRPr lang="en-US" dirty="0"/>
                    </a:p>
                  </a:txBody>
                  <a:tcPr/>
                </a:tc>
                <a:tc>
                  <a:txBody>
                    <a:bodyPr/>
                    <a:lstStyle/>
                    <a:p>
                      <a:r>
                        <a:rPr lang="en-US" dirty="0" smtClean="0"/>
                        <a:t>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Inference 	</a:t>
                      </a:r>
                    </a:p>
                    <a:p>
                      <a:endParaRPr lang="en-US" dirty="0"/>
                    </a:p>
                  </a:txBody>
                  <a:tcPr/>
                </a:tc>
              </a:tr>
              <a:tr h="370840">
                <a:tc>
                  <a:txBody>
                    <a:bodyPr/>
                    <a:lstStyle/>
                    <a:p>
                      <a:r>
                        <a:rPr lang="en-US" sz="1800" kern="1200" baseline="0" dirty="0" smtClean="0">
                          <a:solidFill>
                            <a:schemeClr val="dk1"/>
                          </a:solidFill>
                          <a:latin typeface="+mn-lt"/>
                          <a:ea typeface="+mn-ea"/>
                          <a:cs typeface="+mn-cs"/>
                        </a:rPr>
                        <a:t>t :=  a + b </a:t>
                      </a:r>
                    </a:p>
                    <a:p>
                      <a:r>
                        <a:rPr lang="en-US" sz="1800" kern="1200" baseline="0" dirty="0" smtClean="0">
                          <a:solidFill>
                            <a:schemeClr val="dk1"/>
                          </a:solidFill>
                          <a:latin typeface="+mn-lt"/>
                          <a:ea typeface="+mn-ea"/>
                          <a:cs typeface="+mn-cs"/>
                        </a:rPr>
                        <a:t>t :=  t  *  c </a:t>
                      </a:r>
                    </a:p>
                    <a:p>
                      <a:r>
                        <a:rPr lang="en-US" sz="1800" kern="1200" baseline="0" dirty="0" smtClean="0">
                          <a:solidFill>
                            <a:schemeClr val="dk1"/>
                          </a:solidFill>
                          <a:latin typeface="+mn-lt"/>
                          <a:ea typeface="+mn-ea"/>
                          <a:cs typeface="+mn-cs"/>
                        </a:rPr>
                        <a:t>t :=  t  /  d 	</a:t>
                      </a:r>
                    </a:p>
                    <a:p>
                      <a:endParaRPr lang="en-US" dirty="0"/>
                    </a:p>
                  </a:txBody>
                  <a:tcPr/>
                </a:tc>
                <a:tc>
                  <a:txBody>
                    <a:bodyPr/>
                    <a:lstStyle/>
                    <a:p>
                      <a:r>
                        <a:rPr lang="en-US" sz="1800" kern="1200" baseline="0" dirty="0" smtClean="0">
                          <a:solidFill>
                            <a:schemeClr val="dk1"/>
                          </a:solidFill>
                          <a:latin typeface="+mn-lt"/>
                          <a:ea typeface="+mn-ea"/>
                          <a:cs typeface="+mn-cs"/>
                        </a:rPr>
                        <a:t>MOV  a,  R1 </a:t>
                      </a:r>
                    </a:p>
                    <a:p>
                      <a:r>
                        <a:rPr lang="en-US" sz="1800" kern="1200" baseline="0" dirty="0" smtClean="0">
                          <a:solidFill>
                            <a:schemeClr val="dk1"/>
                          </a:solidFill>
                          <a:latin typeface="+mn-lt"/>
                          <a:ea typeface="+mn-ea"/>
                          <a:cs typeface="+mn-cs"/>
                        </a:rPr>
                        <a:t>ADD  b,  R1 </a:t>
                      </a:r>
                    </a:p>
                    <a:p>
                      <a:r>
                        <a:rPr lang="en-US" sz="1800" kern="1200" baseline="0" dirty="0" smtClean="0">
                          <a:solidFill>
                            <a:schemeClr val="dk1"/>
                          </a:solidFill>
                          <a:latin typeface="+mn-lt"/>
                          <a:ea typeface="+mn-ea"/>
                          <a:cs typeface="+mn-cs"/>
                        </a:rPr>
                        <a:t>MUL  c,  R1 </a:t>
                      </a:r>
                    </a:p>
                    <a:p>
                      <a:r>
                        <a:rPr lang="en-US" sz="1800" kern="1200" baseline="0" dirty="0" smtClean="0">
                          <a:solidFill>
                            <a:schemeClr val="dk1"/>
                          </a:solidFill>
                          <a:latin typeface="+mn-lt"/>
                          <a:ea typeface="+mn-ea"/>
                          <a:cs typeface="+mn-cs"/>
                        </a:rPr>
                        <a:t>DIV  d,  R1 </a:t>
                      </a:r>
                    </a:p>
                    <a:p>
                      <a:r>
                        <a:rPr lang="en-US" sz="1800" kern="1200" baseline="0" dirty="0" smtClean="0">
                          <a:solidFill>
                            <a:schemeClr val="dk1"/>
                          </a:solidFill>
                          <a:latin typeface="+mn-lt"/>
                          <a:ea typeface="+mn-ea"/>
                          <a:cs typeface="+mn-cs"/>
                        </a:rPr>
                        <a:t>MOV  R1,  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Only R1 is used for generating code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t:= a * b </a:t>
                      </a:r>
                    </a:p>
                    <a:p>
                      <a:pPr marL="0" marR="0" indent="0" algn="l" defTabSz="9144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t:= t + a </a:t>
                      </a:r>
                    </a:p>
                    <a:p>
                      <a:pPr marL="0" marR="0" indent="0" algn="l" defTabSz="9144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t:= t / d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a, 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R0, R1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MUL  b, R1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ADD  R0, R1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DIV  d, R1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R1, 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Two registers are used for almost the same sequence of instructions 	</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7.Choice of Evaluation order </a:t>
            </a:r>
            <a:br>
              <a:rPr lang="en-US" b="1" dirty="0" smtClean="0"/>
            </a:br>
            <a:endParaRPr lang="en-US" b="1" dirty="0"/>
          </a:p>
        </p:txBody>
      </p:sp>
      <p:sp>
        <p:nvSpPr>
          <p:cNvPr id="3" name="Content Placeholder 2"/>
          <p:cNvSpPr>
            <a:spLocks noGrp="1"/>
          </p:cNvSpPr>
          <p:nvPr>
            <p:ph idx="1"/>
          </p:nvPr>
        </p:nvSpPr>
        <p:spPr/>
        <p:txBody>
          <a:bodyPr/>
          <a:lstStyle/>
          <a:p>
            <a:pPr algn="just"/>
            <a:r>
              <a:rPr lang="en-US" dirty="0" smtClean="0"/>
              <a:t>When instructions are independent, their evaluation order can be changed </a:t>
            </a:r>
            <a:r>
              <a:rPr lang="en-US" b="1" dirty="0" smtClean="0">
                <a:solidFill>
                  <a:srgbClr val="7030A0"/>
                </a:solidFill>
              </a:rPr>
              <a:t>to utilize registers and save on instruction cost. </a:t>
            </a:r>
          </a:p>
          <a:p>
            <a:pPr algn="just">
              <a:buNone/>
            </a:pPr>
            <a:r>
              <a:rPr lang="en-US" smtClean="0"/>
              <a:t>	Consider </a:t>
            </a:r>
            <a:r>
              <a:rPr lang="en-US" dirty="0" smtClean="0"/>
              <a:t>the following instruction: </a:t>
            </a:r>
          </a:p>
          <a:p>
            <a:pPr algn="ctr">
              <a:buNone/>
            </a:pPr>
            <a:r>
              <a:rPr lang="en-US" dirty="0" smtClean="0">
                <a:solidFill>
                  <a:srgbClr val="FF0000"/>
                </a:solidFill>
                <a:latin typeface="Comic Sans MS" pitchFamily="66" charset="0"/>
              </a:rPr>
              <a:t>    a + b -( c + d ) * e </a:t>
            </a:r>
          </a:p>
          <a:p>
            <a:pPr algn="just">
              <a:buNone/>
            </a:pPr>
            <a:r>
              <a:rPr lang="en-US" dirty="0" smtClean="0"/>
              <a:t>	The three-address code, the corresponding code and its reordered instruction are given in Table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49377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Three-address code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Code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Reordered three-address code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Code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t1:=</a:t>
                      </a:r>
                      <a:r>
                        <a:rPr lang="en-US" sz="1800" kern="1200" baseline="0" dirty="0" err="1" smtClean="0">
                          <a:solidFill>
                            <a:schemeClr val="dk1"/>
                          </a:solidFill>
                          <a:latin typeface="+mn-lt"/>
                          <a:ea typeface="+mn-ea"/>
                          <a:cs typeface="+mn-cs"/>
                        </a:rPr>
                        <a:t>a+b</a:t>
                      </a:r>
                      <a:r>
                        <a:rPr lang="en-US" sz="1800"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t2:=</a:t>
                      </a:r>
                      <a:r>
                        <a:rPr lang="en-US" sz="1800" kern="1200" baseline="0" dirty="0" err="1" smtClean="0">
                          <a:solidFill>
                            <a:schemeClr val="dk1"/>
                          </a:solidFill>
                          <a:latin typeface="+mn-lt"/>
                          <a:ea typeface="+mn-ea"/>
                          <a:cs typeface="+mn-cs"/>
                        </a:rPr>
                        <a:t>c+d</a:t>
                      </a:r>
                      <a:r>
                        <a:rPr lang="en-US" sz="1800"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t3:=e*t2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t4:=t1-t3 	</a:t>
                      </a:r>
                    </a:p>
                    <a:p>
                      <a:endParaRPr lang="en-US" dirty="0"/>
                    </a:p>
                  </a:txBody>
                  <a:tcPr/>
                </a:tc>
                <a:tc>
                  <a:txBody>
                    <a:bodyPr/>
                    <a:lstStyle/>
                    <a:p>
                      <a:r>
                        <a:rPr lang="en-US" sz="1800" kern="1200" baseline="0" dirty="0" smtClean="0">
                          <a:solidFill>
                            <a:schemeClr val="dk1"/>
                          </a:solidFill>
                          <a:latin typeface="+mn-lt"/>
                          <a:ea typeface="+mn-ea"/>
                          <a:cs typeface="+mn-cs"/>
                        </a:rPr>
                        <a:t>MOV a,R0 </a:t>
                      </a:r>
                    </a:p>
                    <a:p>
                      <a:r>
                        <a:rPr lang="en-US" sz="1800" kern="1200" baseline="0" dirty="0" smtClean="0">
                          <a:solidFill>
                            <a:schemeClr val="dk1"/>
                          </a:solidFill>
                          <a:latin typeface="+mn-lt"/>
                          <a:ea typeface="+mn-ea"/>
                          <a:cs typeface="+mn-cs"/>
                        </a:rPr>
                        <a:t>ADD b,R0 </a:t>
                      </a:r>
                    </a:p>
                    <a:p>
                      <a:r>
                        <a:rPr lang="pt-BR" sz="1800" kern="1200" baseline="0" dirty="0" smtClean="0">
                          <a:solidFill>
                            <a:schemeClr val="dk1"/>
                          </a:solidFill>
                          <a:latin typeface="+mn-lt"/>
                          <a:ea typeface="+mn-ea"/>
                          <a:cs typeface="+mn-cs"/>
                        </a:rPr>
                        <a:t>MOV R0,t1 </a:t>
                      </a:r>
                    </a:p>
                    <a:p>
                      <a:r>
                        <a:rPr lang="pt-BR" sz="1800" kern="1200" baseline="0" dirty="0" smtClean="0">
                          <a:solidFill>
                            <a:schemeClr val="dk1"/>
                          </a:solidFill>
                          <a:latin typeface="+mn-lt"/>
                          <a:ea typeface="+mn-ea"/>
                          <a:cs typeface="+mn-cs"/>
                        </a:rPr>
                        <a:t>MOV c,R1 </a:t>
                      </a:r>
                    </a:p>
                    <a:p>
                      <a:r>
                        <a:rPr lang="pt-BR" sz="1800" kern="1200" baseline="0" dirty="0" smtClean="0">
                          <a:solidFill>
                            <a:schemeClr val="dk1"/>
                          </a:solidFill>
                          <a:latin typeface="+mn-lt"/>
                          <a:ea typeface="+mn-ea"/>
                          <a:cs typeface="+mn-cs"/>
                        </a:rPr>
                        <a:t>ADD d,R1 </a:t>
                      </a:r>
                    </a:p>
                    <a:p>
                      <a:r>
                        <a:rPr lang="pt-BR" sz="1800" kern="1200" baseline="0" dirty="0" smtClean="0">
                          <a:solidFill>
                            <a:schemeClr val="dk1"/>
                          </a:solidFill>
                          <a:latin typeface="+mn-lt"/>
                          <a:ea typeface="+mn-ea"/>
                          <a:cs typeface="+mn-cs"/>
                        </a:rPr>
                        <a:t>MOV e,R0 </a:t>
                      </a:r>
                    </a:p>
                    <a:p>
                      <a:r>
                        <a:rPr lang="pt-BR" sz="1800" kern="1200" baseline="0" dirty="0" smtClean="0">
                          <a:solidFill>
                            <a:schemeClr val="dk1"/>
                          </a:solidFill>
                          <a:latin typeface="+mn-lt"/>
                          <a:ea typeface="+mn-ea"/>
                          <a:cs typeface="+mn-cs"/>
                        </a:rPr>
                        <a:t>MUL R1,R0 </a:t>
                      </a:r>
                    </a:p>
                    <a:p>
                      <a:r>
                        <a:rPr lang="pt-BR" sz="1800" kern="1200" baseline="0" dirty="0" smtClean="0">
                          <a:solidFill>
                            <a:schemeClr val="dk1"/>
                          </a:solidFill>
                          <a:latin typeface="+mn-lt"/>
                          <a:ea typeface="+mn-ea"/>
                          <a:cs typeface="+mn-cs"/>
                        </a:rPr>
                        <a:t>MOV t1,R1 </a:t>
                      </a:r>
                    </a:p>
                    <a:p>
                      <a:r>
                        <a:rPr lang="pt-BR" sz="1800" kern="1200" baseline="0" dirty="0" smtClean="0">
                          <a:solidFill>
                            <a:schemeClr val="dk1"/>
                          </a:solidFill>
                          <a:latin typeface="+mn-lt"/>
                          <a:ea typeface="+mn-ea"/>
                          <a:cs typeface="+mn-cs"/>
                        </a:rPr>
                        <a:t>SUB R0,R1 </a:t>
                      </a:r>
                    </a:p>
                    <a:p>
                      <a:r>
                        <a:rPr lang="pt-BR" sz="1800" kern="1200" baseline="0" dirty="0" smtClean="0">
                          <a:solidFill>
                            <a:schemeClr val="dk1"/>
                          </a:solidFill>
                          <a:latin typeface="+mn-lt"/>
                          <a:ea typeface="+mn-ea"/>
                          <a:cs typeface="+mn-cs"/>
                        </a:rPr>
                        <a:t>MOV R1,t4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t2:=</a:t>
                      </a:r>
                      <a:r>
                        <a:rPr lang="en-US" sz="1800" kern="1200" baseline="0" dirty="0" err="1" smtClean="0">
                          <a:solidFill>
                            <a:schemeClr val="dk1"/>
                          </a:solidFill>
                          <a:latin typeface="+mn-lt"/>
                          <a:ea typeface="+mn-ea"/>
                          <a:cs typeface="+mn-cs"/>
                        </a:rPr>
                        <a:t>c+d</a:t>
                      </a:r>
                      <a:r>
                        <a:rPr lang="en-US" sz="1800"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t3:=e*t2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t1:=</a:t>
                      </a:r>
                      <a:r>
                        <a:rPr lang="en-US" sz="1800" kern="1200" baseline="0" dirty="0" err="1" smtClean="0">
                          <a:solidFill>
                            <a:schemeClr val="dk1"/>
                          </a:solidFill>
                          <a:latin typeface="+mn-lt"/>
                          <a:ea typeface="+mn-ea"/>
                          <a:cs typeface="+mn-cs"/>
                        </a:rPr>
                        <a:t>a+b</a:t>
                      </a:r>
                      <a:r>
                        <a:rPr lang="en-US" sz="1800"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t4:=t1-t3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c,R0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ADD d,R0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e,R1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MUL R0,R1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a,R0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ADD b,R0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SUB R1,R0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baseline="0" dirty="0" smtClean="0">
                          <a:solidFill>
                            <a:schemeClr val="dk1"/>
                          </a:solidFill>
                          <a:latin typeface="+mn-lt"/>
                          <a:ea typeface="+mn-ea"/>
                          <a:cs typeface="+mn-cs"/>
                        </a:rPr>
                        <a:t>MOV R0,t4 	</a:t>
                      </a:r>
                    </a:p>
                    <a:p>
                      <a:endParaRPr lang="en-US" dirty="0"/>
                    </a:p>
                  </a:txBody>
                  <a:tcPr/>
                </a:tc>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The reordered instructions reduced the number of final code by 2 and thus saved in cost. The three-address code is reordered so that t1 is computed after computing t2 and t3. This reordering has saved in the instruction cost. The methodology to reorder instructions will be discussed in subsequent modules 	</a:t>
                      </a:r>
                    </a:p>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Blocks and Flow graphs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To handle all the issues in the code generation process, we </a:t>
            </a:r>
            <a:r>
              <a:rPr lang="en-US" b="1" dirty="0" smtClean="0">
                <a:solidFill>
                  <a:srgbClr val="FF0000"/>
                </a:solidFill>
              </a:rPr>
              <a:t>need to construct basic blocks and flow graphs</a:t>
            </a:r>
            <a:r>
              <a:rPr lang="en-US" dirty="0" smtClean="0"/>
              <a:t> from the sequence of three-address code. </a:t>
            </a:r>
          </a:p>
          <a:p>
            <a:pPr algn="just"/>
            <a:r>
              <a:rPr lang="en-US" dirty="0" smtClean="0"/>
              <a:t>Basic blocks are </a:t>
            </a:r>
            <a:r>
              <a:rPr lang="en-US" b="1" dirty="0" smtClean="0">
                <a:solidFill>
                  <a:srgbClr val="FF0000"/>
                </a:solidFill>
              </a:rPr>
              <a:t>computation sequences </a:t>
            </a:r>
            <a:r>
              <a:rPr lang="en-US" dirty="0" smtClean="0"/>
              <a:t>and they form the node of a flow graph. </a:t>
            </a:r>
          </a:p>
          <a:p>
            <a:pPr algn="just"/>
            <a:r>
              <a:rPr lang="en-US" dirty="0" smtClean="0"/>
              <a:t>Flow graph is a </a:t>
            </a:r>
            <a:r>
              <a:rPr lang="en-US" b="1" dirty="0" smtClean="0">
                <a:solidFill>
                  <a:srgbClr val="FF0000"/>
                </a:solidFill>
              </a:rPr>
              <a:t>graphical representation </a:t>
            </a:r>
            <a:r>
              <a:rPr lang="en-US" dirty="0" smtClean="0"/>
              <a:t>of three-address code where nodes are the basic blocks and edges indicate the flow of control between basic blocks.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The primary objective of flow graphs is c</a:t>
            </a:r>
            <a:r>
              <a:rPr lang="en-US" b="1" dirty="0" smtClean="0">
                <a:solidFill>
                  <a:srgbClr val="FF0000"/>
                </a:solidFill>
              </a:rPr>
              <a:t>ode optimization</a:t>
            </a:r>
            <a:r>
              <a:rPr lang="en-US" dirty="0" smtClean="0"/>
              <a:t> include optimal register allocation. </a:t>
            </a:r>
          </a:p>
          <a:p>
            <a:pPr algn="just"/>
            <a:endParaRPr lang="en-US" dirty="0" smtClean="0"/>
          </a:p>
          <a:p>
            <a:pPr algn="just"/>
            <a:r>
              <a:rPr lang="en-US" dirty="0" smtClean="0"/>
              <a:t>A </a:t>
            </a:r>
            <a:r>
              <a:rPr lang="en-US" i="1" dirty="0" smtClean="0"/>
              <a:t>flow graph is a graphical depiction of a sequence of instructions. </a:t>
            </a:r>
          </a:p>
          <a:p>
            <a:pPr algn="just">
              <a:buNone/>
            </a:pPr>
            <a:endParaRPr lang="en-US" i="1" dirty="0" smtClean="0"/>
          </a:p>
          <a:p>
            <a:pPr algn="just"/>
            <a:r>
              <a:rPr lang="en-US" dirty="0" smtClean="0"/>
              <a:t>A flow graph can be </a:t>
            </a:r>
            <a:r>
              <a:rPr lang="en-US" b="1" dirty="0" smtClean="0">
                <a:solidFill>
                  <a:srgbClr val="FF0000"/>
                </a:solidFill>
              </a:rPr>
              <a:t>defined</a:t>
            </a:r>
            <a:r>
              <a:rPr lang="en-US" dirty="0" smtClean="0"/>
              <a:t> at the </a:t>
            </a:r>
            <a:r>
              <a:rPr lang="en-US" b="1" dirty="0" smtClean="0">
                <a:solidFill>
                  <a:srgbClr val="FF0000"/>
                </a:solidFill>
              </a:rPr>
              <a:t>intermediate code level or target code level.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Expectations of the code generator </a:t>
            </a:r>
            <a:endParaRPr lang="en-US" b="1" dirty="0"/>
          </a:p>
        </p:txBody>
      </p:sp>
      <p:sp>
        <p:nvSpPr>
          <p:cNvPr id="3" name="Content Placeholder 2"/>
          <p:cNvSpPr>
            <a:spLocks noGrp="1"/>
          </p:cNvSpPr>
          <p:nvPr>
            <p:ph idx="1"/>
          </p:nvPr>
        </p:nvSpPr>
        <p:spPr/>
        <p:txBody>
          <a:bodyPr/>
          <a:lstStyle/>
          <a:p>
            <a:pPr algn="just"/>
            <a:r>
              <a:rPr lang="en-US" dirty="0" smtClean="0"/>
              <a:t>Code produced by compiler must be </a:t>
            </a:r>
            <a:r>
              <a:rPr lang="en-US" dirty="0" smtClean="0">
                <a:solidFill>
                  <a:srgbClr val="FF0000"/>
                </a:solidFill>
              </a:rPr>
              <a:t>correct</a:t>
            </a:r>
          </a:p>
          <a:p>
            <a:pPr algn="just"/>
            <a:endParaRPr lang="en-US" dirty="0" smtClean="0"/>
          </a:p>
          <a:p>
            <a:pPr algn="just"/>
            <a:r>
              <a:rPr lang="en-US" dirty="0" smtClean="0"/>
              <a:t>Code produced by compiler should be of </a:t>
            </a:r>
            <a:r>
              <a:rPr lang="en-US" dirty="0" smtClean="0">
                <a:solidFill>
                  <a:srgbClr val="FF0000"/>
                </a:solidFill>
              </a:rPr>
              <a:t>high quality </a:t>
            </a:r>
          </a:p>
          <a:p>
            <a:pPr algn="just"/>
            <a:endParaRPr lang="en-US" dirty="0" smtClean="0"/>
          </a:p>
          <a:p>
            <a:pPr algn="just"/>
            <a:r>
              <a:rPr lang="en-US" dirty="0" smtClean="0"/>
              <a:t>The code should be generated, by effectively using these </a:t>
            </a:r>
            <a:r>
              <a:rPr lang="en-US" dirty="0" smtClean="0">
                <a:solidFill>
                  <a:srgbClr val="FF0000"/>
                </a:solidFill>
              </a:rPr>
              <a:t>target machine resources</a:t>
            </a:r>
            <a:r>
              <a:rPr lang="en-US" dirty="0" smtClean="0"/>
              <a:t>. </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For Example </a:t>
            </a:r>
          </a:p>
          <a:p>
            <a:pPr>
              <a:buNone/>
            </a:pPr>
            <a:r>
              <a:rPr lang="pt-BR" b="1" dirty="0" smtClean="0"/>
              <a:t>		MOV 1,R0 </a:t>
            </a:r>
          </a:p>
          <a:p>
            <a:pPr>
              <a:buNone/>
            </a:pPr>
            <a:r>
              <a:rPr lang="pt-BR" b="1" dirty="0" smtClean="0"/>
              <a:t>		MOV n,R1 </a:t>
            </a:r>
          </a:p>
          <a:p>
            <a:pPr>
              <a:buNone/>
            </a:pPr>
            <a:r>
              <a:rPr lang="pt-BR" b="1" dirty="0" smtClean="0"/>
              <a:t>		JMP L2 </a:t>
            </a:r>
          </a:p>
          <a:p>
            <a:pPr>
              <a:buNone/>
            </a:pPr>
            <a:r>
              <a:rPr lang="pt-BR" b="1" dirty="0" smtClean="0"/>
              <a:t>L1: 	MUL 2,R0 </a:t>
            </a:r>
          </a:p>
          <a:p>
            <a:pPr>
              <a:buNone/>
            </a:pPr>
            <a:r>
              <a:rPr lang="pt-BR" b="1" dirty="0" smtClean="0"/>
              <a:t>		SUB 1,R1 </a:t>
            </a:r>
          </a:p>
          <a:p>
            <a:pPr>
              <a:buNone/>
            </a:pPr>
            <a:r>
              <a:rPr lang="pt-BR" b="1" dirty="0" smtClean="0"/>
              <a:t>L2: 	JMPNZ R1,L1    </a:t>
            </a:r>
          </a:p>
          <a:p>
            <a:pPr>
              <a:buNone/>
            </a:pPr>
            <a:r>
              <a:rPr lang="pt-BR" b="1" dirty="0" smtClean="0"/>
              <a:t>                                                       Flow Graph</a:t>
            </a:r>
            <a:endParaRPr lang="en-US" dirty="0"/>
          </a:p>
        </p:txBody>
      </p:sp>
      <p:pic>
        <p:nvPicPr>
          <p:cNvPr id="1026" name="Picture 2"/>
          <p:cNvPicPr>
            <a:picLocks noChangeAspect="1" noChangeArrowheads="1"/>
          </p:cNvPicPr>
          <p:nvPr/>
        </p:nvPicPr>
        <p:blipFill>
          <a:blip r:embed="rId2"/>
          <a:srcRect/>
          <a:stretch>
            <a:fillRect/>
          </a:stretch>
        </p:blipFill>
        <p:spPr bwMode="auto">
          <a:xfrm>
            <a:off x="4724400" y="2133600"/>
            <a:ext cx="3352800" cy="3352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800" dirty="0" smtClean="0"/>
              <a:t>A </a:t>
            </a:r>
            <a:r>
              <a:rPr lang="en-US" sz="2800" i="1" dirty="0" smtClean="0"/>
              <a:t>basic block is a sequence of consecutive instructions with exactly one entry point and one exit point (with natural flow or a branch instruction). </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ctr">
              <a:buNone/>
            </a:pPr>
            <a:r>
              <a:rPr lang="en-US" sz="2400" dirty="0" smtClean="0"/>
              <a:t>Flow graph with basic blocks highlighted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2819400" y="3200400"/>
            <a:ext cx="3267075" cy="2190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a flow graph, suppose there is an edge from basic block B1 to B2 as </a:t>
            </a:r>
            <a:r>
              <a:rPr lang="en-US" i="1" dirty="0" smtClean="0"/>
              <a:t>B1</a:t>
            </a:r>
            <a:r>
              <a:rPr lang="en-US" i="1" dirty="0" smtClean="0">
                <a:sym typeface="Wingdings" pitchFamily="2" charset="2"/>
              </a:rPr>
              <a:t></a:t>
            </a:r>
            <a:r>
              <a:rPr lang="en-US" i="1" dirty="0" smtClean="0"/>
              <a:t>B2, then B1 is a predecessor of B2 and B2 is a successor of B1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algorithm for basic block construction </a:t>
            </a:r>
            <a:endParaRPr lang="en-US" sz="3600" b="1" dirty="0"/>
          </a:p>
        </p:txBody>
      </p:sp>
      <p:sp>
        <p:nvSpPr>
          <p:cNvPr id="3" name="Content Placeholder 2"/>
          <p:cNvSpPr>
            <a:spLocks noGrp="1"/>
          </p:cNvSpPr>
          <p:nvPr>
            <p:ph idx="1"/>
          </p:nvPr>
        </p:nvSpPr>
        <p:spPr/>
        <p:txBody>
          <a:bodyPr>
            <a:normAutofit fontScale="70000" lnSpcReduction="20000"/>
          </a:bodyPr>
          <a:lstStyle/>
          <a:p>
            <a:endParaRPr lang="en-US" dirty="0" smtClean="0"/>
          </a:p>
          <a:p>
            <a:pPr>
              <a:buNone/>
            </a:pPr>
            <a:r>
              <a:rPr lang="en-US" b="1" dirty="0" smtClean="0"/>
              <a:t> </a:t>
            </a:r>
            <a:r>
              <a:rPr lang="en-US" b="1" i="1" dirty="0" smtClean="0"/>
              <a:t>Input: </a:t>
            </a:r>
            <a:r>
              <a:rPr lang="en-US" i="1" dirty="0" smtClean="0"/>
              <a:t>A sequence of three-address statements </a:t>
            </a:r>
          </a:p>
          <a:p>
            <a:pPr>
              <a:buNone/>
            </a:pPr>
            <a:r>
              <a:rPr lang="en-US" b="1" i="1" dirty="0" smtClean="0"/>
              <a:t>Output: </a:t>
            </a:r>
            <a:r>
              <a:rPr lang="en-US" i="1" dirty="0" smtClean="0"/>
              <a:t>A list of basic blocks with each three-address statement in exactly one block </a:t>
            </a:r>
          </a:p>
          <a:p>
            <a:pPr>
              <a:buNone/>
            </a:pPr>
            <a:r>
              <a:rPr lang="en-US" dirty="0" smtClean="0"/>
              <a:t>1. Determine the set of </a:t>
            </a:r>
            <a:r>
              <a:rPr lang="en-US" i="1" dirty="0" smtClean="0">
                <a:solidFill>
                  <a:srgbClr val="FF0000"/>
                </a:solidFill>
              </a:rPr>
              <a:t>leaders</a:t>
            </a:r>
            <a:r>
              <a:rPr lang="en-US" i="1" dirty="0" smtClean="0"/>
              <a:t>, the first statements of basic blocks </a:t>
            </a:r>
          </a:p>
          <a:p>
            <a:pPr>
              <a:buNone/>
            </a:pPr>
            <a:r>
              <a:rPr lang="en-US" dirty="0" smtClean="0"/>
              <a:t>a) The first statement is the leader </a:t>
            </a:r>
          </a:p>
          <a:p>
            <a:pPr>
              <a:buNone/>
            </a:pPr>
            <a:r>
              <a:rPr lang="en-US" dirty="0" smtClean="0"/>
              <a:t>b) Any statement that is the target of a </a:t>
            </a:r>
            <a:r>
              <a:rPr lang="en-US" dirty="0" err="1" smtClean="0"/>
              <a:t>goto</a:t>
            </a:r>
            <a:r>
              <a:rPr lang="en-US" dirty="0" smtClean="0"/>
              <a:t> or conditional </a:t>
            </a:r>
            <a:r>
              <a:rPr lang="en-US" dirty="0" err="1" smtClean="0"/>
              <a:t>goto</a:t>
            </a:r>
            <a:r>
              <a:rPr lang="en-US" dirty="0" smtClean="0"/>
              <a:t> is a leader </a:t>
            </a:r>
          </a:p>
          <a:p>
            <a:pPr>
              <a:buNone/>
            </a:pPr>
            <a:r>
              <a:rPr lang="en-US" dirty="0" smtClean="0"/>
              <a:t>c) Any statement that immediately follows a </a:t>
            </a:r>
            <a:r>
              <a:rPr lang="en-US" dirty="0" err="1" smtClean="0"/>
              <a:t>goto</a:t>
            </a:r>
            <a:r>
              <a:rPr lang="en-US" dirty="0" smtClean="0"/>
              <a:t> or conditional </a:t>
            </a:r>
            <a:r>
              <a:rPr lang="en-US" dirty="0" err="1" smtClean="0"/>
              <a:t>goto</a:t>
            </a:r>
            <a:r>
              <a:rPr lang="en-US" dirty="0" smtClean="0"/>
              <a:t> is a leader </a:t>
            </a:r>
          </a:p>
          <a:p>
            <a:pPr>
              <a:buNone/>
            </a:pPr>
            <a:r>
              <a:rPr lang="en-US" dirty="0" smtClean="0"/>
              <a:t>2. For each leader, its basic block consist of the leader and all statements up to but not including the next leader or the end of the program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pPr>
              <a:buNone/>
            </a:pPr>
            <a:r>
              <a:rPr lang="en-US" dirty="0" smtClean="0"/>
              <a:t>1. 		prod := 0 </a:t>
            </a:r>
          </a:p>
          <a:p>
            <a:pPr>
              <a:buNone/>
            </a:pPr>
            <a:r>
              <a:rPr lang="en-US" dirty="0" smtClean="0"/>
              <a:t>2. 		</a:t>
            </a:r>
            <a:r>
              <a:rPr lang="en-US" dirty="0" err="1" smtClean="0"/>
              <a:t>i</a:t>
            </a:r>
            <a:r>
              <a:rPr lang="en-US" dirty="0" smtClean="0"/>
              <a:t> := 1 </a:t>
            </a:r>
          </a:p>
          <a:p>
            <a:pPr>
              <a:buNone/>
            </a:pPr>
            <a:r>
              <a:rPr lang="en-US" dirty="0" smtClean="0"/>
              <a:t>3. 		t1 := 4 * </a:t>
            </a:r>
            <a:r>
              <a:rPr lang="en-US" dirty="0" err="1" smtClean="0"/>
              <a:t>i</a:t>
            </a:r>
            <a:r>
              <a:rPr lang="en-US" dirty="0" smtClean="0"/>
              <a:t> </a:t>
            </a:r>
          </a:p>
          <a:p>
            <a:pPr>
              <a:buNone/>
            </a:pPr>
            <a:r>
              <a:rPr lang="en-US" dirty="0" smtClean="0"/>
              <a:t>4. 		t2 := a[t1] </a:t>
            </a:r>
          </a:p>
          <a:p>
            <a:pPr>
              <a:buNone/>
            </a:pPr>
            <a:r>
              <a:rPr lang="en-US" dirty="0" smtClean="0"/>
              <a:t>5. 		t3 := 4 * </a:t>
            </a:r>
            <a:r>
              <a:rPr lang="en-US" dirty="0" err="1" smtClean="0"/>
              <a:t>i</a:t>
            </a:r>
            <a:r>
              <a:rPr lang="en-US" dirty="0" smtClean="0"/>
              <a:t> </a:t>
            </a:r>
          </a:p>
          <a:p>
            <a:pPr>
              <a:buNone/>
            </a:pPr>
            <a:r>
              <a:rPr lang="en-US" dirty="0" smtClean="0"/>
              <a:t>6.		t4 := b [t3] </a:t>
            </a:r>
          </a:p>
          <a:p>
            <a:pPr>
              <a:buNone/>
            </a:pPr>
            <a:r>
              <a:rPr lang="en-US" dirty="0" smtClean="0"/>
              <a:t>7. 		t5 := t2 *t4 </a:t>
            </a:r>
          </a:p>
          <a:p>
            <a:pPr>
              <a:buNone/>
            </a:pPr>
            <a:r>
              <a:rPr lang="en-US" dirty="0" smtClean="0"/>
              <a:t>8. 		t6 := prod + t5 </a:t>
            </a:r>
          </a:p>
          <a:p>
            <a:pPr>
              <a:buNone/>
            </a:pPr>
            <a:r>
              <a:rPr lang="en-US" dirty="0" smtClean="0"/>
              <a:t>9. 		prod := t6 </a:t>
            </a:r>
          </a:p>
          <a:p>
            <a:pPr>
              <a:buNone/>
            </a:pPr>
            <a:r>
              <a:rPr lang="en-US" dirty="0" smtClean="0"/>
              <a:t>10. 	t7 := i+1 </a:t>
            </a:r>
          </a:p>
          <a:p>
            <a:pPr>
              <a:buNone/>
            </a:pPr>
            <a:r>
              <a:rPr lang="en-US" dirty="0" smtClean="0"/>
              <a:t>11. 	</a:t>
            </a:r>
            <a:r>
              <a:rPr lang="en-US" dirty="0" err="1" smtClean="0"/>
              <a:t>i</a:t>
            </a:r>
            <a:r>
              <a:rPr lang="en-US" dirty="0" smtClean="0"/>
              <a:t> := t7 </a:t>
            </a:r>
          </a:p>
          <a:p>
            <a:pPr>
              <a:buNone/>
            </a:pPr>
            <a:r>
              <a:rPr lang="en-US" dirty="0" smtClean="0"/>
              <a:t>12. 	If </a:t>
            </a:r>
            <a:r>
              <a:rPr lang="en-US" dirty="0" err="1" smtClean="0"/>
              <a:t>i</a:t>
            </a:r>
            <a:r>
              <a:rPr lang="en-US" dirty="0" smtClean="0"/>
              <a:t>&lt;= 20 </a:t>
            </a:r>
            <a:r>
              <a:rPr lang="en-US" dirty="0" err="1" smtClean="0"/>
              <a:t>goto</a:t>
            </a:r>
            <a:r>
              <a:rPr lang="en-US" dirty="0" smtClean="0"/>
              <a:t> (3)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To construct the basic block and flow graph the following are the observations: </a:t>
            </a:r>
          </a:p>
          <a:p>
            <a:pPr algn="just">
              <a:buNone/>
            </a:pPr>
            <a:endParaRPr lang="en-US" dirty="0" smtClean="0"/>
          </a:p>
          <a:p>
            <a:pPr algn="just"/>
            <a:r>
              <a:rPr lang="en-US" dirty="0" smtClean="0"/>
              <a:t>Line (1) is the beginning of the three-address code and hence is declared as a leader </a:t>
            </a:r>
          </a:p>
          <a:p>
            <a:pPr algn="just">
              <a:buNone/>
            </a:pPr>
            <a:r>
              <a:rPr lang="en-US" dirty="0" smtClean="0"/>
              <a:t>• Line (3) is the target of a jump from line (12) and hence is also declared a leader </a:t>
            </a:r>
          </a:p>
          <a:p>
            <a:pPr algn="just">
              <a:buNone/>
            </a:pPr>
            <a:r>
              <a:rPr lang="en-US" dirty="0" smtClean="0"/>
              <a:t>• Statement following (12), say line number (13) is a leader </a:t>
            </a:r>
          </a:p>
          <a:p>
            <a:pPr algn="just">
              <a:buNone/>
            </a:pPr>
            <a:r>
              <a:rPr lang="en-US" dirty="0" smtClean="0"/>
              <a:t>• Hence, Lines (1) and (2) will form a basic block </a:t>
            </a:r>
          </a:p>
          <a:p>
            <a:pPr algn="just">
              <a:buNone/>
            </a:pPr>
            <a:r>
              <a:rPr lang="en-US" dirty="0" smtClean="0"/>
              <a:t>• Lines (3) to (12) will form another basic block. </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2286000" y="1828800"/>
            <a:ext cx="3810000" cy="3962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133600" y="1600200"/>
            <a:ext cx="4743450" cy="4486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Transformations/Optimization on Basic Blocks </a:t>
            </a:r>
            <a:endParaRPr lang="en-US" sz="3200" dirty="0"/>
          </a:p>
        </p:txBody>
      </p:sp>
      <p:sp>
        <p:nvSpPr>
          <p:cNvPr id="3" name="Content Placeholder 2"/>
          <p:cNvSpPr>
            <a:spLocks noGrp="1"/>
          </p:cNvSpPr>
          <p:nvPr>
            <p:ph idx="1"/>
          </p:nvPr>
        </p:nvSpPr>
        <p:spPr/>
        <p:txBody>
          <a:bodyPr/>
          <a:lstStyle/>
          <a:p>
            <a:pPr algn="just">
              <a:buNone/>
            </a:pPr>
            <a:r>
              <a:rPr lang="en-US" b="1" dirty="0" smtClean="0">
                <a:solidFill>
                  <a:srgbClr val="FF0000"/>
                </a:solidFill>
              </a:rPr>
              <a:t>1. Equivalent Block Transformation</a:t>
            </a:r>
            <a:r>
              <a:rPr lang="en-US" dirty="0" smtClean="0"/>
              <a:t>:-Two basic blocks are equivalent if they compute the same set of expressions.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676400" y="3657600"/>
            <a:ext cx="61722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US" b="1" dirty="0" smtClean="0">
                <a:solidFill>
                  <a:srgbClr val="FF0000"/>
                </a:solidFill>
              </a:rPr>
              <a:t>2. A code-improving transformation </a:t>
            </a:r>
            <a:r>
              <a:rPr lang="en-US" dirty="0" smtClean="0"/>
              <a:t>is a code optimization to improve speed or reduce code size. </a:t>
            </a:r>
          </a:p>
          <a:p>
            <a:pPr algn="just">
              <a:buNone/>
            </a:pPr>
            <a:r>
              <a:rPr lang="en-US" b="1" dirty="0" smtClean="0">
                <a:solidFill>
                  <a:srgbClr val="FF0000"/>
                </a:solidFill>
              </a:rPr>
              <a:t>3. Global transformations </a:t>
            </a:r>
            <a:r>
              <a:rPr lang="en-US" dirty="0" smtClean="0"/>
              <a:t>are performed across basic blocks. </a:t>
            </a:r>
          </a:p>
          <a:p>
            <a:pPr algn="just">
              <a:buNone/>
            </a:pPr>
            <a:r>
              <a:rPr lang="en-US" b="1" dirty="0" smtClean="0">
                <a:solidFill>
                  <a:srgbClr val="FF0000"/>
                </a:solidFill>
              </a:rPr>
              <a:t>4. Local transformations </a:t>
            </a:r>
            <a:r>
              <a:rPr lang="en-US" dirty="0" smtClean="0"/>
              <a:t>are only performed on single basic blocks. </a:t>
            </a:r>
          </a:p>
          <a:p>
            <a:pPr algn="just">
              <a:buNone/>
            </a:pPr>
            <a:r>
              <a:rPr lang="en-US" dirty="0" smtClean="0"/>
              <a:t>	The transformations that are carried out must be safe and preserve the meaning of the code.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Issues in the Code Generator </a:t>
            </a:r>
            <a:endParaRPr lang="en-US" dirty="0"/>
          </a:p>
        </p:txBody>
      </p:sp>
      <p:sp>
        <p:nvSpPr>
          <p:cNvPr id="3" name="Content Placeholder 2"/>
          <p:cNvSpPr>
            <a:spLocks noGrp="1"/>
          </p:cNvSpPr>
          <p:nvPr>
            <p:ph idx="1"/>
          </p:nvPr>
        </p:nvSpPr>
        <p:spPr/>
        <p:txBody>
          <a:bodyPr>
            <a:normAutofit/>
          </a:bodyPr>
          <a:lstStyle/>
          <a:p>
            <a:pPr algn="just">
              <a:buNone/>
            </a:pPr>
            <a:r>
              <a:rPr lang="en-US" b="1" u="sng" dirty="0" smtClean="0">
                <a:solidFill>
                  <a:srgbClr val="FF0000"/>
                </a:solidFill>
              </a:rPr>
              <a:t>1. Input to the code generator :</a:t>
            </a:r>
          </a:p>
          <a:p>
            <a:pPr algn="just"/>
            <a:r>
              <a:rPr lang="en-US" dirty="0" smtClean="0"/>
              <a:t>The code generator gets the three-address code as input. </a:t>
            </a:r>
          </a:p>
          <a:p>
            <a:pPr algn="just"/>
            <a:r>
              <a:rPr lang="en-US" dirty="0" smtClean="0"/>
              <a:t>The format in which this three-address code is fed as input need to be decided </a:t>
            </a:r>
          </a:p>
          <a:p>
            <a:pPr lvl="1" algn="just"/>
            <a:r>
              <a:rPr lang="en-US" dirty="0" smtClean="0"/>
              <a:t>Linear – postfix notation</a:t>
            </a:r>
          </a:p>
          <a:p>
            <a:pPr lvl="1" algn="just"/>
            <a:r>
              <a:rPr lang="en-US" dirty="0" smtClean="0"/>
              <a:t>Tables –Quadruples, triples, indirect triples </a:t>
            </a:r>
          </a:p>
          <a:p>
            <a:pPr lvl="1" algn="just"/>
            <a:r>
              <a:rPr lang="en-US" dirty="0" smtClean="0"/>
              <a:t> Non linear –Syntax Tree and DAG</a:t>
            </a:r>
          </a:p>
          <a:p>
            <a:pPr lvl="1"/>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We can say, that a local transformation is safe if the transformed basic block is guaranteed to be equivalent to its original form. </a:t>
            </a:r>
          </a:p>
          <a:p>
            <a:pPr algn="just"/>
            <a:r>
              <a:rPr lang="en-US" dirty="0" smtClean="0"/>
              <a:t>The transformations that are possible with basic block can be grouped into the following: </a:t>
            </a:r>
          </a:p>
          <a:p>
            <a:pPr algn="just"/>
            <a:r>
              <a:rPr lang="en-US" b="1" dirty="0" smtClean="0">
                <a:solidFill>
                  <a:srgbClr val="FF0000"/>
                </a:solidFill>
              </a:rPr>
              <a:t>Structure-Preserving Transformation </a:t>
            </a:r>
            <a:r>
              <a:rPr lang="en-US" dirty="0" smtClean="0"/>
              <a:t>– In this transformation, the syntactic structure of the statements in the basic blocks are not altered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solidFill>
                  <a:srgbClr val="FF0000"/>
                </a:solidFill>
              </a:rPr>
              <a:t>Algebraic Transformation</a:t>
            </a:r>
            <a:r>
              <a:rPr lang="en-US" dirty="0" smtClean="0"/>
              <a:t>–In this type of transformation, mathematical identity are applied on the statements to perform the transformation and thus altering the syntactic structure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Structure-Preserving Transformation </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lgn="just">
              <a:buNone/>
            </a:pPr>
            <a:r>
              <a:rPr lang="en-US" b="1" dirty="0" smtClean="0">
                <a:solidFill>
                  <a:srgbClr val="FF0000"/>
                </a:solidFill>
              </a:rPr>
              <a:t>1.	Common Sub-expression Elimination </a:t>
            </a:r>
            <a:r>
              <a:rPr lang="en-US" dirty="0" smtClean="0"/>
              <a:t>:-Within a block, if a particular expression is repeated the expression is said to be common. This could be eliminated to avoid unnecessary computation </a:t>
            </a:r>
          </a:p>
          <a:p>
            <a:pPr algn="just"/>
            <a:r>
              <a:rPr lang="en-US" dirty="0" smtClean="0"/>
              <a:t>If an expression is computed repeatedly and in between the repeated computations, if the values of the variables of the expression is unaltered then the expression is said to be common.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 	a := b + c </a:t>
            </a:r>
          </a:p>
          <a:p>
            <a:pPr>
              <a:buNone/>
            </a:pPr>
            <a:r>
              <a:rPr lang="en-US" dirty="0" smtClean="0"/>
              <a:t>2. 	b := a – d </a:t>
            </a:r>
          </a:p>
          <a:p>
            <a:pPr>
              <a:buNone/>
            </a:pPr>
            <a:r>
              <a:rPr lang="en-US" dirty="0" smtClean="0"/>
              <a:t>3. 	c := b + c </a:t>
            </a:r>
          </a:p>
          <a:p>
            <a:pPr>
              <a:buNone/>
            </a:pPr>
            <a:r>
              <a:rPr lang="en-US" dirty="0" smtClean="0"/>
              <a:t>4. 	d := a - d </a:t>
            </a:r>
          </a:p>
          <a:p>
            <a:endParaRPr lang="en-US" dirty="0"/>
          </a:p>
        </p:txBody>
      </p:sp>
      <p:sp>
        <p:nvSpPr>
          <p:cNvPr id="4" name="Rounded Rectangle 3"/>
          <p:cNvSpPr/>
          <p:nvPr/>
        </p:nvSpPr>
        <p:spPr>
          <a:xfrm>
            <a:off x="5638800" y="1676400"/>
            <a:ext cx="28956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sz="2400" dirty="0" smtClean="0"/>
              <a:t>1. a := </a:t>
            </a:r>
            <a:r>
              <a:rPr lang="en-US" sz="2400" dirty="0" err="1" smtClean="0"/>
              <a:t>b+c</a:t>
            </a:r>
            <a:r>
              <a:rPr lang="en-US" sz="2400" dirty="0" smtClean="0"/>
              <a:t> </a:t>
            </a:r>
          </a:p>
          <a:p>
            <a:r>
              <a:rPr lang="en-US" sz="2400" dirty="0" smtClean="0"/>
              <a:t>2. b := a – d </a:t>
            </a:r>
          </a:p>
          <a:p>
            <a:r>
              <a:rPr lang="en-US" sz="2400" dirty="0" smtClean="0"/>
              <a:t>3. c := b + c </a:t>
            </a:r>
          </a:p>
          <a:p>
            <a:r>
              <a:rPr lang="en-US" sz="2400" dirty="0" smtClean="0"/>
              <a:t>4. d := b </a:t>
            </a:r>
          </a:p>
        </p:txBody>
      </p:sp>
      <p:sp>
        <p:nvSpPr>
          <p:cNvPr id="5" name="Right Arrow 4"/>
          <p:cNvSpPr/>
          <p:nvPr/>
        </p:nvSpPr>
        <p:spPr>
          <a:xfrm>
            <a:off x="3505200" y="2438400"/>
            <a:ext cx="1676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r>
              <a:rPr lang="en-US" dirty="0" smtClean="0"/>
              <a:t>1. 	t1 := b * c </a:t>
            </a:r>
          </a:p>
          <a:p>
            <a:pPr>
              <a:buNone/>
            </a:pPr>
            <a:r>
              <a:rPr lang="en-US" dirty="0" smtClean="0"/>
              <a:t>2. 	t2 := a - t1 </a:t>
            </a:r>
          </a:p>
          <a:p>
            <a:pPr>
              <a:buNone/>
            </a:pPr>
            <a:r>
              <a:rPr lang="en-US" dirty="0" smtClean="0"/>
              <a:t>3. 	t3 := b * c </a:t>
            </a:r>
          </a:p>
          <a:p>
            <a:pPr>
              <a:buNone/>
            </a:pPr>
            <a:r>
              <a:rPr lang="en-US" dirty="0" smtClean="0"/>
              <a:t>4. 	t4 := t2 + t3 </a:t>
            </a:r>
          </a:p>
          <a:p>
            <a:endParaRPr lang="en-US" dirty="0"/>
          </a:p>
        </p:txBody>
      </p:sp>
      <p:sp>
        <p:nvSpPr>
          <p:cNvPr id="4" name="Rounded Rectangle 3"/>
          <p:cNvSpPr/>
          <p:nvPr/>
        </p:nvSpPr>
        <p:spPr>
          <a:xfrm>
            <a:off x="5334000" y="2209800"/>
            <a:ext cx="33528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sz="2800" b="1" dirty="0" smtClean="0"/>
              <a:t>1. t1 := b * c </a:t>
            </a:r>
          </a:p>
          <a:p>
            <a:r>
              <a:rPr lang="en-US" sz="2800" dirty="0" smtClean="0"/>
              <a:t>2. </a:t>
            </a:r>
            <a:r>
              <a:rPr lang="en-US" sz="2800" b="1" dirty="0" smtClean="0"/>
              <a:t>t2 := a - t1 </a:t>
            </a:r>
          </a:p>
          <a:p>
            <a:r>
              <a:rPr lang="en-US" sz="2800" dirty="0" smtClean="0"/>
              <a:t>3. </a:t>
            </a:r>
            <a:r>
              <a:rPr lang="en-US" sz="2800" b="1" dirty="0" smtClean="0"/>
              <a:t>t3 := t1 </a:t>
            </a:r>
          </a:p>
          <a:p>
            <a:r>
              <a:rPr lang="en-US" sz="2800" dirty="0" smtClean="0"/>
              <a:t>4. </a:t>
            </a:r>
            <a:r>
              <a:rPr lang="en-US" sz="2800" b="1" dirty="0" smtClean="0"/>
              <a:t>t4 := t2 + t3 </a:t>
            </a:r>
          </a:p>
        </p:txBody>
      </p:sp>
      <p:sp>
        <p:nvSpPr>
          <p:cNvPr id="5" name="Right Arrow 4"/>
          <p:cNvSpPr/>
          <p:nvPr/>
        </p:nvSpPr>
        <p:spPr>
          <a:xfrm>
            <a:off x="3581400" y="2819400"/>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33400" y="4724400"/>
            <a:ext cx="3429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sz="2400" dirty="0" smtClean="0"/>
              <a:t>1. </a:t>
            </a:r>
            <a:r>
              <a:rPr lang="en-US" sz="2400" b="1" dirty="0" smtClean="0"/>
              <a:t>t1 := b * c </a:t>
            </a:r>
          </a:p>
          <a:p>
            <a:r>
              <a:rPr lang="en-US" sz="2400" dirty="0" smtClean="0"/>
              <a:t>2. </a:t>
            </a:r>
            <a:r>
              <a:rPr lang="en-US" sz="2400" b="1" dirty="0" smtClean="0"/>
              <a:t>t2 := a - t1 </a:t>
            </a:r>
          </a:p>
          <a:p>
            <a:r>
              <a:rPr lang="en-US" sz="2400" dirty="0" smtClean="0"/>
              <a:t>3. </a:t>
            </a:r>
            <a:r>
              <a:rPr lang="en-US" sz="2400" b="1" dirty="0" smtClean="0"/>
              <a:t>t4 := t2 + t1 </a:t>
            </a:r>
          </a:p>
        </p:txBody>
      </p:sp>
      <p:sp>
        <p:nvSpPr>
          <p:cNvPr id="8" name="Down Arrow 7"/>
          <p:cNvSpPr/>
          <p:nvPr/>
        </p:nvSpPr>
        <p:spPr>
          <a:xfrm>
            <a:off x="6553200" y="4648200"/>
            <a:ext cx="7620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4648200" y="5181600"/>
            <a:ext cx="1447800" cy="685800"/>
          </a:xfrm>
          <a:prstGeom prst="rightArrow">
            <a:avLst>
              <a:gd name="adj1" fmla="val 459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44</a:t>
            </a:fld>
            <a:endParaRPr lang="en-US"/>
          </a:p>
        </p:txBody>
      </p:sp>
      <p:sp>
        <p:nvSpPr>
          <p:cNvPr id="11" name="Footer Placeholder 10"/>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Dead code elimination </a:t>
            </a:r>
            <a:endParaRPr lang="en-US" dirty="0"/>
          </a:p>
        </p:txBody>
      </p:sp>
      <p:sp>
        <p:nvSpPr>
          <p:cNvPr id="3" name="Content Placeholder 2"/>
          <p:cNvSpPr>
            <a:spLocks noGrp="1"/>
          </p:cNvSpPr>
          <p:nvPr>
            <p:ph idx="1"/>
          </p:nvPr>
        </p:nvSpPr>
        <p:spPr/>
        <p:txBody>
          <a:bodyPr>
            <a:normAutofit lnSpcReduction="10000"/>
          </a:bodyPr>
          <a:lstStyle/>
          <a:p>
            <a:pPr algn="just"/>
            <a:r>
              <a:rPr lang="en-GB" dirty="0" smtClean="0"/>
              <a:t>Any code that is not used is said to be dead. In the previous example, t3 is dead and hence we eliminated the instruction t3:= t1. </a:t>
            </a:r>
          </a:p>
          <a:p>
            <a:pPr algn="just"/>
            <a:r>
              <a:rPr lang="en-GB" dirty="0" smtClean="0"/>
              <a:t> In a similar fashion, if a particular variable is not going to be used later, then the instruction involving that variable could be eliminated. </a:t>
            </a:r>
          </a:p>
          <a:p>
            <a:pPr algn="just"/>
            <a:r>
              <a:rPr lang="en-GB" dirty="0" smtClean="0"/>
              <a:t>Example</a:t>
            </a:r>
          </a:p>
          <a:p>
            <a:pPr algn="just">
              <a:buNone/>
            </a:pPr>
            <a:r>
              <a:rPr lang="pt-BR" dirty="0" smtClean="0"/>
              <a:t>				b := a + 1 </a:t>
            </a:r>
          </a:p>
          <a:p>
            <a:pPr algn="just">
              <a:buNone/>
            </a:pPr>
            <a:r>
              <a:rPr lang="pt-BR" dirty="0" smtClean="0"/>
              <a:t>				a := b + c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GB" dirty="0" smtClean="0"/>
              <a:t>If the variable ‘a’ is not going to be used in any part of the later set of instructions, then ‘a’ is said to be dead and hence the above sequence of instructions can be reduced to just the single statement: </a:t>
            </a:r>
          </a:p>
          <a:p>
            <a:pPr algn="just">
              <a:buNone/>
            </a:pPr>
            <a:r>
              <a:rPr lang="en-GB" dirty="0" smtClean="0"/>
              <a:t>	b := a + 1 </a:t>
            </a:r>
          </a:p>
          <a:p>
            <a:pPr algn="just"/>
            <a:r>
              <a:rPr lang="en-GB" dirty="0" smtClean="0"/>
              <a:t>Unreachable code will also account for dead code and hence they could also be eliminated.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3. Renaming Temporary variables </a:t>
            </a:r>
            <a:endParaRPr lang="en-US" b="1" dirty="0"/>
          </a:p>
        </p:txBody>
      </p:sp>
      <p:sp>
        <p:nvSpPr>
          <p:cNvPr id="3" name="Content Placeholder 2"/>
          <p:cNvSpPr>
            <a:spLocks noGrp="1"/>
          </p:cNvSpPr>
          <p:nvPr>
            <p:ph idx="1"/>
          </p:nvPr>
        </p:nvSpPr>
        <p:spPr/>
        <p:txBody>
          <a:bodyPr/>
          <a:lstStyle/>
          <a:p>
            <a:pPr algn="just"/>
            <a:r>
              <a:rPr lang="en-GB" dirty="0" smtClean="0"/>
              <a:t>Temporary variables that are dead at the end of a block can be safely renamed and can be eliminated if necessary. Consider the following sequence of instructions: </a:t>
            </a:r>
          </a:p>
          <a:p>
            <a:pPr algn="just">
              <a:buNone/>
            </a:pPr>
            <a:r>
              <a:rPr lang="en-GB" dirty="0" smtClean="0"/>
              <a:t>	1. 	t1 := b + c </a:t>
            </a:r>
          </a:p>
          <a:p>
            <a:pPr algn="just">
              <a:buNone/>
            </a:pPr>
            <a:r>
              <a:rPr lang="en-GB" dirty="0" smtClean="0"/>
              <a:t>	2. 	t2 := a - t1 </a:t>
            </a:r>
          </a:p>
          <a:p>
            <a:pPr algn="just">
              <a:buNone/>
            </a:pPr>
            <a:r>
              <a:rPr lang="en-GB" dirty="0" smtClean="0"/>
              <a:t>	3. 	t1 := t1 * d </a:t>
            </a:r>
          </a:p>
          <a:p>
            <a:pPr algn="just">
              <a:buNone/>
            </a:pPr>
            <a:r>
              <a:rPr lang="en-GB" dirty="0" smtClean="0"/>
              <a:t>	4. 	d := t2 + t1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GB" dirty="0" smtClean="0"/>
              <a:t>In this scenario, t1 is being reused at line numbers (1) and (3) and this could be conveniently renamed to another variable as shown in the instruction sequence below: </a:t>
            </a:r>
          </a:p>
          <a:p>
            <a:pPr marL="514350" indent="-514350" algn="just">
              <a:buNone/>
            </a:pPr>
            <a:r>
              <a:rPr lang="fr-FR" dirty="0" smtClean="0"/>
              <a:t>	1. 	t1 := b + c </a:t>
            </a:r>
          </a:p>
          <a:p>
            <a:pPr marL="514350" indent="-514350" algn="just">
              <a:buNone/>
            </a:pPr>
            <a:r>
              <a:rPr lang="fr-FR" dirty="0" smtClean="0"/>
              <a:t>	2. 	t2 := a - t1 </a:t>
            </a:r>
          </a:p>
          <a:p>
            <a:pPr marL="514350" indent="-514350" algn="just">
              <a:buNone/>
            </a:pPr>
            <a:r>
              <a:rPr lang="fr-FR" dirty="0" smtClean="0"/>
              <a:t>	3. 	t3 := t1 * d </a:t>
            </a:r>
          </a:p>
          <a:p>
            <a:pPr marL="514350" indent="-514350" algn="just">
              <a:buNone/>
            </a:pPr>
            <a:r>
              <a:rPr lang="fr-FR" dirty="0" smtClean="0"/>
              <a:t>	4. 	d := t2 + t3 </a:t>
            </a:r>
          </a:p>
          <a:p>
            <a:pPr marL="514350" indent="-514350" algn="just">
              <a:buNone/>
            </a:pPr>
            <a:endParaRPr lang="fr-FR" dirty="0" smtClean="0"/>
          </a:p>
          <a:p>
            <a:pPr marL="514350" indent="-514350" algn="just">
              <a:buNone/>
            </a:pPr>
            <a:r>
              <a:rPr lang="en-GB" dirty="0" smtClean="0"/>
              <a:t>	Here, t1 in the LHS of line (3) is renamed as t3 and this value is used at line number (4).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 </a:t>
            </a:r>
            <a:r>
              <a:rPr lang="en-GB" sz="3600" b="1" dirty="0" smtClean="0"/>
              <a:t>4. Independent statements can be reordered </a:t>
            </a:r>
            <a:endParaRPr lang="en-US" sz="3600" b="1" dirty="0"/>
          </a:p>
        </p:txBody>
      </p:sp>
      <p:sp>
        <p:nvSpPr>
          <p:cNvPr id="3" name="Content Placeholder 2"/>
          <p:cNvSpPr>
            <a:spLocks noGrp="1"/>
          </p:cNvSpPr>
          <p:nvPr>
            <p:ph idx="1"/>
          </p:nvPr>
        </p:nvSpPr>
        <p:spPr/>
        <p:txBody>
          <a:bodyPr>
            <a:normAutofit fontScale="92500" lnSpcReduction="20000"/>
          </a:bodyPr>
          <a:lstStyle/>
          <a:p>
            <a:pPr algn="just"/>
            <a:r>
              <a:rPr lang="en-GB" dirty="0" smtClean="0"/>
              <a:t>For improving on the </a:t>
            </a:r>
            <a:r>
              <a:rPr lang="en-GB" b="1" dirty="0" smtClean="0">
                <a:solidFill>
                  <a:srgbClr val="FF0000"/>
                </a:solidFill>
              </a:rPr>
              <a:t>register usage</a:t>
            </a:r>
            <a:r>
              <a:rPr lang="en-GB" dirty="0" smtClean="0"/>
              <a:t>, certain statements could be reordered. However, consider the following example </a:t>
            </a:r>
          </a:p>
          <a:p>
            <a:pPr marL="514350" indent="-514350" algn="just">
              <a:buNone/>
            </a:pPr>
            <a:r>
              <a:rPr lang="fr-FR" dirty="0" smtClean="0"/>
              <a:t>	1. 	t1 := b + c </a:t>
            </a:r>
          </a:p>
          <a:p>
            <a:pPr marL="514350" indent="-514350" algn="just">
              <a:buNone/>
            </a:pPr>
            <a:r>
              <a:rPr lang="fr-FR" dirty="0" smtClean="0"/>
              <a:t>	2. 	t2 := a - t1 </a:t>
            </a:r>
          </a:p>
          <a:p>
            <a:pPr marL="514350" indent="-514350" algn="just">
              <a:buNone/>
            </a:pPr>
            <a:r>
              <a:rPr lang="fr-FR" dirty="0" smtClean="0"/>
              <a:t>	3. 	t3 := t1 * d </a:t>
            </a:r>
          </a:p>
          <a:p>
            <a:pPr marL="514350" indent="-514350" algn="just">
              <a:buNone/>
            </a:pPr>
            <a:r>
              <a:rPr lang="fr-FR" dirty="0" smtClean="0"/>
              <a:t>	4. 	d := t2 + t3 </a:t>
            </a:r>
          </a:p>
          <a:p>
            <a:pPr marL="514350" indent="-514350" algn="just"/>
            <a:r>
              <a:rPr lang="en-GB" dirty="0" smtClean="0"/>
              <a:t>The above instructions could be changed as follows which doesn’t alter the syntactic and semantic structure of the computation.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addition to the input, </a:t>
            </a:r>
            <a:r>
              <a:rPr lang="en-US" b="1" dirty="0" smtClean="0">
                <a:solidFill>
                  <a:srgbClr val="0070C0"/>
                </a:solidFill>
              </a:rPr>
              <a:t>symbol table </a:t>
            </a:r>
            <a:r>
              <a:rPr lang="en-US" dirty="0" smtClean="0"/>
              <a:t>information need to be given to the code generator.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fr-FR" dirty="0" smtClean="0"/>
              <a:t>	1. t1 := b + c </a:t>
            </a:r>
          </a:p>
          <a:p>
            <a:pPr marL="514350" indent="-514350">
              <a:buNone/>
            </a:pPr>
            <a:r>
              <a:rPr lang="fr-FR" dirty="0" smtClean="0"/>
              <a:t>	2. t3 := t1 * d </a:t>
            </a:r>
          </a:p>
          <a:p>
            <a:pPr marL="514350" indent="-514350">
              <a:buNone/>
            </a:pPr>
            <a:r>
              <a:rPr lang="fr-FR" dirty="0" smtClean="0"/>
              <a:t>	3. t2 := a - t1 </a:t>
            </a:r>
          </a:p>
          <a:p>
            <a:pPr marL="514350" indent="-514350">
              <a:buNone/>
            </a:pPr>
            <a:r>
              <a:rPr lang="fr-FR" dirty="0" smtClean="0"/>
              <a:t>	4. d := t2 + t3 </a:t>
            </a:r>
          </a:p>
          <a:p>
            <a:pPr marL="514350" indent="-514350">
              <a:buNone/>
            </a:pPr>
            <a:r>
              <a:rPr lang="en-GB" dirty="0" smtClean="0"/>
              <a:t>	Here, we have swapped line number (2) and (3) so that the computed value of t1 could be used effectively.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Algebraic transformations </a:t>
            </a:r>
            <a:endParaRPr lang="en-US" b="1" dirty="0"/>
          </a:p>
        </p:txBody>
      </p:sp>
      <p:sp>
        <p:nvSpPr>
          <p:cNvPr id="3" name="Content Placeholder 2"/>
          <p:cNvSpPr>
            <a:spLocks noGrp="1"/>
          </p:cNvSpPr>
          <p:nvPr>
            <p:ph idx="1"/>
          </p:nvPr>
        </p:nvSpPr>
        <p:spPr/>
        <p:txBody>
          <a:bodyPr/>
          <a:lstStyle/>
          <a:p>
            <a:pPr algn="just"/>
            <a:r>
              <a:rPr lang="en-GB" dirty="0" smtClean="0"/>
              <a:t>In this transformation, the syntactic structure is altered to apply the mathematical identities. </a:t>
            </a:r>
          </a:p>
          <a:p>
            <a:endParaRPr lang="en-US" dirty="0"/>
          </a:p>
        </p:txBody>
      </p:sp>
      <p:sp>
        <p:nvSpPr>
          <p:cNvPr id="4" name="Rounded Rectangle 3"/>
          <p:cNvSpPr/>
          <p:nvPr/>
        </p:nvSpPr>
        <p:spPr>
          <a:xfrm>
            <a:off x="609600" y="3124200"/>
            <a:ext cx="24384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t1 := a - a </a:t>
            </a:r>
          </a:p>
          <a:p>
            <a:pPr algn="ctr"/>
            <a:r>
              <a:rPr lang="fr-FR" dirty="0" smtClean="0"/>
              <a:t>t2 := b + t1</a:t>
            </a:r>
          </a:p>
          <a:p>
            <a:pPr algn="ctr"/>
            <a:r>
              <a:rPr lang="fr-FR" dirty="0" smtClean="0"/>
              <a:t> t3 := 2 * t2 </a:t>
            </a:r>
          </a:p>
          <a:p>
            <a:pPr algn="ctr"/>
            <a:r>
              <a:rPr lang="fr-FR" dirty="0" smtClean="0"/>
              <a:t>x := y ** 2 </a:t>
            </a:r>
          </a:p>
          <a:p>
            <a:pPr algn="ctr"/>
            <a:r>
              <a:rPr lang="fr-FR" dirty="0" smtClean="0"/>
              <a:t> </a:t>
            </a:r>
            <a:endParaRPr lang="en-US" dirty="0"/>
          </a:p>
        </p:txBody>
      </p:sp>
      <p:sp>
        <p:nvSpPr>
          <p:cNvPr id="5" name="Rounded Rectangle 4"/>
          <p:cNvSpPr/>
          <p:nvPr/>
        </p:nvSpPr>
        <p:spPr>
          <a:xfrm>
            <a:off x="5181600" y="3124200"/>
            <a:ext cx="2667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t1 := 0 </a:t>
            </a:r>
          </a:p>
          <a:p>
            <a:pPr algn="ctr"/>
            <a:r>
              <a:rPr lang="fr-FR" dirty="0" smtClean="0"/>
              <a:t>t2 := b </a:t>
            </a:r>
          </a:p>
          <a:p>
            <a:pPr algn="ctr"/>
            <a:r>
              <a:rPr lang="fr-FR" dirty="0" smtClean="0"/>
              <a:t>t3 := t2 &lt;&lt; 1 </a:t>
            </a:r>
          </a:p>
          <a:p>
            <a:pPr algn="ctr"/>
            <a:r>
              <a:rPr lang="fr-FR" dirty="0" smtClean="0"/>
              <a:t>x  := y * y </a:t>
            </a:r>
            <a:endParaRPr lang="en-US" dirty="0"/>
          </a:p>
        </p:txBody>
      </p:sp>
      <p:sp>
        <p:nvSpPr>
          <p:cNvPr id="6" name="Right Arrow 5"/>
          <p:cNvSpPr/>
          <p:nvPr/>
        </p:nvSpPr>
        <p:spPr>
          <a:xfrm>
            <a:off x="3581400" y="3962400"/>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8" name="Footer Placeholder 7"/>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Next-Use Information </a:t>
            </a:r>
            <a:endParaRPr lang="en-US" b="1" dirty="0"/>
          </a:p>
        </p:txBody>
      </p:sp>
      <p:sp>
        <p:nvSpPr>
          <p:cNvPr id="3" name="Content Placeholder 2"/>
          <p:cNvSpPr>
            <a:spLocks noGrp="1"/>
          </p:cNvSpPr>
          <p:nvPr>
            <p:ph idx="1"/>
          </p:nvPr>
        </p:nvSpPr>
        <p:spPr/>
        <p:txBody>
          <a:bodyPr/>
          <a:lstStyle/>
          <a:p>
            <a:pPr algn="just"/>
            <a:r>
              <a:rPr lang="en-GB" dirty="0" smtClean="0"/>
              <a:t>Next-use information is needed for </a:t>
            </a:r>
            <a:r>
              <a:rPr lang="en-GB" b="1" dirty="0" smtClean="0">
                <a:solidFill>
                  <a:srgbClr val="FF0000"/>
                </a:solidFill>
              </a:rPr>
              <a:t>dead-code elimination</a:t>
            </a:r>
            <a:r>
              <a:rPr lang="en-GB" dirty="0" smtClean="0"/>
              <a:t> and </a:t>
            </a:r>
            <a:r>
              <a:rPr lang="en-GB" b="1" dirty="0" smtClean="0">
                <a:solidFill>
                  <a:srgbClr val="FF0000"/>
                </a:solidFill>
              </a:rPr>
              <a:t>register allocation</a:t>
            </a:r>
            <a:r>
              <a:rPr lang="en-GB" dirty="0" smtClean="0"/>
              <a:t>. </a:t>
            </a:r>
          </a:p>
          <a:p>
            <a:pPr algn="just"/>
            <a:r>
              <a:rPr lang="en-GB" dirty="0" smtClean="0"/>
              <a:t>Next-use is computed by a </a:t>
            </a:r>
            <a:r>
              <a:rPr lang="en-GB" b="1" dirty="0" smtClean="0">
                <a:solidFill>
                  <a:srgbClr val="FF0000"/>
                </a:solidFill>
              </a:rPr>
              <a:t>backward scan of a basic block.</a:t>
            </a:r>
          </a:p>
          <a:p>
            <a:pPr algn="just"/>
            <a:r>
              <a:rPr lang="en-GB" dirty="0" smtClean="0"/>
              <a:t>The next-use information will indicate the statement number at which a particular variable that is defined in the current position will be reused.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GB" dirty="0" smtClean="0"/>
              <a:t>The following are the steps involved in generating next-use information: </a:t>
            </a:r>
          </a:p>
          <a:p>
            <a:pPr algn="just"/>
            <a:r>
              <a:rPr lang="en-GB" dirty="0" smtClean="0"/>
              <a:t>Consider a statement number ‘</a:t>
            </a:r>
            <a:r>
              <a:rPr lang="en-GB" dirty="0" err="1" smtClean="0"/>
              <a:t>i</a:t>
            </a:r>
            <a:r>
              <a:rPr lang="en-GB" dirty="0" smtClean="0"/>
              <a:t>' with the following instruction.     </a:t>
            </a:r>
          </a:p>
          <a:p>
            <a:pPr algn="just">
              <a:buNone/>
            </a:pPr>
            <a:r>
              <a:rPr lang="en-GB" dirty="0" smtClean="0"/>
              <a:t>		 </a:t>
            </a:r>
            <a:r>
              <a:rPr lang="en-GB" dirty="0" err="1" smtClean="0"/>
              <a:t>i</a:t>
            </a:r>
            <a:r>
              <a:rPr lang="en-GB" dirty="0" smtClean="0"/>
              <a:t> :  x := y op z </a:t>
            </a:r>
          </a:p>
          <a:p>
            <a:pPr algn="just">
              <a:buNone/>
            </a:pPr>
            <a:r>
              <a:rPr lang="en-GB" dirty="0" smtClean="0"/>
              <a:t>	We need to add </a:t>
            </a:r>
            <a:r>
              <a:rPr lang="en-GB" dirty="0" err="1" smtClean="0"/>
              <a:t>liveness</a:t>
            </a:r>
            <a:r>
              <a:rPr lang="en-GB" dirty="0" smtClean="0"/>
              <a:t>/next-use information for the variables x, y, and z to statement </a:t>
            </a:r>
            <a:r>
              <a:rPr lang="en-GB" dirty="0" err="1" smtClean="0"/>
              <a:t>i</a:t>
            </a:r>
            <a:r>
              <a:rPr lang="en-GB" dirty="0" smtClean="0"/>
              <a:t> using the following rules: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GB" dirty="0" smtClean="0"/>
              <a:t>Set x to “not live” and “no next use” – As ‘x’ is defined here it’s set to not live</a:t>
            </a:r>
          </a:p>
          <a:p>
            <a:pPr algn="just">
              <a:buNone/>
            </a:pPr>
            <a:endParaRPr lang="en-GB" dirty="0" smtClean="0"/>
          </a:p>
          <a:p>
            <a:pPr algn="just"/>
            <a:r>
              <a:rPr lang="en-GB" dirty="0" smtClean="0"/>
              <a:t>Set y and z to “live” and the next uses of y and z to </a:t>
            </a:r>
            <a:r>
              <a:rPr lang="en-GB" dirty="0" err="1" smtClean="0"/>
              <a:t>i</a:t>
            </a:r>
            <a:r>
              <a:rPr lang="en-GB" dirty="0" smtClean="0"/>
              <a:t>. The variables ‘y’ and ‘z’ are being used in this statement and hence has their next use at ‘</a:t>
            </a:r>
            <a:r>
              <a:rPr lang="en-GB" dirty="0" err="1" smtClean="0"/>
              <a:t>i</a:t>
            </a:r>
            <a:r>
              <a:rPr lang="en-GB" dirty="0" smtClean="0"/>
              <a:t>' and as they are used here these variables are set to live.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Simple Code Generator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dirty="0" smtClean="0">
                <a:solidFill>
                  <a:srgbClr val="00B050"/>
                </a:solidFill>
              </a:rPr>
              <a:t>Input: </a:t>
            </a:r>
            <a:r>
              <a:rPr lang="en-US" dirty="0" smtClean="0"/>
              <a:t>All basic blocks &amp; next use information</a:t>
            </a:r>
          </a:p>
          <a:p>
            <a:pPr algn="just">
              <a:buNone/>
            </a:pPr>
            <a:endParaRPr lang="en-US" dirty="0" smtClean="0"/>
          </a:p>
          <a:p>
            <a:pPr algn="just"/>
            <a:r>
              <a:rPr lang="en-US" dirty="0" smtClean="0"/>
              <a:t> We assume that for each operator in the input statement there is a target-language operator. It uses new function </a:t>
            </a:r>
            <a:r>
              <a:rPr lang="en-US" b="1" dirty="0" err="1" smtClean="0">
                <a:solidFill>
                  <a:srgbClr val="7030A0"/>
                </a:solidFill>
              </a:rPr>
              <a:t>getreg</a:t>
            </a:r>
            <a:r>
              <a:rPr lang="en-US" b="1" dirty="0" smtClean="0">
                <a:solidFill>
                  <a:srgbClr val="7030A0"/>
                </a:solidFill>
              </a:rPr>
              <a:t>()</a:t>
            </a:r>
            <a:r>
              <a:rPr lang="en-US" i="1" dirty="0" smtClean="0"/>
              <a:t> to assign registers to variables. </a:t>
            </a:r>
          </a:p>
          <a:p>
            <a:pPr algn="just">
              <a:buNone/>
            </a:pPr>
            <a:endParaRPr lang="en-US" i="1" dirty="0" smtClean="0"/>
          </a:p>
          <a:p>
            <a:pPr algn="just"/>
            <a:r>
              <a:rPr lang="en-US" dirty="0" smtClean="0"/>
              <a:t>The algorithm for code generation initially checks if operands to three-address code are available in registers.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computing the results of two operations, the results are kept in registers till the result is required by another computation</a:t>
            </a:r>
          </a:p>
          <a:p>
            <a:pPr algn="just"/>
            <a:r>
              <a:rPr lang="en-US" dirty="0" smtClean="0"/>
              <a:t>For example, consider the following instruction: </a:t>
            </a:r>
          </a:p>
          <a:p>
            <a:pPr algn="just">
              <a:buNone/>
            </a:pPr>
            <a:r>
              <a:rPr lang="en-US" dirty="0" smtClean="0"/>
              <a:t>	a := b + c </a:t>
            </a:r>
          </a:p>
          <a:p>
            <a:pPr algn="just"/>
            <a:r>
              <a:rPr lang="en-US" dirty="0" smtClean="0"/>
              <a:t>The following sequence would be followed by the code generator algorithm: </a:t>
            </a:r>
          </a:p>
          <a:p>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algorithm initially checks if ‘b’ and ‘c’ are in registers Ri, </a:t>
            </a:r>
            <a:r>
              <a:rPr lang="en-US" dirty="0" err="1" smtClean="0"/>
              <a:t>Rj</a:t>
            </a:r>
            <a:r>
              <a:rPr lang="en-US" dirty="0" smtClean="0"/>
              <a:t>. If available then the instruction ADD Ri, </a:t>
            </a:r>
            <a:r>
              <a:rPr lang="en-US" dirty="0" err="1" smtClean="0"/>
              <a:t>Rj</a:t>
            </a:r>
            <a:r>
              <a:rPr lang="en-US" dirty="0" smtClean="0"/>
              <a:t> is generated and this costs 1 and the result is stored in </a:t>
            </a:r>
            <a:r>
              <a:rPr lang="en-US" dirty="0" err="1" smtClean="0"/>
              <a:t>Rj</a:t>
            </a:r>
            <a:r>
              <a:rPr lang="en-US" dirty="0" smtClean="0"/>
              <a:t> </a:t>
            </a:r>
          </a:p>
          <a:p>
            <a:pPr algn="just">
              <a:buNone/>
            </a:pPr>
            <a:r>
              <a:rPr lang="en-US" dirty="0" smtClean="0"/>
              <a:t>• 	If ‘b’ alone is in register and ‘c’ is not in the register, then the instruction ADD c, Ri is generated to a cost of 2 </a:t>
            </a:r>
          </a:p>
          <a:p>
            <a:pPr algn="just">
              <a:buNone/>
            </a:pPr>
            <a:r>
              <a:rPr lang="en-US" dirty="0" smtClean="0"/>
              <a:t>• MOV </a:t>
            </a:r>
            <a:r>
              <a:rPr lang="en-US" dirty="0" err="1" smtClean="0"/>
              <a:t>Rj</a:t>
            </a:r>
            <a:r>
              <a:rPr lang="en-US" dirty="0" smtClean="0"/>
              <a:t>, a is issued to move the computation to ‘a’. </a:t>
            </a:r>
          </a:p>
          <a:p>
            <a:pPr>
              <a:buNone/>
            </a:pPr>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Data structures for the Simple code generator algorithm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This algorithm uses two data structures for generating code. </a:t>
            </a:r>
          </a:p>
          <a:p>
            <a:pPr algn="just"/>
            <a:r>
              <a:rPr lang="en-US" b="1" dirty="0" smtClean="0">
                <a:solidFill>
                  <a:srgbClr val="FF0000"/>
                </a:solidFill>
              </a:rPr>
              <a:t>Register Descriptor : </a:t>
            </a:r>
            <a:r>
              <a:rPr lang="en-US" dirty="0" smtClean="0"/>
              <a:t>which is used to keep track of which variable is currently stored in a register at a particular point in the code. </a:t>
            </a:r>
          </a:p>
          <a:p>
            <a:pPr algn="just"/>
            <a:r>
              <a:rPr lang="en-US" b="1" dirty="0" smtClean="0">
                <a:solidFill>
                  <a:srgbClr val="FF0000"/>
                </a:solidFill>
              </a:rPr>
              <a:t>Address descriptor :</a:t>
            </a:r>
            <a:r>
              <a:rPr lang="en-US" dirty="0" smtClean="0"/>
              <a:t>which is used to keep track of the location where the current value of the variable can be found at run time.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just"/>
            <a:r>
              <a:rPr lang="en-US" dirty="0" smtClean="0"/>
              <a:t>For example consider the following code: </a:t>
            </a:r>
          </a:p>
          <a:p>
            <a:pPr algn="just">
              <a:buNone/>
            </a:pPr>
            <a:r>
              <a:rPr lang="en-US" dirty="0" smtClean="0"/>
              <a:t>				MOV a, R0 </a:t>
            </a:r>
          </a:p>
          <a:p>
            <a:pPr algn="just"/>
            <a:r>
              <a:rPr lang="en-US" dirty="0" smtClean="0"/>
              <a:t>after this instruction is executed, the register descriptor of R0 will have its contents column updated as ‘a’. </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1524000"/>
            <a:ext cx="7467600" cy="1600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2. Target Program Code: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lgn="just"/>
            <a:endParaRPr lang="en-US" sz="5100" dirty="0" smtClean="0"/>
          </a:p>
          <a:p>
            <a:pPr algn="just"/>
            <a:r>
              <a:rPr lang="en-US" sz="5100" dirty="0" smtClean="0"/>
              <a:t>The back-end code generator of a compiler may generate </a:t>
            </a:r>
            <a:r>
              <a:rPr lang="en-US" sz="5100" b="1" dirty="0" smtClean="0">
                <a:solidFill>
                  <a:srgbClr val="0070C0"/>
                </a:solidFill>
              </a:rPr>
              <a:t>different forms of code</a:t>
            </a:r>
            <a:r>
              <a:rPr lang="en-US" sz="5100" dirty="0" smtClean="0"/>
              <a:t>, depending on the requirements </a:t>
            </a:r>
          </a:p>
          <a:p>
            <a:pPr algn="just"/>
            <a:endParaRPr lang="en-US" sz="5100" dirty="0" smtClean="0"/>
          </a:p>
          <a:p>
            <a:pPr algn="just"/>
            <a:r>
              <a:rPr lang="en-US" sz="5100" dirty="0" smtClean="0"/>
              <a:t>The target program code needs to be specified as </a:t>
            </a:r>
            <a:r>
              <a:rPr lang="en-US" sz="5100" b="1" dirty="0" smtClean="0">
                <a:solidFill>
                  <a:srgbClr val="0070C0"/>
                </a:solidFill>
              </a:rPr>
              <a:t>assembly language or machine language</a:t>
            </a:r>
            <a:r>
              <a:rPr lang="en-US" sz="5100" dirty="0" smtClean="0"/>
              <a:t>.</a:t>
            </a:r>
          </a:p>
          <a:p>
            <a:pPr algn="just"/>
            <a:endParaRPr lang="en-US" sz="5100" dirty="0" smtClean="0"/>
          </a:p>
          <a:p>
            <a:pPr lvl="1" algn="just"/>
            <a:endParaRPr lang="en-US" sz="3800" dirty="0" smtClean="0"/>
          </a:p>
          <a:p>
            <a:pPr algn="just">
              <a:buNone/>
            </a:pPr>
            <a:r>
              <a:rPr lang="en-US" sz="5100" dirty="0" smtClean="0"/>
              <a:t> </a:t>
            </a:r>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For the following sequence of code, the contents of register descriptor of R0 and R1 will be ‘a’. The contents of the address descriptor of the variable ‘a’ will read </a:t>
            </a:r>
            <a:r>
              <a:rPr lang="en-US" b="1" dirty="0" smtClean="0"/>
              <a:t>R0 and R1. </a:t>
            </a:r>
          </a:p>
          <a:p>
            <a:pPr algn="just">
              <a:buNone/>
            </a:pPr>
            <a:r>
              <a:rPr lang="pt-BR" dirty="0" smtClean="0"/>
              <a:t>				MOV a, R0 </a:t>
            </a:r>
          </a:p>
          <a:p>
            <a:pPr algn="just">
              <a:buNone/>
            </a:pPr>
            <a:r>
              <a:rPr lang="pt-BR" dirty="0" smtClean="0"/>
              <a:t>				MOV R0, R1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Code Generation Algorithm </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Input : Sequence of 3-address statements from a basic block. </a:t>
            </a:r>
          </a:p>
          <a:p>
            <a:pPr algn="just">
              <a:buNone/>
            </a:pPr>
            <a:r>
              <a:rPr lang="en-US" dirty="0" smtClean="0"/>
              <a:t>Output: Assembly language code </a:t>
            </a:r>
          </a:p>
          <a:p>
            <a:pPr algn="just">
              <a:buNone/>
            </a:pPr>
            <a:r>
              <a:rPr lang="en-US" dirty="0" smtClean="0"/>
              <a:t>For each statement  </a:t>
            </a:r>
            <a:r>
              <a:rPr lang="en-US" b="1" i="1" dirty="0" smtClean="0">
                <a:solidFill>
                  <a:srgbClr val="FF0000"/>
                </a:solidFill>
              </a:rPr>
              <a:t>x := y op z </a:t>
            </a:r>
          </a:p>
          <a:p>
            <a:pPr algn="just">
              <a:buNone/>
            </a:pPr>
            <a:r>
              <a:rPr lang="en-US" dirty="0" smtClean="0"/>
              <a:t>1. Set location </a:t>
            </a:r>
            <a:r>
              <a:rPr lang="en-US" i="1" dirty="0" smtClean="0"/>
              <a:t>L = </a:t>
            </a:r>
            <a:r>
              <a:rPr lang="en-US" i="1" dirty="0" err="1" smtClean="0"/>
              <a:t>getreg</a:t>
            </a:r>
            <a:r>
              <a:rPr lang="en-US" i="1" dirty="0" smtClean="0"/>
              <a:t>(y, z) to store the result of y op z </a:t>
            </a:r>
          </a:p>
          <a:p>
            <a:pPr algn="just">
              <a:buNone/>
            </a:pPr>
            <a:r>
              <a:rPr lang="en-US" dirty="0" smtClean="0"/>
              <a:t>2.If </a:t>
            </a:r>
            <a:r>
              <a:rPr lang="en-US" i="1" dirty="0" smtClean="0"/>
              <a:t>y does not belong to L then generate MOV </a:t>
            </a:r>
            <a:r>
              <a:rPr lang="en-US" i="1" dirty="0" err="1" smtClean="0"/>
              <a:t>y’,L</a:t>
            </a:r>
            <a:r>
              <a:rPr lang="en-US" i="1" dirty="0" smtClean="0"/>
              <a:t> where y’ denotes one of the locations where the value of y is available - choose register if possible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3.Generate </a:t>
            </a:r>
            <a:r>
              <a:rPr lang="en-US" b="1" dirty="0" smtClean="0"/>
              <a:t>OP  </a:t>
            </a:r>
            <a:r>
              <a:rPr lang="en-US" b="1" i="1" dirty="0" smtClean="0"/>
              <a:t>z’, L  </a:t>
            </a:r>
            <a:endParaRPr lang="en-US" dirty="0" smtClean="0"/>
          </a:p>
          <a:p>
            <a:pPr algn="just">
              <a:buNone/>
            </a:pPr>
            <a:r>
              <a:rPr lang="en-US" dirty="0" smtClean="0"/>
              <a:t>	where </a:t>
            </a:r>
            <a:r>
              <a:rPr lang="en-US" i="1" dirty="0" smtClean="0"/>
              <a:t>z’ is one of the locations of z; Update register/address descriptor of x to include L </a:t>
            </a:r>
          </a:p>
          <a:p>
            <a:pPr algn="just">
              <a:buNone/>
            </a:pPr>
            <a:endParaRPr lang="en-US" dirty="0" smtClean="0"/>
          </a:p>
          <a:p>
            <a:pPr algn="just">
              <a:buNone/>
            </a:pPr>
            <a:r>
              <a:rPr lang="en-US" dirty="0" smtClean="0"/>
              <a:t>4. If </a:t>
            </a:r>
            <a:r>
              <a:rPr lang="en-US" i="1" dirty="0" smtClean="0"/>
              <a:t>y and/or z has no next use and is stored in register, update register descriptors to remove y and/or z </a:t>
            </a:r>
          </a:p>
          <a:p>
            <a:pPr>
              <a:buNone/>
            </a:pPr>
            <a:endParaRPr lang="en-US" i="1" dirty="0" smtClean="0"/>
          </a:p>
          <a:p>
            <a:pPr>
              <a:buNone/>
            </a:pPr>
            <a:endParaRPr lang="en-US" i="1" dirty="0" smtClean="0"/>
          </a:p>
          <a:p>
            <a:pPr>
              <a:buNone/>
            </a:pPr>
            <a:r>
              <a:rPr lang="en-US" b="1" i="1" dirty="0" smtClean="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 : </a:t>
            </a:r>
            <a:r>
              <a:rPr lang="en-US" b="1" dirty="0" err="1" smtClean="0"/>
              <a:t>getreg</a:t>
            </a:r>
            <a:r>
              <a:rPr lang="en-US" b="1" dirty="0" smtClean="0"/>
              <a:t> ( )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function </a:t>
            </a:r>
            <a:r>
              <a:rPr lang="en-US" dirty="0" err="1" smtClean="0"/>
              <a:t>getreg</a:t>
            </a:r>
            <a:r>
              <a:rPr lang="en-US" dirty="0" smtClean="0"/>
              <a:t> returns the location L to hold the value of x for the assignment </a:t>
            </a:r>
          </a:p>
          <a:p>
            <a:pPr algn="ctr">
              <a:buNone/>
            </a:pPr>
            <a:r>
              <a:rPr lang="en-US" dirty="0" smtClean="0"/>
              <a:t>	 x := y </a:t>
            </a:r>
            <a:r>
              <a:rPr lang="en-US" i="1" dirty="0" smtClean="0"/>
              <a:t>op </a:t>
            </a:r>
            <a:r>
              <a:rPr lang="en-US" dirty="0" smtClean="0"/>
              <a:t>z </a:t>
            </a:r>
          </a:p>
          <a:p>
            <a:pPr algn="just">
              <a:buNone/>
            </a:pPr>
            <a:r>
              <a:rPr lang="en-US" b="1" dirty="0" smtClean="0">
                <a:solidFill>
                  <a:srgbClr val="FF0000"/>
                </a:solidFill>
              </a:rPr>
              <a:t>Step 1: </a:t>
            </a:r>
            <a:r>
              <a:rPr lang="en-US" dirty="0" smtClean="0"/>
              <a:t>If </a:t>
            </a:r>
            <a:r>
              <a:rPr lang="en-US" i="1" dirty="0" smtClean="0"/>
              <a:t>y is stored in a register R and R only holds the value y, and y has no next use, then return R; Update address descriptor: value y no longer in R </a:t>
            </a:r>
          </a:p>
          <a:p>
            <a:pPr algn="just">
              <a:buNone/>
            </a:pPr>
            <a:r>
              <a:rPr lang="en-US" b="1" dirty="0" smtClean="0">
                <a:solidFill>
                  <a:srgbClr val="FF0000"/>
                </a:solidFill>
              </a:rPr>
              <a:t>Step 2: </a:t>
            </a:r>
            <a:r>
              <a:rPr lang="en-US" dirty="0" smtClean="0"/>
              <a:t>Else, return a new empty register if available </a:t>
            </a:r>
          </a:p>
          <a:p>
            <a:endParaRPr lang="en-US" i="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b="1" dirty="0" smtClean="0">
              <a:solidFill>
                <a:srgbClr val="FF0000"/>
              </a:solidFill>
            </a:endParaRPr>
          </a:p>
          <a:p>
            <a:pPr algn="just">
              <a:buNone/>
            </a:pPr>
            <a:r>
              <a:rPr lang="en-US" b="1" dirty="0" smtClean="0">
                <a:solidFill>
                  <a:srgbClr val="FF0000"/>
                </a:solidFill>
              </a:rPr>
              <a:t>Step 3:</a:t>
            </a:r>
            <a:r>
              <a:rPr lang="en-US" dirty="0" smtClean="0"/>
              <a:t> Else, find an occupied register </a:t>
            </a:r>
            <a:r>
              <a:rPr lang="en-US" i="1" dirty="0" smtClean="0"/>
              <a:t>R; Store contents (register spill) by generating MOV R, M for every M in address descriptor of the variable; Return register R </a:t>
            </a:r>
          </a:p>
          <a:p>
            <a:pPr algn="just">
              <a:buNone/>
            </a:pPr>
            <a:endParaRPr lang="en-US" i="1" dirty="0" smtClean="0"/>
          </a:p>
          <a:p>
            <a:pPr algn="just">
              <a:buNone/>
            </a:pPr>
            <a:r>
              <a:rPr lang="en-US" b="1" i="1" dirty="0" smtClean="0">
                <a:solidFill>
                  <a:srgbClr val="FF0000"/>
                </a:solidFill>
              </a:rPr>
              <a:t>Step 4: </a:t>
            </a:r>
            <a:r>
              <a:rPr lang="en-US" dirty="0" smtClean="0"/>
              <a:t>Return the memory location of x as L.</a:t>
            </a:r>
            <a:endParaRPr lang="en-US" i="1"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pPr>
              <a:buNone/>
            </a:pPr>
            <a:r>
              <a:rPr lang="en-US" dirty="0" smtClean="0"/>
              <a:t>	d := (a-b) + (a-c) + (a-c) </a:t>
            </a:r>
          </a:p>
          <a:p>
            <a:r>
              <a:rPr lang="en-US" dirty="0" smtClean="0"/>
              <a:t>The corresponding three- address code will be the following, where t, u, v, are temporary variables. </a:t>
            </a:r>
          </a:p>
          <a:p>
            <a:pPr algn="ctr">
              <a:buNone/>
            </a:pPr>
            <a:r>
              <a:rPr lang="en-US" dirty="0" smtClean="0"/>
              <a:t>t: = a-b </a:t>
            </a:r>
          </a:p>
          <a:p>
            <a:pPr algn="ctr">
              <a:buNone/>
            </a:pPr>
            <a:r>
              <a:rPr lang="en-US" dirty="0" smtClean="0"/>
              <a:t>u := a-c </a:t>
            </a:r>
          </a:p>
          <a:p>
            <a:pPr algn="ctr">
              <a:buNone/>
            </a:pPr>
            <a:r>
              <a:rPr lang="en-US" dirty="0" smtClean="0"/>
              <a:t>v := t + u </a:t>
            </a:r>
          </a:p>
          <a:p>
            <a:pPr algn="ctr">
              <a:buNone/>
            </a:pPr>
            <a:r>
              <a:rPr lang="en-US" dirty="0" smtClean="0"/>
              <a:t>d := v +u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305800" cy="4572000"/>
        </p:xfrm>
        <a:graphic>
          <a:graphicData uri="http://schemas.openxmlformats.org/drawingml/2006/table">
            <a:tbl>
              <a:tblPr firstRow="1" bandRow="1">
                <a:tableStyleId>{5C22544A-7EE6-4342-B048-85BDC9FD1C3A}</a:tableStyleId>
              </a:tblPr>
              <a:tblGrid>
                <a:gridCol w="1524000"/>
                <a:gridCol w="2286000"/>
                <a:gridCol w="2667000"/>
                <a:gridCol w="1828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kern="1200" baseline="0" dirty="0" smtClean="0">
                          <a:solidFill>
                            <a:schemeClr val="lt1"/>
                          </a:solidFill>
                          <a:latin typeface="+mn-lt"/>
                          <a:ea typeface="+mn-ea"/>
                          <a:cs typeface="+mn-cs"/>
                        </a:rPr>
                        <a:t>Statements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kern="1200" baseline="0" dirty="0" smtClean="0">
                          <a:solidFill>
                            <a:schemeClr val="lt1"/>
                          </a:solidFill>
                          <a:latin typeface="+mn-lt"/>
                          <a:ea typeface="+mn-ea"/>
                          <a:cs typeface="+mn-cs"/>
                        </a:rPr>
                        <a:t>Code Generated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kern="1200" baseline="0" dirty="0" smtClean="0">
                          <a:solidFill>
                            <a:schemeClr val="lt1"/>
                          </a:solidFill>
                          <a:latin typeface="+mn-lt"/>
                          <a:ea typeface="+mn-ea"/>
                          <a:cs typeface="+mn-cs"/>
                        </a:rPr>
                        <a:t>Register Descriptor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kern="1200" baseline="0" dirty="0" smtClean="0">
                          <a:solidFill>
                            <a:schemeClr val="lt1"/>
                          </a:solidFill>
                          <a:latin typeface="+mn-lt"/>
                          <a:ea typeface="+mn-ea"/>
                          <a:cs typeface="+mn-cs"/>
                        </a:rPr>
                        <a:t>Address Descriptor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 := a - b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MOV a, R0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SUB b, R0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Registers empty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R0 contains 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 in R0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u := a - c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MOV a, R1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SUB c, R1 	</a:t>
                      </a:r>
                    </a:p>
                    <a:p>
                      <a:endParaRPr lang="en-US" dirty="0"/>
                    </a:p>
                  </a:txBody>
                  <a:tcPr/>
                </a:tc>
                <a:tc>
                  <a:txBody>
                    <a:bodyPr/>
                    <a:lstStyle/>
                    <a:p>
                      <a:r>
                        <a:rPr lang="en-US" sz="1800" kern="1200" baseline="0" dirty="0" smtClean="0">
                          <a:solidFill>
                            <a:schemeClr val="dk1"/>
                          </a:solidFill>
                          <a:latin typeface="+mn-lt"/>
                          <a:ea typeface="+mn-ea"/>
                          <a:cs typeface="+mn-cs"/>
                        </a:rPr>
                        <a:t>R0 contains t </a:t>
                      </a:r>
                    </a:p>
                    <a:p>
                      <a:r>
                        <a:rPr lang="en-US" sz="1800" kern="1200" baseline="0" dirty="0" smtClean="0">
                          <a:solidFill>
                            <a:schemeClr val="dk1"/>
                          </a:solidFill>
                          <a:latin typeface="+mn-lt"/>
                          <a:ea typeface="+mn-ea"/>
                          <a:cs typeface="+mn-cs"/>
                        </a:rPr>
                        <a:t>R1 contains u 	</a:t>
                      </a:r>
                    </a:p>
                    <a:p>
                      <a:endParaRPr lang="en-US" dirty="0"/>
                    </a:p>
                  </a:txBody>
                  <a:tcPr/>
                </a:tc>
                <a:tc>
                  <a:txBody>
                    <a:bodyPr/>
                    <a:lstStyle/>
                    <a:p>
                      <a:r>
                        <a:rPr lang="en-US" sz="1800" kern="1200" baseline="0" dirty="0" smtClean="0">
                          <a:solidFill>
                            <a:schemeClr val="dk1"/>
                          </a:solidFill>
                          <a:latin typeface="+mn-lt"/>
                          <a:ea typeface="+mn-ea"/>
                          <a:cs typeface="+mn-cs"/>
                        </a:rPr>
                        <a:t>t in R0 </a:t>
                      </a:r>
                    </a:p>
                    <a:p>
                      <a:r>
                        <a:rPr lang="en-US" sz="1800" kern="1200" baseline="0" dirty="0" smtClean="0">
                          <a:solidFill>
                            <a:schemeClr val="dk1"/>
                          </a:solidFill>
                          <a:latin typeface="+mn-lt"/>
                          <a:ea typeface="+mn-ea"/>
                          <a:cs typeface="+mn-cs"/>
                        </a:rPr>
                        <a:t>u in R1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v := t + u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ADD R1, R0 	</a:t>
                      </a:r>
                    </a:p>
                    <a:p>
                      <a:endParaRPr lang="en-US" dirty="0"/>
                    </a:p>
                  </a:txBody>
                  <a:tcPr/>
                </a:tc>
                <a:tc>
                  <a:txBody>
                    <a:bodyPr/>
                    <a:lstStyle/>
                    <a:p>
                      <a:r>
                        <a:rPr lang="en-US" sz="1800" kern="1200" baseline="0" dirty="0" smtClean="0">
                          <a:solidFill>
                            <a:schemeClr val="dk1"/>
                          </a:solidFill>
                          <a:latin typeface="+mn-lt"/>
                          <a:ea typeface="+mn-ea"/>
                          <a:cs typeface="+mn-cs"/>
                        </a:rPr>
                        <a:t>R0 contains v </a:t>
                      </a:r>
                    </a:p>
                    <a:p>
                      <a:r>
                        <a:rPr lang="en-US" sz="1800" kern="1200" baseline="0" dirty="0" smtClean="0">
                          <a:solidFill>
                            <a:schemeClr val="dk1"/>
                          </a:solidFill>
                          <a:latin typeface="+mn-lt"/>
                          <a:ea typeface="+mn-ea"/>
                          <a:cs typeface="+mn-cs"/>
                        </a:rPr>
                        <a:t>R1 contains u 	</a:t>
                      </a:r>
                    </a:p>
                    <a:p>
                      <a:endParaRPr lang="en-US" dirty="0"/>
                    </a:p>
                  </a:txBody>
                  <a:tcPr/>
                </a:tc>
                <a:tc>
                  <a:txBody>
                    <a:bodyPr/>
                    <a:lstStyle/>
                    <a:p>
                      <a:r>
                        <a:rPr lang="en-US" sz="1800" kern="1200" baseline="0" dirty="0" smtClean="0">
                          <a:solidFill>
                            <a:schemeClr val="dk1"/>
                          </a:solidFill>
                          <a:latin typeface="+mn-lt"/>
                          <a:ea typeface="+mn-ea"/>
                          <a:cs typeface="+mn-cs"/>
                        </a:rPr>
                        <a:t>u in R1 </a:t>
                      </a:r>
                    </a:p>
                    <a:p>
                      <a:r>
                        <a:rPr lang="en-US" sz="1800" kern="1200" baseline="0" dirty="0" smtClean="0">
                          <a:solidFill>
                            <a:schemeClr val="dk1"/>
                          </a:solidFill>
                          <a:latin typeface="+mn-lt"/>
                          <a:ea typeface="+mn-ea"/>
                          <a:cs typeface="+mn-cs"/>
                        </a:rPr>
                        <a:t>v in R0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d := v + u 	</a:t>
                      </a:r>
                    </a:p>
                    <a:p>
                      <a:endParaRPr lang="en-US" dirty="0"/>
                    </a:p>
                  </a:txBody>
                  <a:tcPr/>
                </a:tc>
                <a:tc>
                  <a:txBody>
                    <a:bodyPr/>
                    <a:lstStyle/>
                    <a:p>
                      <a:r>
                        <a:rPr lang="en-US" sz="1800" kern="1200" baseline="0" dirty="0" smtClean="0">
                          <a:solidFill>
                            <a:schemeClr val="dk1"/>
                          </a:solidFill>
                          <a:latin typeface="+mn-lt"/>
                          <a:ea typeface="+mn-ea"/>
                          <a:cs typeface="+mn-cs"/>
                        </a:rPr>
                        <a:t>ADD R1, R0 </a:t>
                      </a:r>
                    </a:p>
                    <a:p>
                      <a:r>
                        <a:rPr lang="en-US" sz="1800" kern="1200" baseline="0" dirty="0" smtClean="0">
                          <a:solidFill>
                            <a:schemeClr val="dk1"/>
                          </a:solidFill>
                          <a:latin typeface="+mn-lt"/>
                          <a:ea typeface="+mn-ea"/>
                          <a:cs typeface="+mn-cs"/>
                        </a:rPr>
                        <a:t>MOV R0, d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R0 contains d 	</a:t>
                      </a:r>
                    </a:p>
                    <a:p>
                      <a:endParaRPr lang="en-US" dirty="0"/>
                    </a:p>
                  </a:txBody>
                  <a:tcPr/>
                </a:tc>
                <a:tc>
                  <a:txBody>
                    <a:bodyPr/>
                    <a:lstStyle/>
                    <a:p>
                      <a:r>
                        <a:rPr lang="en-US" sz="1800" kern="1200" baseline="0" dirty="0" smtClean="0">
                          <a:solidFill>
                            <a:schemeClr val="dk1"/>
                          </a:solidFill>
                          <a:latin typeface="+mn-lt"/>
                          <a:ea typeface="+mn-ea"/>
                          <a:cs typeface="+mn-cs"/>
                        </a:rPr>
                        <a:t>d in R0 </a:t>
                      </a:r>
                    </a:p>
                    <a:p>
                      <a:r>
                        <a:rPr lang="en-US" sz="1800" kern="1200" baseline="0" dirty="0" smtClean="0">
                          <a:solidFill>
                            <a:schemeClr val="dk1"/>
                          </a:solidFill>
                          <a:latin typeface="+mn-lt"/>
                          <a:ea typeface="+mn-ea"/>
                          <a:cs typeface="+mn-cs"/>
                        </a:rPr>
                        <a:t>d in R0 and memory 	</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DAG Construction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solidFill>
                  <a:srgbClr val="FF0000"/>
                </a:solidFill>
              </a:rPr>
              <a:t>Directed Acyclic Graph – DAG </a:t>
            </a:r>
          </a:p>
          <a:p>
            <a:pPr algn="just"/>
            <a:r>
              <a:rPr lang="en-US" dirty="0" smtClean="0"/>
              <a:t>DAG is a useful data structure for </a:t>
            </a:r>
            <a:r>
              <a:rPr lang="en-US" dirty="0" smtClean="0">
                <a:solidFill>
                  <a:srgbClr val="00B050"/>
                </a:solidFill>
              </a:rPr>
              <a:t>representing the basic blocks.</a:t>
            </a:r>
          </a:p>
          <a:p>
            <a:pPr algn="just"/>
            <a:r>
              <a:rPr lang="en-US" dirty="0" smtClean="0"/>
              <a:t> DAG can be very useful in identifying and implementing structure preserving and algebraic transformation on basic blocks.  </a:t>
            </a:r>
          </a:p>
          <a:p>
            <a:pPr algn="just"/>
            <a:r>
              <a:rPr lang="en-US" dirty="0" smtClean="0"/>
              <a:t> DAG gives all the necessary details of how the value is computed for each statement of the basic block. </a:t>
            </a:r>
            <a:endParaRPr lang="en-US" b="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Applications of DAG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Identifying </a:t>
            </a:r>
            <a:r>
              <a:rPr lang="en-US" dirty="0" smtClean="0">
                <a:solidFill>
                  <a:srgbClr val="00B050"/>
                </a:solidFill>
              </a:rPr>
              <a:t>common sub-expressions </a:t>
            </a:r>
            <a:r>
              <a:rPr lang="en-US" dirty="0" smtClean="0"/>
              <a:t>in a basic block.</a:t>
            </a:r>
          </a:p>
          <a:p>
            <a:endParaRPr lang="en-US" dirty="0" smtClean="0"/>
          </a:p>
          <a:p>
            <a:r>
              <a:rPr lang="en-US" dirty="0" smtClean="0"/>
              <a:t>variables which are defined inside the block but evaluated outside and which statements of a block gets their value computed outside the block.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DAG construction </a:t>
            </a:r>
            <a:endParaRPr lang="en-US" dirty="0"/>
          </a:p>
        </p:txBody>
      </p:sp>
      <p:sp>
        <p:nvSpPr>
          <p:cNvPr id="3" name="Content Placeholder 2"/>
          <p:cNvSpPr>
            <a:spLocks noGrp="1"/>
          </p:cNvSpPr>
          <p:nvPr>
            <p:ph idx="1"/>
          </p:nvPr>
        </p:nvSpPr>
        <p:spPr/>
        <p:txBody>
          <a:bodyPr>
            <a:normAutofit/>
          </a:bodyPr>
          <a:lstStyle/>
          <a:p>
            <a:pPr algn="just"/>
            <a:r>
              <a:rPr lang="en-US" dirty="0" smtClean="0"/>
              <a:t>A DAG is typically constructed for each basic block</a:t>
            </a:r>
          </a:p>
          <a:p>
            <a:pPr algn="just"/>
            <a:r>
              <a:rPr lang="en-US" dirty="0" smtClean="0"/>
              <a:t>A DAG is a directed acyclic graph and thus has nodes and edges.</a:t>
            </a:r>
          </a:p>
          <a:p>
            <a:pPr algn="just"/>
            <a:r>
              <a:rPr lang="en-US" dirty="0" smtClean="0"/>
              <a:t>Leaves are labeled by unique identifiers such as variable or constants of the three-address instruction</a:t>
            </a:r>
          </a:p>
          <a:p>
            <a:pPr algn="just"/>
            <a:r>
              <a:rPr lang="en-US" dirty="0" smtClean="0"/>
              <a:t>Interior nodes are labeled by an operator.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lgn="just">
              <a:lnSpc>
                <a:spcPct val="120000"/>
              </a:lnSpc>
              <a:buNone/>
            </a:pPr>
            <a:r>
              <a:rPr lang="en-US" sz="7000" dirty="0" smtClean="0"/>
              <a:t>The following are some of the forms </a:t>
            </a:r>
          </a:p>
          <a:p>
            <a:pPr algn="just">
              <a:lnSpc>
                <a:spcPct val="120000"/>
              </a:lnSpc>
              <a:buNone/>
            </a:pPr>
            <a:r>
              <a:rPr lang="en-US" sz="5900" b="1" dirty="0" smtClean="0">
                <a:solidFill>
                  <a:schemeClr val="accent6">
                    <a:lumMod val="75000"/>
                  </a:schemeClr>
                </a:solidFill>
              </a:rPr>
              <a:t>Absolute machine code </a:t>
            </a:r>
            <a:r>
              <a:rPr lang="en-US" sz="5900" dirty="0" smtClean="0"/>
              <a:t>– This code is directly executable </a:t>
            </a:r>
          </a:p>
          <a:p>
            <a:pPr algn="just">
              <a:lnSpc>
                <a:spcPct val="120000"/>
              </a:lnSpc>
              <a:buNone/>
            </a:pPr>
            <a:endParaRPr lang="en-US" sz="5900" dirty="0" smtClean="0"/>
          </a:p>
          <a:p>
            <a:pPr algn="just">
              <a:lnSpc>
                <a:spcPct val="120000"/>
              </a:lnSpc>
              <a:buNone/>
            </a:pPr>
            <a:r>
              <a:rPr lang="en-US" sz="5900" b="1" dirty="0" err="1" smtClean="0">
                <a:solidFill>
                  <a:schemeClr val="accent6">
                    <a:lumMod val="75000"/>
                  </a:schemeClr>
                </a:solidFill>
              </a:rPr>
              <a:t>Relocatable</a:t>
            </a:r>
            <a:r>
              <a:rPr lang="en-US" sz="5900" b="1" dirty="0" smtClean="0">
                <a:solidFill>
                  <a:schemeClr val="accent6">
                    <a:lumMod val="75000"/>
                  </a:schemeClr>
                </a:solidFill>
              </a:rPr>
              <a:t> machine code </a:t>
            </a:r>
            <a:r>
              <a:rPr lang="en-US" sz="5900" dirty="0" smtClean="0"/>
              <a:t>– This is a re-locatable machine language and is normally available as an object files.</a:t>
            </a:r>
          </a:p>
          <a:p>
            <a:pPr algn="just">
              <a:lnSpc>
                <a:spcPct val="120000"/>
              </a:lnSpc>
              <a:buNone/>
            </a:pPr>
            <a:endParaRPr lang="en-US" sz="5900" dirty="0" smtClean="0"/>
          </a:p>
          <a:p>
            <a:pPr algn="just">
              <a:lnSpc>
                <a:spcPct val="120000"/>
              </a:lnSpc>
              <a:buNone/>
            </a:pPr>
            <a:r>
              <a:rPr lang="en-US" sz="5900" b="1" dirty="0" smtClean="0">
                <a:solidFill>
                  <a:schemeClr val="accent6">
                    <a:lumMod val="75000"/>
                  </a:schemeClr>
                </a:solidFill>
              </a:rPr>
              <a:t>Assembly language </a:t>
            </a:r>
            <a:r>
              <a:rPr lang="en-US" sz="5900" dirty="0" smtClean="0"/>
              <a:t>– This is available in any assembly language which depends on the target machine and later an assembler converts this to machine language. </a:t>
            </a:r>
          </a:p>
          <a:p>
            <a:pPr algn="just">
              <a:buNone/>
            </a:pPr>
            <a:endParaRPr lang="en-US" sz="4500" dirty="0" smtClean="0"/>
          </a:p>
          <a:p>
            <a:endParaRPr lang="en-US" dirty="0"/>
          </a:p>
        </p:txBody>
      </p:sp>
      <p:sp>
        <p:nvSpPr>
          <p:cNvPr id="4" name="Footer Placeholder 3"/>
          <p:cNvSpPr>
            <a:spLocks noGrp="1"/>
          </p:cNvSpPr>
          <p:nvPr>
            <p:ph type="ftr" sz="quarter" idx="11"/>
          </p:nvPr>
        </p:nvSpPr>
        <p:spPr/>
        <p:txBody>
          <a:bodyPr/>
          <a:lstStyle/>
          <a:p>
            <a:r>
              <a:rPr lang="en-US" dirty="0" smtClean="0"/>
              <a:t>Chapter 11 &amp; 12: Code Generation &amp; Optimization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 DAG construction</a:t>
            </a:r>
            <a:endParaRPr lang="en-US" b="1" dirty="0"/>
          </a:p>
        </p:txBody>
      </p:sp>
      <p:sp>
        <p:nvSpPr>
          <p:cNvPr id="3" name="Content Placeholder 2"/>
          <p:cNvSpPr>
            <a:spLocks noGrp="1"/>
          </p:cNvSpPr>
          <p:nvPr>
            <p:ph idx="1"/>
          </p:nvPr>
        </p:nvSpPr>
        <p:spPr/>
        <p:txBody>
          <a:bodyPr/>
          <a:lstStyle/>
          <a:p>
            <a:endParaRPr lang="en-US" dirty="0" smtClean="0"/>
          </a:p>
          <a:p>
            <a:r>
              <a:rPr lang="en-US" b="1" dirty="0" smtClean="0">
                <a:solidFill>
                  <a:srgbClr val="FF0000"/>
                </a:solidFill>
              </a:rPr>
              <a:t>Input:</a:t>
            </a:r>
            <a:r>
              <a:rPr lang="en-US" dirty="0" smtClean="0"/>
              <a:t> Basic block </a:t>
            </a:r>
          </a:p>
          <a:p>
            <a:endParaRPr lang="en-US" dirty="0" smtClean="0"/>
          </a:p>
          <a:p>
            <a:r>
              <a:rPr lang="en-US" b="1" dirty="0" smtClean="0">
                <a:solidFill>
                  <a:srgbClr val="FF0000"/>
                </a:solidFill>
              </a:rPr>
              <a:t>Output:</a:t>
            </a:r>
            <a:r>
              <a:rPr lang="en-US" dirty="0" smtClean="0"/>
              <a:t> DAG having label for each node – operator or variables. For each node a list of attached identifiers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Autofit/>
          </a:bodyPr>
          <a:lstStyle/>
          <a:p>
            <a:pPr>
              <a:buNone/>
            </a:pPr>
            <a:r>
              <a:rPr lang="en-US" sz="2400" dirty="0" smtClean="0">
                <a:solidFill>
                  <a:srgbClr val="FF0000"/>
                </a:solidFill>
              </a:rPr>
              <a:t>DAG_Construct( ) </a:t>
            </a:r>
          </a:p>
          <a:p>
            <a:pPr>
              <a:buNone/>
            </a:pPr>
            <a:r>
              <a:rPr lang="en-US" sz="2400" dirty="0" smtClean="0"/>
              <a:t>	</a:t>
            </a:r>
            <a:r>
              <a:rPr lang="en-US" sz="2400" b="1" dirty="0" smtClean="0">
                <a:solidFill>
                  <a:srgbClr val="FF0000"/>
                </a:solidFill>
              </a:rPr>
              <a:t>{ </a:t>
            </a:r>
          </a:p>
          <a:p>
            <a:pPr>
              <a:buNone/>
            </a:pPr>
            <a:r>
              <a:rPr lang="en-US" sz="2400" dirty="0" smtClean="0"/>
              <a:t>	1. x := y op z ………………………….(</a:t>
            </a:r>
            <a:r>
              <a:rPr lang="en-US" sz="2400" dirty="0" err="1" smtClean="0"/>
              <a:t>i</a:t>
            </a:r>
            <a:r>
              <a:rPr lang="en-US" sz="2400" dirty="0" smtClean="0"/>
              <a:t>)</a:t>
            </a:r>
          </a:p>
          <a:p>
            <a:pPr>
              <a:buNone/>
            </a:pPr>
            <a:r>
              <a:rPr lang="en-US" sz="2400" dirty="0" smtClean="0"/>
              <a:t>	2. x := op y …………………………….(ii)</a:t>
            </a:r>
          </a:p>
          <a:p>
            <a:pPr>
              <a:buNone/>
            </a:pPr>
            <a:r>
              <a:rPr lang="en-US" sz="2400" dirty="0" smtClean="0"/>
              <a:t>	3. x := y ………………………………….(iii)</a:t>
            </a:r>
          </a:p>
          <a:p>
            <a:pPr>
              <a:buNone/>
            </a:pPr>
            <a:r>
              <a:rPr lang="en-US" sz="2400" dirty="0" smtClean="0"/>
              <a:t>	4. If node (y) is </a:t>
            </a:r>
            <a:r>
              <a:rPr lang="en-US" sz="2400" dirty="0" smtClean="0">
                <a:solidFill>
                  <a:schemeClr val="accent4"/>
                </a:solidFill>
              </a:rPr>
              <a:t>undefined</a:t>
            </a:r>
            <a:r>
              <a:rPr lang="en-US" sz="2400" dirty="0" smtClean="0"/>
              <a:t> create a label ‘y’ and let it be node (y) and so for node (z) if ‘z’ is not there </a:t>
            </a:r>
          </a:p>
          <a:p>
            <a:pPr>
              <a:buNone/>
            </a:pPr>
            <a:r>
              <a:rPr lang="en-US" sz="2400" dirty="0" smtClean="0"/>
              <a:t>	5. In case (i) check if there is a node labeled ‘op’ whose left and right children are ‘y’ and ‘z’ respectively. If not create such a node and let it be ‘n’. In case (ii) ignore ‘z’ and do the same thing. In case (iii) let the node(y) be ‘n’ </a:t>
            </a:r>
          </a:p>
          <a:p>
            <a:pPr>
              <a:buNone/>
            </a:pPr>
            <a:r>
              <a:rPr lang="en-US" sz="2400" dirty="0" smtClean="0"/>
              <a:t>	6. Delete x from the list of attached identifiers for node(x). Append ‘x’ to the list of attached identifiers for the node ‘n’ and set node(x) to n </a:t>
            </a:r>
          </a:p>
          <a:p>
            <a:pPr>
              <a:buNone/>
            </a:pPr>
            <a:r>
              <a:rPr lang="en-US" sz="2400" dirty="0" smtClean="0"/>
              <a:t>	</a:t>
            </a:r>
            <a:r>
              <a:rPr lang="en-US" sz="2400" b="1" dirty="0" smtClean="0">
                <a:solidFill>
                  <a:srgbClr val="FF0000"/>
                </a:solidFill>
              </a:rPr>
              <a:t>} </a:t>
            </a:r>
            <a:endParaRPr lang="en-US" sz="2400" b="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Consider the following example involving three-address code instructions: </a:t>
            </a:r>
          </a:p>
          <a:p>
            <a:pPr algn="ctr">
              <a:buNone/>
            </a:pPr>
            <a:r>
              <a:rPr lang="en-US" dirty="0" smtClean="0"/>
              <a:t>1. t1 := 4 * i </a:t>
            </a:r>
          </a:p>
          <a:p>
            <a:pPr algn="ctr">
              <a:buNone/>
            </a:pPr>
            <a:r>
              <a:rPr lang="en-US" dirty="0" smtClean="0"/>
              <a:t>2. t2 := a[t1] </a:t>
            </a:r>
          </a:p>
          <a:p>
            <a:pPr algn="ctr">
              <a:buNone/>
            </a:pPr>
            <a:r>
              <a:rPr lang="en-US" dirty="0" smtClean="0"/>
              <a:t>3. t3 := 4 * i </a:t>
            </a:r>
          </a:p>
          <a:p>
            <a:pPr algn="ctr">
              <a:buNone/>
            </a:pPr>
            <a:r>
              <a:rPr lang="en-US" dirty="0" smtClean="0"/>
              <a:t>4. t4 := b [t3] </a:t>
            </a:r>
          </a:p>
          <a:p>
            <a:pPr algn="ctr">
              <a:buNone/>
            </a:pPr>
            <a:r>
              <a:rPr lang="en-US" dirty="0" smtClean="0"/>
              <a:t>5. t5 := t2 *t4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DAG constructed for the example </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447800" y="1676400"/>
            <a:ext cx="5715000" cy="4267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dirty="0"/>
          </a:p>
        </p:txBody>
      </p:sp>
      <p:sp>
        <p:nvSpPr>
          <p:cNvPr id="6" name="Footer Placeholder 5"/>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Peephole Optimization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This is </a:t>
            </a:r>
            <a:r>
              <a:rPr lang="en-US" dirty="0" smtClean="0">
                <a:solidFill>
                  <a:srgbClr val="FF0000"/>
                </a:solidFill>
              </a:rPr>
              <a:t>code optimization Technique</a:t>
            </a:r>
          </a:p>
          <a:p>
            <a:pPr algn="just"/>
            <a:r>
              <a:rPr lang="en-US" dirty="0" smtClean="0"/>
              <a:t>We can apply Pheephole optimazation either on </a:t>
            </a:r>
            <a:r>
              <a:rPr lang="en-US" dirty="0" smtClean="0">
                <a:solidFill>
                  <a:srgbClr val="FF0000"/>
                </a:solidFill>
              </a:rPr>
              <a:t>target code </a:t>
            </a:r>
            <a:r>
              <a:rPr lang="en-US" dirty="0" smtClean="0"/>
              <a:t>or </a:t>
            </a:r>
            <a:r>
              <a:rPr lang="en-US" dirty="0" smtClean="0">
                <a:solidFill>
                  <a:srgbClr val="FF0000"/>
                </a:solidFill>
              </a:rPr>
              <a:t>intermediate code.</a:t>
            </a:r>
          </a:p>
          <a:p>
            <a:pPr algn="just"/>
            <a:r>
              <a:rPr lang="en-US" dirty="0" smtClean="0"/>
              <a:t>This optimization technique try to improve the performance of target code by</a:t>
            </a:r>
          </a:p>
          <a:p>
            <a:pPr lvl="1" algn="just"/>
            <a:r>
              <a:rPr lang="en-US" dirty="0" smtClean="0"/>
              <a:t>Examine a short sequence of target instructions (called the peephole)</a:t>
            </a:r>
          </a:p>
          <a:p>
            <a:pPr lvl="1" algn="just"/>
            <a:r>
              <a:rPr lang="en-US" dirty="0" smtClean="0"/>
              <a:t>Replace these instructions by a shorter or faster sequence, whenever possible.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Program transformation that are characterestics of Peephole optimazation</a:t>
            </a:r>
          </a:p>
          <a:p>
            <a:pPr algn="just"/>
            <a:r>
              <a:rPr lang="en-US" dirty="0" smtClean="0"/>
              <a:t>Redundant – instruction elimination</a:t>
            </a:r>
          </a:p>
          <a:p>
            <a:pPr algn="just"/>
            <a:r>
              <a:rPr lang="en-US" dirty="0" smtClean="0"/>
              <a:t>Flow- of – control optimizations</a:t>
            </a:r>
          </a:p>
          <a:p>
            <a:pPr algn="just"/>
            <a:r>
              <a:rPr lang="en-US" dirty="0" smtClean="0"/>
              <a:t>Algebraic simplifications</a:t>
            </a:r>
          </a:p>
          <a:p>
            <a:pPr algn="just"/>
            <a:r>
              <a:rPr lang="en-US" dirty="0" smtClean="0"/>
              <a:t>Use of machine idioms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Rudundant Loads and Stores</a:t>
            </a:r>
            <a:endParaRPr lang="en-US" b="1" dirty="0"/>
          </a:p>
        </p:txBody>
      </p:sp>
      <p:sp>
        <p:nvSpPr>
          <p:cNvPr id="3" name="Content Placeholder 2"/>
          <p:cNvSpPr>
            <a:spLocks noGrp="1"/>
          </p:cNvSpPr>
          <p:nvPr>
            <p:ph idx="1"/>
          </p:nvPr>
        </p:nvSpPr>
        <p:spPr/>
        <p:txBody>
          <a:bodyPr/>
          <a:lstStyle/>
          <a:p>
            <a:pPr algn="just"/>
            <a:r>
              <a:rPr lang="en-US" dirty="0" smtClean="0"/>
              <a:t>If we see the instruction sequence</a:t>
            </a:r>
          </a:p>
          <a:p>
            <a:pPr marL="971550" lvl="1" indent="-514350" algn="just">
              <a:buAutoNum type="arabicParenBoth"/>
            </a:pPr>
            <a:r>
              <a:rPr lang="en-US" dirty="0" smtClean="0"/>
              <a:t>MOV R0, a</a:t>
            </a:r>
          </a:p>
          <a:p>
            <a:pPr marL="971550" lvl="1" indent="-514350" algn="just">
              <a:buAutoNum type="arabicParenBoth"/>
            </a:pPr>
            <a:r>
              <a:rPr lang="en-US" dirty="0" smtClean="0"/>
              <a:t>MOV a, RO</a:t>
            </a:r>
          </a:p>
          <a:p>
            <a:pPr marL="971550" lvl="1" indent="-514350" algn="just">
              <a:buNone/>
            </a:pPr>
            <a:endParaRPr lang="en-US" dirty="0" smtClean="0"/>
          </a:p>
          <a:p>
            <a:pPr marL="971550" lvl="1" indent="-514350" algn="just">
              <a:buNone/>
            </a:pPr>
            <a:r>
              <a:rPr lang="en-US" dirty="0" smtClean="0"/>
              <a:t>We can delete instruction (2) because whenever (2) is executed, (1) will ensure that the value of a is already in register R0.</a:t>
            </a:r>
          </a:p>
          <a:p>
            <a:pPr marL="971550" lvl="1" indent="-514350">
              <a:buNone/>
            </a:pPr>
            <a:endParaRPr lang="en-US" dirty="0" smtClean="0"/>
          </a:p>
          <a:p>
            <a:pPr marL="971550" lvl="1" indent="-51435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Note that if (2) had a label we could not be sure that (1) was always executed immmediately before (2) and so we could not remove (2).</a:t>
            </a:r>
          </a:p>
          <a:p>
            <a:pPr algn="just"/>
            <a:endParaRPr lang="en-US" dirty="0" smtClean="0"/>
          </a:p>
          <a:p>
            <a:pPr algn="just"/>
            <a:r>
              <a:rPr lang="en-US" dirty="0" smtClean="0"/>
              <a:t>Another way, (1) and (2) have to be in the same basic block for this transformation to be safe.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Unreachable Code</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Another opportunity for peephole optimization is the removal of unreachable instructions.</a:t>
            </a:r>
          </a:p>
          <a:p>
            <a:pPr algn="just"/>
            <a:endParaRPr lang="en-US" dirty="0" smtClean="0"/>
          </a:p>
          <a:p>
            <a:pPr algn="just"/>
            <a:r>
              <a:rPr lang="en-US" dirty="0" smtClean="0"/>
              <a:t>An unlabeld instruction immediately follwoing an unconditional jump may be removed.</a:t>
            </a:r>
          </a:p>
          <a:p>
            <a:pPr algn="just"/>
            <a:endParaRPr lang="en-US" dirty="0" smtClean="0"/>
          </a:p>
          <a:p>
            <a:pPr algn="just"/>
            <a:r>
              <a:rPr lang="en-US" dirty="0" smtClean="0"/>
              <a:t>This peration can be repeated to eliminate a sequence of instructions.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solidFill>
                  <a:schemeClr val="accent6">
                    <a:lumMod val="75000"/>
                  </a:schemeClr>
                </a:solidFill>
              </a:rPr>
              <a:t>Byte code forms for interpreters</a:t>
            </a:r>
            <a:r>
              <a:rPr lang="en-US" dirty="0" smtClean="0"/>
              <a:t> – Java virtual machine has the write once and run anywhere concept where the output should be in Byte code. </a:t>
            </a:r>
          </a:p>
          <a:p>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 of – Control Optimizations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The intermediate code generation algorithms frequently produce jumps to jumps, jumps to conditional jumps, or conditional jumps to jumps.</a:t>
            </a:r>
          </a:p>
          <a:p>
            <a:pPr algn="just">
              <a:buNone/>
            </a:pPr>
            <a:endParaRPr lang="en-US" dirty="0" smtClean="0"/>
          </a:p>
          <a:p>
            <a:pPr algn="just"/>
            <a:r>
              <a:rPr lang="en-US" dirty="0" smtClean="0"/>
              <a:t>These unnecessary jumps can be eliminated in either the intermediate code or the target code by the following types of peephole optimizations.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			goto L1</a:t>
            </a:r>
          </a:p>
          <a:p>
            <a:pPr>
              <a:buNone/>
            </a:pPr>
            <a:r>
              <a:rPr lang="en-US" dirty="0" smtClean="0"/>
              <a:t>			...</a:t>
            </a:r>
          </a:p>
          <a:p>
            <a:pPr>
              <a:buNone/>
            </a:pPr>
            <a:r>
              <a:rPr lang="en-US" dirty="0" smtClean="0"/>
              <a:t>L1:		goto L2</a:t>
            </a:r>
          </a:p>
          <a:p>
            <a:pPr>
              <a:buNone/>
            </a:pPr>
            <a:r>
              <a:rPr lang="en-US" dirty="0" smtClean="0"/>
              <a:t>Can be replace by </a:t>
            </a:r>
          </a:p>
          <a:p>
            <a:pPr>
              <a:buNone/>
            </a:pPr>
            <a:r>
              <a:rPr lang="en-US" dirty="0" smtClean="0"/>
              <a:t>			goto L2</a:t>
            </a:r>
          </a:p>
          <a:p>
            <a:pPr>
              <a:buNone/>
            </a:pPr>
            <a:r>
              <a:rPr lang="en-US" dirty="0" smtClean="0"/>
              <a:t>			...</a:t>
            </a:r>
          </a:p>
          <a:p>
            <a:pPr>
              <a:buNone/>
            </a:pPr>
            <a:r>
              <a:rPr lang="en-US" dirty="0" smtClean="0"/>
              <a:t>L1:		goto L2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If there are now no jumps to L1, then it may be possible to eliminate the statement  L1: goto L2</a:t>
            </a:r>
          </a:p>
          <a:p>
            <a:pPr algn="just"/>
            <a:endParaRPr lang="en-US" dirty="0" smtClean="0"/>
          </a:p>
          <a:p>
            <a:pPr algn="just">
              <a:buNone/>
            </a:pPr>
            <a:r>
              <a:rPr lang="en-US" dirty="0" smtClean="0"/>
              <a:t>		if a&lt;b goto L1</a:t>
            </a:r>
          </a:p>
          <a:p>
            <a:pPr algn="just">
              <a:buNone/>
            </a:pPr>
            <a:r>
              <a:rPr lang="en-US" dirty="0" smtClean="0"/>
              <a:t>		....</a:t>
            </a:r>
          </a:p>
          <a:p>
            <a:pPr algn="just">
              <a:buNone/>
            </a:pPr>
            <a:r>
              <a:rPr lang="en-US" dirty="0" smtClean="0"/>
              <a:t>L1:	goto L2</a:t>
            </a:r>
          </a:p>
          <a:p>
            <a:pPr algn="just">
              <a:buNone/>
            </a:pPr>
            <a:r>
              <a:rPr lang="en-US" dirty="0" smtClean="0"/>
              <a:t>Can be replaced by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if a&lt;b goto L2</a:t>
            </a:r>
          </a:p>
          <a:p>
            <a:pPr>
              <a:buNone/>
            </a:pPr>
            <a:r>
              <a:rPr lang="en-US" dirty="0" smtClean="0"/>
              <a:t>		....</a:t>
            </a:r>
          </a:p>
          <a:p>
            <a:pPr>
              <a:buNone/>
            </a:pPr>
            <a:r>
              <a:rPr lang="en-US" dirty="0" smtClean="0"/>
              <a:t>L1:	goto L2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goto L1</a:t>
            </a:r>
          </a:p>
          <a:p>
            <a:pPr>
              <a:buNone/>
            </a:pPr>
            <a:r>
              <a:rPr lang="en-US" dirty="0" smtClean="0"/>
              <a:t>			...</a:t>
            </a:r>
          </a:p>
          <a:p>
            <a:pPr>
              <a:buNone/>
            </a:pPr>
            <a:r>
              <a:rPr lang="en-US" dirty="0" smtClean="0"/>
              <a:t>L1:		if a&lt;b goto L2</a:t>
            </a:r>
          </a:p>
          <a:p>
            <a:pPr>
              <a:buNone/>
            </a:pPr>
            <a:r>
              <a:rPr lang="en-US" dirty="0" smtClean="0"/>
              <a:t>L3:</a:t>
            </a:r>
          </a:p>
          <a:p>
            <a:pPr>
              <a:buNone/>
            </a:pPr>
            <a:r>
              <a:rPr lang="en-US" dirty="0" smtClean="0"/>
              <a:t>May be replaced by</a:t>
            </a:r>
          </a:p>
          <a:p>
            <a:pPr>
              <a:buNone/>
            </a:pPr>
            <a:r>
              <a:rPr lang="en-US" dirty="0" smtClean="0"/>
              <a:t>			if a&lt;b goto L2</a:t>
            </a:r>
          </a:p>
          <a:p>
            <a:pPr>
              <a:buNone/>
            </a:pPr>
            <a:r>
              <a:rPr lang="en-US" dirty="0" smtClean="0"/>
              <a:t>			goto L3</a:t>
            </a:r>
          </a:p>
          <a:p>
            <a:pPr>
              <a:buNone/>
            </a:pPr>
            <a:r>
              <a:rPr lang="en-US" dirty="0" smtClean="0"/>
              <a:t>			....</a:t>
            </a:r>
          </a:p>
          <a:p>
            <a:pPr>
              <a:buNone/>
            </a:pPr>
            <a:r>
              <a:rPr lang="en-US" dirty="0" smtClean="0"/>
              <a:t>L3: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Algebraic simplification</a:t>
            </a:r>
            <a:endParaRPr lang="en-US" b="1" dirty="0"/>
          </a:p>
        </p:txBody>
      </p:sp>
      <p:sp>
        <p:nvSpPr>
          <p:cNvPr id="3" name="Content Placeholder 2"/>
          <p:cNvSpPr>
            <a:spLocks noGrp="1"/>
          </p:cNvSpPr>
          <p:nvPr>
            <p:ph idx="1"/>
          </p:nvPr>
        </p:nvSpPr>
        <p:spPr/>
        <p:txBody>
          <a:bodyPr>
            <a:normAutofit/>
          </a:bodyPr>
          <a:lstStyle/>
          <a:p>
            <a:pPr algn="just"/>
            <a:r>
              <a:rPr lang="en-US" dirty="0" smtClean="0"/>
              <a:t>Statement such as </a:t>
            </a:r>
          </a:p>
          <a:p>
            <a:pPr algn="just">
              <a:buNone/>
            </a:pPr>
            <a:r>
              <a:rPr lang="en-US" dirty="0" smtClean="0"/>
              <a:t>	</a:t>
            </a:r>
          </a:p>
          <a:p>
            <a:pPr algn="just">
              <a:buNone/>
            </a:pPr>
            <a:r>
              <a:rPr lang="en-US" dirty="0" smtClean="0"/>
              <a:t>	x = x+0		or		x  = x	+ 1</a:t>
            </a:r>
          </a:p>
          <a:p>
            <a:pPr algn="just">
              <a:buNone/>
            </a:pPr>
            <a:r>
              <a:rPr lang="en-US" dirty="0" smtClean="0"/>
              <a:t>	</a:t>
            </a:r>
          </a:p>
          <a:p>
            <a:pPr algn="just">
              <a:buNone/>
            </a:pPr>
            <a:r>
              <a:rPr lang="en-US" dirty="0" smtClean="0"/>
              <a:t>	Are often produced by straightforward intermediate code-generation algorithms, and they can be eliminated easily through peephole optimization.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Reduction in Strength</a:t>
            </a:r>
            <a:endParaRPr lang="en-US" b="1" dirty="0"/>
          </a:p>
        </p:txBody>
      </p:sp>
      <p:sp>
        <p:nvSpPr>
          <p:cNvPr id="3" name="Content Placeholder 2"/>
          <p:cNvSpPr>
            <a:spLocks noGrp="1"/>
          </p:cNvSpPr>
          <p:nvPr>
            <p:ph idx="1"/>
          </p:nvPr>
        </p:nvSpPr>
        <p:spPr/>
        <p:txBody>
          <a:bodyPr/>
          <a:lstStyle/>
          <a:p>
            <a:r>
              <a:rPr lang="en-US" dirty="0" smtClean="0"/>
              <a:t>Reduction in strength replaces expensive operations by equivalent cheaper ones on the target machine.</a:t>
            </a:r>
          </a:p>
          <a:p>
            <a:endParaRPr lang="en-US" dirty="0" smtClean="0"/>
          </a:p>
          <a:p>
            <a:r>
              <a:rPr lang="en-US" dirty="0" smtClean="0"/>
              <a:t>Example. X^2 is cheaper to implement as x*x than call to an exponentiation routine.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of Machine Idioms</a:t>
            </a:r>
            <a:endParaRPr lang="en-US" b="1" dirty="0"/>
          </a:p>
        </p:txBody>
      </p:sp>
      <p:sp>
        <p:nvSpPr>
          <p:cNvPr id="3" name="Content Placeholder 2"/>
          <p:cNvSpPr>
            <a:spLocks noGrp="1"/>
          </p:cNvSpPr>
          <p:nvPr>
            <p:ph idx="1"/>
          </p:nvPr>
        </p:nvSpPr>
        <p:spPr/>
        <p:txBody>
          <a:bodyPr>
            <a:normAutofit fontScale="92500"/>
          </a:bodyPr>
          <a:lstStyle/>
          <a:p>
            <a:pPr algn="just"/>
            <a:r>
              <a:rPr lang="en-US" dirty="0" smtClean="0"/>
              <a:t>The target machine may have hardware instructions to implements certain specific operations effectively.</a:t>
            </a:r>
          </a:p>
          <a:p>
            <a:pPr algn="just"/>
            <a:r>
              <a:rPr lang="en-US" dirty="0" smtClean="0"/>
              <a:t>Use of these instructions can reduce execution time.</a:t>
            </a:r>
          </a:p>
          <a:p>
            <a:pPr algn="just"/>
            <a:r>
              <a:rPr lang="en-US" dirty="0" smtClean="0"/>
              <a:t>Example. Some machine have auto increments and auto decrement addressing modes.</a:t>
            </a:r>
          </a:p>
          <a:p>
            <a:pPr algn="just"/>
            <a:r>
              <a:rPr lang="en-US" dirty="0" smtClean="0"/>
              <a:t>The use of these modes greatly improves the quality of code when pushing or popping a stack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These modes can also be used in code for statements like </a:t>
            </a:r>
            <a:r>
              <a:rPr lang="en-US" dirty="0" err="1" smtClean="0"/>
              <a:t>i</a:t>
            </a:r>
            <a:r>
              <a:rPr lang="en-US" dirty="0" smtClean="0"/>
              <a:t> </a:t>
            </a:r>
            <a:r>
              <a:rPr lang="en-US" dirty="0" smtClean="0"/>
              <a:t>:= i+1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dirty="0"/>
          </a:p>
        </p:txBody>
      </p:sp>
      <p:sp>
        <p:nvSpPr>
          <p:cNvPr id="5" name="Footer Placeholder 4"/>
          <p:cNvSpPr>
            <a:spLocks noGrp="1"/>
          </p:cNvSpPr>
          <p:nvPr>
            <p:ph type="ftr" sz="quarter" idx="11"/>
          </p:nvPr>
        </p:nvSpPr>
        <p:spPr/>
        <p:txBody>
          <a:bodyPr/>
          <a:lstStyle/>
          <a:p>
            <a:r>
              <a:rPr lang="en-US" dirty="0" smtClean="0"/>
              <a:t>Chapter 11 &amp; 12: Code Generation &amp; Optimization</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dirty="0"/>
          </a:p>
        </p:txBody>
      </p:sp>
      <p:sp>
        <p:nvSpPr>
          <p:cNvPr id="4" name="Footer Placeholder 3"/>
          <p:cNvSpPr>
            <a:spLocks noGrp="1"/>
          </p:cNvSpPr>
          <p:nvPr>
            <p:ph type="ftr" sz="quarter" idx="11"/>
          </p:nvPr>
        </p:nvSpPr>
        <p:spPr/>
        <p:txBody>
          <a:bodyPr/>
          <a:lstStyle/>
          <a:p>
            <a:r>
              <a:rPr lang="en-US" smtClean="0"/>
              <a:t>Chapter 11 &amp; 12: Code Generation &amp; Optimization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dirty="0"/>
          </a:p>
        </p:txBody>
      </p:sp>
      <p:pic>
        <p:nvPicPr>
          <p:cNvPr id="1026" name="Picture 2" descr="C:\Documents and Settings\Administrator\Desktop\p3zosanzlWsT1kEM6Im-o.jpg"/>
          <p:cNvPicPr>
            <a:picLocks noChangeAspect="1" noChangeArrowheads="1"/>
          </p:cNvPicPr>
          <p:nvPr/>
        </p:nvPicPr>
        <p:blipFill>
          <a:blip r:embed="rId2"/>
          <a:srcRect/>
          <a:stretch>
            <a:fillRect/>
          </a:stretch>
        </p:blipFill>
        <p:spPr bwMode="auto">
          <a:xfrm>
            <a:off x="2362200" y="1676400"/>
            <a:ext cx="4406900" cy="3403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3.</a:t>
            </a:r>
            <a:r>
              <a:rPr lang="en-US" b="1" dirty="0" smtClean="0"/>
              <a:t>Target Machine </a:t>
            </a:r>
            <a:br>
              <a:rPr lang="en-US" b="1" dirty="0" smtClean="0"/>
            </a:b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Implementing code generation requires thorough understanding of the target </a:t>
            </a:r>
            <a:r>
              <a:rPr lang="en-US" b="1" dirty="0" smtClean="0">
                <a:solidFill>
                  <a:schemeClr val="accent6">
                    <a:lumMod val="75000"/>
                  </a:schemeClr>
                </a:solidFill>
              </a:rPr>
              <a:t>machine architecture </a:t>
            </a:r>
            <a:r>
              <a:rPr lang="en-US" dirty="0" smtClean="0"/>
              <a:t>and its </a:t>
            </a:r>
            <a:r>
              <a:rPr lang="en-US" b="1" dirty="0" smtClean="0">
                <a:solidFill>
                  <a:schemeClr val="accent6">
                    <a:lumMod val="75000"/>
                  </a:schemeClr>
                </a:solidFill>
              </a:rPr>
              <a:t>instruction set.</a:t>
            </a:r>
          </a:p>
          <a:p>
            <a:pPr algn="just">
              <a:buNone/>
            </a:pPr>
            <a:endParaRPr lang="en-US" b="1" dirty="0" smtClean="0">
              <a:solidFill>
                <a:schemeClr val="accent6">
                  <a:lumMod val="75000"/>
                </a:schemeClr>
              </a:solidFill>
            </a:endParaRPr>
          </a:p>
          <a:p>
            <a:pPr algn="just"/>
            <a:r>
              <a:rPr lang="en-US" dirty="0" smtClean="0"/>
              <a:t>Consider a </a:t>
            </a:r>
            <a:r>
              <a:rPr lang="en-US" b="1" u="sng" dirty="0" smtClean="0">
                <a:solidFill>
                  <a:schemeClr val="accent6">
                    <a:lumMod val="75000"/>
                  </a:schemeClr>
                </a:solidFill>
              </a:rPr>
              <a:t>hypothetical machine </a:t>
            </a:r>
            <a:r>
              <a:rPr lang="en-US" dirty="0" smtClean="0"/>
              <a:t>with the following features: </a:t>
            </a:r>
          </a:p>
          <a:p>
            <a:pPr algn="just">
              <a:buNone/>
            </a:pPr>
            <a:endParaRPr lang="en-US" dirty="0" smtClean="0"/>
          </a:p>
          <a:p>
            <a:pPr algn="just">
              <a:buNone/>
            </a:pPr>
            <a:r>
              <a:rPr lang="en-US" dirty="0" smtClean="0"/>
              <a:t>The instructions are byte-addressable where a word is 4 bytes </a:t>
            </a:r>
          </a:p>
          <a:p>
            <a:pPr algn="just">
              <a:buNone/>
            </a:pPr>
            <a:endParaRPr lang="pt-BR" dirty="0" smtClean="0"/>
          </a:p>
          <a:p>
            <a:pPr algn="just">
              <a:buNone/>
            </a:pPr>
            <a:r>
              <a:rPr lang="pt-BR" dirty="0" smtClean="0"/>
              <a:t>Has </a:t>
            </a:r>
            <a:r>
              <a:rPr lang="pt-BR" i="1" dirty="0" smtClean="0"/>
              <a:t>n general purpose registers </a:t>
            </a:r>
            <a:r>
              <a:rPr lang="pt-BR" b="1" i="1" dirty="0" smtClean="0"/>
              <a:t>R0, R1, …, Rn-1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11 &amp; 12: Code Generation &amp; Optimization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4068</Words>
  <Application>Microsoft Office PowerPoint</Application>
  <PresentationFormat>On-screen Show (4:3)</PresentationFormat>
  <Paragraphs>756</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Code Generation &amp; Code Optimization  By Prof. Londhe D. N   Assistant Professor GIT, Lavel</vt:lpstr>
      <vt:lpstr> Code Generation – Introduction </vt:lpstr>
      <vt:lpstr>Expectations of the code generator </vt:lpstr>
      <vt:lpstr> Issues in the Code Generator </vt:lpstr>
      <vt:lpstr>Slide 5</vt:lpstr>
      <vt:lpstr> 2. Target Program Code:  </vt:lpstr>
      <vt:lpstr>Slide 7</vt:lpstr>
      <vt:lpstr>Slide 8</vt:lpstr>
      <vt:lpstr> 3.Target Machine  </vt:lpstr>
      <vt:lpstr>Slide 10</vt:lpstr>
      <vt:lpstr>Slide 11</vt:lpstr>
      <vt:lpstr> 4. Instruction Selection  </vt:lpstr>
      <vt:lpstr>Slide 13</vt:lpstr>
      <vt:lpstr> </vt:lpstr>
      <vt:lpstr>Slide 15</vt:lpstr>
      <vt:lpstr>Slide 16</vt:lpstr>
      <vt:lpstr>Slide 17</vt:lpstr>
      <vt:lpstr>Slide 18</vt:lpstr>
      <vt:lpstr>Slide 19</vt:lpstr>
      <vt:lpstr>Slide 20</vt:lpstr>
      <vt:lpstr> 5. Need for Global Code optimization  </vt:lpstr>
      <vt:lpstr>Slide 22</vt:lpstr>
      <vt:lpstr>Slide 23</vt:lpstr>
      <vt:lpstr> 6.Register allocation and Assignment  </vt:lpstr>
      <vt:lpstr>Examples</vt:lpstr>
      <vt:lpstr> 7.Choice of Evaluation order  </vt:lpstr>
      <vt:lpstr>Slide 27</vt:lpstr>
      <vt:lpstr>Basic Blocks and Flow graphs </vt:lpstr>
      <vt:lpstr>Slide 29</vt:lpstr>
      <vt:lpstr>Slide 30</vt:lpstr>
      <vt:lpstr>Slide 31</vt:lpstr>
      <vt:lpstr>Slide 32</vt:lpstr>
      <vt:lpstr>The algorithm for basic block construction </vt:lpstr>
      <vt:lpstr>For Example</vt:lpstr>
      <vt:lpstr>Slide 35</vt:lpstr>
      <vt:lpstr>Slide 36</vt:lpstr>
      <vt:lpstr>Loops</vt:lpstr>
      <vt:lpstr>Transformations/Optimization on Basic Blocks </vt:lpstr>
      <vt:lpstr>Slide 39</vt:lpstr>
      <vt:lpstr>Slide 40</vt:lpstr>
      <vt:lpstr>Slide 41</vt:lpstr>
      <vt:lpstr> Structure-Preserving Transformation  </vt:lpstr>
      <vt:lpstr>Slide 43</vt:lpstr>
      <vt:lpstr>Slide 44</vt:lpstr>
      <vt:lpstr>2. Dead code elimination </vt:lpstr>
      <vt:lpstr>Slide 46</vt:lpstr>
      <vt:lpstr> 3. Renaming Temporary variables </vt:lpstr>
      <vt:lpstr>Slide 48</vt:lpstr>
      <vt:lpstr> 4. Independent statements can be reordered </vt:lpstr>
      <vt:lpstr>Slide 50</vt:lpstr>
      <vt:lpstr> Algebraic transformations </vt:lpstr>
      <vt:lpstr> Next-Use Information </vt:lpstr>
      <vt:lpstr>Slide 53</vt:lpstr>
      <vt:lpstr>Slide 54</vt:lpstr>
      <vt:lpstr> Simple Code Generator  </vt:lpstr>
      <vt:lpstr>Slide 56</vt:lpstr>
      <vt:lpstr>Slide 57</vt:lpstr>
      <vt:lpstr> Data structures for the Simple code generator algorithm  </vt:lpstr>
      <vt:lpstr>Slide 59</vt:lpstr>
      <vt:lpstr>Slide 60</vt:lpstr>
      <vt:lpstr>The Code Generation Algorithm </vt:lpstr>
      <vt:lpstr>Slide 62</vt:lpstr>
      <vt:lpstr>Algorithm : getreg ( ) </vt:lpstr>
      <vt:lpstr>Slide 64</vt:lpstr>
      <vt:lpstr>Example</vt:lpstr>
      <vt:lpstr>Slide 66</vt:lpstr>
      <vt:lpstr> DAG Construction </vt:lpstr>
      <vt:lpstr> Applications of DAG </vt:lpstr>
      <vt:lpstr> DAG construction </vt:lpstr>
      <vt:lpstr>Algorithm: DAG construction</vt:lpstr>
      <vt:lpstr>Slide 71</vt:lpstr>
      <vt:lpstr>Slide 72</vt:lpstr>
      <vt:lpstr>DAG constructed for the example </vt:lpstr>
      <vt:lpstr>Peephole Optimization</vt:lpstr>
      <vt:lpstr>Slide 75</vt:lpstr>
      <vt:lpstr>Rudundant Loads and Stores</vt:lpstr>
      <vt:lpstr>Slide 77</vt:lpstr>
      <vt:lpstr>Unreachable Code</vt:lpstr>
      <vt:lpstr>Slide 79</vt:lpstr>
      <vt:lpstr>Flow – of – Control Optimizations</vt:lpstr>
      <vt:lpstr>Example</vt:lpstr>
      <vt:lpstr>Slide 82</vt:lpstr>
      <vt:lpstr>Slide 83</vt:lpstr>
      <vt:lpstr>Slide 84</vt:lpstr>
      <vt:lpstr>Algebraic simplification</vt:lpstr>
      <vt:lpstr>Reduction in Strength</vt:lpstr>
      <vt:lpstr>Use of Machine Idioms</vt:lpstr>
      <vt:lpstr>Slide 88</vt:lpstr>
      <vt:lpstr>Slide 89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user</cp:lastModifiedBy>
  <cp:revision>421</cp:revision>
  <dcterms:created xsi:type="dcterms:W3CDTF">2006-08-16T00:00:00Z</dcterms:created>
  <dcterms:modified xsi:type="dcterms:W3CDTF">2018-04-05T05:10:20Z</dcterms:modified>
</cp:coreProperties>
</file>