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00" r:id="rId2"/>
    <p:sldId id="262" r:id="rId3"/>
    <p:sldId id="258" r:id="rId4"/>
    <p:sldId id="257" r:id="rId5"/>
    <p:sldId id="259" r:id="rId6"/>
    <p:sldId id="260" r:id="rId7"/>
    <p:sldId id="301" r:id="rId8"/>
    <p:sldId id="261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2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3" r:id="rId26"/>
    <p:sldId id="302" r:id="rId27"/>
    <p:sldId id="303" r:id="rId28"/>
    <p:sldId id="271" r:id="rId29"/>
    <p:sldId id="273" r:id="rId30"/>
    <p:sldId id="274" r:id="rId31"/>
    <p:sldId id="275" r:id="rId32"/>
    <p:sldId id="276" r:id="rId33"/>
    <p:sldId id="295" r:id="rId34"/>
    <p:sldId id="296" r:id="rId35"/>
    <p:sldId id="297" r:id="rId36"/>
    <p:sldId id="298" r:id="rId37"/>
    <p:sldId id="299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482DB-CEAD-4426-9444-DDABF9A6FE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0F9FE-ED1E-452F-93B7-469A04371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0F9FE-ED1E-452F-93B7-469A04371B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8038C-7FA8-467D-89FE-1A582EF35E85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A645-9730-46AF-8692-BF52AFCF4EAF}" type="slidenum">
              <a:rPr lang="en-US"/>
              <a:pPr/>
              <a:t>13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97B-A840-476D-AE74-CF702E56E7E8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D3A6-B38C-4DC6-B584-1EE72228B3BE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26E7-7107-4D9F-B0FB-DA23E83B5967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52-B7B8-4C1D-B8B9-AC12C3A55A26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7831-870E-41BF-9415-8C840BC87233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B7B7-CF7A-41F0-A504-E7B608FBB1C4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7051-7070-4C0C-A610-7C0917B67D36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FF79-29FB-4C78-A498-C0FF22F3EE64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45C-1712-4559-B8EB-97AC686AEB68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4D66-DD9A-4B69-8A22-F0C593D56D45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D1E-6B97-41FA-AA7E-A2A699E5B4BD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A3A5-6A6A-491C-92F4-4340367C6ED1}" type="datetime1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7772400" cy="3429000"/>
          </a:xfrm>
        </p:spPr>
        <p:txBody>
          <a:bodyPr>
            <a:normAutofit fontScale="90000"/>
          </a:bodyPr>
          <a:lstStyle/>
          <a:p>
            <a:r>
              <a:rPr lang="en-US" sz="4900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Intermediate Code Generation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By</a:t>
            </a:r>
            <a:br>
              <a:rPr lang="en-US" sz="2800" dirty="0" smtClean="0">
                <a:latin typeface="Andalus" pitchFamily="18" charset="-78"/>
                <a:cs typeface="Andalus" pitchFamily="18" charset="-78"/>
              </a:rPr>
            </a:b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Prof. </a:t>
            </a:r>
            <a:r>
              <a:rPr lang="en-US" sz="2400" b="1" dirty="0" err="1" smtClean="0">
                <a:latin typeface="Andalus" pitchFamily="18" charset="-78"/>
                <a:cs typeface="Andalus" pitchFamily="18" charset="-78"/>
              </a:rPr>
              <a:t>Londhe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D. N 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2400" dirty="0" smtClean="0">
                <a:latin typeface="Andalus" pitchFamily="18" charset="-78"/>
                <a:cs typeface="Andalus" pitchFamily="18" charset="-78"/>
              </a:rPr>
            </a:b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Assistant Professor</a:t>
            </a:r>
            <a:br>
              <a:rPr lang="en-US" sz="2400" dirty="0" smtClean="0">
                <a:latin typeface="Andalus" pitchFamily="18" charset="-78"/>
                <a:cs typeface="Andalus" pitchFamily="18" charset="-78"/>
              </a:rPr>
            </a:b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GIT,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Lavel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057400" cy="762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609600"/>
            <a:ext cx="1609725" cy="914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76300"/>
            <a:ext cx="827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            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Times New Roman" pitchFamily="18" charset="0"/>
                <a:cs typeface="Calibri" pitchFamily="34" charset="0"/>
              </a:rPr>
              <a:t>GHARDA FOUNDATION’S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Times New Roman" pitchFamily="18" charset="0"/>
                <a:cs typeface="Calibri" pitchFamily="34" charset="0"/>
              </a:rPr>
              <a:t>                   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erlin Sans FB" pitchFamily="34" charset="0"/>
                <a:ea typeface="Times New Roman" pitchFamily="18" charset="0"/>
                <a:cs typeface="Calibri" pitchFamily="34" charset="0"/>
              </a:rPr>
              <a:t>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676400" y="1600200"/>
            <a:ext cx="6378669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296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us" pitchFamily="18" charset="-78"/>
                <a:ea typeface="Times New Roman" pitchFamily="18" charset="0"/>
                <a:cs typeface="Andalus" pitchFamily="18" charset="-78"/>
              </a:rPr>
              <a:t>  GHARDA INSTITUTE OF TECHNOLOGY, LAVEL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29600" algn="r"/>
              </a:tabLst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29600" algn="r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us" pitchFamily="18" charset="-78"/>
                <a:ea typeface="Times New Roman" pitchFamily="18" charset="0"/>
                <a:cs typeface="Andalus" pitchFamily="18" charset="-78"/>
              </a:rPr>
              <a:t>Department of Computer Engineering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Intermediate Languages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Syntax Tree (High –Level)/DAG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Postfix notation</a:t>
            </a: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Three Address Code (Low-Level) 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Syntax Tree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A syntax tree depicts the natural hierarchical structure of a source program.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DAG (Directed Acyclic Graph)- DAG is a syntax tree but in a more compact way because common sub expressions are identified.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latin typeface="Centaur" pitchFamily="18" charset="0"/>
              </a:rPr>
              <a:t>Ex. a + b * c – d / ( b * c )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6962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STs </a:t>
            </a:r>
            <a:r>
              <a:rPr lang="en-US" b="1" dirty="0">
                <a:latin typeface="+mn-lt"/>
              </a:rPr>
              <a:t>and </a:t>
            </a:r>
            <a:r>
              <a:rPr lang="en-US" b="1" dirty="0" smtClean="0">
                <a:latin typeface="+mn-lt"/>
              </a:rPr>
              <a:t>DAGs: a </a:t>
            </a:r>
            <a:r>
              <a:rPr lang="en-US" b="1" dirty="0">
                <a:latin typeface="+mn-lt"/>
              </a:rPr>
              <a:t>:= b *-c + b*-c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46263" y="2022475"/>
            <a:ext cx="43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:=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71600" y="2590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86000" y="25908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76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514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2192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524000" y="37338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(uni)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352800" y="4572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961063" y="2057400"/>
            <a:ext cx="43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:=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486400" y="2590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553200" y="25908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600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133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5791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2484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895600" y="37338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(uni)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5146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1722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5532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705600" y="37338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(uni)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905000" y="4495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7162800" y="4495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19812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2514600" y="2895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1828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2667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2743200" y="3505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20574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3505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73152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flipH="1">
            <a:off x="640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67818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6400800" y="2895600"/>
            <a:ext cx="228600" cy="5334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92"/>
              </a:cxn>
              <a:cxn ang="0">
                <a:pos x="144" y="336"/>
              </a:cxn>
            </a:cxnLst>
            <a:rect l="0" t="0" r="r" b="b"/>
            <a:pathLst>
              <a:path w="144" h="336">
                <a:moveTo>
                  <a:pt x="144" y="0"/>
                </a:moveTo>
                <a:cubicBezTo>
                  <a:pt x="72" y="68"/>
                  <a:pt x="0" y="136"/>
                  <a:pt x="0" y="192"/>
                </a:cubicBezTo>
                <a:cubicBezTo>
                  <a:pt x="0" y="248"/>
                  <a:pt x="72" y="292"/>
                  <a:pt x="144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6781800" y="2895600"/>
            <a:ext cx="228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0" y="336"/>
              </a:cxn>
            </a:cxnLst>
            <a:rect l="0" t="0" r="r" b="b"/>
            <a:pathLst>
              <a:path w="96" h="336">
                <a:moveTo>
                  <a:pt x="0" y="0"/>
                </a:moveTo>
                <a:cubicBezTo>
                  <a:pt x="48" y="44"/>
                  <a:pt x="96" y="88"/>
                  <a:pt x="96" y="144"/>
                </a:cubicBezTo>
                <a:cubicBezTo>
                  <a:pt x="96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Postfix notation is a linearized representation of a syntax tree. </a:t>
            </a: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Postfix notation = Left  right root </a:t>
            </a: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Ex. </a:t>
            </a:r>
            <a:r>
              <a:rPr lang="en-US" dirty="0" err="1" smtClean="0">
                <a:latin typeface="Centaur" pitchFamily="18" charset="0"/>
              </a:rPr>
              <a:t>abc</a:t>
            </a:r>
            <a:r>
              <a:rPr lang="en-US" dirty="0" smtClean="0">
                <a:latin typeface="Centaur" pitchFamily="18" charset="0"/>
              </a:rPr>
              <a:t>*+</a:t>
            </a:r>
            <a:r>
              <a:rPr lang="en-US" dirty="0" err="1" smtClean="0">
                <a:latin typeface="Centaur" pitchFamily="18" charset="0"/>
              </a:rPr>
              <a:t>dbc</a:t>
            </a:r>
            <a:r>
              <a:rPr lang="en-US" dirty="0" smtClean="0">
                <a:latin typeface="Centaur" pitchFamily="18" charset="0"/>
              </a:rPr>
              <a:t>*/-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Three Address Code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latin typeface="Centaur" pitchFamily="18" charset="0"/>
              </a:rPr>
              <a:t>Three-address code is a sequence of statements of the general form</a:t>
            </a:r>
          </a:p>
          <a:p>
            <a:pPr lvl="1" algn="ctr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Centaur" pitchFamily="18" charset="0"/>
              </a:rPr>
              <a:t>     x   =  y   op  z</a:t>
            </a:r>
          </a:p>
          <a:p>
            <a:pPr lvl="1" algn="just">
              <a:buNone/>
            </a:pPr>
            <a:r>
              <a:rPr lang="en-US" sz="3200" dirty="0" smtClean="0">
                <a:latin typeface="Centaur" pitchFamily="18" charset="0"/>
              </a:rPr>
              <a:t>Where, </a:t>
            </a:r>
          </a:p>
          <a:p>
            <a:pPr lvl="1" algn="just">
              <a:buNone/>
            </a:pPr>
            <a:r>
              <a:rPr lang="en-US" sz="3200" b="1" dirty="0" smtClean="0">
                <a:latin typeface="Centaur" pitchFamily="18" charset="0"/>
              </a:rPr>
              <a:t>x, y and z </a:t>
            </a:r>
            <a:r>
              <a:rPr lang="en-US" sz="3200" dirty="0" smtClean="0">
                <a:latin typeface="Centaur" pitchFamily="18" charset="0"/>
              </a:rPr>
              <a:t>are names, constants or compiler generated temporaries.</a:t>
            </a:r>
          </a:p>
          <a:p>
            <a:pPr lvl="1" algn="just">
              <a:buNone/>
            </a:pPr>
            <a:r>
              <a:rPr lang="en-US" sz="3200" b="1" dirty="0" smtClean="0">
                <a:latin typeface="Centaur" pitchFamily="18" charset="0"/>
              </a:rPr>
              <a:t>op</a:t>
            </a:r>
            <a:r>
              <a:rPr lang="en-US" sz="3200" dirty="0" smtClean="0">
                <a:latin typeface="Centaur" pitchFamily="18" charset="0"/>
              </a:rPr>
              <a:t> stands for any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aur" pitchFamily="18" charset="0"/>
              </a:rPr>
              <a:t>Another way to </a:t>
            </a: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represent tree in linearized form is Three-address-code Notation.</a:t>
            </a:r>
          </a:p>
          <a:p>
            <a:r>
              <a:rPr lang="en-US" dirty="0" smtClean="0">
                <a:latin typeface="Centaur" pitchFamily="18" charset="0"/>
              </a:rPr>
              <a:t>In Three Address Code method, internal nodes are given names. It is a </a:t>
            </a: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low level Intermediate code representation.</a:t>
            </a:r>
          </a:p>
          <a:p>
            <a:r>
              <a:rPr lang="en-US" dirty="0" smtClean="0">
                <a:latin typeface="Centaur" pitchFamily="18" charset="0"/>
              </a:rPr>
              <a:t>The reason for the term ‘Three address code’ is that each statement usually contains </a:t>
            </a: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three addresses</a:t>
            </a:r>
            <a:r>
              <a:rPr lang="en-US" dirty="0" smtClean="0">
                <a:latin typeface="Centaur" pitchFamily="18" charset="0"/>
              </a:rPr>
              <a:t>, two for the operands and one for the result.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Centaur" pitchFamily="18" charset="0"/>
              </a:rPr>
              <a:t>Example: The three-address code for </a:t>
            </a:r>
            <a:r>
              <a:rPr lang="en-US" dirty="0" err="1" smtClean="0">
                <a:latin typeface="Centaur" pitchFamily="18" charset="0"/>
              </a:rPr>
              <a:t>a+b</a:t>
            </a:r>
            <a:r>
              <a:rPr lang="en-US" dirty="0" smtClean="0">
                <a:latin typeface="Centaur" pitchFamily="18" charset="0"/>
              </a:rPr>
              <a:t>*c-d/(b*c) is below</a:t>
            </a:r>
          </a:p>
          <a:p>
            <a:pPr algn="ctr">
              <a:buNone/>
            </a:pPr>
            <a:r>
              <a:rPr lang="en-US" dirty="0" smtClean="0"/>
              <a:t>t1 = b*c</a:t>
            </a:r>
          </a:p>
          <a:p>
            <a:pPr algn="ctr">
              <a:buNone/>
            </a:pPr>
            <a:r>
              <a:rPr lang="en-US" dirty="0" smtClean="0"/>
              <a:t>  t2 = a+t1</a:t>
            </a:r>
          </a:p>
          <a:p>
            <a:pPr algn="ctr">
              <a:buNone/>
            </a:pPr>
            <a:r>
              <a:rPr lang="en-US" dirty="0" smtClean="0"/>
              <a:t>t3 = b*c</a:t>
            </a:r>
          </a:p>
          <a:p>
            <a:pPr algn="ctr">
              <a:buNone/>
            </a:pPr>
            <a:r>
              <a:rPr lang="en-US" dirty="0" smtClean="0"/>
              <a:t>  t4 = d/t3</a:t>
            </a:r>
          </a:p>
          <a:p>
            <a:pPr algn="ctr">
              <a:buNone/>
            </a:pPr>
            <a:r>
              <a:rPr lang="en-US" dirty="0" smtClean="0"/>
              <a:t>    t5 = t2-t4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Implementations of 3-Address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Centaur" pitchFamily="18" charset="0"/>
              </a:rPr>
              <a:t>Quadruples</a:t>
            </a:r>
            <a:r>
              <a:rPr lang="en-IN" dirty="0" smtClean="0">
                <a:latin typeface="Centaur" pitchFamily="18" charset="0"/>
              </a:rPr>
              <a:t>- A quadruple is a record structure with four fields, which we call </a:t>
            </a:r>
            <a:r>
              <a:rPr lang="en-IN" i="1" u="sng" dirty="0" smtClean="0">
                <a:latin typeface="Centaur" pitchFamily="18" charset="0"/>
              </a:rPr>
              <a:t>op, arg1, arg2 and result.</a:t>
            </a:r>
          </a:p>
          <a:p>
            <a:pPr marL="514350" indent="-514350" algn="just">
              <a:buNone/>
            </a:pPr>
            <a:endParaRPr lang="en-IN" dirty="0" smtClean="0">
              <a:latin typeface="Centaur" pitchFamily="18" charset="0"/>
            </a:endParaRPr>
          </a:p>
          <a:p>
            <a:pPr marL="514350" indent="-514350" algn="just">
              <a:buNone/>
            </a:pPr>
            <a:r>
              <a:rPr lang="en-IN" dirty="0" smtClean="0">
                <a:latin typeface="Centaur" pitchFamily="18" charset="0"/>
              </a:rPr>
              <a:t>The op field contains an internal code for the operator.</a:t>
            </a:r>
          </a:p>
          <a:p>
            <a:pPr marL="514350" indent="-514350" algn="just">
              <a:buNone/>
            </a:pPr>
            <a:r>
              <a:rPr lang="en-IN" dirty="0" smtClean="0">
                <a:latin typeface="Centaur" pitchFamily="18" charset="0"/>
              </a:rPr>
              <a:t>Example . 			x = y op z </a:t>
            </a:r>
          </a:p>
          <a:p>
            <a:pPr marL="514350" indent="-514350" algn="just">
              <a:buNone/>
            </a:pPr>
            <a:r>
              <a:rPr lang="en-IN" dirty="0" smtClean="0">
                <a:latin typeface="Centaur" pitchFamily="18" charset="0"/>
              </a:rPr>
              <a:t>where 	arg1 = y , arg2 =z , result =x op =op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3500" dirty="0" smtClean="0">
                <a:latin typeface="Centaur" pitchFamily="18" charset="0"/>
              </a:rPr>
              <a:t>Example  x =  -y or x = y do not use arg2</a:t>
            </a:r>
          </a:p>
          <a:p>
            <a:pPr>
              <a:buNone/>
            </a:pPr>
            <a:endParaRPr lang="en-IN" sz="3500" dirty="0" smtClean="0">
              <a:latin typeface="Centaur" pitchFamily="18" charset="0"/>
            </a:endParaRPr>
          </a:p>
          <a:p>
            <a:pPr algn="just"/>
            <a:r>
              <a:rPr lang="en-IN" sz="3500" dirty="0" smtClean="0">
                <a:latin typeface="Centaur" pitchFamily="18" charset="0"/>
              </a:rPr>
              <a:t>Operators like </a:t>
            </a:r>
            <a:r>
              <a:rPr lang="en-IN" sz="3500" dirty="0" err="1" smtClean="0">
                <a:latin typeface="Centaur" pitchFamily="18" charset="0"/>
              </a:rPr>
              <a:t>param</a:t>
            </a:r>
            <a:r>
              <a:rPr lang="en-IN" sz="3500" dirty="0" smtClean="0">
                <a:latin typeface="Centaur" pitchFamily="18" charset="0"/>
              </a:rPr>
              <a:t> use neither arg2 not result.</a:t>
            </a:r>
          </a:p>
          <a:p>
            <a:pPr algn="just"/>
            <a:r>
              <a:rPr lang="en-IN" sz="3500" dirty="0" smtClean="0">
                <a:latin typeface="Centaur" pitchFamily="18" charset="0"/>
              </a:rPr>
              <a:t>Conditional and unconditional jumps put the target label in result.</a:t>
            </a:r>
          </a:p>
          <a:p>
            <a:pPr algn="just"/>
            <a:r>
              <a:rPr lang="en-IN" sz="3500" dirty="0" smtClean="0">
                <a:latin typeface="Centaur" pitchFamily="18" charset="0"/>
              </a:rPr>
              <a:t>The contents of fields arg1, arg2 and result are normally pointers to the symbol-table entries for the names represented by these fields.</a:t>
            </a:r>
          </a:p>
          <a:p>
            <a:pPr algn="just"/>
            <a:r>
              <a:rPr lang="en-IN" sz="3500" dirty="0" smtClean="0">
                <a:latin typeface="Centaur" pitchFamily="18" charset="0"/>
              </a:rPr>
              <a:t>If so, temporary names must be entered into the symbol table as they are created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In the analysis-synthesis model of a compiler, the </a:t>
            </a:r>
            <a:r>
              <a:rPr lang="en-US" b="1" dirty="0" smtClean="0">
                <a:latin typeface="Centaur" pitchFamily="18" charset="0"/>
              </a:rPr>
              <a:t>front end analyzes</a:t>
            </a:r>
            <a:r>
              <a:rPr lang="en-US" dirty="0" smtClean="0">
                <a:latin typeface="Centaur" pitchFamily="18" charset="0"/>
              </a:rPr>
              <a:t> a source program and creates an </a:t>
            </a:r>
            <a:r>
              <a:rPr lang="en-US" b="1" dirty="0" smtClean="0">
                <a:latin typeface="Centaur" pitchFamily="18" charset="0"/>
              </a:rPr>
              <a:t>intermediate representation</a:t>
            </a:r>
            <a:r>
              <a:rPr lang="en-US" dirty="0" smtClean="0">
                <a:latin typeface="Centaur" pitchFamily="18" charset="0"/>
              </a:rPr>
              <a:t>, from which the back end generates </a:t>
            </a:r>
            <a:r>
              <a:rPr lang="en-US" b="1" dirty="0" smtClean="0">
                <a:latin typeface="Centaur" pitchFamily="18" charset="0"/>
              </a:rPr>
              <a:t>target code.</a:t>
            </a: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details of the source language are confined to the front end, and details of the target machine to the back end.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Example      a + b * c – d / ( b * c 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Triples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latin typeface="Centaur" pitchFamily="18" charset="0"/>
              </a:rPr>
              <a:t>Three address statements can be represented by records with only three fields: </a:t>
            </a: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op, arg1 and arg2.</a:t>
            </a: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The fields arg1 and arg2 are either pointer to the symbol table or pointers into the triple structure .</a:t>
            </a: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Parenthesized numbers represent pointers into the triple structure, while symbol-table pointers are represented by the names themselves.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Example  a + b * c – d / ( b * c 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17240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819400"/>
            <a:ext cx="21145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entaur" pitchFamily="18" charset="0"/>
              </a:rPr>
              <a:t>A ternary operation like </a:t>
            </a:r>
            <a:r>
              <a:rPr lang="en-US" dirty="0" smtClean="0"/>
              <a:t>x[ </a:t>
            </a:r>
            <a:r>
              <a:rPr lang="en-US" dirty="0" err="1" smtClean="0"/>
              <a:t>i</a:t>
            </a:r>
            <a:r>
              <a:rPr lang="en-US" dirty="0" smtClean="0"/>
              <a:t>] = y </a:t>
            </a:r>
            <a:r>
              <a:rPr lang="en-US" dirty="0" smtClean="0">
                <a:latin typeface="Centaur" pitchFamily="18" charset="0"/>
              </a:rPr>
              <a:t>require two entries in the triple structure, while </a:t>
            </a:r>
            <a:r>
              <a:rPr lang="en-US" dirty="0" smtClean="0"/>
              <a:t>x = y[ 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latin typeface="Centaur" pitchFamily="18" charset="0"/>
              </a:rPr>
              <a:t>is naturally represented as two operations.</a:t>
            </a: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</a:t>
            </a:r>
            <a:r>
              <a:rPr lang="en-US" dirty="0" smtClean="0"/>
              <a:t>(a)  x[</a:t>
            </a:r>
            <a:r>
              <a:rPr lang="en-US" dirty="0" err="1" smtClean="0"/>
              <a:t>i</a:t>
            </a:r>
            <a:r>
              <a:rPr lang="en-US" dirty="0" smtClean="0"/>
              <a:t>] = y                         (b)  x = 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 </a:t>
            </a:r>
          </a:p>
          <a:p>
            <a:endParaRPr lang="en-US" dirty="0">
              <a:latin typeface="Centaur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733800"/>
          <a:ext cx="327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]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724400" y="3657600"/>
          <a:ext cx="3886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= 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(1)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Indirect triples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entaur" pitchFamily="18" charset="0"/>
              </a:rPr>
              <a:t>In indirect triples we are going to list the pointers to the triples in an array.</a:t>
            </a:r>
          </a:p>
          <a:p>
            <a:r>
              <a:rPr lang="en-US" dirty="0" smtClean="0">
                <a:latin typeface="Centaur" pitchFamily="18" charset="0"/>
              </a:rPr>
              <a:t>Example 	</a:t>
            </a:r>
            <a:r>
              <a:rPr lang="en-US" dirty="0" smtClean="0"/>
              <a:t>a + b * c – d / ( b * c )</a:t>
            </a: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        Triples                                    Indirect Triples</a:t>
            </a:r>
            <a:endParaRPr lang="en-US" dirty="0">
              <a:latin typeface="Centaur" pitchFamily="18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762000" y="3124200"/>
          <a:ext cx="33528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/>
                        <a:t>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3124200"/>
          <a:ext cx="2362200" cy="226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437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(15)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(16)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(17)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(18)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Comparison of Representation</a:t>
            </a:r>
            <a:endParaRPr lang="en-US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When target code is produced, each name , temporary or programmed-defined will be assigned some run time memory location. This location is there in memory.</a:t>
            </a: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Using the quadruple notation, a three-address statement defining or using a temporary can immediately access the location for that temporary via the symbol table. 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In an optimization phase, where statements are often moved around.</a:t>
            </a: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In quadruple notation, if we move statement computing x, the statements using x require no change.</a:t>
            </a: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However, in the triples notation if we move statement computing x, then we need to change all the statements that are using x (references need to be changed)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Conclusion: triple notation is difficult to use in optimizing compiler.</a:t>
            </a: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Indirect triples present no such problem. A statement can be moved by reordering the statement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Types of Three-Address statements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Assignment instructions:</a:t>
            </a:r>
          </a:p>
          <a:p>
            <a:pPr algn="ctr">
              <a:buNone/>
            </a:pPr>
            <a:r>
              <a:rPr lang="en-US" dirty="0" smtClean="0"/>
              <a:t>a = b </a:t>
            </a:r>
            <a:r>
              <a:rPr lang="en-US" dirty="0" err="1" smtClean="0"/>
              <a:t>biop</a:t>
            </a:r>
            <a:r>
              <a:rPr lang="en-US" dirty="0" smtClean="0"/>
              <a:t> c, </a:t>
            </a:r>
          </a:p>
          <a:p>
            <a:pPr algn="ctr">
              <a:buNone/>
            </a:pPr>
            <a:r>
              <a:rPr lang="en-US" dirty="0" smtClean="0"/>
              <a:t>a = </a:t>
            </a:r>
            <a:r>
              <a:rPr lang="en-US" dirty="0" err="1" smtClean="0"/>
              <a:t>uop</a:t>
            </a:r>
            <a:r>
              <a:rPr lang="en-US" dirty="0" smtClean="0"/>
              <a:t> b, </a:t>
            </a:r>
          </a:p>
          <a:p>
            <a:pPr algn="ctr">
              <a:buNone/>
            </a:pPr>
            <a:r>
              <a:rPr lang="en-US" dirty="0" smtClean="0"/>
              <a:t>a = b (copy)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where</a:t>
            </a:r>
          </a:p>
          <a:p>
            <a:r>
              <a:rPr lang="en-US" dirty="0" err="1" smtClean="0">
                <a:latin typeface="Centaur" pitchFamily="18" charset="0"/>
              </a:rPr>
              <a:t>biop</a:t>
            </a:r>
            <a:r>
              <a:rPr lang="en-US" dirty="0" smtClean="0">
                <a:latin typeface="Centaur" pitchFamily="18" charset="0"/>
              </a:rPr>
              <a:t> is any binary arithmetic, logical, or relational operator</a:t>
            </a:r>
          </a:p>
          <a:p>
            <a:r>
              <a:rPr lang="en-US" dirty="0" err="1" smtClean="0">
                <a:latin typeface="Centaur" pitchFamily="18" charset="0"/>
              </a:rPr>
              <a:t>uop</a:t>
            </a:r>
            <a:r>
              <a:rPr lang="en-US" dirty="0" smtClean="0">
                <a:latin typeface="Centaur" pitchFamily="18" charset="0"/>
              </a:rPr>
              <a:t> is any unary arithmetic (-, shift, conversion) or logical operator (~)</a:t>
            </a:r>
          </a:p>
          <a:p>
            <a:r>
              <a:rPr lang="en-US" dirty="0" smtClean="0">
                <a:latin typeface="Centaur" pitchFamily="18" charset="0"/>
              </a:rPr>
              <a:t>Conversion operators are useful for converting integers to floating point numbers, etc.</a:t>
            </a:r>
            <a:endParaRPr lang="en-US" b="1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Jump instructions: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</a:t>
            </a:r>
            <a:r>
              <a:rPr lang="en-US" b="1" dirty="0" err="1" smtClean="0">
                <a:latin typeface="Centaur" pitchFamily="18" charset="0"/>
              </a:rPr>
              <a:t>goto</a:t>
            </a:r>
            <a:r>
              <a:rPr lang="en-US" b="1" dirty="0" smtClean="0">
                <a:latin typeface="Centaur" pitchFamily="18" charset="0"/>
              </a:rPr>
              <a:t> L</a:t>
            </a:r>
            <a:r>
              <a:rPr lang="en-US" dirty="0" smtClean="0">
                <a:latin typeface="Centaur" pitchFamily="18" charset="0"/>
              </a:rPr>
              <a:t> (unconditional jump to L),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</a:t>
            </a:r>
            <a:r>
              <a:rPr lang="en-US" b="1" dirty="0" smtClean="0">
                <a:latin typeface="Centaur" pitchFamily="18" charset="0"/>
              </a:rPr>
              <a:t>if t </a:t>
            </a:r>
            <a:r>
              <a:rPr lang="en-US" b="1" dirty="0" err="1" smtClean="0">
                <a:latin typeface="Centaur" pitchFamily="18" charset="0"/>
              </a:rPr>
              <a:t>goto</a:t>
            </a:r>
            <a:r>
              <a:rPr lang="en-US" b="1" dirty="0" smtClean="0">
                <a:latin typeface="Centaur" pitchFamily="18" charset="0"/>
              </a:rPr>
              <a:t> L </a:t>
            </a:r>
            <a:r>
              <a:rPr lang="en-US" dirty="0" smtClean="0">
                <a:latin typeface="Centaur" pitchFamily="18" charset="0"/>
              </a:rPr>
              <a:t>(it t is true then jump to L),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</a:t>
            </a:r>
            <a:r>
              <a:rPr lang="en-US" b="1" dirty="0" smtClean="0">
                <a:latin typeface="Centaur" pitchFamily="18" charset="0"/>
              </a:rPr>
              <a:t>if a </a:t>
            </a:r>
            <a:r>
              <a:rPr lang="en-US" b="1" dirty="0" err="1" smtClean="0">
                <a:latin typeface="Centaur" pitchFamily="18" charset="0"/>
              </a:rPr>
              <a:t>relop</a:t>
            </a:r>
            <a:r>
              <a:rPr lang="en-US" b="1" dirty="0" smtClean="0">
                <a:latin typeface="Centaur" pitchFamily="18" charset="0"/>
              </a:rPr>
              <a:t> b </a:t>
            </a:r>
            <a:r>
              <a:rPr lang="en-US" b="1" dirty="0" err="1" smtClean="0">
                <a:latin typeface="Centaur" pitchFamily="18" charset="0"/>
              </a:rPr>
              <a:t>goto</a:t>
            </a:r>
            <a:r>
              <a:rPr lang="en-US" b="1" dirty="0" smtClean="0">
                <a:latin typeface="Centaur" pitchFamily="18" charset="0"/>
              </a:rPr>
              <a:t> L </a:t>
            </a:r>
            <a:r>
              <a:rPr lang="en-US" dirty="0" smtClean="0">
                <a:latin typeface="Centaur" pitchFamily="18" charset="0"/>
              </a:rPr>
              <a:t>(jump to L if a </a:t>
            </a:r>
            <a:r>
              <a:rPr lang="en-US" dirty="0" err="1" smtClean="0">
                <a:latin typeface="Centaur" pitchFamily="18" charset="0"/>
              </a:rPr>
              <a:t>relop</a:t>
            </a:r>
            <a:r>
              <a:rPr lang="en-US" dirty="0" smtClean="0">
                <a:latin typeface="Centaur" pitchFamily="18" charset="0"/>
              </a:rPr>
              <a:t> b is true),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where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L is the label of the next three-address instruction to be executed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t is a Boolean variable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a and b are either variables or constants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Compiler Architecture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2192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Scanner</a:t>
            </a:r>
          </a:p>
          <a:p>
            <a:pPr algn="ctr"/>
            <a:r>
              <a:rPr lang="en-US" sz="1400" dirty="0"/>
              <a:t>(lexical</a:t>
            </a:r>
          </a:p>
          <a:p>
            <a:pPr algn="ctr"/>
            <a:r>
              <a:rPr lang="en-US" sz="1400" dirty="0"/>
              <a:t>  analysis)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0480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Parser</a:t>
            </a:r>
          </a:p>
          <a:p>
            <a:pPr algn="ctr"/>
            <a:r>
              <a:rPr lang="en-US" sz="1400" dirty="0"/>
              <a:t>(syntax</a:t>
            </a:r>
          </a:p>
          <a:p>
            <a:pPr algn="ctr"/>
            <a:r>
              <a:rPr lang="en-US" sz="1400" dirty="0"/>
              <a:t>  analysis)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1336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962400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105400" y="3581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Code</a:t>
            </a:r>
          </a:p>
          <a:p>
            <a:pPr algn="ctr"/>
            <a:r>
              <a:rPr lang="en-US" sz="1400"/>
              <a:t>Optimizer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953000" y="24384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Semantic</a:t>
            </a:r>
          </a:p>
          <a:p>
            <a:pPr algn="ctr"/>
            <a:r>
              <a:rPr lang="en-US" sz="1400"/>
              <a:t>Analysis</a:t>
            </a:r>
          </a:p>
          <a:p>
            <a:pPr algn="ctr"/>
            <a:r>
              <a:rPr lang="en-US" sz="1400"/>
              <a:t>(IC generator)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781800" y="2438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Code</a:t>
            </a:r>
          </a:p>
          <a:p>
            <a:pPr algn="ctr"/>
            <a:r>
              <a:rPr lang="en-US" sz="1400"/>
              <a:t>Generator</a:t>
            </a:r>
          </a:p>
          <a:p>
            <a:pPr algn="ctr"/>
            <a:endParaRPr lang="en-US" sz="140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5486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6019800" y="2895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6096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8382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7696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733800" y="4953000"/>
            <a:ext cx="1219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Symbol</a:t>
            </a:r>
          </a:p>
          <a:p>
            <a:pPr algn="ctr"/>
            <a:r>
              <a:rPr lang="en-US" sz="2000"/>
              <a:t>Table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828800" y="3048000"/>
            <a:ext cx="1905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352800" y="30480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4114800" y="3124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H="1">
            <a:off x="46482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4953000" y="3048000"/>
            <a:ext cx="20574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04800" y="2514600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Source</a:t>
            </a:r>
          </a:p>
          <a:p>
            <a:pPr algn="ctr"/>
            <a:r>
              <a:rPr lang="en-US" sz="1200" dirty="0"/>
              <a:t>language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225675" y="2322513"/>
            <a:ext cx="5826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tokens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044950" y="2322513"/>
            <a:ext cx="75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Syntactic</a:t>
            </a:r>
          </a:p>
          <a:p>
            <a:pPr algn="ctr"/>
            <a:r>
              <a:rPr lang="en-US" sz="1200"/>
              <a:t>structure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791200" y="20574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Intermediate Code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789863" y="2551113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Target</a:t>
            </a:r>
          </a:p>
          <a:p>
            <a:pPr algn="ctr"/>
            <a:r>
              <a:rPr lang="en-US" sz="1200"/>
              <a:t>language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6172200" y="34290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Intermediate Code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343400" y="3124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Intermediate Code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Functions: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err="1" smtClean="0">
                <a:latin typeface="Centaur" pitchFamily="18" charset="0"/>
              </a:rPr>
              <a:t>func</a:t>
            </a:r>
            <a:r>
              <a:rPr lang="en-US" b="1" dirty="0" smtClean="0">
                <a:latin typeface="Centaur" pitchFamily="18" charset="0"/>
              </a:rPr>
              <a:t> begin &lt;name&gt;</a:t>
            </a:r>
            <a:r>
              <a:rPr lang="en-US" dirty="0" smtClean="0">
                <a:latin typeface="Centaur" pitchFamily="18" charset="0"/>
              </a:rPr>
              <a:t> (beginning of the function),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err="1" smtClean="0">
                <a:latin typeface="Centaur" pitchFamily="18" charset="0"/>
              </a:rPr>
              <a:t>func</a:t>
            </a:r>
            <a:r>
              <a:rPr lang="en-US" b="1" dirty="0" smtClean="0">
                <a:latin typeface="Centaur" pitchFamily="18" charset="0"/>
              </a:rPr>
              <a:t> end</a:t>
            </a:r>
            <a:r>
              <a:rPr lang="en-US" dirty="0" smtClean="0">
                <a:latin typeface="Centaur" pitchFamily="18" charset="0"/>
              </a:rPr>
              <a:t> (end of a function),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err="1" smtClean="0">
                <a:latin typeface="Centaur" pitchFamily="18" charset="0"/>
              </a:rPr>
              <a:t>param</a:t>
            </a:r>
            <a:r>
              <a:rPr lang="en-US" b="1" dirty="0" smtClean="0">
                <a:latin typeface="Centaur" pitchFamily="18" charset="0"/>
              </a:rPr>
              <a:t> p</a:t>
            </a:r>
            <a:r>
              <a:rPr lang="en-US" dirty="0" smtClean="0">
                <a:latin typeface="Centaur" pitchFamily="18" charset="0"/>
              </a:rPr>
              <a:t> (place a value parameter p on stack),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err="1" smtClean="0">
                <a:latin typeface="Centaur" pitchFamily="18" charset="0"/>
              </a:rPr>
              <a:t>refparam</a:t>
            </a:r>
            <a:r>
              <a:rPr lang="en-US" b="1" dirty="0" smtClean="0">
                <a:latin typeface="Centaur" pitchFamily="18" charset="0"/>
              </a:rPr>
              <a:t> p</a:t>
            </a:r>
            <a:r>
              <a:rPr lang="en-US" dirty="0" smtClean="0">
                <a:latin typeface="Centaur" pitchFamily="18" charset="0"/>
              </a:rPr>
              <a:t> (place a reference parameter p on stack),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smtClean="0">
                <a:latin typeface="Centaur" pitchFamily="18" charset="0"/>
              </a:rPr>
              <a:t>call f, n </a:t>
            </a:r>
            <a:r>
              <a:rPr lang="en-US" dirty="0" smtClean="0">
                <a:latin typeface="Centaur" pitchFamily="18" charset="0"/>
              </a:rPr>
              <a:t>(call a function f with n parameters),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smtClean="0">
                <a:latin typeface="Centaur" pitchFamily="18" charset="0"/>
              </a:rPr>
              <a:t>return </a:t>
            </a:r>
            <a:r>
              <a:rPr lang="en-US" dirty="0" smtClean="0">
                <a:latin typeface="Centaur" pitchFamily="18" charset="0"/>
              </a:rPr>
              <a:t>(return from a function),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smtClean="0">
                <a:latin typeface="Centaur" pitchFamily="18" charset="0"/>
              </a:rPr>
              <a:t>return a</a:t>
            </a:r>
            <a:r>
              <a:rPr lang="en-US" dirty="0" smtClean="0">
                <a:latin typeface="Centaur" pitchFamily="18" charset="0"/>
              </a:rPr>
              <a:t> (return from a function with a value a)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Indexed copy instructions: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a = b[</a:t>
            </a:r>
            <a:r>
              <a:rPr lang="en-US" dirty="0" err="1" smtClean="0">
                <a:latin typeface="Centaur" pitchFamily="18" charset="0"/>
              </a:rPr>
              <a:t>i</a:t>
            </a:r>
            <a:r>
              <a:rPr lang="en-US" dirty="0" smtClean="0">
                <a:latin typeface="Centaur" pitchFamily="18" charset="0"/>
              </a:rPr>
              <a:t>](a is set to contents(contents(b)+contents(</a:t>
            </a:r>
            <a:r>
              <a:rPr lang="en-US" dirty="0" err="1" smtClean="0">
                <a:latin typeface="Centaur" pitchFamily="18" charset="0"/>
              </a:rPr>
              <a:t>i</a:t>
            </a:r>
            <a:r>
              <a:rPr lang="en-US" dirty="0" smtClean="0">
                <a:latin typeface="Centaur" pitchFamily="18" charset="0"/>
              </a:rPr>
              <a:t>)),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where b is (usually) the base address of an array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a[</a:t>
            </a:r>
            <a:r>
              <a:rPr lang="en-US" dirty="0" err="1" smtClean="0">
                <a:latin typeface="Centaur" pitchFamily="18" charset="0"/>
              </a:rPr>
              <a:t>i</a:t>
            </a:r>
            <a:r>
              <a:rPr lang="en-US" dirty="0" smtClean="0">
                <a:latin typeface="Centaur" pitchFamily="18" charset="0"/>
              </a:rPr>
              <a:t>] = b (</a:t>
            </a:r>
            <a:r>
              <a:rPr lang="en-US" dirty="0" err="1" smtClean="0">
                <a:latin typeface="Centaur" pitchFamily="18" charset="0"/>
              </a:rPr>
              <a:t>ith</a:t>
            </a:r>
            <a:r>
              <a:rPr lang="en-US" dirty="0" smtClean="0">
                <a:latin typeface="Centaur" pitchFamily="18" charset="0"/>
              </a:rPr>
              <a:t> location of array a is set to b)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Pointer assignments: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a = &amp;b (a is set to the address of b, i.e., a points to b)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*a = b (contents(contents(a)) is set to contents(b))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a = *b (a is set to contents(contents(b)))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Boolean Expression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aur" pitchFamily="18" charset="0"/>
              </a:rPr>
              <a:t>Methods of Translating Boolean Expressions</a:t>
            </a:r>
          </a:p>
          <a:p>
            <a:pPr>
              <a:buNone/>
            </a:pPr>
            <a:r>
              <a:rPr lang="en-US" b="1" u="sng" dirty="0" smtClean="0">
                <a:latin typeface="Centaur" pitchFamily="18" charset="0"/>
              </a:rPr>
              <a:t>Numerical Representation</a:t>
            </a:r>
          </a:p>
          <a:p>
            <a:pPr lvl="1" algn="just">
              <a:buNone/>
            </a:pPr>
            <a:r>
              <a:rPr lang="en-US" dirty="0" smtClean="0">
                <a:latin typeface="Centaur" pitchFamily="18" charset="0"/>
              </a:rPr>
              <a:t>	We denote </a:t>
            </a:r>
            <a:r>
              <a:rPr lang="en-US" dirty="0" smtClean="0"/>
              <a:t>1</a:t>
            </a:r>
            <a:r>
              <a:rPr lang="en-US" dirty="0" smtClean="0">
                <a:latin typeface="Centaur" pitchFamily="18" charset="0"/>
              </a:rPr>
              <a:t> as a true and 0 as a false, then we evaluate expression completely, from left to right in a manner similar to arithmetic expressions.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For example 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a or b and not c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Grammar to generate Boolean expression</a:t>
            </a:r>
          </a:p>
          <a:p>
            <a:pPr lvl="1">
              <a:buNone/>
            </a:pPr>
            <a:r>
              <a:rPr lang="en-US" dirty="0" smtClean="0"/>
              <a:t>E-&gt;E or E | E and E| not E | (E) | id </a:t>
            </a:r>
            <a:r>
              <a:rPr lang="en-US" dirty="0" err="1" smtClean="0"/>
              <a:t>relop</a:t>
            </a:r>
            <a:r>
              <a:rPr lang="en-US" dirty="0" smtClean="0"/>
              <a:t> id |true | False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entaur" pitchFamily="18" charset="0"/>
              </a:rPr>
              <a:t>Three address code is 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		</a:t>
            </a:r>
            <a:r>
              <a:rPr lang="en-US" dirty="0" smtClean="0"/>
              <a:t>t1 = not c</a:t>
            </a:r>
          </a:p>
          <a:p>
            <a:pPr>
              <a:buNone/>
            </a:pPr>
            <a:r>
              <a:rPr lang="en-US" dirty="0" smtClean="0"/>
              <a:t>				t2 = b and t1</a:t>
            </a:r>
          </a:p>
          <a:p>
            <a:pPr>
              <a:buNone/>
            </a:pPr>
            <a:r>
              <a:rPr lang="en-US" dirty="0" smtClean="0"/>
              <a:t>				t3 = a or t2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Example 2.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  	a&lt;b which is equivalent to the conditional statement 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b="1" dirty="0" smtClean="0">
                <a:latin typeface="Centaur" pitchFamily="18" charset="0"/>
              </a:rPr>
              <a:t>if a&lt;b then </a:t>
            </a:r>
            <a:r>
              <a:rPr lang="en-US" b="1" dirty="0" smtClean="0"/>
              <a:t>1 </a:t>
            </a:r>
            <a:r>
              <a:rPr lang="en-US" b="1" dirty="0" smtClean="0">
                <a:latin typeface="Centaur" pitchFamily="18" charset="0"/>
              </a:rPr>
              <a:t>else 0</a:t>
            </a:r>
          </a:p>
          <a:p>
            <a:endParaRPr lang="en-US" dirty="0" smtClean="0">
              <a:latin typeface="Centaur" pitchFamily="18" charset="0"/>
            </a:endParaRPr>
          </a:p>
          <a:p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entaur" pitchFamily="18" charset="0"/>
              </a:rPr>
              <a:t>Three address code is as follow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</a:t>
            </a:r>
            <a:r>
              <a:rPr lang="en-US" dirty="0" smtClean="0"/>
              <a:t>100:	if a&lt;b </a:t>
            </a:r>
            <a:r>
              <a:rPr lang="en-US" dirty="0" err="1" smtClean="0"/>
              <a:t>goto</a:t>
            </a:r>
            <a:r>
              <a:rPr lang="en-US" dirty="0" smtClean="0"/>
              <a:t> 103</a:t>
            </a:r>
          </a:p>
          <a:p>
            <a:pPr>
              <a:buNone/>
            </a:pPr>
            <a:r>
              <a:rPr lang="en-US" dirty="0" smtClean="0"/>
              <a:t>	101:	t = 0</a:t>
            </a:r>
          </a:p>
          <a:p>
            <a:pPr>
              <a:buNone/>
            </a:pPr>
            <a:r>
              <a:rPr lang="en-US" dirty="0" smtClean="0"/>
              <a:t>	102:	</a:t>
            </a:r>
            <a:r>
              <a:rPr lang="en-US" dirty="0" err="1" smtClean="0"/>
              <a:t>goto</a:t>
            </a:r>
            <a:r>
              <a:rPr lang="en-US" dirty="0" smtClean="0"/>
              <a:t> 104</a:t>
            </a:r>
          </a:p>
          <a:p>
            <a:pPr>
              <a:buNone/>
            </a:pPr>
            <a:r>
              <a:rPr lang="en-US" dirty="0" smtClean="0"/>
              <a:t>	103:	T = 1</a:t>
            </a:r>
          </a:p>
          <a:p>
            <a:pPr>
              <a:buNone/>
            </a:pPr>
            <a:r>
              <a:rPr lang="en-US" dirty="0" smtClean="0"/>
              <a:t>	104: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Case statements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entaur" pitchFamily="18" charset="0"/>
              </a:rPr>
              <a:t>Switch statement syntax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switch E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begin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	case V1 : S1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	case V2:  S2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		. . .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	case Vn-1: Sn-1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	default: </a:t>
            </a:r>
            <a:r>
              <a:rPr lang="en-US" dirty="0" err="1" smtClean="0">
                <a:latin typeface="Centaur" pitchFamily="18" charset="0"/>
              </a:rPr>
              <a:t>Sn</a:t>
            </a:r>
            <a:endParaRPr lang="en-US" dirty="0" smtClean="0">
              <a:latin typeface="Centaur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Three address code for switch statement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			Code to evaluate E into t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goto</a:t>
            </a:r>
            <a:r>
              <a:rPr lang="en-US" sz="1400" dirty="0" smtClean="0"/>
              <a:t> test</a:t>
            </a:r>
          </a:p>
          <a:p>
            <a:pPr>
              <a:buNone/>
            </a:pPr>
            <a:r>
              <a:rPr lang="en-US" sz="1400" dirty="0" smtClean="0"/>
              <a:t>L1:		code for S1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goto</a:t>
            </a:r>
            <a:r>
              <a:rPr lang="en-US" sz="1400" dirty="0" smtClean="0"/>
              <a:t> next</a:t>
            </a:r>
          </a:p>
          <a:p>
            <a:pPr>
              <a:buNone/>
            </a:pPr>
            <a:r>
              <a:rPr lang="en-US" sz="1400" dirty="0" smtClean="0"/>
              <a:t>L2:		code for S2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goto</a:t>
            </a:r>
            <a:r>
              <a:rPr lang="en-US" sz="1400" dirty="0" smtClean="0"/>
              <a:t> next</a:t>
            </a:r>
          </a:p>
          <a:p>
            <a:pPr>
              <a:buNone/>
            </a:pPr>
            <a:r>
              <a:rPr lang="en-US" sz="1400" dirty="0" smtClean="0"/>
              <a:t>			……..</a:t>
            </a:r>
          </a:p>
          <a:p>
            <a:pPr>
              <a:buNone/>
            </a:pPr>
            <a:r>
              <a:rPr lang="en-US" sz="1400" dirty="0" smtClean="0"/>
              <a:t>Ln-1:		code for Sn-1</a:t>
            </a:r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goto</a:t>
            </a:r>
            <a:r>
              <a:rPr lang="en-US" sz="1400" dirty="0" smtClean="0"/>
              <a:t> next</a:t>
            </a:r>
          </a:p>
          <a:p>
            <a:pPr>
              <a:buNone/>
            </a:pPr>
            <a:r>
              <a:rPr lang="en-US" sz="1400" dirty="0" err="1" smtClean="0"/>
              <a:t>Ln</a:t>
            </a:r>
            <a:r>
              <a:rPr lang="en-US" sz="1400" dirty="0" smtClean="0"/>
              <a:t>:		code for </a:t>
            </a:r>
            <a:r>
              <a:rPr lang="en-US" sz="1400" dirty="0" err="1" smtClean="0"/>
              <a:t>Sn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goto</a:t>
            </a:r>
            <a:r>
              <a:rPr lang="en-US" sz="1400" dirty="0" smtClean="0"/>
              <a:t> next</a:t>
            </a:r>
          </a:p>
          <a:p>
            <a:pPr>
              <a:buNone/>
            </a:pPr>
            <a:r>
              <a:rPr lang="en-US" sz="1400" dirty="0" smtClean="0"/>
              <a:t>Test:	if t = V1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</a:t>
            </a:r>
          </a:p>
          <a:p>
            <a:pPr>
              <a:buNone/>
            </a:pPr>
            <a:r>
              <a:rPr lang="en-US" sz="1400" dirty="0" smtClean="0"/>
              <a:t>		if t = V2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</a:t>
            </a:r>
          </a:p>
          <a:p>
            <a:pPr>
              <a:buNone/>
            </a:pPr>
            <a:r>
              <a:rPr lang="en-US" sz="1400" dirty="0" smtClean="0"/>
              <a:t>		……</a:t>
            </a:r>
          </a:p>
          <a:p>
            <a:pPr>
              <a:buNone/>
            </a:pPr>
            <a:r>
              <a:rPr lang="en-US" sz="1400" dirty="0" smtClean="0"/>
              <a:t>		if  t = Vn-1 </a:t>
            </a:r>
            <a:r>
              <a:rPr lang="en-US" sz="1400" dirty="0" err="1" smtClean="0"/>
              <a:t>goto</a:t>
            </a:r>
            <a:r>
              <a:rPr lang="en-US" sz="1400" dirty="0" smtClean="0"/>
              <a:t> Ln-1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goto</a:t>
            </a:r>
            <a:r>
              <a:rPr lang="en-US" sz="1400" dirty="0" smtClean="0"/>
              <a:t> </a:t>
            </a:r>
            <a:r>
              <a:rPr lang="en-US" sz="1400" dirty="0" err="1" smtClean="0"/>
              <a:t>Ln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Next: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Intermediate Code - Example 1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C-Program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a[10], b[10],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,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 = 0;</a:t>
            </a:r>
          </a:p>
          <a:p>
            <a:pPr>
              <a:buNone/>
            </a:pPr>
            <a:r>
              <a:rPr lang="en-US" sz="2000" dirty="0" smtClean="0"/>
              <a:t>		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 += a[</a:t>
            </a:r>
            <a:r>
              <a:rPr lang="en-US" sz="2000" dirty="0" err="1" smtClean="0"/>
              <a:t>i</a:t>
            </a:r>
            <a:r>
              <a:rPr lang="en-US" sz="2000" dirty="0" smtClean="0"/>
              <a:t>]*b[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b="1" dirty="0" smtClean="0"/>
              <a:t>Intermediate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7038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Intermediate Code -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C-Program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a[10], b[10],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, </a:t>
            </a:r>
            <a:r>
              <a:rPr lang="en-US" sz="2000" dirty="0" err="1" smtClean="0"/>
              <a:t>i</a:t>
            </a:r>
            <a:r>
              <a:rPr lang="en-US" sz="2000" dirty="0" smtClean="0"/>
              <a:t>; </a:t>
            </a:r>
            <a:r>
              <a:rPr lang="en-US" sz="2000" dirty="0" err="1" smtClean="0"/>
              <a:t>int</a:t>
            </a:r>
            <a:r>
              <a:rPr lang="en-US" sz="2000" dirty="0" smtClean="0"/>
              <a:t>* a1; </a:t>
            </a:r>
            <a:r>
              <a:rPr lang="en-US" sz="2000" dirty="0" err="1" smtClean="0"/>
              <a:t>int</a:t>
            </a:r>
            <a:r>
              <a:rPr lang="en-US" sz="2000" dirty="0" smtClean="0"/>
              <a:t>* b1;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 = 0; a1 = a; b1 = b;</a:t>
            </a:r>
          </a:p>
          <a:p>
            <a:pPr>
              <a:buNone/>
            </a:pPr>
            <a:r>
              <a:rPr lang="en-US" sz="2000" dirty="0" smtClean="0"/>
              <a:t>		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 += *a1++ * *b1++;</a:t>
            </a:r>
          </a:p>
          <a:p>
            <a:pPr>
              <a:buNone/>
            </a:pPr>
            <a:r>
              <a:rPr lang="en-US" sz="2000" b="1" dirty="0" smtClean="0"/>
              <a:t>Intermediate code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934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Intermediate Code - Example 3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C-Program (function)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y[]){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d, </a:t>
            </a:r>
            <a:r>
              <a:rPr lang="en-US" sz="2000" dirty="0" err="1" smtClean="0"/>
              <a:t>i</a:t>
            </a:r>
            <a:r>
              <a:rPr lang="en-US" sz="2000" dirty="0" smtClean="0"/>
              <a:t>; d = 0;</a:t>
            </a:r>
          </a:p>
          <a:p>
            <a:pPr>
              <a:buNone/>
            </a:pPr>
            <a:r>
              <a:rPr lang="nn-NO" sz="2000" dirty="0" smtClean="0"/>
              <a:t>			for (i=0; i&lt;10; i++) d += x[i]*y[i];</a:t>
            </a:r>
          </a:p>
          <a:p>
            <a:pPr>
              <a:buNone/>
            </a:pPr>
            <a:r>
              <a:rPr lang="en-US" sz="2000" dirty="0" smtClean="0"/>
              <a:t>			return d;</a:t>
            </a:r>
          </a:p>
          <a:p>
            <a:pPr>
              <a:buNone/>
            </a:pPr>
            <a:r>
              <a:rPr lang="en-US" sz="2000" dirty="0" smtClean="0"/>
              <a:t>			}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6219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Intermediate Code - Example 3 (contd.)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C-Program (main)</a:t>
            </a:r>
          </a:p>
          <a:p>
            <a:pPr>
              <a:buNone/>
            </a:pPr>
            <a:r>
              <a:rPr lang="en-US" sz="2000" dirty="0" smtClean="0"/>
              <a:t>			main(){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 smtClean="0"/>
              <a:t> p; </a:t>
            </a:r>
            <a:r>
              <a:rPr lang="en-US" sz="2000" dirty="0" err="1" smtClean="0"/>
              <a:t>int</a:t>
            </a:r>
            <a:r>
              <a:rPr lang="en-US" sz="2000" dirty="0" smtClean="0"/>
              <a:t> a[10], b[10];</a:t>
            </a:r>
          </a:p>
          <a:p>
            <a:pPr>
              <a:buNone/>
            </a:pPr>
            <a:r>
              <a:rPr lang="en-US" sz="2000" dirty="0" smtClean="0"/>
              <a:t>			p = </a:t>
            </a:r>
            <a:r>
              <a:rPr lang="en-US" sz="2000" dirty="0" err="1" smtClean="0"/>
              <a:t>dot_prod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	}</a:t>
            </a:r>
          </a:p>
          <a:p>
            <a:pPr>
              <a:buNone/>
            </a:pPr>
            <a:r>
              <a:rPr lang="en-US" sz="2000" b="1" dirty="0" smtClean="0"/>
              <a:t>Intermediate code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657600"/>
            <a:ext cx="24955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Intermediate Code - Example 4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C-Program (function)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int</a:t>
            </a:r>
            <a:r>
              <a:rPr lang="en-US" sz="2000" dirty="0" smtClean="0"/>
              <a:t> fact(</a:t>
            </a:r>
            <a:r>
              <a:rPr lang="en-US" sz="2000" dirty="0" err="1" smtClean="0"/>
              <a:t>int</a:t>
            </a:r>
            <a:r>
              <a:rPr lang="en-US" sz="2000" dirty="0" smtClean="0"/>
              <a:t> n){</a:t>
            </a:r>
          </a:p>
          <a:p>
            <a:pPr>
              <a:buNone/>
            </a:pPr>
            <a:r>
              <a:rPr lang="en-US" sz="2000" dirty="0" smtClean="0"/>
              <a:t>				if (n==0) return 1;</a:t>
            </a:r>
          </a:p>
          <a:p>
            <a:pPr>
              <a:buNone/>
            </a:pPr>
            <a:r>
              <a:rPr lang="en-US" sz="2000" dirty="0" smtClean="0"/>
              <a:t>				else return (n*fact(n-1));</a:t>
            </a:r>
          </a:p>
          <a:p>
            <a:pPr>
              <a:buNone/>
            </a:pPr>
            <a:r>
              <a:rPr lang="en-US" sz="2000" dirty="0" smtClean="0"/>
              <a:t>				}</a:t>
            </a:r>
          </a:p>
          <a:p>
            <a:pPr>
              <a:buNone/>
            </a:pPr>
            <a:r>
              <a:rPr lang="en-US" sz="2000" b="1" dirty="0" smtClean="0"/>
              <a:t>Intermediate code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59340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Code Templates for If-Then-Else Statement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dirty="0" smtClean="0"/>
              <a:t>Assumption: No short-circuit evaluation for E (i.e., no jumps within the intermediate code for E)</a:t>
            </a:r>
          </a:p>
          <a:p>
            <a:pPr>
              <a:buNone/>
            </a:pPr>
            <a:r>
              <a:rPr lang="en-US" b="1" dirty="0" smtClean="0"/>
              <a:t>If (E) S1 else S2</a:t>
            </a:r>
          </a:p>
          <a:p>
            <a:pPr>
              <a:buNone/>
            </a:pPr>
            <a:r>
              <a:rPr lang="de-DE" dirty="0" smtClean="0"/>
              <a:t>	code for E (result in T)</a:t>
            </a:r>
          </a:p>
          <a:p>
            <a:pPr>
              <a:buNone/>
            </a:pPr>
            <a:r>
              <a:rPr lang="en-US" dirty="0" smtClean="0"/>
              <a:t>	if T 0 </a:t>
            </a:r>
            <a:r>
              <a:rPr lang="en-US" dirty="0" err="1" smtClean="0"/>
              <a:t>goto</a:t>
            </a:r>
            <a:r>
              <a:rPr lang="en-US" dirty="0" smtClean="0"/>
              <a:t> L1 /* if T is false, jump to else part */</a:t>
            </a:r>
          </a:p>
          <a:p>
            <a:pPr>
              <a:buNone/>
            </a:pPr>
            <a:r>
              <a:rPr lang="en-US" dirty="0" smtClean="0"/>
              <a:t>	code for S1 /* all exits from within S1 also jump to L2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L2 /* jump to exit */</a:t>
            </a:r>
          </a:p>
          <a:p>
            <a:pPr>
              <a:buNone/>
            </a:pPr>
            <a:r>
              <a:rPr lang="en-US" dirty="0" smtClean="0"/>
              <a:t>L1: code for S2 /* all exits from within S2 also jump to L2 */</a:t>
            </a:r>
          </a:p>
          <a:p>
            <a:pPr>
              <a:buNone/>
            </a:pPr>
            <a:r>
              <a:rPr lang="en-US" dirty="0" smtClean="0"/>
              <a:t>L2: /* exit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If (E) S</a:t>
            </a:r>
          </a:p>
          <a:p>
            <a:pPr>
              <a:buNone/>
            </a:pPr>
            <a:r>
              <a:rPr lang="de-DE" dirty="0" smtClean="0"/>
              <a:t>	code for E (result in T)</a:t>
            </a:r>
          </a:p>
          <a:p>
            <a:pPr>
              <a:buNone/>
            </a:pPr>
            <a:r>
              <a:rPr lang="en-US" dirty="0" smtClean="0"/>
              <a:t>	If T 0 </a:t>
            </a:r>
            <a:r>
              <a:rPr lang="en-US" dirty="0" err="1" smtClean="0"/>
              <a:t>goto</a:t>
            </a:r>
            <a:r>
              <a:rPr lang="en-US" dirty="0" smtClean="0"/>
              <a:t> L1 /* if T is false, jump to exit */</a:t>
            </a:r>
          </a:p>
          <a:p>
            <a:pPr>
              <a:buNone/>
            </a:pPr>
            <a:r>
              <a:rPr lang="en-US" dirty="0" smtClean="0"/>
              <a:t>	code for S /* all exits from within S also jump to L1 */</a:t>
            </a:r>
          </a:p>
          <a:p>
            <a:pPr>
              <a:buNone/>
            </a:pPr>
            <a:r>
              <a:rPr lang="en-US" dirty="0" smtClean="0"/>
              <a:t>L1: /* exit */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Code Template for While-do Statement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Assumption: No short-circuit evaluation for E (i.e., no jumps within the intermediate code for E)</a:t>
            </a: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>
              <a:buNone/>
            </a:pPr>
            <a:r>
              <a:rPr lang="en-US" b="1" dirty="0" smtClean="0">
                <a:latin typeface="Centaur" pitchFamily="18" charset="0"/>
              </a:rPr>
              <a:t>while (E) do S</a:t>
            </a:r>
          </a:p>
          <a:p>
            <a:pPr>
              <a:buNone/>
            </a:pPr>
            <a:r>
              <a:rPr lang="de-DE" dirty="0" smtClean="0">
                <a:latin typeface="Centaur" pitchFamily="18" charset="0"/>
              </a:rPr>
              <a:t>L1: 	code for E (result in T)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if T 0 </a:t>
            </a:r>
            <a:r>
              <a:rPr lang="en-US" dirty="0" err="1" smtClean="0">
                <a:latin typeface="Centaur" pitchFamily="18" charset="0"/>
              </a:rPr>
              <a:t>goto</a:t>
            </a:r>
            <a:r>
              <a:rPr lang="en-US" dirty="0" smtClean="0">
                <a:latin typeface="Centaur" pitchFamily="18" charset="0"/>
              </a:rPr>
              <a:t> L2 /* if T is false, jump to exit */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code for S /* all exits from within S also jump to L1 	*/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		</a:t>
            </a:r>
            <a:r>
              <a:rPr lang="en-US" dirty="0" err="1" smtClean="0">
                <a:latin typeface="Centaur" pitchFamily="18" charset="0"/>
              </a:rPr>
              <a:t>goto</a:t>
            </a:r>
            <a:r>
              <a:rPr lang="en-US" dirty="0" smtClean="0">
                <a:latin typeface="Centaur" pitchFamily="18" charset="0"/>
              </a:rPr>
              <a:t> L1 /* loop back */</a:t>
            </a:r>
          </a:p>
          <a:p>
            <a:pPr>
              <a:buNone/>
            </a:pPr>
            <a:r>
              <a:rPr lang="en-US" dirty="0" smtClean="0">
                <a:latin typeface="Centaur" pitchFamily="18" charset="0"/>
              </a:rPr>
              <a:t>L2: /* exit */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Translations for If-Then-Else Statement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Let us see the code generated for the following code fragment.</a:t>
            </a:r>
          </a:p>
          <a:p>
            <a:pPr>
              <a:buNone/>
            </a:pPr>
            <a:r>
              <a:rPr lang="en-US" dirty="0" smtClean="0"/>
              <a:t>Ai are all assignments, and </a:t>
            </a:r>
            <a:r>
              <a:rPr lang="en-US" dirty="0" err="1" smtClean="0"/>
              <a:t>Ei</a:t>
            </a:r>
            <a:r>
              <a:rPr lang="en-US" dirty="0" smtClean="0"/>
              <a:t> are all expressions</a:t>
            </a:r>
          </a:p>
          <a:p>
            <a:pPr>
              <a:buNone/>
            </a:pPr>
            <a:r>
              <a:rPr lang="en-US" b="1" dirty="0" smtClean="0"/>
              <a:t>if (E1) { if (E2) A1; else A2; }else A3; A4;</a:t>
            </a:r>
          </a:p>
          <a:p>
            <a:pPr>
              <a:buNone/>
            </a:pPr>
            <a:r>
              <a:rPr lang="en-US" dirty="0" smtClean="0"/>
              <a:t>—————————————————-</a:t>
            </a:r>
          </a:p>
          <a:p>
            <a:pPr>
              <a:buNone/>
            </a:pPr>
            <a:r>
              <a:rPr lang="de-DE" dirty="0" smtClean="0"/>
              <a:t>1 		code for E1 /* result in T1 */</a:t>
            </a:r>
          </a:p>
          <a:p>
            <a:pPr>
              <a:buNone/>
            </a:pPr>
            <a:r>
              <a:rPr lang="en-US" dirty="0" smtClean="0"/>
              <a:t>10		 if (T1 &lt;= 0), </a:t>
            </a:r>
            <a:r>
              <a:rPr lang="en-US" dirty="0" err="1" smtClean="0"/>
              <a:t>goto</a:t>
            </a:r>
            <a:r>
              <a:rPr lang="en-US" dirty="0" smtClean="0"/>
              <a:t> L1 (61)</a:t>
            </a:r>
          </a:p>
          <a:p>
            <a:pPr>
              <a:buNone/>
            </a:pPr>
            <a:r>
              <a:rPr lang="en-US" dirty="0" smtClean="0"/>
              <a:t>		/* if T1 is false jump to else part */</a:t>
            </a:r>
          </a:p>
          <a:p>
            <a:pPr>
              <a:buNone/>
            </a:pPr>
            <a:r>
              <a:rPr lang="de-DE" dirty="0" smtClean="0"/>
              <a:t>11 		code for E2 /* result in T2 */</a:t>
            </a:r>
          </a:p>
          <a:p>
            <a:pPr>
              <a:buNone/>
            </a:pPr>
            <a:r>
              <a:rPr lang="en-US" dirty="0" smtClean="0"/>
              <a:t>35 		if (T2 &lt;= 0), </a:t>
            </a:r>
            <a:r>
              <a:rPr lang="en-US" dirty="0" err="1" smtClean="0"/>
              <a:t>goto</a:t>
            </a:r>
            <a:r>
              <a:rPr lang="en-US" dirty="0" smtClean="0"/>
              <a:t> L2 (43)</a:t>
            </a:r>
          </a:p>
          <a:p>
            <a:pPr>
              <a:buNone/>
            </a:pPr>
            <a:r>
              <a:rPr lang="en-US" dirty="0" smtClean="0"/>
              <a:t>		/* if T2 is false jump to else part */</a:t>
            </a:r>
          </a:p>
          <a:p>
            <a:pPr>
              <a:buNone/>
            </a:pPr>
            <a:r>
              <a:rPr lang="en-US" dirty="0" smtClean="0"/>
              <a:t>36 		code for A1</a:t>
            </a:r>
          </a:p>
          <a:p>
            <a:pPr>
              <a:buNone/>
            </a:pPr>
            <a:r>
              <a:rPr lang="en-US" dirty="0" smtClean="0"/>
              <a:t>42 		</a:t>
            </a:r>
            <a:r>
              <a:rPr lang="en-US" dirty="0" err="1" smtClean="0"/>
              <a:t>goto</a:t>
            </a:r>
            <a:r>
              <a:rPr lang="en-US" dirty="0" smtClean="0"/>
              <a:t> L3 (82)</a:t>
            </a:r>
          </a:p>
          <a:p>
            <a:pPr>
              <a:buNone/>
            </a:pPr>
            <a:r>
              <a:rPr lang="en-US" dirty="0" smtClean="0"/>
              <a:t>43 	L2: 	code for A2</a:t>
            </a:r>
          </a:p>
          <a:p>
            <a:pPr>
              <a:buNone/>
            </a:pPr>
            <a:r>
              <a:rPr lang="en-US" dirty="0" smtClean="0"/>
              <a:t>60	 	</a:t>
            </a:r>
            <a:r>
              <a:rPr lang="en-US" dirty="0" err="1" smtClean="0"/>
              <a:t>goto</a:t>
            </a:r>
            <a:r>
              <a:rPr lang="en-US" dirty="0" smtClean="0"/>
              <a:t> L3 (82)</a:t>
            </a:r>
          </a:p>
          <a:p>
            <a:pPr>
              <a:buNone/>
            </a:pPr>
            <a:r>
              <a:rPr lang="en-US" dirty="0" smtClean="0"/>
              <a:t>61 	L1: 	code for A3</a:t>
            </a:r>
          </a:p>
          <a:p>
            <a:pPr>
              <a:buNone/>
            </a:pPr>
            <a:r>
              <a:rPr lang="en-US" dirty="0" smtClean="0"/>
              <a:t>82 	L3: 	code for A4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Translations for while-do Statement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Code fragment:</a:t>
            </a:r>
          </a:p>
          <a:p>
            <a:pPr>
              <a:buNone/>
            </a:pPr>
            <a:r>
              <a:rPr lang="en-US" b="1" dirty="0" smtClean="0"/>
              <a:t>while (E1) do {if (E2) then A1; else A2;} A3;</a:t>
            </a:r>
          </a:p>
          <a:p>
            <a:pPr>
              <a:buNone/>
            </a:pPr>
            <a:r>
              <a:rPr lang="de-DE" dirty="0" smtClean="0"/>
              <a:t>1 		L1: 	code for E1 /* result in T1 */</a:t>
            </a:r>
          </a:p>
          <a:p>
            <a:pPr>
              <a:buNone/>
            </a:pPr>
            <a:r>
              <a:rPr lang="en-US" dirty="0" smtClean="0"/>
              <a:t>15 		if (T1 &lt;= 0), </a:t>
            </a:r>
            <a:r>
              <a:rPr lang="en-US" dirty="0" err="1" smtClean="0"/>
              <a:t>goto</a:t>
            </a:r>
            <a:r>
              <a:rPr lang="en-US" dirty="0" smtClean="0"/>
              <a:t> L2 (79)</a:t>
            </a:r>
          </a:p>
          <a:p>
            <a:pPr>
              <a:buNone/>
            </a:pPr>
            <a:r>
              <a:rPr lang="en-US" dirty="0" smtClean="0"/>
              <a:t>			/* if T1 is false jump to loop exit */</a:t>
            </a:r>
          </a:p>
          <a:p>
            <a:pPr>
              <a:buNone/>
            </a:pPr>
            <a:r>
              <a:rPr lang="de-DE" dirty="0" smtClean="0"/>
              <a:t>16 		code for E2 /* result in T2 */</a:t>
            </a:r>
          </a:p>
          <a:p>
            <a:pPr>
              <a:buNone/>
            </a:pPr>
            <a:r>
              <a:rPr lang="en-US" dirty="0" smtClean="0"/>
              <a:t>30 		if (T2 &lt;= 0), </a:t>
            </a:r>
            <a:r>
              <a:rPr lang="en-US" dirty="0" err="1" smtClean="0"/>
              <a:t>goto</a:t>
            </a:r>
            <a:r>
              <a:rPr lang="en-US" dirty="0" smtClean="0"/>
              <a:t> L3 (55)</a:t>
            </a:r>
          </a:p>
          <a:p>
            <a:pPr>
              <a:buNone/>
            </a:pPr>
            <a:r>
              <a:rPr lang="en-US" dirty="0" smtClean="0"/>
              <a:t>			/* if T2 is false jump to else part */</a:t>
            </a:r>
          </a:p>
          <a:p>
            <a:pPr>
              <a:buNone/>
            </a:pPr>
            <a:r>
              <a:rPr lang="en-US" dirty="0" smtClean="0"/>
              <a:t>31 		code for A1</a:t>
            </a:r>
          </a:p>
          <a:p>
            <a:pPr>
              <a:buNone/>
            </a:pPr>
            <a:r>
              <a:rPr lang="en-US" dirty="0" smtClean="0"/>
              <a:t>54 		</a:t>
            </a:r>
            <a:r>
              <a:rPr lang="en-US" dirty="0" err="1" smtClean="0"/>
              <a:t>goto</a:t>
            </a:r>
            <a:r>
              <a:rPr lang="en-US" dirty="0" smtClean="0"/>
              <a:t> L1 (1)/* loop back */</a:t>
            </a:r>
          </a:p>
          <a:p>
            <a:pPr>
              <a:buNone/>
            </a:pPr>
            <a:r>
              <a:rPr lang="en-US" dirty="0" smtClean="0"/>
              <a:t>55 	L3: 	code for A2</a:t>
            </a:r>
          </a:p>
          <a:p>
            <a:pPr>
              <a:buNone/>
            </a:pPr>
            <a:r>
              <a:rPr lang="en-US" dirty="0" smtClean="0"/>
              <a:t>78 		</a:t>
            </a:r>
            <a:r>
              <a:rPr lang="en-US" dirty="0" err="1" smtClean="0"/>
              <a:t>goto</a:t>
            </a:r>
            <a:r>
              <a:rPr lang="en-US" dirty="0" smtClean="0"/>
              <a:t> L1 (1)/* loop back */</a:t>
            </a:r>
          </a:p>
          <a:p>
            <a:pPr>
              <a:buNone/>
            </a:pPr>
            <a:r>
              <a:rPr lang="en-US" dirty="0" smtClean="0"/>
              <a:t>79 	L2: 	code for A3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Control-Flow Realization of Boolean Expressions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b="1" dirty="0" smtClean="0"/>
              <a:t>if ((a+b &lt; c+d) || ((e==f) &amp;&amp; (g &gt; h-k))) A1; else A2; A3;</a:t>
            </a:r>
          </a:p>
          <a:p>
            <a:pPr>
              <a:buNone/>
            </a:pPr>
            <a:r>
              <a:rPr lang="en-US" dirty="0" smtClean="0"/>
              <a:t>100: 		T1 = </a:t>
            </a:r>
            <a:r>
              <a:rPr lang="en-US" dirty="0" err="1" smtClean="0"/>
              <a:t>a+b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101: 		T2 = </a:t>
            </a:r>
            <a:r>
              <a:rPr lang="en-US" dirty="0" err="1" smtClean="0"/>
              <a:t>c+d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103: 		if T1 &lt; T2 </a:t>
            </a:r>
            <a:r>
              <a:rPr lang="en-US" dirty="0" err="1" smtClean="0"/>
              <a:t>goto</a:t>
            </a:r>
            <a:r>
              <a:rPr lang="en-US" dirty="0" smtClean="0"/>
              <a:t> L1</a:t>
            </a:r>
          </a:p>
          <a:p>
            <a:pPr>
              <a:buNone/>
            </a:pPr>
            <a:r>
              <a:rPr lang="en-US" dirty="0" smtClean="0"/>
              <a:t>104: 		</a:t>
            </a:r>
            <a:r>
              <a:rPr lang="en-US" dirty="0" err="1" smtClean="0"/>
              <a:t>goto</a:t>
            </a:r>
            <a:r>
              <a:rPr lang="en-US" dirty="0" smtClean="0"/>
              <a:t> L2</a:t>
            </a:r>
          </a:p>
          <a:p>
            <a:pPr>
              <a:buNone/>
            </a:pPr>
            <a:r>
              <a:rPr lang="en-US" dirty="0" smtClean="0"/>
              <a:t>105:	L2: 	if e==f </a:t>
            </a:r>
            <a:r>
              <a:rPr lang="en-US" dirty="0" err="1" smtClean="0"/>
              <a:t>goto</a:t>
            </a:r>
            <a:r>
              <a:rPr lang="en-US" dirty="0" smtClean="0"/>
              <a:t> L3</a:t>
            </a:r>
          </a:p>
          <a:p>
            <a:pPr>
              <a:buNone/>
            </a:pPr>
            <a:r>
              <a:rPr lang="en-US" dirty="0" smtClean="0"/>
              <a:t>106: 		</a:t>
            </a:r>
            <a:r>
              <a:rPr lang="en-US" dirty="0" err="1" smtClean="0"/>
              <a:t>goto</a:t>
            </a:r>
            <a:r>
              <a:rPr lang="en-US" dirty="0" smtClean="0"/>
              <a:t> L4</a:t>
            </a:r>
          </a:p>
          <a:p>
            <a:pPr>
              <a:buNone/>
            </a:pPr>
            <a:r>
              <a:rPr lang="en-US" dirty="0" smtClean="0"/>
              <a:t>107:	L3: 	T3 = h-k</a:t>
            </a:r>
          </a:p>
          <a:p>
            <a:pPr>
              <a:buNone/>
            </a:pPr>
            <a:r>
              <a:rPr lang="en-US" dirty="0" smtClean="0"/>
              <a:t>108: 		if g &gt; T3 </a:t>
            </a:r>
            <a:r>
              <a:rPr lang="en-US" dirty="0" err="1" smtClean="0"/>
              <a:t>goto</a:t>
            </a:r>
            <a:r>
              <a:rPr lang="en-US" dirty="0" smtClean="0"/>
              <a:t> L5</a:t>
            </a:r>
          </a:p>
          <a:p>
            <a:pPr>
              <a:buNone/>
            </a:pPr>
            <a:r>
              <a:rPr lang="en-US" dirty="0" smtClean="0"/>
              <a:t>109: 		</a:t>
            </a:r>
            <a:r>
              <a:rPr lang="en-US" dirty="0" err="1" smtClean="0"/>
              <a:t>goto</a:t>
            </a:r>
            <a:r>
              <a:rPr lang="en-US" dirty="0" smtClean="0"/>
              <a:t> L6</a:t>
            </a:r>
          </a:p>
          <a:p>
            <a:pPr>
              <a:buNone/>
            </a:pPr>
            <a:r>
              <a:rPr lang="en-US" dirty="0" smtClean="0"/>
              <a:t>110:	L1:L5: 	code for A1</a:t>
            </a:r>
          </a:p>
          <a:p>
            <a:pPr>
              <a:buNone/>
            </a:pPr>
            <a:r>
              <a:rPr lang="en-US" dirty="0" smtClean="0"/>
              <a:t>111: 		</a:t>
            </a:r>
            <a:r>
              <a:rPr lang="en-US" dirty="0" err="1" smtClean="0"/>
              <a:t>goto</a:t>
            </a:r>
            <a:r>
              <a:rPr lang="en-US" dirty="0" smtClean="0"/>
              <a:t> L7</a:t>
            </a:r>
          </a:p>
          <a:p>
            <a:pPr>
              <a:buNone/>
            </a:pPr>
            <a:r>
              <a:rPr lang="en-US" dirty="0" smtClean="0"/>
              <a:t>112:	L4:L6: 	code for A2</a:t>
            </a:r>
          </a:p>
          <a:p>
            <a:pPr>
              <a:buNone/>
            </a:pPr>
            <a:r>
              <a:rPr lang="en-US" dirty="0" smtClean="0"/>
              <a:t>113:	L7: 	code for A3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967334"/>
            <a:ext cx="5638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Thank </a:t>
            </a:r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you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+mn-lt"/>
              </a:rPr>
              <a:t>Why Intermediate Code?</a:t>
            </a:r>
            <a:endParaRPr lang="en-US" b="1" dirty="0"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While generating machine code directly from source code is possible, it entails two problems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With m languages and n target machines, we need to write m front ends, m  n optimizers, and m  n code generators</a:t>
            </a:r>
          </a:p>
          <a:p>
            <a:pPr lvl="1" algn="just">
              <a:buNone/>
            </a:pPr>
            <a:endParaRPr lang="en-US" dirty="0" smtClean="0">
              <a:latin typeface="Centaur" pitchFamily="18" charset="0"/>
            </a:endParaRPr>
          </a:p>
          <a:p>
            <a:pPr lvl="1" algn="just"/>
            <a:r>
              <a:rPr lang="en-US" dirty="0" smtClean="0">
                <a:latin typeface="Centaur" pitchFamily="18" charset="0"/>
              </a:rPr>
              <a:t>The code optimizer which is one of the largest and very-difficult-to-write components of a compiler, cannot be reused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>
                <a:latin typeface="Centaur" pitchFamily="18" charset="0"/>
              </a:rPr>
              <a:t>By converting source code to an intermediate code, a machine-independent code optimizer may be written</a:t>
            </a:r>
          </a:p>
          <a:p>
            <a:pPr algn="just">
              <a:buNone/>
            </a:pPr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dirty="0" smtClean="0">
                <a:latin typeface="Centaur" pitchFamily="18" charset="0"/>
              </a:rPr>
              <a:t>This means just m front ends, n code generators and 1 optimizer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b="1" dirty="0" smtClean="0">
                <a:latin typeface="Centaur" pitchFamily="18" charset="0"/>
              </a:rPr>
              <a:t>Syntax Directed methods </a:t>
            </a:r>
            <a:r>
              <a:rPr lang="en-US" dirty="0" smtClean="0">
                <a:latin typeface="Centaur" pitchFamily="18" charset="0"/>
              </a:rPr>
              <a:t>can be used to translate into an </a:t>
            </a:r>
            <a:r>
              <a:rPr lang="en-US" b="1" dirty="0" smtClean="0">
                <a:latin typeface="Centaur" pitchFamily="18" charset="0"/>
              </a:rPr>
              <a:t>intermediate form </a:t>
            </a:r>
            <a:r>
              <a:rPr lang="en-US" dirty="0" smtClean="0">
                <a:latin typeface="Centaur" pitchFamily="18" charset="0"/>
              </a:rPr>
              <a:t>for various programming language construct such as declarations, assignments and flow of control statements.</a:t>
            </a:r>
            <a:endParaRPr lang="en-US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>
                <a:latin typeface="Centaur" pitchFamily="18" charset="0"/>
              </a:rPr>
              <a:t>A compiler might use a sequence of intermediate representations</a:t>
            </a:r>
            <a:endParaRPr lang="en-US" dirty="0">
              <a:latin typeface="Centaur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7817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10: Intermediate Code Generation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890</TotalTime>
  <Words>1757</Words>
  <Application>Microsoft Office PowerPoint</Application>
  <PresentationFormat>On-screen Show (4:3)</PresentationFormat>
  <Paragraphs>492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Intermediate Code Generation  By Prof. Londhe D. N   Assistant Professor GIT, Lavel</vt:lpstr>
      <vt:lpstr>Introduction</vt:lpstr>
      <vt:lpstr>Compiler Architecture</vt:lpstr>
      <vt:lpstr>Slide 4</vt:lpstr>
      <vt:lpstr>Why Intermediate Code?</vt:lpstr>
      <vt:lpstr>Slide 6</vt:lpstr>
      <vt:lpstr>Slide 7</vt:lpstr>
      <vt:lpstr>Slide 8</vt:lpstr>
      <vt:lpstr>Slide 9</vt:lpstr>
      <vt:lpstr>Intermediate Languages </vt:lpstr>
      <vt:lpstr>Syntax Tree</vt:lpstr>
      <vt:lpstr>Slide 12</vt:lpstr>
      <vt:lpstr>STs and DAGs: a := b *-c + b*-c</vt:lpstr>
      <vt:lpstr>Postfix Notation</vt:lpstr>
      <vt:lpstr>Three Address Code</vt:lpstr>
      <vt:lpstr>Slide 16</vt:lpstr>
      <vt:lpstr>Example</vt:lpstr>
      <vt:lpstr>Implementations of 3-Address Code</vt:lpstr>
      <vt:lpstr>Slide 19</vt:lpstr>
      <vt:lpstr>Slide 20</vt:lpstr>
      <vt:lpstr>Triples</vt:lpstr>
      <vt:lpstr>Slide 22</vt:lpstr>
      <vt:lpstr>Slide 23</vt:lpstr>
      <vt:lpstr>Indirect triples</vt:lpstr>
      <vt:lpstr>Comparison of Representation</vt:lpstr>
      <vt:lpstr>Slide 26</vt:lpstr>
      <vt:lpstr>Slide 27</vt:lpstr>
      <vt:lpstr>Types of Three-Address statements</vt:lpstr>
      <vt:lpstr>Slide 29</vt:lpstr>
      <vt:lpstr>Slide 30</vt:lpstr>
      <vt:lpstr>Slide 31</vt:lpstr>
      <vt:lpstr>Slide 32</vt:lpstr>
      <vt:lpstr>Boolean Expression</vt:lpstr>
      <vt:lpstr>Slide 34</vt:lpstr>
      <vt:lpstr>Slide 35</vt:lpstr>
      <vt:lpstr>Case statements</vt:lpstr>
      <vt:lpstr>Three address code for switch statement</vt:lpstr>
      <vt:lpstr>Intermediate Code - Example 1</vt:lpstr>
      <vt:lpstr>Intermediate Code - Example 2</vt:lpstr>
      <vt:lpstr>Intermediate Code - Example 3</vt:lpstr>
      <vt:lpstr>Intermediate Code - Example 3 (contd.)</vt:lpstr>
      <vt:lpstr>Intermediate Code - Example 4</vt:lpstr>
      <vt:lpstr>Code Templates for If-Then-Else Statement</vt:lpstr>
      <vt:lpstr>Code Template for While-do Statement</vt:lpstr>
      <vt:lpstr>Translations for If-Then-Else Statement</vt:lpstr>
      <vt:lpstr>Translations for while-do Statement</vt:lpstr>
      <vt:lpstr>Control-Flow Realization of Boolean Expressions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281</cp:revision>
  <dcterms:created xsi:type="dcterms:W3CDTF">2006-08-16T00:00:00Z</dcterms:created>
  <dcterms:modified xsi:type="dcterms:W3CDTF">2018-03-26T07:58:27Z</dcterms:modified>
</cp:coreProperties>
</file>