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2435d2fe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2435d2fe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2435d2fe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2435d2fe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435d2f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435d2f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2435d2fe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2435d2fe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2435d2f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2435d2f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435d2f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435d2f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435d2f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2435d2f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Summer Project Report</a:t>
            </a:r>
            <a:endParaRPr/>
          </a:p>
        </p:txBody>
      </p:sp>
      <p:sp>
        <p:nvSpPr>
          <p:cNvPr id="73" name="Google Shape;73;p13"/>
          <p:cNvSpPr txBox="1"/>
          <p:nvPr>
            <p:ph idx="1" type="subTitle"/>
          </p:nvPr>
        </p:nvSpPr>
        <p:spPr>
          <a:xfrm>
            <a:off x="2390275" y="3782625"/>
            <a:ext cx="6331500" cy="99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Name: Sanket Kumar Dawar</a:t>
            </a:r>
            <a:endParaRPr/>
          </a:p>
          <a:p>
            <a:pPr indent="0" lvl="0" marL="0" rtl="0" algn="l">
              <a:spcBef>
                <a:spcPts val="0"/>
              </a:spcBef>
              <a:spcAft>
                <a:spcPts val="0"/>
              </a:spcAft>
              <a:buNone/>
            </a:pPr>
            <a:r>
              <a:rPr lang="en"/>
              <a:t>Roll: 2019BCS-054</a:t>
            </a:r>
            <a:endParaRPr/>
          </a:p>
        </p:txBody>
      </p:sp>
      <p:sp>
        <p:nvSpPr>
          <p:cNvPr id="74" name="Google Shape;74;p13"/>
          <p:cNvSpPr txBox="1"/>
          <p:nvPr>
            <p:ph type="ctrTitle"/>
          </p:nvPr>
        </p:nvSpPr>
        <p:spPr>
          <a:xfrm>
            <a:off x="750100" y="2298238"/>
            <a:ext cx="72972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Online teaching-learning </a:t>
            </a:r>
            <a:r>
              <a:rPr lang="en" sz="3600"/>
              <a:t>platform</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9500" y="321475"/>
            <a:ext cx="8328000" cy="67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Mechanism/Algorithm</a:t>
            </a:r>
            <a:endParaRPr>
              <a:solidFill>
                <a:schemeClr val="dk1"/>
              </a:solidFill>
            </a:endParaRPr>
          </a:p>
        </p:txBody>
      </p:sp>
      <p:sp>
        <p:nvSpPr>
          <p:cNvPr id="128" name="Google Shape;128;p22"/>
          <p:cNvSpPr txBox="1"/>
          <p:nvPr>
            <p:ph idx="1" type="body"/>
          </p:nvPr>
        </p:nvSpPr>
        <p:spPr>
          <a:xfrm>
            <a:off x="319500" y="1457325"/>
            <a:ext cx="8328000" cy="319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400">
                <a:latin typeface="Arial"/>
                <a:ea typeface="Arial"/>
                <a:cs typeface="Arial"/>
                <a:sym typeface="Arial"/>
              </a:rPr>
              <a:t>T</a:t>
            </a:r>
            <a:r>
              <a:rPr lang="en" sz="1400">
                <a:latin typeface="Arial"/>
                <a:ea typeface="Arial"/>
                <a:cs typeface="Arial"/>
                <a:sym typeface="Arial"/>
              </a:rPr>
              <a:t>wo separate interfaces, one for Teachers and other for Students, with some minor changes. Each Student and teacher will be enrolled with some subjects and in those subjects there will be all the functionalities related to that subject. Following are some steps to explain the basics -</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rPr lang="en" sz="1400">
                <a:latin typeface="Arial"/>
                <a:ea typeface="Arial"/>
                <a:cs typeface="Arial"/>
                <a:sym typeface="Arial"/>
              </a:rPr>
              <a:t>(1) </a:t>
            </a:r>
            <a:r>
              <a:rPr b="1" lang="en" sz="1400">
                <a:latin typeface="Arial"/>
                <a:ea typeface="Arial"/>
                <a:cs typeface="Arial"/>
                <a:sym typeface="Arial"/>
              </a:rPr>
              <a:t>Authentication</a:t>
            </a:r>
            <a:r>
              <a:rPr lang="en" sz="1400">
                <a:latin typeface="Arial"/>
                <a:ea typeface="Arial"/>
                <a:cs typeface="Arial"/>
                <a:sym typeface="Arial"/>
              </a:rPr>
              <a:t> - Through a signUP and Login system, user will be verified and and authenticated and once authenticated, user will be </a:t>
            </a:r>
            <a:r>
              <a:rPr lang="en" sz="1400">
                <a:latin typeface="Arial"/>
                <a:ea typeface="Arial"/>
                <a:cs typeface="Arial"/>
                <a:sym typeface="Arial"/>
              </a:rPr>
              <a:t>redirected</a:t>
            </a:r>
            <a:r>
              <a:rPr lang="en" sz="1400">
                <a:latin typeface="Arial"/>
                <a:ea typeface="Arial"/>
                <a:cs typeface="Arial"/>
                <a:sym typeface="Arial"/>
              </a:rPr>
              <a:t> to the Homepage.</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rPr lang="en" sz="1400">
                <a:latin typeface="Arial"/>
                <a:ea typeface="Arial"/>
                <a:cs typeface="Arial"/>
                <a:sym typeface="Arial"/>
              </a:rPr>
              <a:t>(2) </a:t>
            </a:r>
            <a:r>
              <a:rPr b="1" lang="en" sz="1400">
                <a:latin typeface="Arial"/>
                <a:ea typeface="Arial"/>
                <a:cs typeface="Arial"/>
                <a:sym typeface="Arial"/>
              </a:rPr>
              <a:t>HomePage</a:t>
            </a:r>
            <a:r>
              <a:rPr lang="en" sz="1400">
                <a:latin typeface="Arial"/>
                <a:ea typeface="Arial"/>
                <a:cs typeface="Arial"/>
                <a:sym typeface="Arial"/>
              </a:rPr>
              <a:t> -The homepage consists of all the subjects user are enrolled to, with some info like batch name and Faculty name.</a:t>
            </a:r>
            <a:endParaRPr sz="1400">
              <a:latin typeface="Arial"/>
              <a:ea typeface="Arial"/>
              <a:cs typeface="Arial"/>
              <a:sym typeface="Arial"/>
            </a:endParaRPr>
          </a:p>
          <a:p>
            <a:pPr indent="0" lvl="0" marL="0" rtl="0" algn="l">
              <a:lnSpc>
                <a:spcPct val="100000"/>
              </a:lnSpc>
              <a:spcBef>
                <a:spcPts val="1600"/>
              </a:spcBef>
              <a:spcAft>
                <a:spcPts val="0"/>
              </a:spcAft>
              <a:buNone/>
            </a:pPr>
            <a:r>
              <a:rPr lang="en" sz="1400">
                <a:latin typeface="Arial"/>
                <a:ea typeface="Arial"/>
                <a:cs typeface="Arial"/>
                <a:sym typeface="Arial"/>
              </a:rPr>
              <a:t>(3) </a:t>
            </a:r>
            <a:r>
              <a:rPr b="1" lang="en" sz="1400">
                <a:latin typeface="Arial"/>
                <a:ea typeface="Arial"/>
                <a:cs typeface="Arial"/>
                <a:sym typeface="Arial"/>
              </a:rPr>
              <a:t>Subject</a:t>
            </a:r>
            <a:r>
              <a:rPr lang="en" sz="1400">
                <a:latin typeface="Arial"/>
                <a:ea typeface="Arial"/>
                <a:cs typeface="Arial"/>
                <a:sym typeface="Arial"/>
              </a:rPr>
              <a:t> -Onclicking a particular subject, user can access the the subject. which consists of four 'tabs' </a:t>
            </a:r>
            <a:endParaRPr sz="1400">
              <a:latin typeface="Arial"/>
              <a:ea typeface="Arial"/>
              <a:cs typeface="Arial"/>
              <a:sym typeface="Arial"/>
            </a:endParaRPr>
          </a:p>
          <a:p>
            <a:pPr indent="0" lvl="0" marL="457200" rtl="0" algn="l">
              <a:lnSpc>
                <a:spcPct val="100000"/>
              </a:lnSpc>
              <a:spcBef>
                <a:spcPts val="1600"/>
              </a:spcBef>
              <a:spcAft>
                <a:spcPts val="1600"/>
              </a:spcAft>
              <a:buNone/>
            </a:pPr>
            <a:r>
              <a:rPr lang="en" sz="1400">
                <a:latin typeface="Arial"/>
                <a:ea typeface="Arial"/>
                <a:cs typeface="Arial"/>
                <a:sym typeface="Arial"/>
              </a:rPr>
              <a:t>Class,  </a:t>
            </a:r>
            <a:r>
              <a:rPr lang="en" sz="1400">
                <a:latin typeface="Arial"/>
                <a:ea typeface="Arial"/>
                <a:cs typeface="Arial"/>
                <a:sym typeface="Arial"/>
              </a:rPr>
              <a:t>Notes</a:t>
            </a:r>
            <a:r>
              <a:rPr lang="en" sz="1400">
                <a:latin typeface="Arial"/>
                <a:ea typeface="Arial"/>
                <a:cs typeface="Arial"/>
                <a:sym typeface="Arial"/>
              </a:rPr>
              <a:t>,  Assignments,  Discussion.</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19500" y="503625"/>
            <a:ext cx="8263800" cy="414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Arial"/>
                <a:ea typeface="Arial"/>
                <a:cs typeface="Arial"/>
                <a:sym typeface="Arial"/>
              </a:rPr>
              <a:t>(4) </a:t>
            </a:r>
            <a:r>
              <a:rPr b="1" lang="en" sz="1400">
                <a:latin typeface="Arial"/>
                <a:ea typeface="Arial"/>
                <a:cs typeface="Arial"/>
                <a:sym typeface="Arial"/>
              </a:rPr>
              <a:t>Class</a:t>
            </a:r>
            <a:r>
              <a:rPr lang="en" sz="1400">
                <a:latin typeface="Arial"/>
                <a:ea typeface="Arial"/>
                <a:cs typeface="Arial"/>
                <a:sym typeface="Arial"/>
              </a:rPr>
              <a:t> - In class, There are previously recorded class, and a link for the live online class.</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rPr lang="en" sz="1400">
                <a:latin typeface="Arial"/>
                <a:ea typeface="Arial"/>
                <a:cs typeface="Arial"/>
                <a:sym typeface="Arial"/>
              </a:rPr>
              <a:t>(5) </a:t>
            </a:r>
            <a:r>
              <a:rPr b="1" lang="en" sz="1400">
                <a:latin typeface="Arial"/>
                <a:ea typeface="Arial"/>
                <a:cs typeface="Arial"/>
                <a:sym typeface="Arial"/>
              </a:rPr>
              <a:t>Notes</a:t>
            </a:r>
            <a:r>
              <a:rPr lang="en" sz="1400">
                <a:latin typeface="Arial"/>
                <a:ea typeface="Arial"/>
                <a:cs typeface="Arial"/>
                <a:sym typeface="Arial"/>
              </a:rPr>
              <a:t>- for teachers there is an option for uploading the notes, and a list of all the previously</a:t>
            </a:r>
            <a:endParaRPr sz="1400">
              <a:latin typeface="Arial"/>
              <a:ea typeface="Arial"/>
              <a:cs typeface="Arial"/>
              <a:sym typeface="Arial"/>
            </a:endParaRPr>
          </a:p>
          <a:p>
            <a:pPr indent="0" lvl="0" marL="0" rtl="0" algn="l">
              <a:lnSpc>
                <a:spcPct val="100000"/>
              </a:lnSpc>
              <a:spcBef>
                <a:spcPts val="1600"/>
              </a:spcBef>
              <a:spcAft>
                <a:spcPts val="0"/>
              </a:spcAft>
              <a:buNone/>
            </a:pPr>
            <a:r>
              <a:rPr lang="en" sz="1400">
                <a:latin typeface="Arial"/>
                <a:ea typeface="Arial"/>
                <a:cs typeface="Arial"/>
                <a:sym typeface="Arial"/>
              </a:rPr>
              <a:t>uploaded notes. For students a list of all the notes provided by the teacher.</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rPr lang="en" sz="1400">
                <a:latin typeface="Arial"/>
                <a:ea typeface="Arial"/>
                <a:cs typeface="Arial"/>
                <a:sym typeface="Arial"/>
              </a:rPr>
              <a:t>(6) </a:t>
            </a:r>
            <a:r>
              <a:rPr b="1" lang="en" sz="1400">
                <a:latin typeface="Arial"/>
                <a:ea typeface="Arial"/>
                <a:cs typeface="Arial"/>
                <a:sym typeface="Arial"/>
              </a:rPr>
              <a:t>Assignment </a:t>
            </a:r>
            <a:r>
              <a:rPr lang="en" sz="1400">
                <a:latin typeface="Arial"/>
                <a:ea typeface="Arial"/>
                <a:cs typeface="Arial"/>
                <a:sym typeface="Arial"/>
              </a:rPr>
              <a:t>- For Teachers, there will be Take assignment option along with due date and</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rPr lang="en" sz="1400">
                <a:latin typeface="Arial"/>
                <a:ea typeface="Arial"/>
                <a:cs typeface="Arial"/>
                <a:sym typeface="Arial"/>
              </a:rPr>
              <a:t>marks. On uploading the assignment, student will be notified about the assignment and</a:t>
            </a:r>
            <a:endParaRPr sz="1400">
              <a:latin typeface="Arial"/>
              <a:ea typeface="Arial"/>
              <a:cs typeface="Arial"/>
              <a:sym typeface="Arial"/>
            </a:endParaRPr>
          </a:p>
          <a:p>
            <a:pPr indent="0" lvl="0" marL="0" rtl="0" algn="l">
              <a:lnSpc>
                <a:spcPct val="100000"/>
              </a:lnSpc>
              <a:spcBef>
                <a:spcPts val="1600"/>
              </a:spcBef>
              <a:spcAft>
                <a:spcPts val="0"/>
              </a:spcAft>
              <a:buNone/>
            </a:pPr>
            <a:r>
              <a:rPr lang="en" sz="1400">
                <a:latin typeface="Arial"/>
                <a:ea typeface="Arial"/>
                <a:cs typeface="Arial"/>
                <a:sym typeface="Arial"/>
              </a:rPr>
              <a:t>can access the PDF and has to submit in time.</a:t>
            </a:r>
            <a:endParaRPr sz="1400">
              <a:latin typeface="Arial"/>
              <a:ea typeface="Arial"/>
              <a:cs typeface="Arial"/>
              <a:sym typeface="Arial"/>
            </a:endParaRPr>
          </a:p>
          <a:p>
            <a:pPr indent="0" lvl="0" marL="0" rtl="0" algn="l">
              <a:lnSpc>
                <a:spcPct val="100000"/>
              </a:lnSpc>
              <a:spcBef>
                <a:spcPts val="160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lnSpc>
                <a:spcPct val="100000"/>
              </a:lnSpc>
              <a:spcBef>
                <a:spcPts val="1600"/>
              </a:spcBef>
              <a:spcAft>
                <a:spcPts val="1600"/>
              </a:spcAft>
              <a:buClr>
                <a:schemeClr val="dk2"/>
              </a:buClr>
              <a:buSzPts val="1100"/>
              <a:buFont typeface="Arial"/>
              <a:buNone/>
            </a:pPr>
            <a:r>
              <a:rPr lang="en" sz="1400">
                <a:latin typeface="Arial"/>
                <a:ea typeface="Arial"/>
                <a:cs typeface="Arial"/>
                <a:sym typeface="Arial"/>
              </a:rPr>
              <a:t>(7) </a:t>
            </a:r>
            <a:r>
              <a:rPr b="1" lang="en" sz="1400">
                <a:latin typeface="Arial"/>
                <a:ea typeface="Arial"/>
                <a:cs typeface="Arial"/>
                <a:sym typeface="Arial"/>
              </a:rPr>
              <a:t>Discussion </a:t>
            </a:r>
            <a:r>
              <a:rPr lang="en" sz="1400">
                <a:latin typeface="Arial"/>
                <a:ea typeface="Arial"/>
                <a:cs typeface="Arial"/>
                <a:sym typeface="Arial"/>
              </a:rPr>
              <a:t>- student can ask any doubt directly to the teacher.</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9" name="Google Shape;139;p24"/>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System Design</a:t>
            </a:r>
            <a:endParaRPr b="1"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400"/>
              <a:t>Thank You</a:t>
            </a:r>
            <a:endParaRPr sz="6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7900" y="1543050"/>
            <a:ext cx="4043100" cy="168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a:t>
            </a:r>
            <a:endParaRPr/>
          </a:p>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572000" y="557225"/>
            <a:ext cx="4493400" cy="44898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b="1" lang="en" sz="1700"/>
              <a:t>This project is focused towards enhancing online teaching-learning by providing one single web application for all academic needs of both student and teachers.</a:t>
            </a:r>
            <a:endParaRPr b="1" sz="1700"/>
          </a:p>
          <a:p>
            <a:pPr indent="0" lvl="0" marL="457200" rtl="0" algn="l">
              <a:lnSpc>
                <a:spcPct val="100000"/>
              </a:lnSpc>
              <a:spcBef>
                <a:spcPts val="1600"/>
              </a:spcBef>
              <a:spcAft>
                <a:spcPts val="0"/>
              </a:spcAft>
              <a:buNone/>
            </a:pPr>
            <a:r>
              <a:t/>
            </a:r>
            <a:endParaRPr b="1" sz="1500"/>
          </a:p>
          <a:p>
            <a:pPr indent="-336550" lvl="0" marL="457200" rtl="0" algn="l">
              <a:lnSpc>
                <a:spcPct val="100000"/>
              </a:lnSpc>
              <a:spcBef>
                <a:spcPts val="1600"/>
              </a:spcBef>
              <a:spcAft>
                <a:spcPts val="0"/>
              </a:spcAft>
              <a:buSzPts val="1700"/>
              <a:buChar char="●"/>
            </a:pPr>
            <a:r>
              <a:rPr b="1" lang="en" sz="1700"/>
              <a:t>The objective of this project is to build one single </a:t>
            </a:r>
            <a:r>
              <a:rPr b="1" lang="en" sz="1700"/>
              <a:t>platform</a:t>
            </a:r>
            <a:r>
              <a:rPr b="1" lang="en" sz="1700"/>
              <a:t> for both teachers and students, to manage all the day-to-day academic related activities. such as Online Class, Notes, Assignments etc. to ensure better </a:t>
            </a:r>
            <a:r>
              <a:rPr b="1" lang="en" sz="1700"/>
              <a:t>efficiency</a:t>
            </a:r>
            <a:r>
              <a:rPr b="1" lang="en" sz="1700"/>
              <a:t> in the process of teaching.</a:t>
            </a:r>
            <a:endParaRPr b="1" sz="1700"/>
          </a:p>
          <a:p>
            <a:pPr indent="0" lvl="0" marL="457200" rtl="0" algn="l">
              <a:lnSpc>
                <a:spcPct val="100000"/>
              </a:lnSpc>
              <a:spcBef>
                <a:spcPts val="1600"/>
              </a:spcBef>
              <a:spcAft>
                <a:spcPts val="0"/>
              </a:spcAft>
              <a:buNone/>
            </a:pPr>
            <a:r>
              <a:t/>
            </a:r>
            <a:endParaRPr b="1" sz="1500"/>
          </a:p>
          <a:p>
            <a:pPr indent="0" lvl="0" marL="457200" rtl="0" algn="l">
              <a:lnSpc>
                <a:spcPct val="100000"/>
              </a:lnSpc>
              <a:spcBef>
                <a:spcPts val="1600"/>
              </a:spcBef>
              <a:spcAft>
                <a:spcPts val="0"/>
              </a:spcAft>
              <a:buNone/>
            </a:pPr>
            <a:r>
              <a:t/>
            </a:r>
            <a:endParaRPr b="1" sz="1500"/>
          </a:p>
          <a:p>
            <a:pPr indent="0" lvl="0" marL="457200" rtl="0" algn="l">
              <a:lnSpc>
                <a:spcPct val="100000"/>
              </a:lnSpc>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Context</a:t>
            </a:r>
            <a:endParaRPr>
              <a:solidFill>
                <a:schemeClr val="dk1"/>
              </a:solidFill>
            </a:endParaRPr>
          </a:p>
        </p:txBody>
      </p:sp>
      <p:sp>
        <p:nvSpPr>
          <p:cNvPr id="86" name="Google Shape;86;p15"/>
          <p:cNvSpPr txBox="1"/>
          <p:nvPr>
            <p:ph idx="1" type="body"/>
          </p:nvPr>
        </p:nvSpPr>
        <p:spPr>
          <a:xfrm>
            <a:off x="2400300" y="1602675"/>
            <a:ext cx="6204300" cy="312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800"/>
              <a:t>As last year we saw a breakout of a serious pandemic, which affected us in many ways.</a:t>
            </a:r>
            <a:endParaRPr sz="1800"/>
          </a:p>
          <a:p>
            <a:pPr indent="-311150" lvl="0" marL="457200" rtl="0" algn="l">
              <a:spcBef>
                <a:spcPts val="1200"/>
              </a:spcBef>
              <a:spcAft>
                <a:spcPts val="0"/>
              </a:spcAft>
              <a:buSzPts val="1300"/>
              <a:buChar char="●"/>
            </a:pPr>
            <a:r>
              <a:rPr lang="en" sz="1800"/>
              <a:t>Education system also took a major hit. </a:t>
            </a:r>
            <a:endParaRPr sz="1800"/>
          </a:p>
          <a:p>
            <a:pPr indent="-311150" lvl="0" marL="457200" rtl="0" algn="l">
              <a:spcBef>
                <a:spcPts val="1200"/>
              </a:spcBef>
              <a:spcAft>
                <a:spcPts val="0"/>
              </a:spcAft>
              <a:buSzPts val="1300"/>
              <a:buChar char="●"/>
            </a:pPr>
            <a:r>
              <a:rPr lang="en" sz="1800"/>
              <a:t>Soon online classes became the main source of teaching-learning[2]. </a:t>
            </a:r>
            <a:endParaRPr sz="1800"/>
          </a:p>
          <a:p>
            <a:pPr indent="-342900" lvl="0" marL="457200" rtl="0" algn="l">
              <a:spcBef>
                <a:spcPts val="1200"/>
              </a:spcBef>
              <a:spcAft>
                <a:spcPts val="0"/>
              </a:spcAft>
              <a:buSzPts val="1800"/>
              <a:buChar char="●"/>
            </a:pPr>
            <a:r>
              <a:rPr lang="en" sz="1800"/>
              <a:t>But there was no good product addressing this  huge increase in demand</a:t>
            </a:r>
            <a:endParaRPr sz="1800"/>
          </a:p>
          <a:p>
            <a:pPr indent="0" lvl="0" marL="457200" rtl="0" algn="l">
              <a:spcBef>
                <a:spcPts val="1200"/>
              </a:spcBef>
              <a:spcAft>
                <a:spcPts val="1200"/>
              </a:spcAft>
              <a:buNone/>
            </a:pPr>
            <a:r>
              <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85775" y="575950"/>
            <a:ext cx="8390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Problems with the </a:t>
            </a:r>
            <a:r>
              <a:rPr lang="en" sz="2500">
                <a:solidFill>
                  <a:schemeClr val="dk1"/>
                </a:solidFill>
              </a:rPr>
              <a:t>existing</a:t>
            </a:r>
            <a:r>
              <a:rPr lang="en" sz="2500">
                <a:solidFill>
                  <a:schemeClr val="dk1"/>
                </a:solidFill>
              </a:rPr>
              <a:t> online E-learning web/apps</a:t>
            </a:r>
            <a:endParaRPr sz="2500">
              <a:solidFill>
                <a:schemeClr val="dk1"/>
              </a:solidFill>
            </a:endParaRPr>
          </a:p>
        </p:txBody>
      </p:sp>
      <p:sp>
        <p:nvSpPr>
          <p:cNvPr id="92" name="Google Shape;92;p16"/>
          <p:cNvSpPr txBox="1"/>
          <p:nvPr>
            <p:ph idx="1" type="body"/>
          </p:nvPr>
        </p:nvSpPr>
        <p:spPr>
          <a:xfrm>
            <a:off x="2400300" y="2100275"/>
            <a:ext cx="6493800" cy="2657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No proper way to manage all the academics related activities. Different web/apps for different uses Eg. one for online class, one for notes, one for assignments.</a:t>
            </a:r>
            <a:endParaRPr sz="1700"/>
          </a:p>
          <a:p>
            <a:pPr indent="-336550" lvl="0" marL="457200" rtl="0" algn="l">
              <a:spcBef>
                <a:spcPts val="0"/>
              </a:spcBef>
              <a:spcAft>
                <a:spcPts val="0"/>
              </a:spcAft>
              <a:buSzPts val="1700"/>
              <a:buChar char="●"/>
            </a:pPr>
            <a:r>
              <a:rPr lang="en" sz="1700"/>
              <a:t>no feature to record the class by default we need to record manually or use third party app which is not convenient.</a:t>
            </a:r>
            <a:endParaRPr sz="1700"/>
          </a:p>
          <a:p>
            <a:pPr indent="-336550" lvl="0" marL="457200" rtl="0" algn="l">
              <a:spcBef>
                <a:spcPts val="1200"/>
              </a:spcBef>
              <a:spcAft>
                <a:spcPts val="0"/>
              </a:spcAft>
              <a:buSzPts val="1700"/>
              <a:buChar char="●"/>
            </a:pPr>
            <a:r>
              <a:rPr lang="en" sz="1700"/>
              <a:t>To clear any doubt student have to either email or wait for the next online class, which may take too much time andthe process becomes too frustrating for both student and teacher.</a:t>
            </a:r>
            <a:endParaRPr sz="1700"/>
          </a:p>
          <a:p>
            <a:pPr indent="0" lvl="0" marL="457200" rtl="0" algn="l">
              <a:spcBef>
                <a:spcPts val="1200"/>
              </a:spcBef>
              <a:spcAft>
                <a:spcPts val="1200"/>
              </a:spcAft>
              <a:buNone/>
            </a:pPr>
            <a:r>
              <a:t/>
            </a:r>
            <a:endParaRPr b="1" sz="2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28625" y="575950"/>
            <a:ext cx="8293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Objective of the project (</a:t>
            </a:r>
            <a:r>
              <a:rPr lang="en" sz="2500">
                <a:solidFill>
                  <a:schemeClr val="dk1"/>
                </a:solidFill>
              </a:rPr>
              <a:t>solution</a:t>
            </a:r>
            <a:r>
              <a:rPr lang="en" sz="2500">
                <a:solidFill>
                  <a:schemeClr val="dk1"/>
                </a:solidFill>
              </a:rPr>
              <a:t> to the above problems</a:t>
            </a:r>
            <a:endParaRPr sz="2500">
              <a:solidFill>
                <a:schemeClr val="dk1"/>
              </a:solidFill>
            </a:endParaRPr>
          </a:p>
        </p:txBody>
      </p:sp>
      <p:sp>
        <p:nvSpPr>
          <p:cNvPr id="98" name="Google Shape;98;p17"/>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Recorded class. If a student misses any class for any reasons, He should be able to access the classes, the project ensures that by recording the class and storing it.</a:t>
            </a:r>
            <a:endParaRPr sz="1800"/>
          </a:p>
          <a:p>
            <a:pPr indent="-342900" lvl="0" marL="457200" rtl="0" algn="l">
              <a:spcBef>
                <a:spcPts val="1200"/>
              </a:spcBef>
              <a:spcAft>
                <a:spcPts val="0"/>
              </a:spcAft>
              <a:buSzPts val="1800"/>
              <a:buChar char="●"/>
            </a:pPr>
            <a:r>
              <a:rPr lang="en" sz="1800"/>
              <a:t>To simplify Online Education by bringing all the needs of teachers and students in one single web app. So that we can spend more time learning and teaching than managing the web/apps.</a:t>
            </a:r>
            <a:endParaRPr sz="18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2410100" y="1007275"/>
            <a:ext cx="6321600" cy="359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Notes making is most important while learning, so objective is to provide students an easier way to take notes and for teachers to provide notes.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Reduce gaps between student and teacher, the only ways student can contact teacher or vice versa, is to whatsapp, e-mail or to wait for the next live class. By providing an inbuilt discussion feature the project aims to ease the communication.</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9500" y="450050"/>
            <a:ext cx="7631400" cy="60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chemeClr val="dk1"/>
                </a:solidFill>
              </a:rPr>
              <a:t>Methodology</a:t>
            </a:r>
            <a:endParaRPr sz="2900">
              <a:solidFill>
                <a:schemeClr val="dk1"/>
              </a:solidFill>
            </a:endParaRPr>
          </a:p>
        </p:txBody>
      </p:sp>
      <p:sp>
        <p:nvSpPr>
          <p:cNvPr id="109" name="Google Shape;109;p19"/>
          <p:cNvSpPr txBox="1"/>
          <p:nvPr>
            <p:ph idx="1" type="body"/>
          </p:nvPr>
        </p:nvSpPr>
        <p:spPr>
          <a:xfrm>
            <a:off x="319500" y="1488100"/>
            <a:ext cx="2916600" cy="31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500"/>
              <a:t>With the recent pandemic situation, the concept of online classes saw an huge increase.</a:t>
            </a:r>
            <a:endParaRPr sz="1500"/>
          </a:p>
          <a:p>
            <a:pPr indent="0" lvl="0" marL="0" rtl="0" algn="l">
              <a:spcBef>
                <a:spcPts val="1600"/>
              </a:spcBef>
              <a:spcAft>
                <a:spcPts val="0"/>
              </a:spcAft>
              <a:buClr>
                <a:schemeClr val="dk2"/>
              </a:buClr>
              <a:buSzPts val="1100"/>
              <a:buFont typeface="Arial"/>
              <a:buNone/>
            </a:pPr>
            <a:r>
              <a:rPr lang="en" sz="1500"/>
              <a:t>As you can see in the given graph, the </a:t>
            </a:r>
            <a:r>
              <a:rPr lang="en" sz="1500"/>
              <a:t>queries</a:t>
            </a:r>
            <a:r>
              <a:rPr lang="en" sz="1500"/>
              <a:t> related to online class and online education increased by almost </a:t>
            </a:r>
            <a:r>
              <a:rPr lang="en" sz="1500"/>
              <a:t>90 percent</a:t>
            </a:r>
            <a:endParaRPr sz="1500"/>
          </a:p>
          <a:p>
            <a:pPr indent="0" lvl="0" marL="0" rtl="0" algn="l">
              <a:spcBef>
                <a:spcPts val="1600"/>
              </a:spcBef>
              <a:spcAft>
                <a:spcPts val="1600"/>
              </a:spcAft>
              <a:buNone/>
            </a:pPr>
            <a:r>
              <a:t/>
            </a:r>
            <a:endParaRPr/>
          </a:p>
        </p:txBody>
      </p:sp>
      <p:pic>
        <p:nvPicPr>
          <p:cNvPr id="110" name="Google Shape;110;p19"/>
          <p:cNvPicPr preferRelativeResize="0"/>
          <p:nvPr/>
        </p:nvPicPr>
        <p:blipFill>
          <a:blip r:embed="rId3">
            <a:alphaModFix/>
          </a:blip>
          <a:stretch>
            <a:fillRect/>
          </a:stretch>
        </p:blipFill>
        <p:spPr>
          <a:xfrm>
            <a:off x="3279900" y="1202450"/>
            <a:ext cx="5711700" cy="31649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Project hypothesis</a:t>
            </a:r>
            <a:endParaRPr>
              <a:solidFill>
                <a:schemeClr val="dk1"/>
              </a:solidFill>
            </a:endParaRPr>
          </a:p>
        </p:txBody>
      </p:sp>
      <p:sp>
        <p:nvSpPr>
          <p:cNvPr id="116" name="Google Shape;116;p20"/>
          <p:cNvSpPr txBox="1"/>
          <p:nvPr>
            <p:ph idx="1" type="body"/>
          </p:nvPr>
        </p:nvSpPr>
        <p:spPr>
          <a:xfrm>
            <a:off x="2410100" y="1939525"/>
            <a:ext cx="6321600" cy="26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simple Server-Client web based application.</a:t>
            </a:r>
            <a:endParaRPr sz="2000"/>
          </a:p>
          <a:p>
            <a:pPr indent="0" lvl="0" marL="0" rtl="0" algn="l">
              <a:spcBef>
                <a:spcPts val="1600"/>
              </a:spcBef>
              <a:spcAft>
                <a:spcPts val="0"/>
              </a:spcAft>
              <a:buNone/>
            </a:pPr>
            <a:r>
              <a:rPr lang="en" sz="2000"/>
              <a:t>By using simple technologies  like MERN Stack,  a web-based </a:t>
            </a:r>
            <a:r>
              <a:rPr lang="en" sz="2000"/>
              <a:t>application</a:t>
            </a:r>
            <a:r>
              <a:rPr lang="en" sz="2000"/>
              <a:t> can be built for this project.  </a:t>
            </a:r>
            <a:endParaRPr sz="2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Software Requirements</a:t>
            </a:r>
            <a:endParaRPr>
              <a:solidFill>
                <a:schemeClr val="dk1"/>
              </a:solidFill>
            </a:endParaRPr>
          </a:p>
        </p:txBody>
      </p:sp>
      <p:sp>
        <p:nvSpPr>
          <p:cNvPr id="122" name="Google Shape;122;p21"/>
          <p:cNvSpPr txBox="1"/>
          <p:nvPr>
            <p:ph idx="1" type="body"/>
          </p:nvPr>
        </p:nvSpPr>
        <p:spPr>
          <a:xfrm>
            <a:off x="2271725" y="1211350"/>
            <a:ext cx="6643500" cy="338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500">
                <a:latin typeface="Arial"/>
                <a:ea typeface="Arial"/>
                <a:cs typeface="Arial"/>
                <a:sym typeface="Arial"/>
              </a:rPr>
              <a:t>(1) </a:t>
            </a:r>
            <a:r>
              <a:rPr b="1" lang="en" sz="1500">
                <a:latin typeface="Arial"/>
                <a:ea typeface="Arial"/>
                <a:cs typeface="Arial"/>
                <a:sym typeface="Arial"/>
              </a:rPr>
              <a:t>Node.Js</a:t>
            </a:r>
            <a:r>
              <a:rPr lang="en" sz="1500">
                <a:latin typeface="Arial"/>
                <a:ea typeface="Arial"/>
                <a:cs typeface="Arial"/>
                <a:sym typeface="Arial"/>
              </a:rPr>
              <a:t> and </a:t>
            </a:r>
            <a:r>
              <a:rPr b="1" lang="en" sz="1500">
                <a:latin typeface="Arial"/>
                <a:ea typeface="Arial"/>
                <a:cs typeface="Arial"/>
                <a:sym typeface="Arial"/>
              </a:rPr>
              <a:t>Express.Js</a:t>
            </a:r>
            <a:r>
              <a:rPr lang="en" sz="1500">
                <a:latin typeface="Arial"/>
                <a:ea typeface="Arial"/>
                <a:cs typeface="Arial"/>
                <a:sym typeface="Arial"/>
              </a:rPr>
              <a:t> are used for backend .</a:t>
            </a:r>
            <a:endParaRPr sz="1500">
              <a:latin typeface="Arial"/>
              <a:ea typeface="Arial"/>
              <a:cs typeface="Arial"/>
              <a:sym typeface="Arial"/>
            </a:endParaRPr>
          </a:p>
          <a:p>
            <a:pPr indent="0" lvl="0" marL="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(2) </a:t>
            </a:r>
            <a:r>
              <a:rPr b="1" lang="en" sz="1500">
                <a:latin typeface="Arial"/>
                <a:ea typeface="Arial"/>
                <a:cs typeface="Arial"/>
                <a:sym typeface="Arial"/>
              </a:rPr>
              <a:t>React.Js </a:t>
            </a:r>
            <a:r>
              <a:rPr lang="en" sz="1500">
                <a:latin typeface="Arial"/>
                <a:ea typeface="Arial"/>
                <a:cs typeface="Arial"/>
                <a:sym typeface="Arial"/>
              </a:rPr>
              <a:t>is used for frontend development.</a:t>
            </a:r>
            <a:endParaRPr sz="1500">
              <a:latin typeface="Arial"/>
              <a:ea typeface="Arial"/>
              <a:cs typeface="Arial"/>
              <a:sym typeface="Arial"/>
            </a:endParaRPr>
          </a:p>
          <a:p>
            <a:pPr indent="0" lvl="0" marL="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(3) </a:t>
            </a:r>
            <a:r>
              <a:rPr b="1" lang="en" sz="1500">
                <a:latin typeface="Arial"/>
                <a:ea typeface="Arial"/>
                <a:cs typeface="Arial"/>
                <a:sym typeface="Arial"/>
              </a:rPr>
              <a:t>MongoDB</a:t>
            </a:r>
            <a:r>
              <a:rPr lang="en" sz="1500">
                <a:latin typeface="Arial"/>
                <a:ea typeface="Arial"/>
                <a:cs typeface="Arial"/>
                <a:sym typeface="Arial"/>
              </a:rPr>
              <a:t> is used as database</a:t>
            </a:r>
            <a:endParaRPr sz="1500">
              <a:latin typeface="Arial"/>
              <a:ea typeface="Arial"/>
              <a:cs typeface="Arial"/>
              <a:sym typeface="Arial"/>
            </a:endParaRPr>
          </a:p>
          <a:p>
            <a:pPr indent="0" lvl="0" marL="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(4) Some other tools and setups used are -</a:t>
            </a:r>
            <a:endParaRPr sz="1500">
              <a:latin typeface="Arial"/>
              <a:ea typeface="Arial"/>
              <a:cs typeface="Arial"/>
              <a:sym typeface="Arial"/>
            </a:endParaRPr>
          </a:p>
          <a:p>
            <a:pPr indent="0" lvl="0" marL="91440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a:t>
            </a:r>
            <a:r>
              <a:rPr b="1" lang="en" sz="1500">
                <a:latin typeface="Arial"/>
                <a:ea typeface="Arial"/>
                <a:cs typeface="Arial"/>
                <a:sym typeface="Arial"/>
              </a:rPr>
              <a:t>Git </a:t>
            </a:r>
            <a:r>
              <a:rPr lang="en" sz="1500">
                <a:latin typeface="Arial"/>
                <a:ea typeface="Arial"/>
                <a:cs typeface="Arial"/>
                <a:sym typeface="Arial"/>
              </a:rPr>
              <a:t>for project management</a:t>
            </a:r>
            <a:endParaRPr sz="1500">
              <a:latin typeface="Arial"/>
              <a:ea typeface="Arial"/>
              <a:cs typeface="Arial"/>
              <a:sym typeface="Arial"/>
            </a:endParaRPr>
          </a:p>
          <a:p>
            <a:pPr indent="0" lvl="0" marL="91440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a:t>
            </a:r>
            <a:r>
              <a:rPr b="1" lang="en" sz="1500">
                <a:latin typeface="Arial"/>
                <a:ea typeface="Arial"/>
                <a:cs typeface="Arial"/>
                <a:sym typeface="Arial"/>
              </a:rPr>
              <a:t>Mongoose</a:t>
            </a:r>
            <a:r>
              <a:rPr lang="en" sz="1500">
                <a:latin typeface="Arial"/>
                <a:ea typeface="Arial"/>
                <a:cs typeface="Arial"/>
                <a:sym typeface="Arial"/>
              </a:rPr>
              <a:t>, Nodejs lib for better management of MongoDB</a:t>
            </a:r>
            <a:endParaRPr sz="1500">
              <a:latin typeface="Arial"/>
              <a:ea typeface="Arial"/>
              <a:cs typeface="Arial"/>
              <a:sym typeface="Arial"/>
            </a:endParaRPr>
          </a:p>
          <a:p>
            <a:pPr indent="0" lvl="0" marL="91440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a:t>
            </a:r>
            <a:r>
              <a:rPr b="1" lang="en" sz="1500">
                <a:latin typeface="Arial"/>
                <a:ea typeface="Arial"/>
                <a:cs typeface="Arial"/>
                <a:sym typeface="Arial"/>
              </a:rPr>
              <a:t>BcryptJs</a:t>
            </a:r>
            <a:r>
              <a:rPr lang="en" sz="1500">
                <a:latin typeface="Arial"/>
                <a:ea typeface="Arial"/>
                <a:cs typeface="Arial"/>
                <a:sym typeface="Arial"/>
              </a:rPr>
              <a:t> and </a:t>
            </a:r>
            <a:r>
              <a:rPr b="1" lang="en" sz="1500">
                <a:latin typeface="Arial"/>
                <a:ea typeface="Arial"/>
                <a:cs typeface="Arial"/>
                <a:sym typeface="Arial"/>
              </a:rPr>
              <a:t>JWT,</a:t>
            </a:r>
            <a:r>
              <a:rPr lang="en" sz="1500">
                <a:latin typeface="Arial"/>
                <a:ea typeface="Arial"/>
                <a:cs typeface="Arial"/>
                <a:sym typeface="Arial"/>
              </a:rPr>
              <a:t> </a:t>
            </a:r>
            <a:r>
              <a:rPr lang="en" sz="1500">
                <a:latin typeface="Arial"/>
                <a:ea typeface="Arial"/>
                <a:cs typeface="Arial"/>
                <a:sym typeface="Arial"/>
              </a:rPr>
              <a:t>Node Js</a:t>
            </a:r>
            <a:r>
              <a:rPr lang="en" sz="1500">
                <a:latin typeface="Arial"/>
                <a:ea typeface="Arial"/>
                <a:cs typeface="Arial"/>
                <a:sym typeface="Arial"/>
              </a:rPr>
              <a:t> libraries for authentication.</a:t>
            </a:r>
            <a:endParaRPr sz="1500">
              <a:latin typeface="Arial"/>
              <a:ea typeface="Arial"/>
              <a:cs typeface="Arial"/>
              <a:sym typeface="Arial"/>
            </a:endParaRPr>
          </a:p>
          <a:p>
            <a:pPr indent="0" lvl="0" marL="91440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a:t>
            </a:r>
            <a:r>
              <a:rPr b="1" lang="en" sz="1500">
                <a:latin typeface="Arial"/>
                <a:ea typeface="Arial"/>
                <a:cs typeface="Arial"/>
                <a:sym typeface="Arial"/>
              </a:rPr>
              <a:t>Bootstrap</a:t>
            </a:r>
            <a:r>
              <a:rPr lang="en" sz="1500">
                <a:latin typeface="Arial"/>
                <a:ea typeface="Arial"/>
                <a:cs typeface="Arial"/>
                <a:sym typeface="Arial"/>
              </a:rPr>
              <a:t> and </a:t>
            </a:r>
            <a:r>
              <a:rPr b="1" lang="en" sz="1500">
                <a:latin typeface="Arial"/>
                <a:ea typeface="Arial"/>
                <a:cs typeface="Arial"/>
                <a:sym typeface="Arial"/>
              </a:rPr>
              <a:t>CSS</a:t>
            </a:r>
            <a:r>
              <a:rPr lang="en" sz="1500">
                <a:latin typeface="Arial"/>
                <a:ea typeface="Arial"/>
                <a:cs typeface="Arial"/>
                <a:sym typeface="Arial"/>
              </a:rPr>
              <a:t> for responsive and better User interface.</a:t>
            </a:r>
            <a:endParaRPr sz="1500">
              <a:latin typeface="Arial"/>
              <a:ea typeface="Arial"/>
              <a:cs typeface="Arial"/>
              <a:sym typeface="Arial"/>
            </a:endParaRPr>
          </a:p>
          <a:p>
            <a:pPr indent="0" lvl="0" marL="914400" rtl="0" algn="l">
              <a:lnSpc>
                <a:spcPct val="100000"/>
              </a:lnSpc>
              <a:spcBef>
                <a:spcPts val="1200"/>
              </a:spcBef>
              <a:spcAft>
                <a:spcPts val="0"/>
              </a:spcAft>
              <a:buClr>
                <a:schemeClr val="dk2"/>
              </a:buClr>
              <a:buSzPts val="1100"/>
              <a:buFont typeface="Arial"/>
              <a:buNone/>
            </a:pPr>
            <a:r>
              <a:rPr lang="en" sz="1500">
                <a:latin typeface="Arial"/>
                <a:ea typeface="Arial"/>
                <a:cs typeface="Arial"/>
                <a:sym typeface="Arial"/>
              </a:rPr>
              <a:t>- </a:t>
            </a:r>
            <a:r>
              <a:rPr b="1" lang="en" sz="1500">
                <a:latin typeface="Arial"/>
                <a:ea typeface="Arial"/>
                <a:cs typeface="Arial"/>
                <a:sym typeface="Arial"/>
              </a:rPr>
              <a:t>PostMan</a:t>
            </a:r>
            <a:r>
              <a:rPr lang="en" sz="1500">
                <a:latin typeface="Arial"/>
                <a:ea typeface="Arial"/>
                <a:cs typeface="Arial"/>
                <a:sym typeface="Arial"/>
              </a:rPr>
              <a:t> Development tool</a:t>
            </a:r>
            <a:endParaRPr sz="1500">
              <a:latin typeface="Arial"/>
              <a:ea typeface="Arial"/>
              <a:cs typeface="Arial"/>
              <a:sym typeface="Arial"/>
            </a:endParaRPr>
          </a:p>
          <a:p>
            <a:pPr indent="0" lvl="0" marL="0" rtl="0" algn="l">
              <a:lnSpc>
                <a:spcPct val="100000"/>
              </a:lnSpc>
              <a:spcBef>
                <a:spcPts val="1200"/>
              </a:spcBef>
              <a:spcAft>
                <a:spcPts val="0"/>
              </a:spcAft>
              <a:buNone/>
            </a:pPr>
            <a:r>
              <a:t/>
            </a:r>
            <a:endParaRPr sz="1500">
              <a:latin typeface="Arial"/>
              <a:ea typeface="Arial"/>
              <a:cs typeface="Arial"/>
              <a:sym typeface="Arial"/>
            </a:endParaRPr>
          </a:p>
          <a:p>
            <a:pPr indent="0" lvl="0" marL="0" rtl="0" algn="l">
              <a:lnSpc>
                <a:spcPct val="100000"/>
              </a:lnSpc>
              <a:spcBef>
                <a:spcPts val="1200"/>
              </a:spcBef>
              <a:spcAft>
                <a:spcPts val="1600"/>
              </a:spcAft>
              <a:buNone/>
            </a:pPr>
            <a:r>
              <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