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sldIdLst>
    <p:sldId id="295" r:id="rId2"/>
    <p:sldId id="585" r:id="rId3"/>
    <p:sldId id="555" r:id="rId4"/>
    <p:sldId id="557" r:id="rId5"/>
    <p:sldId id="586" r:id="rId6"/>
    <p:sldId id="562" r:id="rId7"/>
    <p:sldId id="563" r:id="rId8"/>
    <p:sldId id="587" r:id="rId9"/>
    <p:sldId id="571" r:id="rId10"/>
    <p:sldId id="588" r:id="rId11"/>
    <p:sldId id="589" r:id="rId12"/>
    <p:sldId id="578" r:id="rId13"/>
    <p:sldId id="573" r:id="rId14"/>
    <p:sldId id="564" r:id="rId15"/>
    <p:sldId id="575" r:id="rId16"/>
    <p:sldId id="576" r:id="rId17"/>
    <p:sldId id="591" r:id="rId18"/>
    <p:sldId id="577" r:id="rId19"/>
    <p:sldId id="590" r:id="rId20"/>
    <p:sldId id="565" r:id="rId21"/>
    <p:sldId id="568" r:id="rId22"/>
    <p:sldId id="567" r:id="rId23"/>
    <p:sldId id="572" r:id="rId24"/>
    <p:sldId id="566" r:id="rId25"/>
    <p:sldId id="569" r:id="rId26"/>
    <p:sldId id="570" r:id="rId27"/>
    <p:sldId id="574" r:id="rId28"/>
    <p:sldId id="592" r:id="rId29"/>
    <p:sldId id="579" r:id="rId30"/>
    <p:sldId id="593" r:id="rId31"/>
    <p:sldId id="582" r:id="rId32"/>
    <p:sldId id="581" r:id="rId33"/>
    <p:sldId id="389" r:id="rId34"/>
  </p:sldIdLst>
  <p:sldSz cx="9144000" cy="5143500" type="screen16x9"/>
  <p:notesSz cx="6858000" cy="9144000"/>
  <p:embeddedFontLst>
    <p:embeddedFont>
      <p:font typeface="Aptos Narrow" panose="020B0004020202020204" pitchFamily="34" charset="0"/>
      <p:regular r:id="rId36"/>
      <p:bold r:id="rId37"/>
      <p:italic r:id="rId38"/>
      <p:boldItalic r:id="rId39"/>
    </p:embeddedFont>
    <p:embeddedFont>
      <p:font typeface="Lucida Sans Unicode" panose="020B0602030504020204" pitchFamily="34" charset="0"/>
      <p:regular r:id="rId40"/>
    </p:embeddedFont>
    <p:embeddedFont>
      <p:font typeface="Montserrat" pitchFamily="2" charset="77"/>
      <p:regular r:id="rId41"/>
      <p:bold r:id="rId42"/>
      <p:italic r:id="rId43"/>
      <p:boldItalic r:id="rId44"/>
    </p:embeddedFon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C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35E96-6C6B-2F4B-9E54-718C8A486D34}" v="6" dt="2024-08-12T17:26:38.459"/>
  </p1510:revLst>
</p1510:revInfo>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p:cViewPr varScale="1">
        <p:scale>
          <a:sx n="120" d="100"/>
          <a:sy n="120" d="100"/>
        </p:scale>
        <p:origin x="20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kumar Patel" userId="6c09a172-954f-443c-b189-7981eb911144" providerId="ADAL" clId="{23335E96-6C6B-2F4B-9E54-718C8A486D34}"/>
    <pc:docChg chg="undo custSel addSld delSld modSld">
      <pc:chgData name="Sanketkumar Patel" userId="6c09a172-954f-443c-b189-7981eb911144" providerId="ADAL" clId="{23335E96-6C6B-2F4B-9E54-718C8A486D34}" dt="2024-08-12T17:29:11.836" v="97" actId="1038"/>
      <pc:docMkLst>
        <pc:docMk/>
      </pc:docMkLst>
      <pc:sldChg chg="addSp delSp modSp add del mod">
        <pc:chgData name="Sanketkumar Patel" userId="6c09a172-954f-443c-b189-7981eb911144" providerId="ADAL" clId="{23335E96-6C6B-2F4B-9E54-718C8A486D34}" dt="2024-08-12T17:27:56.300" v="79" actId="2696"/>
        <pc:sldMkLst>
          <pc:docMk/>
          <pc:sldMk cId="0" sldId="256"/>
        </pc:sldMkLst>
        <pc:spChg chg="add del mod">
          <ac:chgData name="Sanketkumar Patel" userId="6c09a172-954f-443c-b189-7981eb911144" providerId="ADAL" clId="{23335E96-6C6B-2F4B-9E54-718C8A486D34}" dt="2024-08-12T17:26:30.710" v="41"/>
          <ac:spMkLst>
            <pc:docMk/>
            <pc:sldMk cId="0" sldId="256"/>
            <ac:spMk id="2" creationId="{66489812-4BE9-4C98-21A2-114EA2C0BD15}"/>
          </ac:spMkLst>
        </pc:spChg>
        <pc:spChg chg="add del mod">
          <ac:chgData name="Sanketkumar Patel" userId="6c09a172-954f-443c-b189-7981eb911144" providerId="ADAL" clId="{23335E96-6C6B-2F4B-9E54-718C8A486D34}" dt="2024-08-12T17:26:27.150" v="37"/>
          <ac:spMkLst>
            <pc:docMk/>
            <pc:sldMk cId="0" sldId="256"/>
            <ac:spMk id="3" creationId="{1D7D0854-3FF6-D34B-2CB0-5A9C30F95DFD}"/>
          </ac:spMkLst>
        </pc:spChg>
        <pc:spChg chg="add del mod">
          <ac:chgData name="Sanketkumar Patel" userId="6c09a172-954f-443c-b189-7981eb911144" providerId="ADAL" clId="{23335E96-6C6B-2F4B-9E54-718C8A486D34}" dt="2024-08-12T17:26:25.668" v="35"/>
          <ac:spMkLst>
            <pc:docMk/>
            <pc:sldMk cId="0" sldId="256"/>
            <ac:spMk id="4" creationId="{EC7AFAA4-7B5E-50F4-1D48-B8803792ECF1}"/>
          </ac:spMkLst>
        </pc:spChg>
        <pc:spChg chg="add del mod">
          <ac:chgData name="Sanketkumar Patel" userId="6c09a172-954f-443c-b189-7981eb911144" providerId="ADAL" clId="{23335E96-6C6B-2F4B-9E54-718C8A486D34}" dt="2024-08-12T17:26:27.239" v="39"/>
          <ac:spMkLst>
            <pc:docMk/>
            <pc:sldMk cId="0" sldId="256"/>
            <ac:spMk id="5" creationId="{1DD2E371-333B-9815-A038-31FF8F7F9574}"/>
          </ac:spMkLst>
        </pc:spChg>
        <pc:spChg chg="mod">
          <ac:chgData name="Sanketkumar Patel" userId="6c09a172-954f-443c-b189-7981eb911144" providerId="ADAL" clId="{23335E96-6C6B-2F4B-9E54-718C8A486D34}" dt="2024-08-12T17:26:12.410" v="29" actId="1076"/>
          <ac:spMkLst>
            <pc:docMk/>
            <pc:sldMk cId="0" sldId="256"/>
            <ac:spMk id="62" creationId="{00000000-0000-0000-0000-000000000000}"/>
          </ac:spMkLst>
        </pc:spChg>
      </pc:sldChg>
      <pc:sldChg chg="addSp delSp modSp add mod">
        <pc:chgData name="Sanketkumar Patel" userId="6c09a172-954f-443c-b189-7981eb911144" providerId="ADAL" clId="{23335E96-6C6B-2F4B-9E54-718C8A486D34}" dt="2024-08-12T17:29:11.836" v="97" actId="1038"/>
        <pc:sldMkLst>
          <pc:docMk/>
          <pc:sldMk cId="0" sldId="295"/>
        </pc:sldMkLst>
        <pc:spChg chg="mod">
          <ac:chgData name="Sanketkumar Patel" userId="6c09a172-954f-443c-b189-7981eb911144" providerId="ADAL" clId="{23335E96-6C6B-2F4B-9E54-718C8A486D34}" dt="2024-08-12T17:29:07.228" v="93" actId="1076"/>
          <ac:spMkLst>
            <pc:docMk/>
            <pc:sldMk cId="0" sldId="295"/>
            <ac:spMk id="2" creationId="{00000000-0000-0000-0000-000000000000}"/>
          </ac:spMkLst>
        </pc:spChg>
        <pc:spChg chg="add mod">
          <ac:chgData name="Sanketkumar Patel" userId="6c09a172-954f-443c-b189-7981eb911144" providerId="ADAL" clId="{23335E96-6C6B-2F4B-9E54-718C8A486D34}" dt="2024-08-12T17:28:44.690" v="89" actId="1076"/>
          <ac:spMkLst>
            <pc:docMk/>
            <pc:sldMk cId="0" sldId="295"/>
            <ac:spMk id="4" creationId="{48142EF2-E4B8-D86C-36A6-FFBE0F4FEBA7}"/>
          </ac:spMkLst>
        </pc:spChg>
        <pc:spChg chg="mod">
          <ac:chgData name="Sanketkumar Patel" userId="6c09a172-954f-443c-b189-7981eb911144" providerId="ADAL" clId="{23335E96-6C6B-2F4B-9E54-718C8A486D34}" dt="2024-08-12T17:29:11.836" v="97" actId="1038"/>
          <ac:spMkLst>
            <pc:docMk/>
            <pc:sldMk cId="0" sldId="295"/>
            <ac:spMk id="7" creationId="{00000000-0000-0000-0000-000000000000}"/>
          </ac:spMkLst>
        </pc:spChg>
        <pc:spChg chg="mod">
          <ac:chgData name="Sanketkumar Patel" userId="6c09a172-954f-443c-b189-7981eb911144" providerId="ADAL" clId="{23335E96-6C6B-2F4B-9E54-718C8A486D34}" dt="2024-08-12T17:29:06.426" v="92" actId="1076"/>
          <ac:spMkLst>
            <pc:docMk/>
            <pc:sldMk cId="0" sldId="295"/>
            <ac:spMk id="8" creationId="{00000000-0000-0000-0000-000000000000}"/>
          </ac:spMkLst>
        </pc:spChg>
        <pc:spChg chg="del">
          <ac:chgData name="Sanketkumar Patel" userId="6c09a172-954f-443c-b189-7981eb911144" providerId="ADAL" clId="{23335E96-6C6B-2F4B-9E54-718C8A486D34}" dt="2024-08-12T17:28:00.364" v="81" actId="478"/>
          <ac:spMkLst>
            <pc:docMk/>
            <pc:sldMk cId="0" sldId="295"/>
            <ac:spMk id="10" creationId="{00000000-0000-0000-0000-000000000000}"/>
          </ac:spMkLst>
        </pc:spChg>
        <pc:grpChg chg="add del mod">
          <ac:chgData name="Sanketkumar Patel" userId="6c09a172-954f-443c-b189-7981eb911144" providerId="ADAL" clId="{23335E96-6C6B-2F4B-9E54-718C8A486D34}" dt="2024-08-12T17:28:50.048" v="90" actId="1076"/>
          <ac:grpSpMkLst>
            <pc:docMk/>
            <pc:sldMk cId="0" sldId="295"/>
            <ac:grpSpMk id="11" creationId="{00000000-0000-0000-0000-000000000000}"/>
          </ac:grpSpMkLst>
        </pc:grpChg>
      </pc:sldChg>
      <pc:sldChg chg="modSp mod">
        <pc:chgData name="Sanketkumar Patel" userId="6c09a172-954f-443c-b189-7981eb911144" providerId="ADAL" clId="{23335E96-6C6B-2F4B-9E54-718C8A486D34}" dt="2024-08-12T17:23:49.275" v="0" actId="1076"/>
        <pc:sldMkLst>
          <pc:docMk/>
          <pc:sldMk cId="293997741" sldId="581"/>
        </pc:sldMkLst>
        <pc:spChg chg="mod">
          <ac:chgData name="Sanketkumar Patel" userId="6c09a172-954f-443c-b189-7981eb911144" providerId="ADAL" clId="{23335E96-6C6B-2F4B-9E54-718C8A486D34}" dt="2024-08-12T17:23:49.275" v="0" actId="1076"/>
          <ac:spMkLst>
            <pc:docMk/>
            <pc:sldMk cId="293997741" sldId="581"/>
            <ac:spMk id="8" creationId="{12CDADEB-F96B-401A-362B-D294C3EF3F74}"/>
          </ac:spMkLst>
        </pc:spChg>
      </pc:sldChg>
      <pc:sldChg chg="del">
        <pc:chgData name="Sanketkumar Patel" userId="6c09a172-954f-443c-b189-7981eb911144" providerId="ADAL" clId="{23335E96-6C6B-2F4B-9E54-718C8A486D34}" dt="2024-08-12T17:25:09.904" v="2" actId="2696"/>
        <pc:sldMkLst>
          <pc:docMk/>
          <pc:sldMk cId="2111616867" sldId="583"/>
        </pc:sldMkLst>
      </pc:sldChg>
      <pc:sldMasterChg chg="delSldLayout">
        <pc:chgData name="Sanketkumar Patel" userId="6c09a172-954f-443c-b189-7981eb911144" providerId="ADAL" clId="{23335E96-6C6B-2F4B-9E54-718C8A486D34}" dt="2024-08-12T17:27:56.302" v="80" actId="2696"/>
        <pc:sldMasterMkLst>
          <pc:docMk/>
          <pc:sldMasterMk cId="0" sldId="2147483657"/>
        </pc:sldMasterMkLst>
        <pc:sldLayoutChg chg="del">
          <pc:chgData name="Sanketkumar Patel" userId="6c09a172-954f-443c-b189-7981eb911144" providerId="ADAL" clId="{23335E96-6C6B-2F4B-9E54-718C8A486D34}" dt="2024-08-12T17:27:56.302" v="80" actId="2696"/>
          <pc:sldLayoutMkLst>
            <pc:docMk/>
            <pc:sldMasterMk cId="0" sldId="2147483657"/>
            <pc:sldLayoutMk cId="0" sldId="214748364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6C801-9BED-4937-A23E-52DCE0656988}"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D01B3999-574F-4EF1-82EE-7CE74BAE370C}">
      <dgm:prSet phldrT="[Text]" phldr="0"/>
      <dgm:spPr/>
      <dgm:t>
        <a:bodyPr/>
        <a:lstStyle/>
        <a:p>
          <a:r>
            <a:rPr lang="en-US"/>
            <a:t>TSF(Baseline model)</a:t>
          </a:r>
        </a:p>
      </dgm:t>
    </dgm:pt>
    <dgm:pt modelId="{FA79D7D6-A8D1-468B-B8B0-A3D1844C602B}" type="parTrans" cxnId="{8B90470D-2D7C-47C7-82E4-26180233E6E4}">
      <dgm:prSet/>
      <dgm:spPr/>
      <dgm:t>
        <a:bodyPr/>
        <a:lstStyle/>
        <a:p>
          <a:endParaRPr lang="en-US"/>
        </a:p>
      </dgm:t>
    </dgm:pt>
    <dgm:pt modelId="{C8F3A80A-C46C-4728-B1AE-6B41868386F5}" type="sibTrans" cxnId="{8B90470D-2D7C-47C7-82E4-26180233E6E4}">
      <dgm:prSet/>
      <dgm:spPr/>
      <dgm:t>
        <a:bodyPr/>
        <a:lstStyle/>
        <a:p>
          <a:endParaRPr lang="en-US"/>
        </a:p>
      </dgm:t>
    </dgm:pt>
    <dgm:pt modelId="{28083919-2D15-41BD-AC3D-B73D7032B4D2}">
      <dgm:prSet phldrT="[Text]" phldr="0"/>
      <dgm:spPr/>
      <dgm:t>
        <a:bodyPr/>
        <a:lstStyle/>
        <a:p>
          <a:r>
            <a:rPr lang="en-US"/>
            <a:t>Included demo features (meta model)</a:t>
          </a:r>
        </a:p>
      </dgm:t>
    </dgm:pt>
    <dgm:pt modelId="{CCF5F84C-91F7-4901-816F-679ABAF25356}" type="parTrans" cxnId="{7A10A895-553F-4D2D-BD87-A6E4897BA15F}">
      <dgm:prSet/>
      <dgm:spPr/>
      <dgm:t>
        <a:bodyPr/>
        <a:lstStyle/>
        <a:p>
          <a:endParaRPr lang="en-US"/>
        </a:p>
      </dgm:t>
    </dgm:pt>
    <dgm:pt modelId="{B5208CAB-7C35-4524-9382-0D87BBB44044}" type="sibTrans" cxnId="{7A10A895-553F-4D2D-BD87-A6E4897BA15F}">
      <dgm:prSet/>
      <dgm:spPr/>
      <dgm:t>
        <a:bodyPr/>
        <a:lstStyle/>
        <a:p>
          <a:endParaRPr lang="en-US"/>
        </a:p>
      </dgm:t>
    </dgm:pt>
    <dgm:pt modelId="{08A8493D-84D4-42FC-A6A1-B222313044BA}">
      <dgm:prSet phldrT="[Text]" phldr="0"/>
      <dgm:spPr/>
      <dgm:t>
        <a:bodyPr/>
        <a:lstStyle/>
        <a:p>
          <a:r>
            <a:rPr lang="en-US">
              <a:latin typeface="Arial"/>
            </a:rPr>
            <a:t>SMOTE</a:t>
          </a:r>
          <a:r>
            <a:rPr lang="en-US"/>
            <a:t> </a:t>
          </a:r>
          <a:endParaRPr lang="en-US">
            <a:latin typeface="Arial"/>
          </a:endParaRPr>
        </a:p>
      </dgm:t>
    </dgm:pt>
    <dgm:pt modelId="{9A99185E-8E13-4452-AACF-69667193C156}" type="parTrans" cxnId="{006A134C-8BA2-4073-8436-E986A2BA7840}">
      <dgm:prSet/>
      <dgm:spPr/>
      <dgm:t>
        <a:bodyPr/>
        <a:lstStyle/>
        <a:p>
          <a:endParaRPr lang="en-US"/>
        </a:p>
      </dgm:t>
    </dgm:pt>
    <dgm:pt modelId="{05881BCC-7DF2-40E0-8246-3F5D67572DCC}" type="sibTrans" cxnId="{006A134C-8BA2-4073-8436-E986A2BA7840}">
      <dgm:prSet/>
      <dgm:spPr/>
      <dgm:t>
        <a:bodyPr/>
        <a:lstStyle/>
        <a:p>
          <a:endParaRPr lang="en-US"/>
        </a:p>
      </dgm:t>
    </dgm:pt>
    <dgm:pt modelId="{4222C5FF-CF43-4F35-868B-A33918254065}">
      <dgm:prSet phldrT="[Text]" phldr="0"/>
      <dgm:spPr/>
      <dgm:t>
        <a:bodyPr/>
        <a:lstStyle/>
        <a:p>
          <a:r>
            <a:rPr lang="en-US"/>
            <a:t>Experimented regular models with </a:t>
          </a:r>
          <a:r>
            <a:rPr lang="en-US">
              <a:latin typeface="Arial"/>
            </a:rPr>
            <a:t>different</a:t>
          </a:r>
          <a:r>
            <a:rPr lang="en-US"/>
            <a:t> feature sets</a:t>
          </a:r>
        </a:p>
      </dgm:t>
    </dgm:pt>
    <dgm:pt modelId="{490F8220-7C64-4C9E-8632-F6B8F1144D4B}" type="parTrans" cxnId="{E24CE312-AF58-414F-AABF-46E9FF0C6D6D}">
      <dgm:prSet/>
      <dgm:spPr/>
      <dgm:t>
        <a:bodyPr/>
        <a:lstStyle/>
        <a:p>
          <a:endParaRPr lang="en-US"/>
        </a:p>
      </dgm:t>
    </dgm:pt>
    <dgm:pt modelId="{49C80D62-51C2-4321-BE58-D73BD92E61E4}" type="sibTrans" cxnId="{E24CE312-AF58-414F-AABF-46E9FF0C6D6D}">
      <dgm:prSet/>
      <dgm:spPr/>
      <dgm:t>
        <a:bodyPr/>
        <a:lstStyle/>
        <a:p>
          <a:endParaRPr lang="en-US"/>
        </a:p>
      </dgm:t>
    </dgm:pt>
    <dgm:pt modelId="{46327AF3-9022-4873-8FF2-F482ECCE008B}">
      <dgm:prSet phldrT="[Text]" phldr="0"/>
      <dgm:spPr/>
      <dgm:t>
        <a:bodyPr/>
        <a:lstStyle/>
        <a:p>
          <a:r>
            <a:rPr lang="en-US"/>
            <a:t>created </a:t>
          </a:r>
          <a:r>
            <a:rPr lang="en-US">
              <a:latin typeface="Arial"/>
            </a:rPr>
            <a:t>cluster-based</a:t>
          </a:r>
          <a:r>
            <a:rPr lang="en-US"/>
            <a:t> features </a:t>
          </a:r>
        </a:p>
      </dgm:t>
    </dgm:pt>
    <dgm:pt modelId="{630AA2DD-A7D2-4EE1-B618-72BA24B1AB57}" type="parTrans" cxnId="{F4C6B99A-BA61-4AEF-BB25-DFF76E5A5001}">
      <dgm:prSet/>
      <dgm:spPr/>
      <dgm:t>
        <a:bodyPr/>
        <a:lstStyle/>
        <a:p>
          <a:endParaRPr lang="en-US"/>
        </a:p>
      </dgm:t>
    </dgm:pt>
    <dgm:pt modelId="{51F21B79-FD73-48BB-A19E-2808614EC2D7}" type="sibTrans" cxnId="{F4C6B99A-BA61-4AEF-BB25-DFF76E5A5001}">
      <dgm:prSet/>
      <dgm:spPr/>
      <dgm:t>
        <a:bodyPr/>
        <a:lstStyle/>
        <a:p>
          <a:endParaRPr lang="en-US"/>
        </a:p>
      </dgm:t>
    </dgm:pt>
    <dgm:pt modelId="{3C32B9F6-1016-4AD9-B221-9041204380EE}">
      <dgm:prSet phldr="0"/>
      <dgm:spPr/>
      <dgm:t>
        <a:bodyPr/>
        <a:lstStyle/>
        <a:p>
          <a:pPr rtl="0"/>
          <a:r>
            <a:rPr lang="en-US">
              <a:latin typeface="Arial"/>
            </a:rPr>
            <a:t>Meta</a:t>
          </a:r>
          <a:r>
            <a:rPr lang="en-US"/>
            <a:t> model with </a:t>
          </a:r>
          <a:r>
            <a:rPr lang="en-US">
              <a:latin typeface="Arial"/>
            </a:rPr>
            <a:t>cluster-based</a:t>
          </a:r>
          <a:r>
            <a:rPr lang="en-US"/>
            <a:t> features</a:t>
          </a:r>
          <a:r>
            <a:rPr lang="en-US">
              <a:latin typeface="Arial"/>
            </a:rPr>
            <a:t> </a:t>
          </a:r>
        </a:p>
      </dgm:t>
    </dgm:pt>
    <dgm:pt modelId="{5D8616DA-5DC7-4324-BDA2-34D28AA0ABC8}" type="parTrans" cxnId="{2E7E4F37-0772-492D-8AA5-C6C371CA725F}">
      <dgm:prSet/>
      <dgm:spPr/>
      <dgm:t>
        <a:bodyPr/>
        <a:lstStyle/>
        <a:p>
          <a:endParaRPr lang="en-US"/>
        </a:p>
      </dgm:t>
    </dgm:pt>
    <dgm:pt modelId="{F1C63918-8BC4-40FA-9781-277B736E9B3A}" type="sibTrans" cxnId="{2E7E4F37-0772-492D-8AA5-C6C371CA725F}">
      <dgm:prSet/>
      <dgm:spPr/>
      <dgm:t>
        <a:bodyPr/>
        <a:lstStyle/>
        <a:p>
          <a:endParaRPr lang="en-US"/>
        </a:p>
      </dgm:t>
    </dgm:pt>
    <dgm:pt modelId="{1CB4ECAB-FAD5-445F-9E09-D373C351DFA3}">
      <dgm:prSet phldr="0"/>
      <dgm:spPr/>
      <dgm:t>
        <a:bodyPr/>
        <a:lstStyle/>
        <a:p>
          <a:r>
            <a:rPr lang="en-US"/>
            <a:t>Regular ML models (DT, RF, XGB &amp; LGBM)</a:t>
          </a:r>
        </a:p>
      </dgm:t>
    </dgm:pt>
    <dgm:pt modelId="{C242F9A0-130E-4DF0-A313-32392D87FA50}" type="parTrans" cxnId="{716907E4-DD19-4C7E-829A-B3C84F79F820}">
      <dgm:prSet/>
      <dgm:spPr/>
      <dgm:t>
        <a:bodyPr/>
        <a:lstStyle/>
        <a:p>
          <a:endParaRPr lang="en-US"/>
        </a:p>
      </dgm:t>
    </dgm:pt>
    <dgm:pt modelId="{D1FDFCA1-C9F3-4D7D-89E7-8E22E95A9BB1}" type="sibTrans" cxnId="{716907E4-DD19-4C7E-829A-B3C84F79F820}">
      <dgm:prSet/>
      <dgm:spPr/>
      <dgm:t>
        <a:bodyPr/>
        <a:lstStyle/>
        <a:p>
          <a:endParaRPr lang="en-US"/>
        </a:p>
      </dgm:t>
    </dgm:pt>
    <dgm:pt modelId="{AC5E2CAE-B80E-4A82-AA31-9F71099A6A6A}">
      <dgm:prSet phldr="0"/>
      <dgm:spPr/>
      <dgm:t>
        <a:bodyPr/>
        <a:lstStyle/>
        <a:p>
          <a:r>
            <a:rPr lang="en-US">
              <a:latin typeface="Arial"/>
            </a:rPr>
            <a:t>KPI comparison</a:t>
          </a:r>
          <a:endParaRPr lang="en-US"/>
        </a:p>
      </dgm:t>
    </dgm:pt>
    <dgm:pt modelId="{292AAEC7-87FA-40A5-AEBE-1FA177073530}" type="parTrans" cxnId="{D09FA131-FA83-4942-AD28-2FDDFA3CED6D}">
      <dgm:prSet/>
      <dgm:spPr/>
      <dgm:t>
        <a:bodyPr/>
        <a:lstStyle/>
        <a:p>
          <a:endParaRPr lang="en-US"/>
        </a:p>
      </dgm:t>
    </dgm:pt>
    <dgm:pt modelId="{A8552052-5864-4767-9A91-E3E73A95A919}" type="sibTrans" cxnId="{D09FA131-FA83-4942-AD28-2FDDFA3CED6D}">
      <dgm:prSet/>
      <dgm:spPr/>
      <dgm:t>
        <a:bodyPr/>
        <a:lstStyle/>
        <a:p>
          <a:endParaRPr lang="en-US"/>
        </a:p>
      </dgm:t>
    </dgm:pt>
    <dgm:pt modelId="{8604BF93-A319-41B0-A45D-6C786EA60A80}" type="pres">
      <dgm:prSet presAssocID="{7056C801-9BED-4937-A23E-52DCE0656988}" presName="diagram" presStyleCnt="0">
        <dgm:presLayoutVars>
          <dgm:dir/>
          <dgm:resizeHandles val="exact"/>
        </dgm:presLayoutVars>
      </dgm:prSet>
      <dgm:spPr/>
    </dgm:pt>
    <dgm:pt modelId="{26AAE124-843D-44FD-985D-1E42E4FAF022}" type="pres">
      <dgm:prSet presAssocID="{D01B3999-574F-4EF1-82EE-7CE74BAE370C}" presName="node" presStyleLbl="node1" presStyleIdx="0" presStyleCnt="8">
        <dgm:presLayoutVars>
          <dgm:bulletEnabled val="1"/>
        </dgm:presLayoutVars>
      </dgm:prSet>
      <dgm:spPr/>
    </dgm:pt>
    <dgm:pt modelId="{94DAF7E9-A6EC-4C13-8EC9-11869EB8A0A4}" type="pres">
      <dgm:prSet presAssocID="{C8F3A80A-C46C-4728-B1AE-6B41868386F5}" presName="sibTrans" presStyleLbl="sibTrans2D1" presStyleIdx="0" presStyleCnt="7"/>
      <dgm:spPr/>
    </dgm:pt>
    <dgm:pt modelId="{699A4019-17E4-4E0D-9954-72DAE380EFDA}" type="pres">
      <dgm:prSet presAssocID="{C8F3A80A-C46C-4728-B1AE-6B41868386F5}" presName="connectorText" presStyleLbl="sibTrans2D1" presStyleIdx="0" presStyleCnt="7"/>
      <dgm:spPr/>
    </dgm:pt>
    <dgm:pt modelId="{6B51DAD4-3228-4510-B5C6-E78DCEDD3E29}" type="pres">
      <dgm:prSet presAssocID="{28083919-2D15-41BD-AC3D-B73D7032B4D2}" presName="node" presStyleLbl="node1" presStyleIdx="1" presStyleCnt="8">
        <dgm:presLayoutVars>
          <dgm:bulletEnabled val="1"/>
        </dgm:presLayoutVars>
      </dgm:prSet>
      <dgm:spPr/>
    </dgm:pt>
    <dgm:pt modelId="{792922B4-557B-4FEF-8842-ED06D85ADB36}" type="pres">
      <dgm:prSet presAssocID="{B5208CAB-7C35-4524-9382-0D87BBB44044}" presName="sibTrans" presStyleLbl="sibTrans2D1" presStyleIdx="1" presStyleCnt="7"/>
      <dgm:spPr/>
    </dgm:pt>
    <dgm:pt modelId="{E8FA5AEE-0524-46EC-A9ED-B07C54D27E8B}" type="pres">
      <dgm:prSet presAssocID="{B5208CAB-7C35-4524-9382-0D87BBB44044}" presName="connectorText" presStyleLbl="sibTrans2D1" presStyleIdx="1" presStyleCnt="7"/>
      <dgm:spPr/>
    </dgm:pt>
    <dgm:pt modelId="{224BD02F-64BE-4387-9C3A-4C1494228ECE}" type="pres">
      <dgm:prSet presAssocID="{08A8493D-84D4-42FC-A6A1-B222313044BA}" presName="node" presStyleLbl="node1" presStyleIdx="2" presStyleCnt="8">
        <dgm:presLayoutVars>
          <dgm:bulletEnabled val="1"/>
        </dgm:presLayoutVars>
      </dgm:prSet>
      <dgm:spPr/>
    </dgm:pt>
    <dgm:pt modelId="{39BCF51E-773B-4A27-AD17-C4642FB43431}" type="pres">
      <dgm:prSet presAssocID="{05881BCC-7DF2-40E0-8246-3F5D67572DCC}" presName="sibTrans" presStyleLbl="sibTrans2D1" presStyleIdx="2" presStyleCnt="7"/>
      <dgm:spPr/>
    </dgm:pt>
    <dgm:pt modelId="{796D0D16-D4E8-43B9-8E7F-D5EE95EC61A5}" type="pres">
      <dgm:prSet presAssocID="{05881BCC-7DF2-40E0-8246-3F5D67572DCC}" presName="connectorText" presStyleLbl="sibTrans2D1" presStyleIdx="2" presStyleCnt="7"/>
      <dgm:spPr/>
    </dgm:pt>
    <dgm:pt modelId="{A268B4D9-3B21-46FB-8ED0-9ADDBB676B1E}" type="pres">
      <dgm:prSet presAssocID="{1CB4ECAB-FAD5-445F-9E09-D373C351DFA3}" presName="node" presStyleLbl="node1" presStyleIdx="3" presStyleCnt="8">
        <dgm:presLayoutVars>
          <dgm:bulletEnabled val="1"/>
        </dgm:presLayoutVars>
      </dgm:prSet>
      <dgm:spPr/>
    </dgm:pt>
    <dgm:pt modelId="{5A47874A-830F-4AD9-84A8-C512D9E0612B}" type="pres">
      <dgm:prSet presAssocID="{D1FDFCA1-C9F3-4D7D-89E7-8E22E95A9BB1}" presName="sibTrans" presStyleLbl="sibTrans2D1" presStyleIdx="3" presStyleCnt="7"/>
      <dgm:spPr/>
    </dgm:pt>
    <dgm:pt modelId="{7B53D4DD-A032-4BB4-A8D9-28A3579F86E5}" type="pres">
      <dgm:prSet presAssocID="{D1FDFCA1-C9F3-4D7D-89E7-8E22E95A9BB1}" presName="connectorText" presStyleLbl="sibTrans2D1" presStyleIdx="3" presStyleCnt="7"/>
      <dgm:spPr/>
    </dgm:pt>
    <dgm:pt modelId="{EF5DF7B7-A5C3-406E-A8BB-2B91027AA514}" type="pres">
      <dgm:prSet presAssocID="{4222C5FF-CF43-4F35-868B-A33918254065}" presName="node" presStyleLbl="node1" presStyleIdx="4" presStyleCnt="8">
        <dgm:presLayoutVars>
          <dgm:bulletEnabled val="1"/>
        </dgm:presLayoutVars>
      </dgm:prSet>
      <dgm:spPr/>
    </dgm:pt>
    <dgm:pt modelId="{9AEB8340-C3B7-4933-B5DD-AC2999771807}" type="pres">
      <dgm:prSet presAssocID="{49C80D62-51C2-4321-BE58-D73BD92E61E4}" presName="sibTrans" presStyleLbl="sibTrans2D1" presStyleIdx="4" presStyleCnt="7"/>
      <dgm:spPr/>
    </dgm:pt>
    <dgm:pt modelId="{2AA7D6DF-6E15-4EDD-AADB-A344D00C57ED}" type="pres">
      <dgm:prSet presAssocID="{49C80D62-51C2-4321-BE58-D73BD92E61E4}" presName="connectorText" presStyleLbl="sibTrans2D1" presStyleIdx="4" presStyleCnt="7"/>
      <dgm:spPr/>
    </dgm:pt>
    <dgm:pt modelId="{CF3143CA-E6DE-4A82-A59B-3A4DECB1E477}" type="pres">
      <dgm:prSet presAssocID="{46327AF3-9022-4873-8FF2-F482ECCE008B}" presName="node" presStyleLbl="node1" presStyleIdx="5" presStyleCnt="8">
        <dgm:presLayoutVars>
          <dgm:bulletEnabled val="1"/>
        </dgm:presLayoutVars>
      </dgm:prSet>
      <dgm:spPr/>
    </dgm:pt>
    <dgm:pt modelId="{86AC8B60-94DA-4F4B-AAE3-7B67A973DD3D}" type="pres">
      <dgm:prSet presAssocID="{51F21B79-FD73-48BB-A19E-2808614EC2D7}" presName="sibTrans" presStyleLbl="sibTrans2D1" presStyleIdx="5" presStyleCnt="7"/>
      <dgm:spPr/>
    </dgm:pt>
    <dgm:pt modelId="{2B93E4C2-3660-4504-BD93-A992E7C0C474}" type="pres">
      <dgm:prSet presAssocID="{51F21B79-FD73-48BB-A19E-2808614EC2D7}" presName="connectorText" presStyleLbl="sibTrans2D1" presStyleIdx="5" presStyleCnt="7"/>
      <dgm:spPr/>
    </dgm:pt>
    <dgm:pt modelId="{2A70CBB1-7EF7-4B3F-865F-14892F05744E}" type="pres">
      <dgm:prSet presAssocID="{3C32B9F6-1016-4AD9-B221-9041204380EE}" presName="node" presStyleLbl="node1" presStyleIdx="6" presStyleCnt="8">
        <dgm:presLayoutVars>
          <dgm:bulletEnabled val="1"/>
        </dgm:presLayoutVars>
      </dgm:prSet>
      <dgm:spPr/>
    </dgm:pt>
    <dgm:pt modelId="{09372700-7761-4BA2-9082-1E50838D6908}" type="pres">
      <dgm:prSet presAssocID="{F1C63918-8BC4-40FA-9781-277B736E9B3A}" presName="sibTrans" presStyleLbl="sibTrans2D1" presStyleIdx="6" presStyleCnt="7"/>
      <dgm:spPr/>
    </dgm:pt>
    <dgm:pt modelId="{4D91EC23-3F1E-4763-8BC1-AF352A63F241}" type="pres">
      <dgm:prSet presAssocID="{F1C63918-8BC4-40FA-9781-277B736E9B3A}" presName="connectorText" presStyleLbl="sibTrans2D1" presStyleIdx="6" presStyleCnt="7"/>
      <dgm:spPr/>
    </dgm:pt>
    <dgm:pt modelId="{C2E85B80-CBF0-43EA-BD62-910889762249}" type="pres">
      <dgm:prSet presAssocID="{AC5E2CAE-B80E-4A82-AA31-9F71099A6A6A}" presName="node" presStyleLbl="node1" presStyleIdx="7" presStyleCnt="8">
        <dgm:presLayoutVars>
          <dgm:bulletEnabled val="1"/>
        </dgm:presLayoutVars>
      </dgm:prSet>
      <dgm:spPr/>
    </dgm:pt>
  </dgm:ptLst>
  <dgm:cxnLst>
    <dgm:cxn modelId="{E5F47C01-73D9-4449-BA71-5CABF1DE16CD}" type="presOf" srcId="{51F21B79-FD73-48BB-A19E-2808614EC2D7}" destId="{86AC8B60-94DA-4F4B-AAE3-7B67A973DD3D}" srcOrd="0" destOrd="0" presId="urn:microsoft.com/office/officeart/2005/8/layout/process5"/>
    <dgm:cxn modelId="{8B90470D-2D7C-47C7-82E4-26180233E6E4}" srcId="{7056C801-9BED-4937-A23E-52DCE0656988}" destId="{D01B3999-574F-4EF1-82EE-7CE74BAE370C}" srcOrd="0" destOrd="0" parTransId="{FA79D7D6-A8D1-468B-B8B0-A3D1844C602B}" sibTransId="{C8F3A80A-C46C-4728-B1AE-6B41868386F5}"/>
    <dgm:cxn modelId="{A0C52711-E0D7-4478-8C03-2CBADAE5FEC0}" type="presOf" srcId="{7056C801-9BED-4937-A23E-52DCE0656988}" destId="{8604BF93-A319-41B0-A45D-6C786EA60A80}" srcOrd="0" destOrd="0" presId="urn:microsoft.com/office/officeart/2005/8/layout/process5"/>
    <dgm:cxn modelId="{E24CE312-AF58-414F-AABF-46E9FF0C6D6D}" srcId="{7056C801-9BED-4937-A23E-52DCE0656988}" destId="{4222C5FF-CF43-4F35-868B-A33918254065}" srcOrd="4" destOrd="0" parTransId="{490F8220-7C64-4C9E-8632-F6B8F1144D4B}" sibTransId="{49C80D62-51C2-4321-BE58-D73BD92E61E4}"/>
    <dgm:cxn modelId="{05A32E1B-A565-4C79-A7F1-87AD6DB914A1}" type="presOf" srcId="{C8F3A80A-C46C-4728-B1AE-6B41868386F5}" destId="{699A4019-17E4-4E0D-9954-72DAE380EFDA}" srcOrd="1" destOrd="0" presId="urn:microsoft.com/office/officeart/2005/8/layout/process5"/>
    <dgm:cxn modelId="{CBC6271F-F415-4DC7-9577-FC360A5AEA8E}" type="presOf" srcId="{51F21B79-FD73-48BB-A19E-2808614EC2D7}" destId="{2B93E4C2-3660-4504-BD93-A992E7C0C474}" srcOrd="1" destOrd="0" presId="urn:microsoft.com/office/officeart/2005/8/layout/process5"/>
    <dgm:cxn modelId="{ABF0772E-1D4E-4769-8C6A-094D17C7D20C}" type="presOf" srcId="{F1C63918-8BC4-40FA-9781-277B736E9B3A}" destId="{4D91EC23-3F1E-4763-8BC1-AF352A63F241}" srcOrd="1" destOrd="0" presId="urn:microsoft.com/office/officeart/2005/8/layout/process5"/>
    <dgm:cxn modelId="{D09FA131-FA83-4942-AD28-2FDDFA3CED6D}" srcId="{7056C801-9BED-4937-A23E-52DCE0656988}" destId="{AC5E2CAE-B80E-4A82-AA31-9F71099A6A6A}" srcOrd="7" destOrd="0" parTransId="{292AAEC7-87FA-40A5-AEBE-1FA177073530}" sibTransId="{A8552052-5864-4767-9A91-E3E73A95A919}"/>
    <dgm:cxn modelId="{2E7E4F37-0772-492D-8AA5-C6C371CA725F}" srcId="{7056C801-9BED-4937-A23E-52DCE0656988}" destId="{3C32B9F6-1016-4AD9-B221-9041204380EE}" srcOrd="6" destOrd="0" parTransId="{5D8616DA-5DC7-4324-BDA2-34D28AA0ABC8}" sibTransId="{F1C63918-8BC4-40FA-9781-277B736E9B3A}"/>
    <dgm:cxn modelId="{63A99744-56BB-44C4-B569-2A0424D6E09E}" type="presOf" srcId="{05881BCC-7DF2-40E0-8246-3F5D67572DCC}" destId="{796D0D16-D4E8-43B9-8E7F-D5EE95EC61A5}" srcOrd="1" destOrd="0" presId="urn:microsoft.com/office/officeart/2005/8/layout/process5"/>
    <dgm:cxn modelId="{7809E046-7247-471D-BA99-93187C5F8C89}" type="presOf" srcId="{3C32B9F6-1016-4AD9-B221-9041204380EE}" destId="{2A70CBB1-7EF7-4B3F-865F-14892F05744E}" srcOrd="0" destOrd="0" presId="urn:microsoft.com/office/officeart/2005/8/layout/process5"/>
    <dgm:cxn modelId="{006A134C-8BA2-4073-8436-E986A2BA7840}" srcId="{7056C801-9BED-4937-A23E-52DCE0656988}" destId="{08A8493D-84D4-42FC-A6A1-B222313044BA}" srcOrd="2" destOrd="0" parTransId="{9A99185E-8E13-4452-AACF-69667193C156}" sibTransId="{05881BCC-7DF2-40E0-8246-3F5D67572DCC}"/>
    <dgm:cxn modelId="{31C60E56-CDD6-4D70-B38B-5B8552F4AE6B}" type="presOf" srcId="{B5208CAB-7C35-4524-9382-0D87BBB44044}" destId="{792922B4-557B-4FEF-8842-ED06D85ADB36}" srcOrd="0" destOrd="0" presId="urn:microsoft.com/office/officeart/2005/8/layout/process5"/>
    <dgm:cxn modelId="{CDA34B59-74FA-41DA-95A7-33E7C3439EEA}" type="presOf" srcId="{46327AF3-9022-4873-8FF2-F482ECCE008B}" destId="{CF3143CA-E6DE-4A82-A59B-3A4DECB1E477}" srcOrd="0" destOrd="0" presId="urn:microsoft.com/office/officeart/2005/8/layout/process5"/>
    <dgm:cxn modelId="{FCA45C60-0E42-4C77-B3C4-16F494265B7D}" type="presOf" srcId="{4222C5FF-CF43-4F35-868B-A33918254065}" destId="{EF5DF7B7-A5C3-406E-A8BB-2B91027AA514}" srcOrd="0" destOrd="0" presId="urn:microsoft.com/office/officeart/2005/8/layout/process5"/>
    <dgm:cxn modelId="{DD920D64-F2DC-4CEC-8F06-03489D59B92B}" type="presOf" srcId="{49C80D62-51C2-4321-BE58-D73BD92E61E4}" destId="{2AA7D6DF-6E15-4EDD-AADB-A344D00C57ED}" srcOrd="1" destOrd="0" presId="urn:microsoft.com/office/officeart/2005/8/layout/process5"/>
    <dgm:cxn modelId="{5F30F96B-4089-47D8-B13C-D517EAFB5E87}" type="presOf" srcId="{D1FDFCA1-C9F3-4D7D-89E7-8E22E95A9BB1}" destId="{7B53D4DD-A032-4BB4-A8D9-28A3579F86E5}" srcOrd="1" destOrd="0" presId="urn:microsoft.com/office/officeart/2005/8/layout/process5"/>
    <dgm:cxn modelId="{6E2D116F-A1A3-4A0A-9FEB-92B2C27988E8}" type="presOf" srcId="{D01B3999-574F-4EF1-82EE-7CE74BAE370C}" destId="{26AAE124-843D-44FD-985D-1E42E4FAF022}" srcOrd="0" destOrd="0" presId="urn:microsoft.com/office/officeart/2005/8/layout/process5"/>
    <dgm:cxn modelId="{7A10A895-553F-4D2D-BD87-A6E4897BA15F}" srcId="{7056C801-9BED-4937-A23E-52DCE0656988}" destId="{28083919-2D15-41BD-AC3D-B73D7032B4D2}" srcOrd="1" destOrd="0" parTransId="{CCF5F84C-91F7-4901-816F-679ABAF25356}" sibTransId="{B5208CAB-7C35-4524-9382-0D87BBB44044}"/>
    <dgm:cxn modelId="{F4C6B99A-BA61-4AEF-BB25-DFF76E5A5001}" srcId="{7056C801-9BED-4937-A23E-52DCE0656988}" destId="{46327AF3-9022-4873-8FF2-F482ECCE008B}" srcOrd="5" destOrd="0" parTransId="{630AA2DD-A7D2-4EE1-B618-72BA24B1AB57}" sibTransId="{51F21B79-FD73-48BB-A19E-2808614EC2D7}"/>
    <dgm:cxn modelId="{6DE64DA4-3FAD-47A3-AC2D-38FE4AA4C03E}" type="presOf" srcId="{1CB4ECAB-FAD5-445F-9E09-D373C351DFA3}" destId="{A268B4D9-3B21-46FB-8ED0-9ADDBB676B1E}" srcOrd="0" destOrd="0" presId="urn:microsoft.com/office/officeart/2005/8/layout/process5"/>
    <dgm:cxn modelId="{E5C863A7-CD2D-479C-88DA-F458A75D389F}" type="presOf" srcId="{28083919-2D15-41BD-AC3D-B73D7032B4D2}" destId="{6B51DAD4-3228-4510-B5C6-E78DCEDD3E29}" srcOrd="0" destOrd="0" presId="urn:microsoft.com/office/officeart/2005/8/layout/process5"/>
    <dgm:cxn modelId="{DC552FAB-8775-409F-92C7-CCE932F3D630}" type="presOf" srcId="{C8F3A80A-C46C-4728-B1AE-6B41868386F5}" destId="{94DAF7E9-A6EC-4C13-8EC9-11869EB8A0A4}" srcOrd="0" destOrd="0" presId="urn:microsoft.com/office/officeart/2005/8/layout/process5"/>
    <dgm:cxn modelId="{FDBA7BD6-B43A-4C8E-A9D2-B2A6B56975F4}" type="presOf" srcId="{05881BCC-7DF2-40E0-8246-3F5D67572DCC}" destId="{39BCF51E-773B-4A27-AD17-C4642FB43431}" srcOrd="0" destOrd="0" presId="urn:microsoft.com/office/officeart/2005/8/layout/process5"/>
    <dgm:cxn modelId="{6E873ED8-BFD8-4FB8-9B8B-90D947308C37}" type="presOf" srcId="{D1FDFCA1-C9F3-4D7D-89E7-8E22E95A9BB1}" destId="{5A47874A-830F-4AD9-84A8-C512D9E0612B}" srcOrd="0" destOrd="0" presId="urn:microsoft.com/office/officeart/2005/8/layout/process5"/>
    <dgm:cxn modelId="{CFBF9FDB-954C-4180-8A46-65949491D7B8}" type="presOf" srcId="{AC5E2CAE-B80E-4A82-AA31-9F71099A6A6A}" destId="{C2E85B80-CBF0-43EA-BD62-910889762249}" srcOrd="0" destOrd="0" presId="urn:microsoft.com/office/officeart/2005/8/layout/process5"/>
    <dgm:cxn modelId="{49E64BDE-AD84-4284-9E6B-BC690551B376}" type="presOf" srcId="{B5208CAB-7C35-4524-9382-0D87BBB44044}" destId="{E8FA5AEE-0524-46EC-A9ED-B07C54D27E8B}" srcOrd="1" destOrd="0" presId="urn:microsoft.com/office/officeart/2005/8/layout/process5"/>
    <dgm:cxn modelId="{716907E4-DD19-4C7E-829A-B3C84F79F820}" srcId="{7056C801-9BED-4937-A23E-52DCE0656988}" destId="{1CB4ECAB-FAD5-445F-9E09-D373C351DFA3}" srcOrd="3" destOrd="0" parTransId="{C242F9A0-130E-4DF0-A313-32392D87FA50}" sibTransId="{D1FDFCA1-C9F3-4D7D-89E7-8E22E95A9BB1}"/>
    <dgm:cxn modelId="{E1390BF3-6EA5-4EE9-9D0F-5B50BE4E3DD3}" type="presOf" srcId="{F1C63918-8BC4-40FA-9781-277B736E9B3A}" destId="{09372700-7761-4BA2-9082-1E50838D6908}" srcOrd="0" destOrd="0" presId="urn:microsoft.com/office/officeart/2005/8/layout/process5"/>
    <dgm:cxn modelId="{020E5CF5-447C-4841-9B90-B821DA80A66B}" type="presOf" srcId="{49C80D62-51C2-4321-BE58-D73BD92E61E4}" destId="{9AEB8340-C3B7-4933-B5DD-AC2999771807}" srcOrd="0" destOrd="0" presId="urn:microsoft.com/office/officeart/2005/8/layout/process5"/>
    <dgm:cxn modelId="{6D7F20FD-97C6-4EE5-90F6-304F8CE214BE}" type="presOf" srcId="{08A8493D-84D4-42FC-A6A1-B222313044BA}" destId="{224BD02F-64BE-4387-9C3A-4C1494228ECE}" srcOrd="0" destOrd="0" presId="urn:microsoft.com/office/officeart/2005/8/layout/process5"/>
    <dgm:cxn modelId="{8D540861-D111-42E8-B553-0622F3BD009B}" type="presParOf" srcId="{8604BF93-A319-41B0-A45D-6C786EA60A80}" destId="{26AAE124-843D-44FD-985D-1E42E4FAF022}" srcOrd="0" destOrd="0" presId="urn:microsoft.com/office/officeart/2005/8/layout/process5"/>
    <dgm:cxn modelId="{A5E5B1DA-4A74-4187-8EFD-ECED668F6AAD}" type="presParOf" srcId="{8604BF93-A319-41B0-A45D-6C786EA60A80}" destId="{94DAF7E9-A6EC-4C13-8EC9-11869EB8A0A4}" srcOrd="1" destOrd="0" presId="urn:microsoft.com/office/officeart/2005/8/layout/process5"/>
    <dgm:cxn modelId="{E683ED8F-993D-49FA-8271-125D4441E8B1}" type="presParOf" srcId="{94DAF7E9-A6EC-4C13-8EC9-11869EB8A0A4}" destId="{699A4019-17E4-4E0D-9954-72DAE380EFDA}" srcOrd="0" destOrd="0" presId="urn:microsoft.com/office/officeart/2005/8/layout/process5"/>
    <dgm:cxn modelId="{B8D2445C-B7D5-439B-8507-7D54EDB00FAB}" type="presParOf" srcId="{8604BF93-A319-41B0-A45D-6C786EA60A80}" destId="{6B51DAD4-3228-4510-B5C6-E78DCEDD3E29}" srcOrd="2" destOrd="0" presId="urn:microsoft.com/office/officeart/2005/8/layout/process5"/>
    <dgm:cxn modelId="{197B5471-5857-407D-B419-7D78C2E79733}" type="presParOf" srcId="{8604BF93-A319-41B0-A45D-6C786EA60A80}" destId="{792922B4-557B-4FEF-8842-ED06D85ADB36}" srcOrd="3" destOrd="0" presId="urn:microsoft.com/office/officeart/2005/8/layout/process5"/>
    <dgm:cxn modelId="{B1BF6FB9-2D09-4519-9BA5-ADDFFEA07CAE}" type="presParOf" srcId="{792922B4-557B-4FEF-8842-ED06D85ADB36}" destId="{E8FA5AEE-0524-46EC-A9ED-B07C54D27E8B}" srcOrd="0" destOrd="0" presId="urn:microsoft.com/office/officeart/2005/8/layout/process5"/>
    <dgm:cxn modelId="{50B54AB7-4D11-4A8C-9AAC-7383B503F2CF}" type="presParOf" srcId="{8604BF93-A319-41B0-A45D-6C786EA60A80}" destId="{224BD02F-64BE-4387-9C3A-4C1494228ECE}" srcOrd="4" destOrd="0" presId="urn:microsoft.com/office/officeart/2005/8/layout/process5"/>
    <dgm:cxn modelId="{FC1BB775-2958-4643-A7E0-98590A2EB665}" type="presParOf" srcId="{8604BF93-A319-41B0-A45D-6C786EA60A80}" destId="{39BCF51E-773B-4A27-AD17-C4642FB43431}" srcOrd="5" destOrd="0" presId="urn:microsoft.com/office/officeart/2005/8/layout/process5"/>
    <dgm:cxn modelId="{BDA86929-A3B8-49FC-8999-E0FE3554F3B3}" type="presParOf" srcId="{39BCF51E-773B-4A27-AD17-C4642FB43431}" destId="{796D0D16-D4E8-43B9-8E7F-D5EE95EC61A5}" srcOrd="0" destOrd="0" presId="urn:microsoft.com/office/officeart/2005/8/layout/process5"/>
    <dgm:cxn modelId="{8D240BF1-A6F0-45C9-AC6F-1F2BF1CA4FAE}" type="presParOf" srcId="{8604BF93-A319-41B0-A45D-6C786EA60A80}" destId="{A268B4D9-3B21-46FB-8ED0-9ADDBB676B1E}" srcOrd="6" destOrd="0" presId="urn:microsoft.com/office/officeart/2005/8/layout/process5"/>
    <dgm:cxn modelId="{C6E710DD-FBAD-47AD-B652-B13E0DF03197}" type="presParOf" srcId="{8604BF93-A319-41B0-A45D-6C786EA60A80}" destId="{5A47874A-830F-4AD9-84A8-C512D9E0612B}" srcOrd="7" destOrd="0" presId="urn:microsoft.com/office/officeart/2005/8/layout/process5"/>
    <dgm:cxn modelId="{619DDB55-5B2C-444A-9625-89F456104296}" type="presParOf" srcId="{5A47874A-830F-4AD9-84A8-C512D9E0612B}" destId="{7B53D4DD-A032-4BB4-A8D9-28A3579F86E5}" srcOrd="0" destOrd="0" presId="urn:microsoft.com/office/officeart/2005/8/layout/process5"/>
    <dgm:cxn modelId="{2FF473A7-E440-4C1C-9701-9D9B8FCDAB4A}" type="presParOf" srcId="{8604BF93-A319-41B0-A45D-6C786EA60A80}" destId="{EF5DF7B7-A5C3-406E-A8BB-2B91027AA514}" srcOrd="8" destOrd="0" presId="urn:microsoft.com/office/officeart/2005/8/layout/process5"/>
    <dgm:cxn modelId="{BB2D27E7-79E5-49C3-8BE2-5B87949C25EF}" type="presParOf" srcId="{8604BF93-A319-41B0-A45D-6C786EA60A80}" destId="{9AEB8340-C3B7-4933-B5DD-AC2999771807}" srcOrd="9" destOrd="0" presId="urn:microsoft.com/office/officeart/2005/8/layout/process5"/>
    <dgm:cxn modelId="{E921764A-4AA7-4C69-A908-75D5104BB676}" type="presParOf" srcId="{9AEB8340-C3B7-4933-B5DD-AC2999771807}" destId="{2AA7D6DF-6E15-4EDD-AADB-A344D00C57ED}" srcOrd="0" destOrd="0" presId="urn:microsoft.com/office/officeart/2005/8/layout/process5"/>
    <dgm:cxn modelId="{711BD8DD-92AB-4301-8EE7-8ADE01EA7525}" type="presParOf" srcId="{8604BF93-A319-41B0-A45D-6C786EA60A80}" destId="{CF3143CA-E6DE-4A82-A59B-3A4DECB1E477}" srcOrd="10" destOrd="0" presId="urn:microsoft.com/office/officeart/2005/8/layout/process5"/>
    <dgm:cxn modelId="{2B764454-AAB1-4D08-879D-A6734FC0A170}" type="presParOf" srcId="{8604BF93-A319-41B0-A45D-6C786EA60A80}" destId="{86AC8B60-94DA-4F4B-AAE3-7B67A973DD3D}" srcOrd="11" destOrd="0" presId="urn:microsoft.com/office/officeart/2005/8/layout/process5"/>
    <dgm:cxn modelId="{B8222195-DCAF-49AF-848A-F6B4D8AD185B}" type="presParOf" srcId="{86AC8B60-94DA-4F4B-AAE3-7B67A973DD3D}" destId="{2B93E4C2-3660-4504-BD93-A992E7C0C474}" srcOrd="0" destOrd="0" presId="urn:microsoft.com/office/officeart/2005/8/layout/process5"/>
    <dgm:cxn modelId="{9F8FA421-9064-4D53-B655-267A3C321028}" type="presParOf" srcId="{8604BF93-A319-41B0-A45D-6C786EA60A80}" destId="{2A70CBB1-7EF7-4B3F-865F-14892F05744E}" srcOrd="12" destOrd="0" presId="urn:microsoft.com/office/officeart/2005/8/layout/process5"/>
    <dgm:cxn modelId="{1FB46E43-D6ED-4C3C-B923-05EC5F241DEF}" type="presParOf" srcId="{8604BF93-A319-41B0-A45D-6C786EA60A80}" destId="{09372700-7761-4BA2-9082-1E50838D6908}" srcOrd="13" destOrd="0" presId="urn:microsoft.com/office/officeart/2005/8/layout/process5"/>
    <dgm:cxn modelId="{9A27550F-7136-4E23-975D-FCE866C7C08B}" type="presParOf" srcId="{09372700-7761-4BA2-9082-1E50838D6908}" destId="{4D91EC23-3F1E-4763-8BC1-AF352A63F241}" srcOrd="0" destOrd="0" presId="urn:microsoft.com/office/officeart/2005/8/layout/process5"/>
    <dgm:cxn modelId="{4D7469B4-F3DF-4EA2-A0C6-5AE3A68FE9DB}" type="presParOf" srcId="{8604BF93-A319-41B0-A45D-6C786EA60A80}" destId="{C2E85B80-CBF0-43EA-BD62-910889762249}"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AE124-843D-44FD-985D-1E42E4FAF022}">
      <dsp:nvSpPr>
        <dsp:cNvPr id="0" name=""/>
        <dsp:cNvSpPr/>
      </dsp:nvSpPr>
      <dsp:spPr>
        <a:xfrm>
          <a:off x="3795" y="353876"/>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TSF(Baseline model)</a:t>
          </a:r>
        </a:p>
      </dsp:txBody>
      <dsp:txXfrm>
        <a:off x="23733" y="373814"/>
        <a:ext cx="1094680" cy="640858"/>
      </dsp:txXfrm>
    </dsp:sp>
    <dsp:sp modelId="{94DAF7E9-A6EC-4C13-8EC9-11869EB8A0A4}">
      <dsp:nvSpPr>
        <dsp:cNvPr id="0" name=""/>
        <dsp:cNvSpPr/>
      </dsp:nvSpPr>
      <dsp:spPr>
        <a:xfrm>
          <a:off x="1238193" y="553558"/>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238193" y="609832"/>
        <a:ext cx="168368" cy="168822"/>
      </dsp:txXfrm>
    </dsp:sp>
    <dsp:sp modelId="{6B51DAD4-3228-4510-B5C6-E78DCEDD3E29}">
      <dsp:nvSpPr>
        <dsp:cNvPr id="0" name=""/>
        <dsp:cNvSpPr/>
      </dsp:nvSpPr>
      <dsp:spPr>
        <a:xfrm>
          <a:off x="1592175" y="353876"/>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Included demo features (meta model)</a:t>
          </a:r>
        </a:p>
      </dsp:txBody>
      <dsp:txXfrm>
        <a:off x="1612113" y="373814"/>
        <a:ext cx="1094680" cy="640858"/>
      </dsp:txXfrm>
    </dsp:sp>
    <dsp:sp modelId="{792922B4-557B-4FEF-8842-ED06D85ADB36}">
      <dsp:nvSpPr>
        <dsp:cNvPr id="0" name=""/>
        <dsp:cNvSpPr/>
      </dsp:nvSpPr>
      <dsp:spPr>
        <a:xfrm>
          <a:off x="2826573" y="553558"/>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826573" y="609832"/>
        <a:ext cx="168368" cy="168822"/>
      </dsp:txXfrm>
    </dsp:sp>
    <dsp:sp modelId="{224BD02F-64BE-4387-9C3A-4C1494228ECE}">
      <dsp:nvSpPr>
        <dsp:cNvPr id="0" name=""/>
        <dsp:cNvSpPr/>
      </dsp:nvSpPr>
      <dsp:spPr>
        <a:xfrm>
          <a:off x="3180555" y="353876"/>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rial"/>
            </a:rPr>
            <a:t>SMOTE</a:t>
          </a:r>
          <a:r>
            <a:rPr lang="en-US" sz="1000" kern="1200"/>
            <a:t> </a:t>
          </a:r>
          <a:endParaRPr lang="en-US" sz="1000" kern="1200">
            <a:latin typeface="Arial"/>
          </a:endParaRPr>
        </a:p>
      </dsp:txBody>
      <dsp:txXfrm>
        <a:off x="3200493" y="373814"/>
        <a:ext cx="1094680" cy="640858"/>
      </dsp:txXfrm>
    </dsp:sp>
    <dsp:sp modelId="{39BCF51E-773B-4A27-AD17-C4642FB43431}">
      <dsp:nvSpPr>
        <dsp:cNvPr id="0" name=""/>
        <dsp:cNvSpPr/>
      </dsp:nvSpPr>
      <dsp:spPr>
        <a:xfrm rot="5400000">
          <a:off x="3627570" y="1114029"/>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663422" y="1134451"/>
        <a:ext cx="168822" cy="168368"/>
      </dsp:txXfrm>
    </dsp:sp>
    <dsp:sp modelId="{A268B4D9-3B21-46FB-8ED0-9ADDBB676B1E}">
      <dsp:nvSpPr>
        <dsp:cNvPr id="0" name=""/>
        <dsp:cNvSpPr/>
      </dsp:nvSpPr>
      <dsp:spPr>
        <a:xfrm>
          <a:off x="3180555" y="1488432"/>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Regular ML models (DT, RF, XGB &amp; LGBM)</a:t>
          </a:r>
        </a:p>
      </dsp:txBody>
      <dsp:txXfrm>
        <a:off x="3200493" y="1508370"/>
        <a:ext cx="1094680" cy="640858"/>
      </dsp:txXfrm>
    </dsp:sp>
    <dsp:sp modelId="{5A47874A-830F-4AD9-84A8-C512D9E0612B}">
      <dsp:nvSpPr>
        <dsp:cNvPr id="0" name=""/>
        <dsp:cNvSpPr/>
      </dsp:nvSpPr>
      <dsp:spPr>
        <a:xfrm rot="10800000">
          <a:off x="2840188" y="1688114"/>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912346" y="1744388"/>
        <a:ext cx="168368" cy="168822"/>
      </dsp:txXfrm>
    </dsp:sp>
    <dsp:sp modelId="{EF5DF7B7-A5C3-406E-A8BB-2B91027AA514}">
      <dsp:nvSpPr>
        <dsp:cNvPr id="0" name=""/>
        <dsp:cNvSpPr/>
      </dsp:nvSpPr>
      <dsp:spPr>
        <a:xfrm>
          <a:off x="1592175" y="1488432"/>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Experimented regular models with </a:t>
          </a:r>
          <a:r>
            <a:rPr lang="en-US" sz="1000" kern="1200">
              <a:latin typeface="Arial"/>
            </a:rPr>
            <a:t>different</a:t>
          </a:r>
          <a:r>
            <a:rPr lang="en-US" sz="1000" kern="1200"/>
            <a:t> feature sets</a:t>
          </a:r>
        </a:p>
      </dsp:txBody>
      <dsp:txXfrm>
        <a:off x="1612113" y="1508370"/>
        <a:ext cx="1094680" cy="640858"/>
      </dsp:txXfrm>
    </dsp:sp>
    <dsp:sp modelId="{9AEB8340-C3B7-4933-B5DD-AC2999771807}">
      <dsp:nvSpPr>
        <dsp:cNvPr id="0" name=""/>
        <dsp:cNvSpPr/>
      </dsp:nvSpPr>
      <dsp:spPr>
        <a:xfrm rot="10800000">
          <a:off x="1251808" y="1688114"/>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323966" y="1744388"/>
        <a:ext cx="168368" cy="168822"/>
      </dsp:txXfrm>
    </dsp:sp>
    <dsp:sp modelId="{CF3143CA-E6DE-4A82-A59B-3A4DECB1E477}">
      <dsp:nvSpPr>
        <dsp:cNvPr id="0" name=""/>
        <dsp:cNvSpPr/>
      </dsp:nvSpPr>
      <dsp:spPr>
        <a:xfrm>
          <a:off x="3795" y="1488432"/>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created </a:t>
          </a:r>
          <a:r>
            <a:rPr lang="en-US" sz="1000" kern="1200">
              <a:latin typeface="Arial"/>
            </a:rPr>
            <a:t>cluster-based</a:t>
          </a:r>
          <a:r>
            <a:rPr lang="en-US" sz="1000" kern="1200"/>
            <a:t> features </a:t>
          </a:r>
        </a:p>
      </dsp:txBody>
      <dsp:txXfrm>
        <a:off x="23733" y="1508370"/>
        <a:ext cx="1094680" cy="640858"/>
      </dsp:txXfrm>
    </dsp:sp>
    <dsp:sp modelId="{86AC8B60-94DA-4F4B-AAE3-7B67A973DD3D}">
      <dsp:nvSpPr>
        <dsp:cNvPr id="0" name=""/>
        <dsp:cNvSpPr/>
      </dsp:nvSpPr>
      <dsp:spPr>
        <a:xfrm rot="5400000">
          <a:off x="450811" y="2248586"/>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86663" y="2269008"/>
        <a:ext cx="168822" cy="168368"/>
      </dsp:txXfrm>
    </dsp:sp>
    <dsp:sp modelId="{2A70CBB1-7EF7-4B3F-865F-14892F05744E}">
      <dsp:nvSpPr>
        <dsp:cNvPr id="0" name=""/>
        <dsp:cNvSpPr/>
      </dsp:nvSpPr>
      <dsp:spPr>
        <a:xfrm>
          <a:off x="3795" y="2622989"/>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Arial"/>
            </a:rPr>
            <a:t>Meta</a:t>
          </a:r>
          <a:r>
            <a:rPr lang="en-US" sz="1000" kern="1200"/>
            <a:t> model with </a:t>
          </a:r>
          <a:r>
            <a:rPr lang="en-US" sz="1000" kern="1200">
              <a:latin typeface="Arial"/>
            </a:rPr>
            <a:t>cluster-based</a:t>
          </a:r>
          <a:r>
            <a:rPr lang="en-US" sz="1000" kern="1200"/>
            <a:t> features</a:t>
          </a:r>
          <a:r>
            <a:rPr lang="en-US" sz="1000" kern="1200">
              <a:latin typeface="Arial"/>
            </a:rPr>
            <a:t> </a:t>
          </a:r>
        </a:p>
      </dsp:txBody>
      <dsp:txXfrm>
        <a:off x="23733" y="2642927"/>
        <a:ext cx="1094680" cy="640858"/>
      </dsp:txXfrm>
    </dsp:sp>
    <dsp:sp modelId="{09372700-7761-4BA2-9082-1E50838D6908}">
      <dsp:nvSpPr>
        <dsp:cNvPr id="0" name=""/>
        <dsp:cNvSpPr/>
      </dsp:nvSpPr>
      <dsp:spPr>
        <a:xfrm>
          <a:off x="1238193" y="2822671"/>
          <a:ext cx="240526" cy="28137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238193" y="2878945"/>
        <a:ext cx="168368" cy="168822"/>
      </dsp:txXfrm>
    </dsp:sp>
    <dsp:sp modelId="{C2E85B80-CBF0-43EA-BD62-910889762249}">
      <dsp:nvSpPr>
        <dsp:cNvPr id="0" name=""/>
        <dsp:cNvSpPr/>
      </dsp:nvSpPr>
      <dsp:spPr>
        <a:xfrm>
          <a:off x="1592175" y="2622989"/>
          <a:ext cx="1134556" cy="68073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latin typeface="Arial"/>
            </a:rPr>
            <a:t>KPI comparison</a:t>
          </a:r>
          <a:endParaRPr lang="en-US" sz="1000" kern="1200"/>
        </a:p>
      </dsp:txBody>
      <dsp:txXfrm>
        <a:off x="1612113" y="2642927"/>
        <a:ext cx="1094680" cy="6408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1T18:24:01.3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14534 9593 16383 0 0,'0'-1'0'0'0,"1"-1"0"0"0,4 0 0 0 0,3 1 0 0 0,4 0 0 0 0,5 0 0 0 0,7 1 0 0 0,47 5 0 0 0,24 2 0 0 0,51 5 0 0 0,8 1 0 0 0,-18-2 0 0 0,-10-3 0 0 0,-25-3 0 0 0,-28-2 0 0 0,-24-1 0 0 0,-20-2 0 0 0,-13 0 0 0 0,-8-1 0 0 0,-4 1 0 0 0,-1-1 0 0 0,1 1 0 0 0,2 0 0 0 0,2-1 0 0 0,0 1 0 0 0,0 0 0 0 0,5 0 0 0 0,4 0 0 0 0,-1 0 0 0 0,0 0 0 0 0,-3 0 0 0 0,-1-1 0 0 0,-2-1 0 0 0,-1 0 0 0 0,-1 1 0 0 0,0 0 0 0 0,0 0 0 0 0,0-1 0 0 0,0 0 0 0 0,3 1 0 0 0,2-1 0 0 0,3 1 0 0 0,0 1 0 0 0,1-1 0 0 0,3 1 0 0 0,0 0 0 0 0,-1 0 0 0 0,-4 0 0 0 0,-2 1 0 0 0,-3-1 0 0 0,0 0 0 0 0,-2 0 0 0 0,0 0 0 0 0,0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1T18:24:01.3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27692 9603 16383 0 0,'1'0'0'0'0,"4"0"0"0"0,6 0 0 0 0,9 0 0 0 0,6 0 0 0 0,6 0 0 0 0,2 0 0 0 0,38 0 0 0 0,12 0 0 0 0,12 0 0 0 0,-7 0 0 0 0,-18 0 0 0 0,-7 0 0 0 0,-14-1 0 0 0,-13-1 0 0 0,-12 0 0 0 0,-9 1 0 0 0,-4-2 0 0 0,-3 1 0 0 0,-1 0 0 0 0,-1 0 0 0 0,0 1 0 0 0,1 0 0 0 0,1 0 0 0 0,1-1 0 0 0,-1 0 0 0 0,0 1 0 0 0,2-2 0 0 0,-1 1 0 0 0,2 0 0 0 0,1 0 0 0 0,0 0 0 0 0,1-1 0 0 0,-1 1 0 0 0,-2 1 0 0 0,0 0 0 0 0,-1-1 0 0 0,0 0 0 0 0,1 0 0 0 0,-1 0 0 0 0,-1 1 0 0 0,0 1 0 0 0,0 0 0 0 0,-1 0 0 0 0,1 0 0 0 0,-1 0 0 0 0,0 0 0 0 0,0 0 0 0 0,1 0 0 0 0,-1 0 0 0 0,0 0 0 0 0,0 0 0 0 0,1 0 0 0 0,-1 0 0 0 0,-1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4934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229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846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880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4814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40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7520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0658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316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993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074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066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777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3816" y="1205483"/>
            <a:ext cx="1533525" cy="104139"/>
          </a:xfrm>
          <a:custGeom>
            <a:avLst/>
            <a:gdLst/>
            <a:ahLst/>
            <a:cxnLst/>
            <a:rect l="l" t="t" r="r" b="b"/>
            <a:pathLst>
              <a:path w="1533525" h="104140">
                <a:moveTo>
                  <a:pt x="1533144" y="0"/>
                </a:moveTo>
                <a:lnTo>
                  <a:pt x="0" y="0"/>
                </a:lnTo>
                <a:lnTo>
                  <a:pt x="0" y="103632"/>
                </a:lnTo>
                <a:lnTo>
                  <a:pt x="1533144" y="103632"/>
                </a:lnTo>
                <a:lnTo>
                  <a:pt x="1533144" y="0"/>
                </a:lnTo>
                <a:close/>
              </a:path>
            </a:pathLst>
          </a:custGeom>
          <a:solidFill>
            <a:srgbClr val="4ECDC4"/>
          </a:solidFill>
        </p:spPr>
        <p:txBody>
          <a:bodyPr wrap="square" lIns="0" tIns="0" rIns="0" bIns="0" rtlCol="0"/>
          <a:lstStyle/>
          <a:p>
            <a:endParaRPr/>
          </a:p>
        </p:txBody>
      </p:sp>
      <p:sp>
        <p:nvSpPr>
          <p:cNvPr id="17" name="bg object 17"/>
          <p:cNvSpPr/>
          <p:nvPr/>
        </p:nvSpPr>
        <p:spPr>
          <a:xfrm>
            <a:off x="0" y="0"/>
            <a:ext cx="100965" cy="5143500"/>
          </a:xfrm>
          <a:custGeom>
            <a:avLst/>
            <a:gdLst/>
            <a:ahLst/>
            <a:cxnLst/>
            <a:rect l="l" t="t" r="r" b="b"/>
            <a:pathLst>
              <a:path w="100965" h="5143500">
                <a:moveTo>
                  <a:pt x="100584" y="0"/>
                </a:moveTo>
                <a:lnTo>
                  <a:pt x="0" y="0"/>
                </a:lnTo>
                <a:lnTo>
                  <a:pt x="0" y="5143500"/>
                </a:lnTo>
                <a:lnTo>
                  <a:pt x="100584" y="5143500"/>
                </a:lnTo>
                <a:lnTo>
                  <a:pt x="100584" y="0"/>
                </a:lnTo>
                <a:close/>
              </a:path>
            </a:pathLst>
          </a:custGeom>
          <a:solidFill>
            <a:srgbClr val="C6F46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0" b="1" i="0">
                <a:solidFill>
                  <a:srgbClr val="4ECDC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400" b="0" i="0">
                <a:solidFill>
                  <a:srgbClr val="454F5B"/>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8/12/24</a:t>
            </a:fld>
            <a:endParaRPr lang="en-US"/>
          </a:p>
        </p:txBody>
      </p:sp>
      <p:sp>
        <p:nvSpPr>
          <p:cNvPr id="6" name="Holder 6"/>
          <p:cNvSpPr>
            <a:spLocks noGrp="1"/>
          </p:cNvSpPr>
          <p:nvPr>
            <p:ph type="sldNum" sz="quarter" idx="7"/>
          </p:nvPr>
        </p:nvSpPr>
        <p:spPr/>
        <p:txBody>
          <a:bodyPr lIns="0" tIns="0" rIns="0" bIns="0"/>
          <a:lstStyle>
            <a:lvl1pPr>
              <a:defRPr sz="1200" b="1" i="0">
                <a:solidFill>
                  <a:srgbClr val="4ECDC4"/>
                </a:solidFill>
                <a:latin typeface="Tahoma"/>
                <a:cs typeface="Tahoma"/>
              </a:defRPr>
            </a:lvl1pPr>
          </a:lstStyle>
          <a:p>
            <a:pPr marL="68580">
              <a:lnSpc>
                <a:spcPct val="100000"/>
              </a:lnSpc>
              <a:spcBef>
                <a:spcPts val="60"/>
              </a:spcBef>
            </a:pPr>
            <a:fld id="{81D60167-4931-47E6-BA6A-407CBD079E47}" type="slidenum">
              <a:rPr spc="-125" dirty="0"/>
              <a:t>‹#›</a:t>
            </a:fld>
            <a:endParaRPr spc="-125"/>
          </a:p>
        </p:txBody>
      </p:sp>
    </p:spTree>
    <p:extLst>
      <p:ext uri="{BB962C8B-B14F-4D97-AF65-F5344CB8AC3E}">
        <p14:creationId xmlns:p14="http://schemas.microsoft.com/office/powerpoint/2010/main" val="29681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8/12/24</a:t>
            </a:fld>
            <a:endParaRPr lang="en-US"/>
          </a:p>
        </p:txBody>
      </p:sp>
      <p:sp>
        <p:nvSpPr>
          <p:cNvPr id="4" name="Holder 4"/>
          <p:cNvSpPr>
            <a:spLocks noGrp="1"/>
          </p:cNvSpPr>
          <p:nvPr>
            <p:ph type="sldNum" sz="quarter" idx="7"/>
          </p:nvPr>
        </p:nvSpPr>
        <p:spPr/>
        <p:txBody>
          <a:bodyPr lIns="0" tIns="0" rIns="0" bIns="0"/>
          <a:lstStyle>
            <a:lvl1pPr>
              <a:defRPr sz="1200" b="1" i="0">
                <a:solidFill>
                  <a:srgbClr val="4ECDC4"/>
                </a:solidFill>
                <a:latin typeface="Tahoma"/>
                <a:cs typeface="Tahoma"/>
              </a:defRPr>
            </a:lvl1pPr>
          </a:lstStyle>
          <a:p>
            <a:pPr marL="68580">
              <a:lnSpc>
                <a:spcPct val="100000"/>
              </a:lnSpc>
              <a:spcBef>
                <a:spcPts val="60"/>
              </a:spcBef>
            </a:pPr>
            <a:fld id="{81D60167-4931-47E6-BA6A-407CBD079E47}" type="slidenum">
              <a:rPr spc="-125" dirty="0"/>
              <a:t>‹#›</a:t>
            </a:fld>
            <a:endParaRPr spc="-125"/>
          </a:p>
        </p:txBody>
      </p:sp>
    </p:spTree>
    <p:extLst>
      <p:ext uri="{BB962C8B-B14F-4D97-AF65-F5344CB8AC3E}">
        <p14:creationId xmlns:p14="http://schemas.microsoft.com/office/powerpoint/2010/main" val="14589959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customXml" Target="../ink/ink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ixabay.com/en/thanks-thank-you-message-grateful-131488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420" y="11556"/>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C6F463"/>
          </a:solidFill>
        </p:spPr>
        <p:txBody>
          <a:bodyPr wrap="square" lIns="0" tIns="0" rIns="0" bIns="0" rtlCol="0"/>
          <a:lstStyle/>
          <a:p>
            <a:endParaRPr/>
          </a:p>
        </p:txBody>
      </p:sp>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p:nvPr/>
        </p:nvSpPr>
        <p:spPr>
          <a:xfrm>
            <a:off x="58420" y="96597"/>
            <a:ext cx="9144000" cy="1964689"/>
          </a:xfrm>
          <a:custGeom>
            <a:avLst/>
            <a:gdLst/>
            <a:ahLst/>
            <a:cxnLst/>
            <a:rect l="l" t="t" r="r" b="b"/>
            <a:pathLst>
              <a:path w="9144000" h="1964689">
                <a:moveTo>
                  <a:pt x="9144000" y="0"/>
                </a:moveTo>
                <a:lnTo>
                  <a:pt x="0" y="0"/>
                </a:lnTo>
                <a:lnTo>
                  <a:pt x="0" y="1964436"/>
                </a:lnTo>
                <a:lnTo>
                  <a:pt x="9144000" y="1964436"/>
                </a:lnTo>
                <a:lnTo>
                  <a:pt x="9144000" y="0"/>
                </a:lnTo>
                <a:close/>
              </a:path>
            </a:pathLst>
          </a:custGeom>
          <a:solidFill>
            <a:srgbClr val="C6F463"/>
          </a:solidFill>
        </p:spPr>
        <p:txBody>
          <a:bodyPr wrap="square" lIns="0" tIns="0" rIns="0" bIns="0" rtlCol="0"/>
          <a:lstStyle/>
          <a:p>
            <a:endParaRPr/>
          </a:p>
        </p:txBody>
      </p:sp>
      <p:sp>
        <p:nvSpPr>
          <p:cNvPr id="7" name="object 7"/>
          <p:cNvSpPr txBox="1">
            <a:spLocks noGrp="1"/>
          </p:cNvSpPr>
          <p:nvPr>
            <p:ph type="title"/>
          </p:nvPr>
        </p:nvSpPr>
        <p:spPr>
          <a:xfrm>
            <a:off x="256603" y="3407438"/>
            <a:ext cx="5917432" cy="240450"/>
          </a:xfrm>
          <a:prstGeom prst="rect">
            <a:avLst/>
          </a:prstGeom>
        </p:spPr>
        <p:txBody>
          <a:bodyPr vert="horz" wrap="square" lIns="0" tIns="12065" rIns="0" bIns="0" rtlCol="0">
            <a:spAutoFit/>
          </a:bodyPr>
          <a:lstStyle/>
          <a:p>
            <a:pPr marL="12700">
              <a:lnSpc>
                <a:spcPct val="100000"/>
              </a:lnSpc>
              <a:spcBef>
                <a:spcPts val="95"/>
              </a:spcBef>
            </a:pPr>
            <a:r>
              <a:rPr lang="en-US" sz="1400" spc="484" dirty="0"/>
              <a:t>Group Members:</a:t>
            </a:r>
            <a:endParaRPr lang="en-US" sz="1400" dirty="0"/>
          </a:p>
        </p:txBody>
      </p:sp>
      <p:sp>
        <p:nvSpPr>
          <p:cNvPr id="8" name="object 8"/>
          <p:cNvSpPr txBox="1"/>
          <p:nvPr/>
        </p:nvSpPr>
        <p:spPr>
          <a:xfrm>
            <a:off x="-2693628" y="3631958"/>
            <a:ext cx="6305702" cy="1380186"/>
          </a:xfrm>
          <a:prstGeom prst="rect">
            <a:avLst/>
          </a:prstGeom>
        </p:spPr>
        <p:txBody>
          <a:bodyPr vert="horz" wrap="square" lIns="0" tIns="12700" rIns="0" bIns="0" rtlCol="0" anchor="t">
            <a:spAutoFit/>
          </a:bodyPr>
          <a:lstStyle/>
          <a:p>
            <a:pPr marL="2687320" marR="5080" indent="272415">
              <a:lnSpc>
                <a:spcPct val="125000"/>
              </a:lnSpc>
              <a:spcBef>
                <a:spcPts val="100"/>
              </a:spcBef>
            </a:pPr>
            <a:r>
              <a:rPr lang="en-US" b="1" spc="5" dirty="0" err="1">
                <a:solidFill>
                  <a:srgbClr val="454F5B"/>
                </a:solidFill>
                <a:latin typeface="Tahoma"/>
                <a:cs typeface="Tahoma"/>
              </a:rPr>
              <a:t>Bala</a:t>
            </a:r>
            <a:r>
              <a:rPr lang="en-US" b="1" spc="5" dirty="0">
                <a:solidFill>
                  <a:srgbClr val="454F5B"/>
                </a:solidFill>
                <a:latin typeface="Tahoma"/>
                <a:cs typeface="Tahoma"/>
              </a:rPr>
              <a:t> Gopinath </a:t>
            </a:r>
            <a:r>
              <a:rPr lang="en-US" b="1" spc="5" dirty="0" err="1">
                <a:solidFill>
                  <a:srgbClr val="454F5B"/>
                </a:solidFill>
                <a:latin typeface="Tahoma"/>
                <a:cs typeface="Tahoma"/>
              </a:rPr>
              <a:t>Kuchibatla</a:t>
            </a:r>
            <a:endParaRPr lang="en-US" b="1" spc="5" dirty="0">
              <a:solidFill>
                <a:srgbClr val="454F5B"/>
              </a:solidFill>
              <a:latin typeface="Tahoma"/>
              <a:cs typeface="Tahoma"/>
            </a:endParaRPr>
          </a:p>
          <a:p>
            <a:pPr marL="2687320" marR="5080" indent="272415">
              <a:lnSpc>
                <a:spcPct val="125000"/>
              </a:lnSpc>
              <a:spcBef>
                <a:spcPts val="100"/>
              </a:spcBef>
            </a:pPr>
            <a:r>
              <a:rPr lang="en-US" b="1" spc="5" dirty="0" err="1">
                <a:solidFill>
                  <a:srgbClr val="454F5B"/>
                </a:solidFill>
                <a:latin typeface="Tahoma"/>
                <a:cs typeface="Tahoma"/>
              </a:rPr>
              <a:t>Sanketkumar</a:t>
            </a:r>
            <a:r>
              <a:rPr lang="en-US" b="1" spc="5" dirty="0">
                <a:solidFill>
                  <a:srgbClr val="454F5B"/>
                </a:solidFill>
                <a:latin typeface="Tahoma"/>
                <a:cs typeface="Tahoma"/>
              </a:rPr>
              <a:t> Patel</a:t>
            </a:r>
          </a:p>
          <a:p>
            <a:pPr marL="2687320" marR="5080" indent="272415">
              <a:lnSpc>
                <a:spcPct val="125000"/>
              </a:lnSpc>
              <a:spcBef>
                <a:spcPts val="100"/>
              </a:spcBef>
            </a:pPr>
            <a:r>
              <a:rPr lang="en-US" b="1" spc="5" dirty="0" err="1">
                <a:solidFill>
                  <a:srgbClr val="454F5B"/>
                </a:solidFill>
                <a:latin typeface="Tahoma"/>
                <a:cs typeface="Tahoma"/>
              </a:rPr>
              <a:t>Abhi</a:t>
            </a:r>
            <a:r>
              <a:rPr lang="en-US" b="1" spc="5" dirty="0">
                <a:solidFill>
                  <a:srgbClr val="454F5B"/>
                </a:solidFill>
                <a:latin typeface="Tahoma"/>
                <a:cs typeface="Tahoma"/>
              </a:rPr>
              <a:t> </a:t>
            </a:r>
            <a:r>
              <a:rPr lang="en-US" b="1" spc="5" dirty="0" err="1">
                <a:solidFill>
                  <a:srgbClr val="454F5B"/>
                </a:solidFill>
                <a:latin typeface="Tahoma"/>
                <a:cs typeface="Tahoma"/>
              </a:rPr>
              <a:t>subramaniyam</a:t>
            </a:r>
            <a:r>
              <a:rPr lang="en-US" b="1" spc="5" dirty="0">
                <a:solidFill>
                  <a:srgbClr val="454F5B"/>
                </a:solidFill>
                <a:latin typeface="Tahoma"/>
                <a:cs typeface="Tahoma"/>
              </a:rPr>
              <a:t> </a:t>
            </a:r>
            <a:r>
              <a:rPr lang="en-US" b="1" spc="5" dirty="0" err="1">
                <a:solidFill>
                  <a:srgbClr val="454F5B"/>
                </a:solidFill>
                <a:latin typeface="Tahoma"/>
                <a:cs typeface="Tahoma"/>
              </a:rPr>
              <a:t>kamuju</a:t>
            </a:r>
            <a:endParaRPr lang="en-US" b="1" spc="5" dirty="0">
              <a:solidFill>
                <a:srgbClr val="454F5B"/>
              </a:solidFill>
              <a:latin typeface="Tahoma"/>
              <a:cs typeface="Tahoma"/>
            </a:endParaRPr>
          </a:p>
          <a:p>
            <a:pPr marL="2687320" marR="5080" indent="272415">
              <a:lnSpc>
                <a:spcPct val="125000"/>
              </a:lnSpc>
              <a:spcBef>
                <a:spcPts val="100"/>
              </a:spcBef>
            </a:pPr>
            <a:r>
              <a:rPr lang="en-US" b="1" spc="5" dirty="0" err="1">
                <a:solidFill>
                  <a:srgbClr val="454F5B"/>
                </a:solidFill>
                <a:latin typeface="Tahoma"/>
                <a:cs typeface="Tahoma"/>
              </a:rPr>
              <a:t>Rajashekar</a:t>
            </a:r>
            <a:r>
              <a:rPr lang="en-US" b="1" spc="5" dirty="0">
                <a:solidFill>
                  <a:srgbClr val="454F5B"/>
                </a:solidFill>
                <a:latin typeface="Tahoma"/>
                <a:cs typeface="Tahoma"/>
              </a:rPr>
              <a:t> Allam</a:t>
            </a:r>
          </a:p>
          <a:p>
            <a:pPr marL="2687320" marR="5080" indent="272415">
              <a:lnSpc>
                <a:spcPct val="125000"/>
              </a:lnSpc>
              <a:spcBef>
                <a:spcPts val="100"/>
              </a:spcBef>
            </a:pPr>
            <a:r>
              <a:rPr lang="en-US" b="1" spc="5" dirty="0">
                <a:solidFill>
                  <a:srgbClr val="454F5B"/>
                </a:solidFill>
                <a:latin typeface="Tahoma"/>
                <a:cs typeface="Tahoma"/>
              </a:rPr>
              <a:t>Kyung </a:t>
            </a:r>
            <a:r>
              <a:rPr lang="en-US" b="1" spc="5" dirty="0" err="1">
                <a:solidFill>
                  <a:srgbClr val="454F5B"/>
                </a:solidFill>
                <a:latin typeface="Tahoma"/>
                <a:cs typeface="Tahoma"/>
              </a:rPr>
              <a:t>Jin</a:t>
            </a:r>
            <a:r>
              <a:rPr lang="en-US" b="1" spc="5" dirty="0">
                <a:solidFill>
                  <a:srgbClr val="454F5B"/>
                </a:solidFill>
                <a:latin typeface="Tahoma"/>
                <a:cs typeface="Tahoma"/>
              </a:rPr>
              <a:t> </a:t>
            </a:r>
            <a:r>
              <a:rPr lang="en-US" b="1" spc="5" dirty="0" err="1">
                <a:solidFill>
                  <a:srgbClr val="454F5B"/>
                </a:solidFill>
                <a:latin typeface="Tahoma"/>
                <a:cs typeface="Tahoma"/>
              </a:rPr>
              <a:t>kwak</a:t>
            </a:r>
            <a:endParaRPr lang="en-US" b="1" spc="5" dirty="0">
              <a:solidFill>
                <a:srgbClr val="454F5B"/>
              </a:solidFill>
              <a:latin typeface="Tahoma"/>
              <a:cs typeface="Tahoma"/>
            </a:endParaRPr>
          </a:p>
        </p:txBody>
      </p:sp>
      <p:sp>
        <p:nvSpPr>
          <p:cNvPr id="9" name="object 9"/>
          <p:cNvSpPr txBox="1"/>
          <p:nvPr/>
        </p:nvSpPr>
        <p:spPr>
          <a:xfrm>
            <a:off x="214071" y="4765362"/>
            <a:ext cx="3305175" cy="258404"/>
          </a:xfrm>
          <a:prstGeom prst="rect">
            <a:avLst/>
          </a:prstGeom>
        </p:spPr>
        <p:txBody>
          <a:bodyPr vert="horz" wrap="square" lIns="0" tIns="12065" rIns="0" bIns="0" rtlCol="0" anchor="t">
            <a:spAutoFit/>
          </a:bodyPr>
          <a:lstStyle/>
          <a:p>
            <a:pPr marL="12700">
              <a:lnSpc>
                <a:spcPct val="100000"/>
              </a:lnSpc>
              <a:spcBef>
                <a:spcPts val="95"/>
              </a:spcBef>
            </a:pPr>
            <a:endParaRPr lang="en-US" sz="1600" b="1" spc="35">
              <a:solidFill>
                <a:srgbClr val="454F5B"/>
              </a:solidFill>
              <a:latin typeface="Tahoma"/>
              <a:cs typeface="Tahoma"/>
            </a:endParaRPr>
          </a:p>
        </p:txBody>
      </p:sp>
      <p:grpSp>
        <p:nvGrpSpPr>
          <p:cNvPr id="11" name="object 11"/>
          <p:cNvGrpSpPr/>
          <p:nvPr/>
        </p:nvGrpSpPr>
        <p:grpSpPr>
          <a:xfrm>
            <a:off x="3612074" y="3204726"/>
            <a:ext cx="1693545" cy="139065"/>
            <a:chOff x="1504188" y="1802917"/>
            <a:chExt cx="1693545" cy="139065"/>
          </a:xfrm>
        </p:grpSpPr>
        <p:pic>
          <p:nvPicPr>
            <p:cNvPr id="12" name="object 12"/>
            <p:cNvPicPr/>
            <p:nvPr/>
          </p:nvPicPr>
          <p:blipFill>
            <a:blip r:embed="rId2" cstate="print"/>
            <a:stretch>
              <a:fillRect/>
            </a:stretch>
          </p:blipFill>
          <p:spPr>
            <a:xfrm>
              <a:off x="1504188" y="1802917"/>
              <a:ext cx="1693164" cy="138785"/>
            </a:xfrm>
            <a:prstGeom prst="rect">
              <a:avLst/>
            </a:prstGeom>
          </p:spPr>
        </p:pic>
        <p:sp>
          <p:nvSpPr>
            <p:cNvPr id="13" name="object 13"/>
            <p:cNvSpPr/>
            <p:nvPr/>
          </p:nvSpPr>
          <p:spPr>
            <a:xfrm>
              <a:off x="1546860" y="1851660"/>
              <a:ext cx="1584325" cy="0"/>
            </a:xfrm>
            <a:custGeom>
              <a:avLst/>
              <a:gdLst/>
              <a:ahLst/>
              <a:cxnLst/>
              <a:rect l="l" t="t" r="r" b="b"/>
              <a:pathLst>
                <a:path w="1584325">
                  <a:moveTo>
                    <a:pt x="0" y="0"/>
                  </a:moveTo>
                  <a:lnTo>
                    <a:pt x="1584325" y="0"/>
                  </a:lnTo>
                </a:path>
              </a:pathLst>
            </a:custGeom>
            <a:ln w="57150">
              <a:solidFill>
                <a:srgbClr val="454F5B"/>
              </a:solidFill>
            </a:ln>
          </p:spPr>
          <p:txBody>
            <a:bodyPr wrap="square" lIns="0" tIns="0" rIns="0" bIns="0" rtlCol="0"/>
            <a:lstStyle/>
            <a:p>
              <a:endParaRPr/>
            </a:p>
          </p:txBody>
        </p:sp>
      </p:grpSp>
      <p:sp>
        <p:nvSpPr>
          <p:cNvPr id="4" name="Google Shape;62;p11">
            <a:extLst>
              <a:ext uri="{FF2B5EF4-FFF2-40B4-BE49-F238E27FC236}">
                <a16:creationId xmlns:a16="http://schemas.microsoft.com/office/drawing/2014/main" id="{48142EF2-E4B8-D86C-36A6-FFBE0F4FEBA7}"/>
              </a:ext>
            </a:extLst>
          </p:cNvPr>
          <p:cNvSpPr txBox="1">
            <a:spLocks/>
          </p:cNvSpPr>
          <p:nvPr/>
        </p:nvSpPr>
        <p:spPr>
          <a:xfrm>
            <a:off x="214071" y="231137"/>
            <a:ext cx="5646151" cy="26346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12000" b="1" i="0" u="none" strike="noStrike" cap="none">
                <a:solidFill>
                  <a:srgbClr val="4ECDC4"/>
                </a:solidFill>
                <a:latin typeface="Tahoma"/>
                <a:ea typeface="Montserrat"/>
                <a:cs typeface="Tahoma"/>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sz="4000" dirty="0">
                <a:latin typeface="Tahoma" panose="020B0604030504040204" pitchFamily="34" charset="0"/>
                <a:ea typeface="Tahoma" panose="020B0604030504040204" pitchFamily="34" charset="0"/>
                <a:cs typeface="Tahoma" panose="020B0604030504040204" pitchFamily="34" charset="0"/>
              </a:rPr>
              <a:t>Open University Learning Analytics Dataset (OULAD) 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p:cNvSpPr/>
          <p:nvPr/>
        </p:nvSpPr>
        <p:spPr>
          <a:xfrm>
            <a:off x="5680075" y="15903"/>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p:cNvSpPr txBox="1"/>
          <p:nvPr/>
        </p:nvSpPr>
        <p:spPr>
          <a:xfrm>
            <a:off x="226980" y="2011527"/>
            <a:ext cx="5343726" cy="2884123"/>
          </a:xfrm>
          <a:prstGeom prst="rect">
            <a:avLst/>
          </a:prstGeom>
        </p:spPr>
        <p:txBody>
          <a:bodyPr vert="horz" wrap="square" lIns="0" tIns="97790" rIns="0" bIns="0" rtlCol="0" anchor="t">
            <a:spAutoFit/>
          </a:bodyPr>
          <a:lstStyle/>
          <a:p>
            <a:pPr marL="2434590" algn="ctr">
              <a:lnSpc>
                <a:spcPct val="100000"/>
              </a:lnSpc>
              <a:spcBef>
                <a:spcPts val="770"/>
              </a:spcBef>
            </a:pPr>
            <a:r>
              <a:rPr lang="en-US" sz="9600" b="1" spc="-455">
                <a:solidFill>
                  <a:srgbClr val="C6F463"/>
                </a:solidFill>
                <a:latin typeface="Tahoma"/>
                <a:cs typeface="Tahoma"/>
              </a:rPr>
              <a:t>4</a:t>
            </a:r>
            <a:r>
              <a:rPr sz="9600" b="1" spc="-455">
                <a:solidFill>
                  <a:srgbClr val="C6F463"/>
                </a:solidFill>
                <a:latin typeface="Tahoma"/>
                <a:cs typeface="Tahoma"/>
              </a:rPr>
              <a:t>.</a:t>
            </a:r>
            <a:endParaRPr sz="9600">
              <a:latin typeface="Tahoma"/>
              <a:cs typeface="Tahoma"/>
            </a:endParaRP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Proposed Solution &amp;</a:t>
            </a: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Challenges Faced</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object 6"/>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10</a:t>
            </a:fld>
            <a:endParaRPr spc="-125"/>
          </a:p>
        </p:txBody>
      </p:sp>
    </p:spTree>
    <p:extLst>
      <p:ext uri="{BB962C8B-B14F-4D97-AF65-F5344CB8AC3E}">
        <p14:creationId xmlns:p14="http://schemas.microsoft.com/office/powerpoint/2010/main" val="306966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11</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287482" y="521671"/>
            <a:ext cx="9139446" cy="584775"/>
          </a:xfrm>
          <a:prstGeom prst="rect">
            <a:avLst/>
          </a:prstGeom>
          <a:noFill/>
        </p:spPr>
        <p:txBody>
          <a:bodyPr wrap="square" lIns="91440" tIns="45720" rIns="91440" bIns="45720" rtlCol="0" anchor="t">
            <a:spAutoFit/>
          </a:bodyPr>
          <a:lstStyle/>
          <a:p>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PROPOSED SOLUTION</a:t>
            </a:r>
          </a:p>
        </p:txBody>
      </p:sp>
      <p:sp>
        <p:nvSpPr>
          <p:cNvPr id="38" name="TextBox 37">
            <a:extLst>
              <a:ext uri="{FF2B5EF4-FFF2-40B4-BE49-F238E27FC236}">
                <a16:creationId xmlns:a16="http://schemas.microsoft.com/office/drawing/2014/main" id="{49FF30EA-8156-7647-8DE7-B9BEB6526B9D}"/>
              </a:ext>
            </a:extLst>
          </p:cNvPr>
          <p:cNvSpPr txBox="1"/>
          <p:nvPr/>
        </p:nvSpPr>
        <p:spPr>
          <a:xfrm>
            <a:off x="172664" y="1268344"/>
            <a:ext cx="849773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b="1">
                <a:solidFill>
                  <a:srgbClr val="0D0D0D"/>
                </a:solidFill>
                <a:latin typeface="ui-sans-serif"/>
              </a:rPr>
              <a:t>Implementing Time Series Forest Model: </a:t>
            </a:r>
            <a:r>
              <a:rPr lang="en-US">
                <a:solidFill>
                  <a:srgbClr val="0D0D0D"/>
                </a:solidFill>
                <a:latin typeface="ui-sans-serif"/>
              </a:rPr>
              <a:t>Predicting student dropouts and at-risk students using interactions data.</a:t>
            </a:r>
          </a:p>
          <a:p>
            <a:pPr marL="285750" indent="-285750">
              <a:buFont typeface="Wingdings" panose="05000000000000000000" pitchFamily="2" charset="2"/>
              <a:buChar char="§"/>
            </a:pPr>
            <a:endParaRPr lang="en-US">
              <a:solidFill>
                <a:srgbClr val="0D0D0D"/>
              </a:solidFill>
              <a:latin typeface="ui-sans-serif"/>
            </a:endParaRPr>
          </a:p>
          <a:p>
            <a:pPr marL="285750" indent="-285750">
              <a:buFont typeface="Wingdings" panose="05000000000000000000" pitchFamily="2" charset="2"/>
              <a:buChar char="§"/>
            </a:pPr>
            <a:r>
              <a:rPr lang="en-US" b="1">
                <a:solidFill>
                  <a:srgbClr val="0D0D0D"/>
                </a:solidFill>
                <a:latin typeface="ui-sans-serif"/>
              </a:rPr>
              <a:t>Experimenting with ML Algorithms: </a:t>
            </a:r>
            <a:r>
              <a:rPr lang="en-US">
                <a:solidFill>
                  <a:srgbClr val="0D0D0D"/>
                </a:solidFill>
                <a:latin typeface="ui-sans-serif"/>
              </a:rPr>
              <a:t>Testing DT, RF, </a:t>
            </a:r>
            <a:r>
              <a:rPr lang="en-US" err="1">
                <a:solidFill>
                  <a:srgbClr val="0D0D0D"/>
                </a:solidFill>
                <a:latin typeface="ui-sans-serif"/>
              </a:rPr>
              <a:t>XGBoost</a:t>
            </a:r>
            <a:r>
              <a:rPr lang="en-US">
                <a:solidFill>
                  <a:srgbClr val="0D0D0D"/>
                </a:solidFill>
                <a:latin typeface="ui-sans-serif"/>
              </a:rPr>
              <a:t>, </a:t>
            </a:r>
            <a:r>
              <a:rPr lang="en-US" err="1">
                <a:solidFill>
                  <a:srgbClr val="0D0D0D"/>
                </a:solidFill>
                <a:latin typeface="ui-sans-serif"/>
              </a:rPr>
              <a:t>LightGBM</a:t>
            </a:r>
            <a:r>
              <a:rPr lang="en-US">
                <a:solidFill>
                  <a:srgbClr val="0D0D0D"/>
                </a:solidFill>
                <a:latin typeface="ui-sans-serif"/>
              </a:rPr>
              <a:t> with demographics and assessment data.</a:t>
            </a:r>
          </a:p>
          <a:p>
            <a:pPr marL="285750" indent="-285750">
              <a:buFont typeface="Wingdings" panose="05000000000000000000" pitchFamily="2" charset="2"/>
              <a:buChar char="§"/>
            </a:pPr>
            <a:endParaRPr lang="en-US">
              <a:solidFill>
                <a:srgbClr val="0D0D0D"/>
              </a:solidFill>
              <a:latin typeface="ui-sans-serif"/>
            </a:endParaRPr>
          </a:p>
          <a:p>
            <a:pPr marL="285750" indent="-285750">
              <a:buFont typeface="Wingdings" panose="05000000000000000000" pitchFamily="2" charset="2"/>
              <a:buChar char="§"/>
            </a:pPr>
            <a:r>
              <a:rPr lang="en-US" b="1">
                <a:solidFill>
                  <a:srgbClr val="0D0D0D"/>
                </a:solidFill>
                <a:latin typeface="ui-sans-serif"/>
              </a:rPr>
              <a:t>Creating Meta Model:</a:t>
            </a:r>
            <a:r>
              <a:rPr lang="en-US">
                <a:solidFill>
                  <a:srgbClr val="0D0D0D"/>
                </a:solidFill>
                <a:latin typeface="ui-sans-serif"/>
              </a:rPr>
              <a:t> Combining demographics, behavioral, and assessment data features.</a:t>
            </a:r>
          </a:p>
          <a:p>
            <a:pPr marL="285750" indent="-285750">
              <a:buFont typeface="Wingdings" panose="05000000000000000000" pitchFamily="2" charset="2"/>
              <a:buChar char="§"/>
            </a:pPr>
            <a:endParaRPr lang="en-US">
              <a:solidFill>
                <a:srgbClr val="0D0D0D"/>
              </a:solidFill>
              <a:latin typeface="ui-sans-serif"/>
            </a:endParaRPr>
          </a:p>
          <a:p>
            <a:pPr marL="285750" indent="-285750">
              <a:buFont typeface="Wingdings" panose="05000000000000000000" pitchFamily="2" charset="2"/>
              <a:buChar char="§"/>
            </a:pPr>
            <a:r>
              <a:rPr lang="en-US" b="1">
                <a:solidFill>
                  <a:srgbClr val="0D0D0D"/>
                </a:solidFill>
                <a:latin typeface="ui-sans-serif"/>
              </a:rPr>
              <a:t>Handling Class Imbalance: </a:t>
            </a:r>
            <a:r>
              <a:rPr lang="en-US">
                <a:solidFill>
                  <a:srgbClr val="0D0D0D"/>
                </a:solidFill>
                <a:latin typeface="ui-sans-serif"/>
              </a:rPr>
              <a:t>Using SMOTE over-sampling technique.</a:t>
            </a:r>
          </a:p>
          <a:p>
            <a:pPr marL="285750" indent="-285750">
              <a:buFont typeface="Wingdings" panose="05000000000000000000" pitchFamily="2" charset="2"/>
              <a:buChar char="§"/>
            </a:pPr>
            <a:endParaRPr lang="en-US">
              <a:solidFill>
                <a:srgbClr val="0D0D0D"/>
              </a:solidFill>
              <a:latin typeface="ui-sans-serif"/>
            </a:endParaRPr>
          </a:p>
          <a:p>
            <a:pPr marL="285750" indent="-285750">
              <a:buFont typeface="Wingdings" panose="05000000000000000000" pitchFamily="2" charset="2"/>
              <a:buChar char="§"/>
            </a:pPr>
            <a:r>
              <a:rPr lang="en-US" b="1">
                <a:solidFill>
                  <a:srgbClr val="0D0D0D"/>
                </a:solidFill>
                <a:latin typeface="ui-sans-serif"/>
              </a:rPr>
              <a:t>Evaluation Metrics:</a:t>
            </a:r>
            <a:r>
              <a:rPr lang="en-US">
                <a:solidFill>
                  <a:srgbClr val="0D0D0D"/>
                </a:solidFill>
                <a:latin typeface="ui-sans-serif"/>
              </a:rPr>
              <a:t> Assessing models based on Recall, AUC, and Accuracy scores.</a:t>
            </a:r>
          </a:p>
        </p:txBody>
      </p:sp>
    </p:spTree>
    <p:extLst>
      <p:ext uri="{BB962C8B-B14F-4D97-AF65-F5344CB8AC3E}">
        <p14:creationId xmlns:p14="http://schemas.microsoft.com/office/powerpoint/2010/main" val="397318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12</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60601" y="294790"/>
            <a:ext cx="9139446" cy="584775"/>
          </a:xfrm>
          <a:prstGeom prst="rect">
            <a:avLst/>
          </a:prstGeom>
          <a:noFill/>
        </p:spPr>
        <p:txBody>
          <a:bodyPr wrap="square" lIns="91440" tIns="45720" rIns="91440" bIns="45720" rtlCol="0" anchor="t">
            <a:spAutoFit/>
          </a:bodyPr>
          <a:lstStyle/>
          <a:p>
            <a:pPr>
              <a:buSzPts val="3000"/>
            </a:pPr>
            <a:r>
              <a:rPr lang="en-US" sz="3200" b="1">
                <a:ln w="12700">
                  <a:solidFill>
                    <a:srgbClr val="4ECDC4"/>
                  </a:solidFill>
                  <a:prstDash val="solid"/>
                </a:ln>
                <a:pattFill prst="pct50">
                  <a:fgClr>
                    <a:schemeClr val="accent1"/>
                  </a:fgClr>
                  <a:bgClr>
                    <a:schemeClr val="accent1">
                      <a:lumMod val="20000"/>
                      <a:lumOff val="80000"/>
                    </a:schemeClr>
                  </a:bgClr>
                </a:pattFill>
                <a:effectLst>
                  <a:outerShdw dist="38100" dir="2640000" algn="bl" rotWithShape="0">
                    <a:srgbClr val="4ECDC4"/>
                  </a:outerShdw>
                </a:effectLst>
                <a:ea typeface="Tahoma"/>
              </a:rPr>
              <a:t>Modeling Flow</a:t>
            </a:r>
          </a:p>
        </p:txBody>
      </p:sp>
      <p:graphicFrame>
        <p:nvGraphicFramePr>
          <p:cNvPr id="13" name="Diagram 12">
            <a:extLst>
              <a:ext uri="{FF2B5EF4-FFF2-40B4-BE49-F238E27FC236}">
                <a16:creationId xmlns:a16="http://schemas.microsoft.com/office/drawing/2014/main" id="{2C117633-DB0F-5D50-CA68-926C9315A574}"/>
              </a:ext>
            </a:extLst>
          </p:cNvPr>
          <p:cNvGraphicFramePr/>
          <p:nvPr>
            <p:extLst>
              <p:ext uri="{D42A27DB-BD31-4B8C-83A1-F6EECF244321}">
                <p14:modId xmlns:p14="http://schemas.microsoft.com/office/powerpoint/2010/main" val="679936414"/>
              </p:ext>
            </p:extLst>
          </p:nvPr>
        </p:nvGraphicFramePr>
        <p:xfrm>
          <a:off x="2286000" y="770450"/>
          <a:ext cx="4318908"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134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13</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181032" y="327301"/>
            <a:ext cx="9139446" cy="584775"/>
          </a:xfrm>
          <a:prstGeom prst="rect">
            <a:avLst/>
          </a:prstGeom>
          <a:noFill/>
        </p:spPr>
        <p:txBody>
          <a:bodyPr wrap="square" lIns="91440" tIns="45720" rIns="91440" bIns="45720" rtlCol="0" anchor="t">
            <a:spAutoFit/>
          </a:bodyPr>
          <a:lstStyle/>
          <a:p>
            <a:pP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CHALLENGES</a:t>
            </a:r>
          </a:p>
        </p:txBody>
      </p:sp>
      <p:sp>
        <p:nvSpPr>
          <p:cNvPr id="8" name="TextBox 7">
            <a:extLst>
              <a:ext uri="{FF2B5EF4-FFF2-40B4-BE49-F238E27FC236}">
                <a16:creationId xmlns:a16="http://schemas.microsoft.com/office/drawing/2014/main" id="{3B08C685-64D6-0281-7E68-9DBDE60A60C4}"/>
              </a:ext>
            </a:extLst>
          </p:cNvPr>
          <p:cNvSpPr txBox="1"/>
          <p:nvPr/>
        </p:nvSpPr>
        <p:spPr>
          <a:xfrm>
            <a:off x="321336" y="889126"/>
            <a:ext cx="8641632" cy="2967415"/>
          </a:xfrm>
          <a:prstGeom prst="rect">
            <a:avLst/>
          </a:prstGeom>
          <a:noFill/>
        </p:spPr>
        <p:txBody>
          <a:bodyPr wrap="square" lIns="91440" tIns="45720" rIns="91440" bIns="45720" rtlCol="0" anchor="t">
            <a:spAutoFit/>
          </a:bodyPr>
          <a:lstStyle/>
          <a:p>
            <a:pPr>
              <a:lnSpc>
                <a:spcPct val="150000"/>
              </a:lnSpc>
            </a:pPr>
            <a:endParaRPr lang="en-US" sz="1200">
              <a:solidFill>
                <a:srgbClr val="0D0D0D"/>
              </a:solidFill>
              <a:latin typeface="ui-sans-serif"/>
              <a:ea typeface="Tahoma"/>
            </a:endParaRPr>
          </a:p>
          <a:p>
            <a:pPr marL="171450" indent="-171450">
              <a:lnSpc>
                <a:spcPct val="150000"/>
              </a:lnSpc>
              <a:buFont typeface="Wingdings" panose="05000000000000000000" pitchFamily="2" charset="2"/>
              <a:buChar char="§"/>
            </a:pPr>
            <a:r>
              <a:rPr lang="en-US" b="1">
                <a:solidFill>
                  <a:srgbClr val="0D0D0D"/>
                </a:solidFill>
                <a:latin typeface="ui-sans-serif"/>
                <a:ea typeface="Tahoma"/>
              </a:rPr>
              <a:t>Data Quality and Completeness </a:t>
            </a:r>
            <a:r>
              <a:rPr lang="en-US">
                <a:solidFill>
                  <a:srgbClr val="0D0D0D"/>
                </a:solidFill>
                <a:latin typeface="ui-sans-serif"/>
                <a:ea typeface="Tahoma"/>
              </a:rPr>
              <a:t>: </a:t>
            </a:r>
            <a:r>
              <a:rPr lang="en-US" sz="1200">
                <a:solidFill>
                  <a:srgbClr val="0D0D0D"/>
                </a:solidFill>
                <a:latin typeface="ui-sans-serif"/>
                <a:ea typeface="Tahoma"/>
              </a:rPr>
              <a:t>There were numerous missing values, which made the analysis challenging and required additional effort to address the gaps in the data.</a:t>
            </a:r>
          </a:p>
          <a:p>
            <a:pPr>
              <a:lnSpc>
                <a:spcPct val="150000"/>
              </a:lnSpc>
            </a:pPr>
            <a:endParaRPr lang="en-US" sz="1200">
              <a:latin typeface="ui-sans-serif"/>
            </a:endParaRPr>
          </a:p>
          <a:p>
            <a:pPr>
              <a:lnSpc>
                <a:spcPct val="150000"/>
              </a:lnSpc>
              <a:buFont typeface="Arial" panose="05000000000000000000" pitchFamily="2" charset="2"/>
              <a:buChar char="•"/>
            </a:pPr>
            <a:endParaRPr lang="en-US" sz="1200">
              <a:solidFill>
                <a:srgbClr val="0D0D0D"/>
              </a:solidFill>
              <a:latin typeface="ui-sans-serif"/>
              <a:ea typeface="Tahoma"/>
            </a:endParaRPr>
          </a:p>
          <a:p>
            <a:pPr>
              <a:lnSpc>
                <a:spcPct val="150000"/>
              </a:lnSpc>
              <a:buFont typeface="Arial" panose="05000000000000000000" pitchFamily="2" charset="2"/>
              <a:buChar char="•"/>
            </a:pPr>
            <a:endParaRPr lang="en-US" sz="1200">
              <a:solidFill>
                <a:srgbClr val="0D0D0D"/>
              </a:solidFill>
              <a:latin typeface="ui-sans-serif"/>
              <a:ea typeface="Tahoma"/>
            </a:endParaRPr>
          </a:p>
          <a:p>
            <a:pPr>
              <a:lnSpc>
                <a:spcPct val="150000"/>
              </a:lnSpc>
            </a:pPr>
            <a:endParaRPr lang="en-US" sz="1200">
              <a:solidFill>
                <a:srgbClr val="0D0D0D"/>
              </a:solidFill>
              <a:latin typeface="ui-sans-serif"/>
              <a:ea typeface="Tahoma"/>
            </a:endParaRPr>
          </a:p>
          <a:p>
            <a:pPr marL="171450" indent="-171450">
              <a:lnSpc>
                <a:spcPct val="150000"/>
              </a:lnSpc>
              <a:buFont typeface="Wingdings" panose="05000000000000000000" pitchFamily="2" charset="2"/>
              <a:buChar char="§"/>
            </a:pPr>
            <a:r>
              <a:rPr lang="en-US" b="1">
                <a:solidFill>
                  <a:srgbClr val="0D0D0D"/>
                </a:solidFill>
                <a:latin typeface="ui-sans-serif"/>
                <a:ea typeface="Tahoma"/>
              </a:rPr>
              <a:t>Feature Engineering: </a:t>
            </a:r>
            <a:r>
              <a:rPr lang="en-US" sz="1200">
                <a:solidFill>
                  <a:srgbClr val="0D0D0D"/>
                </a:solidFill>
                <a:latin typeface="ui-sans-serif"/>
                <a:ea typeface="Tahoma"/>
              </a:rPr>
              <a:t>Identify and develop pertinent features that capture the details of student performance. Additionally, evaluate the impact of these features on model accuracy and interpretability.</a:t>
            </a:r>
          </a:p>
          <a:p>
            <a:pPr marL="171450" indent="-171450">
              <a:lnSpc>
                <a:spcPct val="150000"/>
              </a:lnSpc>
              <a:buFont typeface="Wingdings" panose="05000000000000000000" pitchFamily="2" charset="2"/>
              <a:buChar char="§"/>
            </a:pPr>
            <a:r>
              <a:rPr lang="en-US" b="1">
                <a:solidFill>
                  <a:srgbClr val="0D0D0D"/>
                </a:solidFill>
                <a:latin typeface="ui-sans-serif"/>
                <a:ea typeface="Tahoma"/>
              </a:rPr>
              <a:t>Model Selection and Tuning: </a:t>
            </a:r>
            <a:r>
              <a:rPr lang="en-US" sz="1200">
                <a:solidFill>
                  <a:srgbClr val="0D0D0D"/>
                </a:solidFill>
                <a:latin typeface="ui-sans-serif"/>
                <a:ea typeface="Tahoma"/>
              </a:rPr>
              <a:t>Choose the right predictive model and optimize its parameters for best performance.</a:t>
            </a:r>
            <a:endParaRPr lang="en-US" sz="1200">
              <a:latin typeface="ui-sans-serif"/>
            </a:endParaRPr>
          </a:p>
        </p:txBody>
      </p:sp>
      <p:graphicFrame>
        <p:nvGraphicFramePr>
          <p:cNvPr id="2" name="Table 1">
            <a:extLst>
              <a:ext uri="{FF2B5EF4-FFF2-40B4-BE49-F238E27FC236}">
                <a16:creationId xmlns:a16="http://schemas.microsoft.com/office/drawing/2014/main" id="{B32A8CE4-D4EE-E321-0421-ADE31FE4A737}"/>
              </a:ext>
            </a:extLst>
          </p:cNvPr>
          <p:cNvGraphicFramePr>
            <a:graphicFrameLocks noGrp="1"/>
          </p:cNvGraphicFramePr>
          <p:nvPr>
            <p:extLst>
              <p:ext uri="{D42A27DB-BD31-4B8C-83A1-F6EECF244321}">
                <p14:modId xmlns:p14="http://schemas.microsoft.com/office/powerpoint/2010/main" val="3130505535"/>
              </p:ext>
            </p:extLst>
          </p:nvPr>
        </p:nvGraphicFramePr>
        <p:xfrm>
          <a:off x="382221" y="1855772"/>
          <a:ext cx="8181474" cy="1036320"/>
        </p:xfrm>
        <a:graphic>
          <a:graphicData uri="http://schemas.openxmlformats.org/drawingml/2006/table">
            <a:tbl>
              <a:tblPr firstRow="1" bandRow="1">
                <a:tableStyleId>{5C22544A-7EE6-4342-B048-85BDC9FD1C3A}</a:tableStyleId>
              </a:tblPr>
              <a:tblGrid>
                <a:gridCol w="852523">
                  <a:extLst>
                    <a:ext uri="{9D8B030D-6E8A-4147-A177-3AD203B41FA5}">
                      <a16:colId xmlns:a16="http://schemas.microsoft.com/office/drawing/2014/main" val="3212491520"/>
                    </a:ext>
                  </a:extLst>
                </a:gridCol>
                <a:gridCol w="1265035">
                  <a:extLst>
                    <a:ext uri="{9D8B030D-6E8A-4147-A177-3AD203B41FA5}">
                      <a16:colId xmlns:a16="http://schemas.microsoft.com/office/drawing/2014/main" val="3709914649"/>
                    </a:ext>
                  </a:extLst>
                </a:gridCol>
                <a:gridCol w="862188">
                  <a:extLst>
                    <a:ext uri="{9D8B030D-6E8A-4147-A177-3AD203B41FA5}">
                      <a16:colId xmlns:a16="http://schemas.microsoft.com/office/drawing/2014/main" val="2010489083"/>
                    </a:ext>
                  </a:extLst>
                </a:gridCol>
                <a:gridCol w="1179743">
                  <a:extLst>
                    <a:ext uri="{9D8B030D-6E8A-4147-A177-3AD203B41FA5}">
                      <a16:colId xmlns:a16="http://schemas.microsoft.com/office/drawing/2014/main" val="2822758213"/>
                    </a:ext>
                  </a:extLst>
                </a:gridCol>
                <a:gridCol w="1093155">
                  <a:extLst>
                    <a:ext uri="{9D8B030D-6E8A-4147-A177-3AD203B41FA5}">
                      <a16:colId xmlns:a16="http://schemas.microsoft.com/office/drawing/2014/main" val="3943937939"/>
                    </a:ext>
                  </a:extLst>
                </a:gridCol>
                <a:gridCol w="1182532">
                  <a:extLst>
                    <a:ext uri="{9D8B030D-6E8A-4147-A177-3AD203B41FA5}">
                      <a16:colId xmlns:a16="http://schemas.microsoft.com/office/drawing/2014/main" val="2183287279"/>
                    </a:ext>
                  </a:extLst>
                </a:gridCol>
                <a:gridCol w="1161907">
                  <a:extLst>
                    <a:ext uri="{9D8B030D-6E8A-4147-A177-3AD203B41FA5}">
                      <a16:colId xmlns:a16="http://schemas.microsoft.com/office/drawing/2014/main" val="3568230855"/>
                    </a:ext>
                  </a:extLst>
                </a:gridCol>
                <a:gridCol w="584391">
                  <a:extLst>
                    <a:ext uri="{9D8B030D-6E8A-4147-A177-3AD203B41FA5}">
                      <a16:colId xmlns:a16="http://schemas.microsoft.com/office/drawing/2014/main" val="4078411118"/>
                    </a:ext>
                  </a:extLst>
                </a:gridCol>
              </a:tblGrid>
              <a:tr h="272094">
                <a:tc>
                  <a:txBody>
                    <a:bodyPr/>
                    <a:lstStyle/>
                    <a:p>
                      <a:pPr algn="ctr"/>
                      <a:r>
                        <a:rPr lang="en-US" sz="1400" b="1" i="0" u="none" strike="noStrike" cap="none">
                          <a:solidFill>
                            <a:schemeClr val="dk1"/>
                          </a:solidFill>
                          <a:latin typeface="ui-sans-serif"/>
                          <a:ea typeface="+mn-ea"/>
                          <a:cs typeface="+mn-cs"/>
                          <a:sym typeface="Arial"/>
                        </a:rPr>
                        <a:t>Table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a:solidFill>
                            <a:srgbClr val="000000"/>
                          </a:solidFill>
                          <a:effectLst/>
                          <a:latin typeface="ui-sans-serif"/>
                          <a:sym typeface="Arial"/>
                        </a:rPr>
                        <a:t>assessments</a:t>
                      </a:r>
                      <a:endParaRPr lang="en-US">
                        <a:latin typeface="ui-sans-serif"/>
                      </a:endParaRPr>
                    </a:p>
                    <a:p>
                      <a:pPr algn="ctr"/>
                      <a:endParaRPr lang="en-US">
                        <a:latin typeface="ui-sans-serif"/>
                      </a:endParaRPr>
                    </a:p>
                  </a:txBody>
                  <a:tcPr/>
                </a:tc>
                <a:tc>
                  <a:txBody>
                    <a:bodyPr/>
                    <a:lstStyle/>
                    <a:p>
                      <a:pPr algn="ctr"/>
                      <a:r>
                        <a:rPr lang="en-US" sz="1400" b="0" u="none" strike="noStrike" cap="none">
                          <a:solidFill>
                            <a:srgbClr val="000000"/>
                          </a:solidFill>
                          <a:effectLst/>
                          <a:latin typeface="ui-sans-serif"/>
                          <a:sym typeface="Arial"/>
                        </a:rPr>
                        <a:t>Courses</a:t>
                      </a:r>
                      <a:endParaRPr lang="en-US">
                        <a:latin typeface="ui-sans-serif"/>
                      </a:endParaRPr>
                    </a:p>
                  </a:txBody>
                  <a:tcPr/>
                </a:tc>
                <a:tc>
                  <a:txBody>
                    <a:bodyPr/>
                    <a:lstStyle/>
                    <a:p>
                      <a:pPr algn="ctr"/>
                      <a:r>
                        <a:rPr lang="en-US" sz="1400" b="0" u="none" strike="noStrike" cap="none">
                          <a:solidFill>
                            <a:srgbClr val="000000"/>
                          </a:solidFill>
                          <a:effectLst/>
                          <a:latin typeface="ui-sans-serif"/>
                          <a:sym typeface="Arial"/>
                        </a:rPr>
                        <a:t>Student</a:t>
                      </a:r>
                    </a:p>
                    <a:p>
                      <a:pPr algn="ctr"/>
                      <a:r>
                        <a:rPr lang="en-US" sz="1400" b="0" u="none" strike="noStrike" cap="none">
                          <a:solidFill>
                            <a:srgbClr val="000000"/>
                          </a:solidFill>
                          <a:effectLst/>
                          <a:latin typeface="ui-sans-serif"/>
                          <a:sym typeface="Arial"/>
                        </a:rPr>
                        <a:t>Assessment</a:t>
                      </a:r>
                      <a:endParaRPr lang="en-US">
                        <a:latin typeface="ui-sans-serif"/>
                      </a:endParaRPr>
                    </a:p>
                  </a:txBody>
                  <a:tcPr/>
                </a:tc>
                <a:tc>
                  <a:txBody>
                    <a:bodyPr/>
                    <a:lstStyle/>
                    <a:p>
                      <a:pPr algn="ctr"/>
                      <a:r>
                        <a:rPr lang="en-US" sz="1400" b="0" u="none" strike="noStrike" cap="none">
                          <a:solidFill>
                            <a:srgbClr val="000000"/>
                          </a:solidFill>
                          <a:effectLst/>
                          <a:latin typeface="ui-sans-serif"/>
                          <a:sym typeface="Arial"/>
                        </a:rPr>
                        <a:t>studentInfo</a:t>
                      </a:r>
                      <a:endParaRPr lang="en-US">
                        <a:latin typeface="ui-sans-serif"/>
                      </a:endParaRPr>
                    </a:p>
                  </a:txBody>
                  <a:tcPr/>
                </a:tc>
                <a:tc>
                  <a:txBody>
                    <a:bodyPr/>
                    <a:lstStyle/>
                    <a:p>
                      <a:pPr algn="ctr"/>
                      <a:r>
                        <a:rPr lang="en-US" sz="1400" b="0" u="none" strike="noStrike" cap="none">
                          <a:solidFill>
                            <a:srgbClr val="000000"/>
                          </a:solidFill>
                          <a:effectLst/>
                          <a:latin typeface="ui-sans-serif"/>
                          <a:sym typeface="Arial"/>
                        </a:rPr>
                        <a:t>Student</a:t>
                      </a:r>
                    </a:p>
                    <a:p>
                      <a:pPr algn="ctr"/>
                      <a:r>
                        <a:rPr lang="en-US" sz="1400" b="0" u="none" strike="noStrike" cap="none">
                          <a:solidFill>
                            <a:srgbClr val="000000"/>
                          </a:solidFill>
                          <a:effectLst/>
                          <a:latin typeface="ui-sans-serif"/>
                          <a:sym typeface="Arial"/>
                        </a:rPr>
                        <a:t>Registration</a:t>
                      </a:r>
                      <a:endParaRPr lang="en-US">
                        <a:latin typeface="ui-sans-serif"/>
                      </a:endParaRPr>
                    </a:p>
                  </a:txBody>
                  <a:tcPr/>
                </a:tc>
                <a:tc>
                  <a:txBody>
                    <a:bodyPr/>
                    <a:lstStyle/>
                    <a:p>
                      <a:pPr algn="ctr"/>
                      <a:r>
                        <a:rPr lang="en-US" sz="1400" b="0" u="none" strike="noStrike" cap="none">
                          <a:solidFill>
                            <a:srgbClr val="000000"/>
                          </a:solidFill>
                          <a:effectLst/>
                          <a:latin typeface="ui-sans-serif"/>
                          <a:sym typeface="Arial"/>
                        </a:rPr>
                        <a:t>studentVLE</a:t>
                      </a:r>
                      <a:endParaRPr lang="en-US">
                        <a:latin typeface="ui-sans-serif"/>
                      </a:endParaRPr>
                    </a:p>
                  </a:txBody>
                  <a:tcPr/>
                </a:tc>
                <a:tc>
                  <a:txBody>
                    <a:bodyPr/>
                    <a:lstStyle/>
                    <a:p>
                      <a:pPr algn="ctr"/>
                      <a:r>
                        <a:rPr lang="en-US" sz="1400" b="0" u="none" strike="noStrike" cap="none">
                          <a:solidFill>
                            <a:srgbClr val="000000"/>
                          </a:solidFill>
                          <a:effectLst/>
                          <a:latin typeface="ui-sans-serif"/>
                          <a:sym typeface="Arial"/>
                        </a:rPr>
                        <a:t>vle</a:t>
                      </a:r>
                      <a:endParaRPr lang="en-US">
                        <a:latin typeface="ui-sans-serif"/>
                      </a:endParaRPr>
                    </a:p>
                  </a:txBody>
                  <a:tcPr/>
                </a:tc>
                <a:extLst>
                  <a:ext uri="{0D108BD9-81ED-4DB2-BD59-A6C34878D82A}">
                    <a16:rowId xmlns:a16="http://schemas.microsoft.com/office/drawing/2014/main" val="467142354"/>
                  </a:ext>
                </a:extLst>
              </a:tr>
              <a:tr h="370840">
                <a:tc>
                  <a:txBody>
                    <a:bodyPr/>
                    <a:lstStyle/>
                    <a:p>
                      <a:pPr algn="ctr"/>
                      <a:r>
                        <a:rPr lang="en-US" b="1">
                          <a:latin typeface="ui-sans-serif"/>
                        </a:rPr>
                        <a:t>Missing rows</a:t>
                      </a:r>
                    </a:p>
                  </a:txBody>
                  <a:tcPr/>
                </a:tc>
                <a:tc>
                  <a:txBody>
                    <a:bodyPr/>
                    <a:lstStyle/>
                    <a:p>
                      <a:pPr algn="ctr"/>
                      <a:r>
                        <a:rPr lang="en-US" sz="1400" b="1" u="none" strike="noStrike" cap="none">
                          <a:solidFill>
                            <a:srgbClr val="000000"/>
                          </a:solidFill>
                          <a:effectLst/>
                          <a:latin typeface="ui-sans-serif"/>
                          <a:sym typeface="Arial"/>
                        </a:rPr>
                        <a:t>11</a:t>
                      </a:r>
                      <a:endParaRPr lang="en-US" b="1">
                        <a:latin typeface="ui-sans-serif"/>
                      </a:endParaRPr>
                    </a:p>
                  </a:txBody>
                  <a:tcPr/>
                </a:tc>
                <a:tc>
                  <a:txBody>
                    <a:bodyPr/>
                    <a:lstStyle/>
                    <a:p>
                      <a:pPr algn="ctr"/>
                      <a:r>
                        <a:rPr lang="en-US" b="1">
                          <a:latin typeface="ui-sans-serif"/>
                        </a:rPr>
                        <a:t>0</a:t>
                      </a:r>
                    </a:p>
                  </a:txBody>
                  <a:tcPr/>
                </a:tc>
                <a:tc>
                  <a:txBody>
                    <a:bodyPr/>
                    <a:lstStyle/>
                    <a:p>
                      <a:pPr algn="ctr"/>
                      <a:r>
                        <a:rPr lang="en-US" b="1">
                          <a:latin typeface="ui-sans-serif"/>
                        </a:rPr>
                        <a:t>173</a:t>
                      </a:r>
                    </a:p>
                  </a:txBody>
                  <a:tcPr/>
                </a:tc>
                <a:tc>
                  <a:txBody>
                    <a:bodyPr/>
                    <a:lstStyle/>
                    <a:p>
                      <a:pPr algn="ctr"/>
                      <a:r>
                        <a:rPr lang="en-US" b="1">
                          <a:latin typeface="ui-sans-serif"/>
                        </a:rPr>
                        <a:t>1111</a:t>
                      </a:r>
                    </a:p>
                  </a:txBody>
                  <a:tcPr/>
                </a:tc>
                <a:tc>
                  <a:txBody>
                    <a:bodyPr/>
                    <a:lstStyle/>
                    <a:p>
                      <a:pPr algn="ctr"/>
                      <a:r>
                        <a:rPr lang="en-US" b="1">
                          <a:latin typeface="ui-sans-serif"/>
                        </a:rPr>
                        <a:t>22560</a:t>
                      </a:r>
                    </a:p>
                  </a:txBody>
                  <a:tcPr/>
                </a:tc>
                <a:tc>
                  <a:txBody>
                    <a:bodyPr/>
                    <a:lstStyle/>
                    <a:p>
                      <a:pPr algn="ctr"/>
                      <a:r>
                        <a:rPr lang="en-US" b="1">
                          <a:latin typeface="ui-sans-serif"/>
                        </a:rPr>
                        <a:t>0</a:t>
                      </a:r>
                    </a:p>
                  </a:txBody>
                  <a:tcPr/>
                </a:tc>
                <a:tc>
                  <a:txBody>
                    <a:bodyPr/>
                    <a:lstStyle/>
                    <a:p>
                      <a:pPr algn="ctr"/>
                      <a:r>
                        <a:rPr lang="en-US" b="1">
                          <a:latin typeface="ui-sans-serif"/>
                        </a:rPr>
                        <a:t>523</a:t>
                      </a:r>
                    </a:p>
                  </a:txBody>
                  <a:tcPr/>
                </a:tc>
                <a:extLst>
                  <a:ext uri="{0D108BD9-81ED-4DB2-BD59-A6C34878D82A}">
                    <a16:rowId xmlns:a16="http://schemas.microsoft.com/office/drawing/2014/main" val="3560257794"/>
                  </a:ext>
                </a:extLst>
              </a:tr>
            </a:tbl>
          </a:graphicData>
        </a:graphic>
      </p:graphicFrame>
    </p:spTree>
    <p:extLst>
      <p:ext uri="{BB962C8B-B14F-4D97-AF65-F5344CB8AC3E}">
        <p14:creationId xmlns:p14="http://schemas.microsoft.com/office/powerpoint/2010/main" val="124729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p:cNvSpPr/>
          <p:nvPr/>
        </p:nvSpPr>
        <p:spPr>
          <a:xfrm>
            <a:off x="5680075" y="1"/>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p:cNvSpPr txBox="1"/>
          <p:nvPr/>
        </p:nvSpPr>
        <p:spPr>
          <a:xfrm>
            <a:off x="168175" y="1567757"/>
            <a:ext cx="5343726" cy="3499676"/>
          </a:xfrm>
          <a:prstGeom prst="rect">
            <a:avLst/>
          </a:prstGeom>
        </p:spPr>
        <p:txBody>
          <a:bodyPr vert="horz" wrap="square" lIns="0" tIns="97790" rIns="0" bIns="0" rtlCol="0" anchor="t">
            <a:spAutoFit/>
          </a:bodyPr>
          <a:lstStyle/>
          <a:p>
            <a:pPr marL="2434590" algn="ctr">
              <a:lnSpc>
                <a:spcPct val="100000"/>
              </a:lnSpc>
              <a:spcBef>
                <a:spcPts val="770"/>
              </a:spcBef>
            </a:pPr>
            <a:r>
              <a:rPr lang="en-US" sz="9600" b="1" spc="-455">
                <a:solidFill>
                  <a:srgbClr val="C6F463"/>
                </a:solidFill>
                <a:latin typeface="Tahoma"/>
                <a:cs typeface="Tahoma"/>
              </a:rPr>
              <a:t>5</a:t>
            </a:r>
            <a:r>
              <a:rPr sz="9600" b="1" spc="-455">
                <a:solidFill>
                  <a:srgbClr val="C6F463"/>
                </a:solidFill>
                <a:latin typeface="Tahoma"/>
                <a:cs typeface="Tahoma"/>
              </a:rPr>
              <a:t>.</a:t>
            </a:r>
            <a:endParaRPr sz="9600">
              <a:latin typeface="Tahoma"/>
              <a:cs typeface="Tahoma"/>
            </a:endParaRP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Preprocessing, Modeling &amp; </a:t>
            </a: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Results</a:t>
            </a:r>
          </a:p>
        </p:txBody>
      </p:sp>
      <p:sp>
        <p:nvSpPr>
          <p:cNvPr id="6" name="object 6"/>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14</a:t>
            </a:fld>
            <a:endParaRPr spc="-125"/>
          </a:p>
        </p:txBody>
      </p:sp>
    </p:spTree>
    <p:extLst>
      <p:ext uri="{BB962C8B-B14F-4D97-AF65-F5344CB8AC3E}">
        <p14:creationId xmlns:p14="http://schemas.microsoft.com/office/powerpoint/2010/main" val="186577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15</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60601" y="294790"/>
            <a:ext cx="9139446" cy="584775"/>
          </a:xfrm>
          <a:prstGeom prst="rect">
            <a:avLst/>
          </a:prstGeom>
          <a:noFill/>
        </p:spPr>
        <p:txBody>
          <a:bodyPr wrap="square" lIns="91440" tIns="45720" rIns="91440" bIns="45720" rtlCol="0" anchor="t">
            <a:spAutoFit/>
          </a:bodyPr>
          <a:lstStyle/>
          <a:p>
            <a:pP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Handling Missing data</a:t>
            </a:r>
          </a:p>
        </p:txBody>
      </p:sp>
      <p:pic>
        <p:nvPicPr>
          <p:cNvPr id="6" name="Picture 5" descr="A table with numbers and a bar&#10;&#10;Description automatically generated">
            <a:extLst>
              <a:ext uri="{FF2B5EF4-FFF2-40B4-BE49-F238E27FC236}">
                <a16:creationId xmlns:a16="http://schemas.microsoft.com/office/drawing/2014/main" id="{95BD0556-7B38-D7E6-AD4A-E65A2AF88B13}"/>
              </a:ext>
            </a:extLst>
          </p:cNvPr>
          <p:cNvPicPr>
            <a:picLocks noChangeAspect="1"/>
          </p:cNvPicPr>
          <p:nvPr/>
        </p:nvPicPr>
        <p:blipFill>
          <a:blip r:embed="rId3"/>
          <a:stretch>
            <a:fillRect/>
          </a:stretch>
        </p:blipFill>
        <p:spPr>
          <a:xfrm>
            <a:off x="1020405" y="1695559"/>
            <a:ext cx="5535938" cy="17314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C6062B41-449B-A9E3-FA86-3599DF9E9B56}"/>
              </a:ext>
            </a:extLst>
          </p:cNvPr>
          <p:cNvSpPr txBox="1"/>
          <p:nvPr/>
        </p:nvSpPr>
        <p:spPr>
          <a:xfrm>
            <a:off x="719666" y="1312333"/>
            <a:ext cx="667022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sz="1200" err="1">
                <a:latin typeface="ui-sans-serif"/>
              </a:rPr>
              <a:t>Imd_band</a:t>
            </a:r>
            <a:r>
              <a:rPr lang="en-US" sz="1200">
                <a:latin typeface="ui-sans-serif"/>
              </a:rPr>
              <a:t> is being imputed with "50-60%"</a:t>
            </a:r>
          </a:p>
        </p:txBody>
      </p:sp>
      <p:sp>
        <p:nvSpPr>
          <p:cNvPr id="11" name="TextBox 10">
            <a:extLst>
              <a:ext uri="{FF2B5EF4-FFF2-40B4-BE49-F238E27FC236}">
                <a16:creationId xmlns:a16="http://schemas.microsoft.com/office/drawing/2014/main" id="{259FC7F2-02E7-3140-5C87-01A52139C2A3}"/>
              </a:ext>
            </a:extLst>
          </p:cNvPr>
          <p:cNvSpPr txBox="1"/>
          <p:nvPr/>
        </p:nvSpPr>
        <p:spPr>
          <a:xfrm>
            <a:off x="718256" y="3770642"/>
            <a:ext cx="67518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sz="1200" err="1"/>
              <a:t>Final_weighted_score</a:t>
            </a:r>
            <a:r>
              <a:rPr lang="en-US" sz="1200"/>
              <a:t> is NAN for 197 records(withdrawn, fail), so imputed with zeros.</a:t>
            </a:r>
          </a:p>
        </p:txBody>
      </p:sp>
    </p:spTree>
    <p:extLst>
      <p:ext uri="{BB962C8B-B14F-4D97-AF65-F5344CB8AC3E}">
        <p14:creationId xmlns:p14="http://schemas.microsoft.com/office/powerpoint/2010/main" val="181877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16</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60601" y="294790"/>
            <a:ext cx="9139446" cy="584775"/>
          </a:xfrm>
          <a:prstGeom prst="rect">
            <a:avLst/>
          </a:prstGeom>
          <a:noFill/>
        </p:spPr>
        <p:txBody>
          <a:bodyPr wrap="square" lIns="91440" tIns="45720" rIns="91440" bIns="45720" rtlCol="0" anchor="t">
            <a:spAutoFit/>
          </a:bodyPr>
          <a:lstStyle/>
          <a:p>
            <a:pP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Handling Class Imbalance (Dropout)</a:t>
            </a:r>
          </a:p>
        </p:txBody>
      </p:sp>
      <p:sp>
        <p:nvSpPr>
          <p:cNvPr id="6" name="TextBox 5">
            <a:extLst>
              <a:ext uri="{FF2B5EF4-FFF2-40B4-BE49-F238E27FC236}">
                <a16:creationId xmlns:a16="http://schemas.microsoft.com/office/drawing/2014/main" id="{5BEF0274-D055-A92C-6BBB-15BA222EE382}"/>
              </a:ext>
            </a:extLst>
          </p:cNvPr>
          <p:cNvSpPr txBox="1"/>
          <p:nvPr/>
        </p:nvSpPr>
        <p:spPr>
          <a:xfrm>
            <a:off x="488830" y="1104890"/>
            <a:ext cx="8476804"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61950" indent="-285750">
              <a:lnSpc>
                <a:spcPct val="150000"/>
              </a:lnSpc>
              <a:buFont typeface="Wingdings"/>
              <a:buChar char="§"/>
            </a:pPr>
            <a:r>
              <a:rPr lang="en-US" sz="1200" b="1">
                <a:solidFill>
                  <a:srgbClr val="454F5B"/>
                </a:solidFill>
                <a:highlight>
                  <a:srgbClr val="FFFF00"/>
                </a:highlight>
                <a:latin typeface="ui-sans-serif"/>
              </a:rPr>
              <a:t>SMOTE</a:t>
            </a:r>
            <a:r>
              <a:rPr lang="en-US" sz="1200" b="1">
                <a:solidFill>
                  <a:srgbClr val="454F5B"/>
                </a:solidFill>
                <a:latin typeface="ui-sans-serif"/>
              </a:rPr>
              <a:t> </a:t>
            </a:r>
            <a:r>
              <a:rPr lang="en-US" sz="1200">
                <a:solidFill>
                  <a:srgbClr val="454F5B"/>
                </a:solidFill>
                <a:latin typeface="ui-sans-serif"/>
              </a:rPr>
              <a:t>(Oversampling technique where the synthetic samples are generated for the minority class.)</a:t>
            </a:r>
            <a:endParaRPr lang="en-US" sz="1200">
              <a:latin typeface="ui-sans-serif"/>
            </a:endParaRPr>
          </a:p>
          <a:p>
            <a:pPr marL="361950" indent="-285750">
              <a:lnSpc>
                <a:spcPct val="150000"/>
              </a:lnSpc>
              <a:buFont typeface="Wingdings"/>
              <a:buChar char="§"/>
            </a:pPr>
            <a:r>
              <a:rPr lang="en-US" sz="1200">
                <a:solidFill>
                  <a:srgbClr val="454F5B"/>
                </a:solidFill>
                <a:latin typeface="ui-sans-serif"/>
              </a:rPr>
              <a:t>Oversample the label 1 dataset only with the training dataset, and then apply to the model</a:t>
            </a:r>
          </a:p>
          <a:p>
            <a:pPr marL="361950" indent="-285750">
              <a:lnSpc>
                <a:spcPct val="150000"/>
              </a:lnSpc>
              <a:buFont typeface="Wingdings"/>
              <a:buChar char="§"/>
            </a:pPr>
            <a:r>
              <a:rPr lang="en-US" sz="1200">
                <a:solidFill>
                  <a:srgbClr val="454F5B"/>
                </a:solidFill>
                <a:latin typeface="ui-sans-serif"/>
              </a:rPr>
              <a:t>Found improvement of Label 1 performance from all models (Time Series Forest, </a:t>
            </a:r>
            <a:r>
              <a:rPr lang="en-US" sz="1200" err="1">
                <a:solidFill>
                  <a:srgbClr val="454F5B"/>
                </a:solidFill>
                <a:latin typeface="ui-sans-serif"/>
              </a:rPr>
              <a:t>XGBoost</a:t>
            </a:r>
            <a:r>
              <a:rPr lang="en-US" sz="1200">
                <a:solidFill>
                  <a:srgbClr val="454F5B"/>
                </a:solidFill>
                <a:latin typeface="ui-sans-serif"/>
              </a:rPr>
              <a:t>, Meta-Model)</a:t>
            </a:r>
          </a:p>
        </p:txBody>
      </p:sp>
      <p:pic>
        <p:nvPicPr>
          <p:cNvPr id="9" name="Picture 8">
            <a:extLst>
              <a:ext uri="{FF2B5EF4-FFF2-40B4-BE49-F238E27FC236}">
                <a16:creationId xmlns:a16="http://schemas.microsoft.com/office/drawing/2014/main" id="{5BF9892A-EDBC-F3F3-E228-D75BFBE8752A}"/>
              </a:ext>
            </a:extLst>
          </p:cNvPr>
          <p:cNvPicPr>
            <a:picLocks noChangeAspect="1"/>
          </p:cNvPicPr>
          <p:nvPr/>
        </p:nvPicPr>
        <p:blipFill>
          <a:blip r:embed="rId3"/>
          <a:stretch>
            <a:fillRect/>
          </a:stretch>
        </p:blipFill>
        <p:spPr>
          <a:xfrm>
            <a:off x="607482" y="2193311"/>
            <a:ext cx="3269392" cy="25129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blue graph with white text&#10;&#10;Description automatically generated">
            <a:extLst>
              <a:ext uri="{FF2B5EF4-FFF2-40B4-BE49-F238E27FC236}">
                <a16:creationId xmlns:a16="http://schemas.microsoft.com/office/drawing/2014/main" id="{28CE4259-0366-7EB0-7D92-14E8B8B358FF}"/>
              </a:ext>
            </a:extLst>
          </p:cNvPr>
          <p:cNvPicPr>
            <a:picLocks noChangeAspect="1"/>
          </p:cNvPicPr>
          <p:nvPr/>
        </p:nvPicPr>
        <p:blipFill>
          <a:blip r:embed="rId4"/>
          <a:stretch>
            <a:fillRect/>
          </a:stretch>
        </p:blipFill>
        <p:spPr>
          <a:xfrm>
            <a:off x="4688365" y="2193311"/>
            <a:ext cx="3276713" cy="25129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Arrow: Right 12">
            <a:extLst>
              <a:ext uri="{FF2B5EF4-FFF2-40B4-BE49-F238E27FC236}">
                <a16:creationId xmlns:a16="http://schemas.microsoft.com/office/drawing/2014/main" id="{71FBB7DB-62F5-0156-BEA3-63B7EF48C6EF}"/>
              </a:ext>
            </a:extLst>
          </p:cNvPr>
          <p:cNvSpPr/>
          <p:nvPr/>
        </p:nvSpPr>
        <p:spPr>
          <a:xfrm>
            <a:off x="4120562" y="3159819"/>
            <a:ext cx="437029" cy="2857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BB1E6EC7-A4DE-F6D7-1566-03296FC993FB}"/>
                  </a:ext>
                </a:extLst>
              </p14:cNvPr>
              <p14:cNvContentPartPr/>
              <p14:nvPr/>
            </p14:nvContentPartPr>
            <p14:xfrm>
              <a:off x="2131310" y="2304718"/>
              <a:ext cx="528653" cy="23879"/>
            </p14:xfrm>
          </p:contentPart>
        </mc:Choice>
        <mc:Fallback xmlns="">
          <p:pic>
            <p:nvPicPr>
              <p:cNvPr id="15" name="Ink 14">
                <a:extLst>
                  <a:ext uri="{FF2B5EF4-FFF2-40B4-BE49-F238E27FC236}">
                    <a16:creationId xmlns:a16="http://schemas.microsoft.com/office/drawing/2014/main" id="{BB1E6EC7-A4DE-F6D7-1566-03296FC993FB}"/>
                  </a:ext>
                </a:extLst>
              </p:cNvPr>
              <p:cNvPicPr/>
              <p:nvPr/>
            </p:nvPicPr>
            <p:blipFill>
              <a:blip r:embed="rId6"/>
              <a:stretch>
                <a:fillRect/>
              </a:stretch>
            </p:blipFill>
            <p:spPr>
              <a:xfrm>
                <a:off x="2077329" y="2197797"/>
                <a:ext cx="636255" cy="23736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A3A5FB1E-A66A-5630-CA3D-2558B2832543}"/>
                  </a:ext>
                </a:extLst>
              </p14:cNvPr>
              <p14:cNvContentPartPr/>
              <p14:nvPr/>
            </p14:nvContentPartPr>
            <p14:xfrm>
              <a:off x="6310831" y="2294504"/>
              <a:ext cx="394308" cy="18273"/>
            </p14:xfrm>
          </p:contentPart>
        </mc:Choice>
        <mc:Fallback xmlns="">
          <p:pic>
            <p:nvPicPr>
              <p:cNvPr id="17" name="Ink 16">
                <a:extLst>
                  <a:ext uri="{FF2B5EF4-FFF2-40B4-BE49-F238E27FC236}">
                    <a16:creationId xmlns:a16="http://schemas.microsoft.com/office/drawing/2014/main" id="{A3A5FB1E-A66A-5630-CA3D-2558B2832543}"/>
                  </a:ext>
                </a:extLst>
              </p:cNvPr>
              <p:cNvPicPr/>
              <p:nvPr/>
            </p:nvPicPr>
            <p:blipFill>
              <a:blip r:embed="rId8"/>
              <a:stretch>
                <a:fillRect/>
              </a:stretch>
            </p:blipFill>
            <p:spPr>
              <a:xfrm>
                <a:off x="6256865" y="2187016"/>
                <a:ext cx="501879" cy="232891"/>
              </a:xfrm>
              <a:prstGeom prst="rect">
                <a:avLst/>
              </a:prstGeom>
            </p:spPr>
          </p:pic>
        </mc:Fallback>
      </mc:AlternateContent>
    </p:spTree>
    <p:extLst>
      <p:ext uri="{BB962C8B-B14F-4D97-AF65-F5344CB8AC3E}">
        <p14:creationId xmlns:p14="http://schemas.microsoft.com/office/powerpoint/2010/main" val="243028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17</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60601" y="294790"/>
            <a:ext cx="9139446" cy="584775"/>
          </a:xfrm>
          <a:prstGeom prst="rect">
            <a:avLst/>
          </a:prstGeom>
          <a:noFill/>
        </p:spPr>
        <p:txBody>
          <a:bodyPr wrap="square" lIns="91440" tIns="45720" rIns="91440" bIns="45720" rtlCol="0" anchor="t">
            <a:spAutoFit/>
          </a:bodyPr>
          <a:lstStyle/>
          <a:p>
            <a:pP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Handling Class Imbalance (At-risk)</a:t>
            </a:r>
          </a:p>
        </p:txBody>
      </p:sp>
      <p:sp>
        <p:nvSpPr>
          <p:cNvPr id="6" name="TextBox 5">
            <a:extLst>
              <a:ext uri="{FF2B5EF4-FFF2-40B4-BE49-F238E27FC236}">
                <a16:creationId xmlns:a16="http://schemas.microsoft.com/office/drawing/2014/main" id="{5BEF0274-D055-A92C-6BBB-15BA222EE382}"/>
              </a:ext>
            </a:extLst>
          </p:cNvPr>
          <p:cNvSpPr txBox="1"/>
          <p:nvPr/>
        </p:nvSpPr>
        <p:spPr>
          <a:xfrm>
            <a:off x="488830" y="1091140"/>
            <a:ext cx="8476804" cy="6177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61950" indent="-285750">
              <a:lnSpc>
                <a:spcPct val="150000"/>
              </a:lnSpc>
              <a:buFont typeface="Wingdings"/>
              <a:buChar char="§"/>
            </a:pPr>
            <a:r>
              <a:rPr lang="en-US" sz="1200">
                <a:solidFill>
                  <a:srgbClr val="454F5B"/>
                </a:solidFill>
              </a:rPr>
              <a:t>Oversample the label 1 dataset only with the training dataset, and then apply to the model</a:t>
            </a:r>
            <a:endParaRPr lang="en-US" sz="1200">
              <a:latin typeface="ui-sans-serif"/>
            </a:endParaRPr>
          </a:p>
          <a:p>
            <a:pPr marL="361950" indent="-285750">
              <a:lnSpc>
                <a:spcPct val="150000"/>
              </a:lnSpc>
              <a:buFont typeface="Wingdings"/>
              <a:buChar char="§"/>
            </a:pPr>
            <a:r>
              <a:rPr lang="en-US" sz="1200">
                <a:solidFill>
                  <a:srgbClr val="454F5B"/>
                </a:solidFill>
                <a:latin typeface="ui-sans-serif"/>
              </a:rPr>
              <a:t>Found improvement of Label 1 performance from all models (Time Series Forest, </a:t>
            </a:r>
            <a:r>
              <a:rPr lang="en-US" sz="1200" err="1">
                <a:solidFill>
                  <a:srgbClr val="454F5B"/>
                </a:solidFill>
                <a:latin typeface="ui-sans-serif"/>
              </a:rPr>
              <a:t>XGBoost</a:t>
            </a:r>
            <a:r>
              <a:rPr lang="en-US" sz="1200">
                <a:solidFill>
                  <a:srgbClr val="454F5B"/>
                </a:solidFill>
                <a:latin typeface="ui-sans-serif"/>
              </a:rPr>
              <a:t>, Meta-Model)</a:t>
            </a:r>
          </a:p>
        </p:txBody>
      </p:sp>
      <p:sp>
        <p:nvSpPr>
          <p:cNvPr id="13" name="Arrow: Right 12">
            <a:extLst>
              <a:ext uri="{FF2B5EF4-FFF2-40B4-BE49-F238E27FC236}">
                <a16:creationId xmlns:a16="http://schemas.microsoft.com/office/drawing/2014/main" id="{71FBB7DB-62F5-0156-BEA3-63B7EF48C6EF}"/>
              </a:ext>
            </a:extLst>
          </p:cNvPr>
          <p:cNvSpPr/>
          <p:nvPr/>
        </p:nvSpPr>
        <p:spPr>
          <a:xfrm>
            <a:off x="4120562" y="3159819"/>
            <a:ext cx="437029" cy="2857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blue squares&#10;&#10;Description automatically generated">
            <a:extLst>
              <a:ext uri="{FF2B5EF4-FFF2-40B4-BE49-F238E27FC236}">
                <a16:creationId xmlns:a16="http://schemas.microsoft.com/office/drawing/2014/main" id="{32F88AFC-3246-C352-C55A-82215B5F82B8}"/>
              </a:ext>
            </a:extLst>
          </p:cNvPr>
          <p:cNvPicPr>
            <a:picLocks noChangeAspect="1"/>
          </p:cNvPicPr>
          <p:nvPr/>
        </p:nvPicPr>
        <p:blipFill>
          <a:blip r:embed="rId3"/>
          <a:stretch>
            <a:fillRect/>
          </a:stretch>
        </p:blipFill>
        <p:spPr>
          <a:xfrm>
            <a:off x="697367" y="2225447"/>
            <a:ext cx="3177269" cy="24356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blue rectangular object with white text&#10;&#10;Description automatically generated">
            <a:extLst>
              <a:ext uri="{FF2B5EF4-FFF2-40B4-BE49-F238E27FC236}">
                <a16:creationId xmlns:a16="http://schemas.microsoft.com/office/drawing/2014/main" id="{AC161B6F-999E-ED01-63C2-DB78C40B2383}"/>
              </a:ext>
            </a:extLst>
          </p:cNvPr>
          <p:cNvPicPr>
            <a:picLocks noChangeAspect="1"/>
          </p:cNvPicPr>
          <p:nvPr/>
        </p:nvPicPr>
        <p:blipFill>
          <a:blip r:embed="rId4"/>
          <a:stretch>
            <a:fillRect/>
          </a:stretch>
        </p:blipFill>
        <p:spPr>
          <a:xfrm>
            <a:off x="4938713" y="2266269"/>
            <a:ext cx="3042558" cy="2349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772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18</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60601" y="294790"/>
            <a:ext cx="9139446" cy="584775"/>
          </a:xfrm>
          <a:prstGeom prst="rect">
            <a:avLst/>
          </a:prstGeom>
          <a:noFill/>
        </p:spPr>
        <p:txBody>
          <a:bodyPr wrap="square" lIns="91440" tIns="45720" rIns="91440" bIns="45720" rtlCol="0" anchor="t">
            <a:spAutoFit/>
          </a:bodyPr>
          <a:lstStyle/>
          <a:p>
            <a:pP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a typeface="Tahoma"/>
              </a:rPr>
              <a:t>Feature Engineering &amp; selection</a:t>
            </a:r>
            <a:endParaRPr lang="en-US" sz="3200" b="1">
              <a:ln w="12700">
                <a:solidFill>
                  <a:srgbClr val="4ECDC4"/>
                </a:solidFill>
                <a:prstDash val="solid"/>
              </a:ln>
              <a:pattFill prst="pct50">
                <a:fgClr>
                  <a:schemeClr val="accent1"/>
                </a:fgClr>
                <a:bgClr>
                  <a:schemeClr val="accent1">
                    <a:lumMod val="20000"/>
                    <a:lumOff val="80000"/>
                  </a:schemeClr>
                </a:bgClr>
              </a:pattFill>
              <a:effectLst>
                <a:outerShdw dist="38100" dir="2640000" algn="bl" rotWithShape="0">
                  <a:srgbClr val="4ECDC4"/>
                </a:outerShdw>
              </a:effectLst>
              <a:latin typeface="Tahoma"/>
              <a:ea typeface="Tahoma"/>
              <a:cs typeface="Tahoma"/>
            </a:endParaRPr>
          </a:p>
        </p:txBody>
      </p:sp>
      <p:sp>
        <p:nvSpPr>
          <p:cNvPr id="8" name="TextBox 7">
            <a:extLst>
              <a:ext uri="{FF2B5EF4-FFF2-40B4-BE49-F238E27FC236}">
                <a16:creationId xmlns:a16="http://schemas.microsoft.com/office/drawing/2014/main" id="{3B08C685-64D6-0281-7E68-9DBDE60A60C4}"/>
              </a:ext>
            </a:extLst>
          </p:cNvPr>
          <p:cNvSpPr txBox="1"/>
          <p:nvPr/>
        </p:nvSpPr>
        <p:spPr>
          <a:xfrm>
            <a:off x="268514" y="1276028"/>
            <a:ext cx="8379847" cy="2893100"/>
          </a:xfrm>
          <a:prstGeom prst="rect">
            <a:avLst/>
          </a:prstGeom>
          <a:noFill/>
        </p:spPr>
        <p:txBody>
          <a:bodyPr wrap="square" lIns="91440" tIns="45720" rIns="91440" bIns="45720" rtlCol="0" anchor="t">
            <a:spAutoFit/>
          </a:bodyPr>
          <a:lstStyle/>
          <a:p>
            <a:pPr marL="285750" indent="-285750">
              <a:buChar char="•"/>
            </a:pPr>
            <a:r>
              <a:rPr lang="en-US">
                <a:ea typeface="Tahoma"/>
              </a:rPr>
              <a:t>Created clustered-based columns: demographic clusters using K-Prototypes method and '</a:t>
            </a:r>
            <a:r>
              <a:rPr lang="en-US" err="1">
                <a:ea typeface="Tahoma"/>
              </a:rPr>
              <a:t>behavioral_cluster</a:t>
            </a:r>
            <a:r>
              <a:rPr lang="en-US">
                <a:ea typeface="Tahoma"/>
              </a:rPr>
              <a:t>', '</a:t>
            </a:r>
            <a:r>
              <a:rPr lang="en-US" err="1">
                <a:ea typeface="Tahoma"/>
              </a:rPr>
              <a:t>assessments_cluster</a:t>
            </a:r>
            <a:r>
              <a:rPr lang="en-US">
                <a:ea typeface="Tahoma"/>
              </a:rPr>
              <a:t>' using K-Means method.</a:t>
            </a:r>
            <a:endParaRPr lang="en-US"/>
          </a:p>
          <a:p>
            <a:pPr marL="285750" indent="-285750">
              <a:buChar char="•"/>
            </a:pPr>
            <a:endParaRPr lang="en-US">
              <a:ea typeface="Tahoma"/>
            </a:endParaRPr>
          </a:p>
          <a:p>
            <a:pPr marL="285750" indent="-285750">
              <a:buChar char="•"/>
            </a:pPr>
            <a:r>
              <a:rPr lang="en-US">
                <a:ea typeface="Tahoma"/>
              </a:rPr>
              <a:t>Developed additional features such as the average number of clicks per day using interactions data.</a:t>
            </a:r>
            <a:endParaRPr lang="en-US"/>
          </a:p>
          <a:p>
            <a:pPr marL="285750" indent="-285750">
              <a:buChar char="•"/>
            </a:pPr>
            <a:endParaRPr lang="en-US"/>
          </a:p>
          <a:p>
            <a:pPr marL="285750" indent="-285750">
              <a:buChar char="•"/>
            </a:pPr>
            <a:r>
              <a:rPr lang="en-US">
                <a:ea typeface="Tahoma"/>
              </a:rPr>
              <a:t>Generated percent of on-time submissions and final weighted score features using assessments data.</a:t>
            </a:r>
          </a:p>
          <a:p>
            <a:pPr marL="285750" indent="-285750">
              <a:buChar char="•"/>
            </a:pPr>
            <a:endParaRPr lang="en-US">
              <a:ea typeface="Tahoma"/>
            </a:endParaRPr>
          </a:p>
          <a:p>
            <a:pPr marL="285750" indent="-285750">
              <a:buChar char="•"/>
            </a:pPr>
            <a:r>
              <a:rPr lang="en-US">
                <a:ea typeface="Tahoma"/>
              </a:rPr>
              <a:t>Demographics data selected features: '</a:t>
            </a:r>
            <a:r>
              <a:rPr lang="en-US" err="1">
                <a:ea typeface="Tahoma"/>
              </a:rPr>
              <a:t>avgClicksPerDay</a:t>
            </a:r>
            <a:r>
              <a:rPr lang="en-US">
                <a:ea typeface="Tahoma"/>
              </a:rPr>
              <a:t>', '</a:t>
            </a:r>
            <a:r>
              <a:rPr lang="en-US" err="1">
                <a:ea typeface="Tahoma"/>
              </a:rPr>
              <a:t>final_weighted_score</a:t>
            </a:r>
            <a:r>
              <a:rPr lang="en-US">
                <a:ea typeface="Tahoma"/>
              </a:rPr>
              <a:t>', '</a:t>
            </a:r>
            <a:r>
              <a:rPr lang="en-US" err="1">
                <a:ea typeface="Tahoma"/>
              </a:rPr>
              <a:t>perc_ontime_sub</a:t>
            </a:r>
            <a:r>
              <a:rPr lang="en-US">
                <a:ea typeface="Tahoma"/>
              </a:rPr>
              <a:t>', '</a:t>
            </a:r>
            <a:r>
              <a:rPr lang="en-US" err="1">
                <a:ea typeface="Tahoma"/>
              </a:rPr>
              <a:t>demographic_cluster</a:t>
            </a:r>
            <a:r>
              <a:rPr lang="en-US">
                <a:ea typeface="Tahoma"/>
              </a:rPr>
              <a:t>', '</a:t>
            </a:r>
            <a:r>
              <a:rPr lang="en-US" err="1">
                <a:ea typeface="Tahoma"/>
              </a:rPr>
              <a:t>behavioural_cluster</a:t>
            </a:r>
            <a:r>
              <a:rPr lang="en-US">
                <a:ea typeface="Tahoma"/>
              </a:rPr>
              <a:t>', '</a:t>
            </a:r>
            <a:r>
              <a:rPr lang="en-US" err="1">
                <a:ea typeface="Tahoma"/>
              </a:rPr>
              <a:t>assesments_cluster</a:t>
            </a:r>
            <a:r>
              <a:rPr lang="en-US">
                <a:ea typeface="Tahoma"/>
              </a:rPr>
              <a:t>'</a:t>
            </a:r>
            <a:endParaRPr lang="en-US"/>
          </a:p>
          <a:p>
            <a:pPr marL="285750" indent="-285750">
              <a:buChar char="•"/>
            </a:pPr>
            <a:endParaRPr lang="en-US">
              <a:ea typeface="Tahoma"/>
            </a:endParaRPr>
          </a:p>
          <a:p>
            <a:pPr marL="285750" indent="-285750">
              <a:buChar char="•"/>
            </a:pPr>
            <a:r>
              <a:rPr lang="en-US">
                <a:ea typeface="Tahoma"/>
              </a:rPr>
              <a:t>Interactions data (time series): all days from -25 to 269</a:t>
            </a:r>
            <a:endParaRPr lang="en-US"/>
          </a:p>
          <a:p>
            <a:pPr marL="285750" indent="-285750">
              <a:buChar char="•"/>
            </a:pPr>
            <a:endParaRPr lang="en-US">
              <a:ea typeface="Tahoma"/>
            </a:endParaRPr>
          </a:p>
        </p:txBody>
      </p:sp>
    </p:spTree>
    <p:extLst>
      <p:ext uri="{BB962C8B-B14F-4D97-AF65-F5344CB8AC3E}">
        <p14:creationId xmlns:p14="http://schemas.microsoft.com/office/powerpoint/2010/main" val="2668957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19</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220006" y="46361"/>
            <a:ext cx="8195224" cy="584775"/>
          </a:xfrm>
          <a:prstGeom prst="rect">
            <a:avLst/>
          </a:prstGeom>
          <a:noFill/>
        </p:spPr>
        <p:txBody>
          <a:bodyPr wrap="square" lIns="91440" tIns="45720" rIns="91440" bIns="45720" rtlCol="0" anchor="t">
            <a:spAutoFit/>
          </a:bodyPr>
          <a:lstStyle/>
          <a:p>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Train &amp; Test Data </a:t>
            </a:r>
            <a:endParaRPr lang="en-US">
              <a:pattFill prst="pct50">
                <a:fgClr>
                  <a:schemeClr val="accent1"/>
                </a:fgClr>
                <a:bgClr>
                  <a:schemeClr val="accent1">
                    <a:lumMod val="20000"/>
                    <a:lumOff val="80000"/>
                  </a:schemeClr>
                </a:bgClr>
              </a:pattFill>
            </a:endParaRPr>
          </a:p>
        </p:txBody>
      </p:sp>
      <p:sp>
        <p:nvSpPr>
          <p:cNvPr id="15" name="TextBox 14">
            <a:extLst>
              <a:ext uri="{FF2B5EF4-FFF2-40B4-BE49-F238E27FC236}">
                <a16:creationId xmlns:a16="http://schemas.microsoft.com/office/drawing/2014/main" id="{9E5E9DC9-1D5B-1AD0-2B4F-7145F6A14CCB}"/>
              </a:ext>
            </a:extLst>
          </p:cNvPr>
          <p:cNvSpPr txBox="1"/>
          <p:nvPr/>
        </p:nvSpPr>
        <p:spPr>
          <a:xfrm>
            <a:off x="218789" y="968463"/>
            <a:ext cx="6791396" cy="1569660"/>
          </a:xfrm>
          <a:prstGeom prst="rect">
            <a:avLst/>
          </a:prstGeom>
          <a:noFill/>
        </p:spPr>
        <p:txBody>
          <a:bodyPr wrap="square" lIns="91440" tIns="45720" rIns="91440" bIns="45720" rtlCol="0" anchor="t">
            <a:spAutoFit/>
          </a:bodyPr>
          <a:lstStyle/>
          <a:p>
            <a:r>
              <a:rPr lang="en-US" sz="1200" b="1">
                <a:latin typeface="ui-sans-serif"/>
              </a:rPr>
              <a:t>Target</a:t>
            </a:r>
            <a:r>
              <a:rPr lang="en-US" sz="1200">
                <a:latin typeface="ui-sans-serif"/>
              </a:rPr>
              <a:t>: "</a:t>
            </a:r>
            <a:r>
              <a:rPr lang="en-US" sz="1200" err="1">
                <a:latin typeface="ui-sans-serif"/>
              </a:rPr>
              <a:t>isDropout</a:t>
            </a:r>
            <a:r>
              <a:rPr lang="en-US" sz="1200">
                <a:latin typeface="ui-sans-serif"/>
              </a:rPr>
              <a:t>"</a:t>
            </a:r>
            <a:endParaRPr lang="en-US"/>
          </a:p>
          <a:p>
            <a:r>
              <a:rPr lang="en-US" sz="1200" b="1">
                <a:latin typeface="ui-sans-serif"/>
              </a:rPr>
              <a:t>Training data size</a:t>
            </a:r>
            <a:r>
              <a:rPr lang="en-US" sz="1200">
                <a:latin typeface="ui-sans-serif"/>
              </a:rPr>
              <a:t>: 31,638</a:t>
            </a:r>
          </a:p>
          <a:p>
            <a:r>
              <a:rPr lang="en-US" sz="1200" b="1">
                <a:latin typeface="ui-sans-serif"/>
              </a:rPr>
              <a:t>Test data size</a:t>
            </a:r>
            <a:r>
              <a:rPr lang="en-US" sz="1200">
                <a:latin typeface="ui-sans-serif"/>
              </a:rPr>
              <a:t>: 6,449</a:t>
            </a:r>
          </a:p>
          <a:p>
            <a:r>
              <a:rPr lang="en-US" sz="1200" b="1">
                <a:latin typeface="ui-sans-serif"/>
              </a:rPr>
              <a:t>Features used</a:t>
            </a:r>
            <a:r>
              <a:rPr lang="en-US" sz="1200">
                <a:latin typeface="ui-sans-serif"/>
              </a:rPr>
              <a:t> : </a:t>
            </a:r>
          </a:p>
          <a:p>
            <a:pPr marL="628650" lvl="1" indent="-171450">
              <a:buChar char="•"/>
            </a:pPr>
            <a:r>
              <a:rPr lang="en-US" sz="1200"/>
              <a:t>Demographics data selected features: '</a:t>
            </a:r>
            <a:r>
              <a:rPr lang="en-US" sz="1200" err="1"/>
              <a:t>avgClicksPerDay</a:t>
            </a:r>
            <a:r>
              <a:rPr lang="en-US" sz="1200"/>
              <a:t>', '</a:t>
            </a:r>
            <a:r>
              <a:rPr lang="en-US" sz="1200" err="1"/>
              <a:t>final_weighted_score</a:t>
            </a:r>
            <a:r>
              <a:rPr lang="en-US" sz="1200"/>
              <a:t>', '</a:t>
            </a:r>
            <a:r>
              <a:rPr lang="en-US" sz="1200" err="1"/>
              <a:t>perc_ontime_sub</a:t>
            </a:r>
            <a:r>
              <a:rPr lang="en-US" sz="1200"/>
              <a:t>', '</a:t>
            </a:r>
            <a:r>
              <a:rPr lang="en-US" sz="1200" err="1"/>
              <a:t>demographic_cluster</a:t>
            </a:r>
            <a:r>
              <a:rPr lang="en-US" sz="1200"/>
              <a:t>', '</a:t>
            </a:r>
            <a:r>
              <a:rPr lang="en-US" sz="1200" err="1"/>
              <a:t>behavioural_cluster</a:t>
            </a:r>
            <a:r>
              <a:rPr lang="en-US" sz="1200"/>
              <a:t>', '</a:t>
            </a:r>
            <a:r>
              <a:rPr lang="en-US" sz="1200" err="1"/>
              <a:t>assesments_cluster</a:t>
            </a:r>
            <a:r>
              <a:rPr lang="en-US" sz="1200"/>
              <a:t>'</a:t>
            </a:r>
            <a:endParaRPr lang="en-US" sz="1200">
              <a:solidFill>
                <a:srgbClr val="454F5B"/>
              </a:solidFill>
            </a:endParaRPr>
          </a:p>
          <a:p>
            <a:pPr marL="628650" lvl="1" indent="-171450">
              <a:buChar char="•"/>
            </a:pPr>
            <a:endParaRPr lang="en-US" sz="1200">
              <a:solidFill>
                <a:srgbClr val="454F5B"/>
              </a:solidFill>
            </a:endParaRPr>
          </a:p>
          <a:p>
            <a:pPr marL="628650" lvl="1" indent="-171450">
              <a:buChar char="•"/>
            </a:pPr>
            <a:r>
              <a:rPr lang="en-US" sz="1200"/>
              <a:t>Interactions data (time series): all days from -25 to 269</a:t>
            </a:r>
          </a:p>
        </p:txBody>
      </p:sp>
      <p:sp>
        <p:nvSpPr>
          <p:cNvPr id="4" name="TextBox 3">
            <a:extLst>
              <a:ext uri="{FF2B5EF4-FFF2-40B4-BE49-F238E27FC236}">
                <a16:creationId xmlns:a16="http://schemas.microsoft.com/office/drawing/2014/main" id="{11A42C4E-E86F-E49B-F8A5-E58EE1C81506}"/>
              </a:ext>
            </a:extLst>
          </p:cNvPr>
          <p:cNvSpPr txBox="1"/>
          <p:nvPr/>
        </p:nvSpPr>
        <p:spPr>
          <a:xfrm>
            <a:off x="218789" y="2674799"/>
            <a:ext cx="6791396" cy="1569660"/>
          </a:xfrm>
          <a:prstGeom prst="rect">
            <a:avLst/>
          </a:prstGeom>
          <a:noFill/>
        </p:spPr>
        <p:txBody>
          <a:bodyPr wrap="square" lIns="91440" tIns="45720" rIns="91440" bIns="45720" rtlCol="0" anchor="t">
            <a:spAutoFit/>
          </a:bodyPr>
          <a:lstStyle/>
          <a:p>
            <a:r>
              <a:rPr lang="en-US" sz="1200" b="1">
                <a:latin typeface="ui-sans-serif"/>
              </a:rPr>
              <a:t>Target</a:t>
            </a:r>
            <a:r>
              <a:rPr lang="en-US" sz="1200">
                <a:latin typeface="ui-sans-serif"/>
              </a:rPr>
              <a:t>: "</a:t>
            </a:r>
            <a:r>
              <a:rPr lang="en-US" sz="1200" err="1">
                <a:latin typeface="ui-sans-serif"/>
              </a:rPr>
              <a:t>is_At_Risk</a:t>
            </a:r>
            <a:r>
              <a:rPr lang="en-US" sz="1200">
                <a:latin typeface="ui-sans-serif"/>
              </a:rPr>
              <a:t>"</a:t>
            </a:r>
            <a:endParaRPr lang="en-US"/>
          </a:p>
          <a:p>
            <a:r>
              <a:rPr lang="en-US" sz="1200" b="1">
                <a:latin typeface="ui-sans-serif"/>
              </a:rPr>
              <a:t>Training data size</a:t>
            </a:r>
            <a:r>
              <a:rPr lang="en-US" sz="1200">
                <a:latin typeface="ui-sans-serif"/>
              </a:rPr>
              <a:t>: 23,114</a:t>
            </a:r>
          </a:p>
          <a:p>
            <a:r>
              <a:rPr lang="en-US" sz="1200" b="1">
                <a:latin typeface="ui-sans-serif"/>
              </a:rPr>
              <a:t>Test data size</a:t>
            </a:r>
            <a:r>
              <a:rPr lang="en-US" sz="1200">
                <a:latin typeface="ui-sans-serif"/>
              </a:rPr>
              <a:t>: 6,449</a:t>
            </a:r>
          </a:p>
          <a:p>
            <a:r>
              <a:rPr lang="en-US" sz="1200" b="1">
                <a:latin typeface="ui-sans-serif"/>
              </a:rPr>
              <a:t>Features used</a:t>
            </a:r>
            <a:r>
              <a:rPr lang="en-US" sz="1200">
                <a:latin typeface="ui-sans-serif"/>
              </a:rPr>
              <a:t> : </a:t>
            </a:r>
          </a:p>
          <a:p>
            <a:pPr marL="628650" lvl="1" indent="-171450">
              <a:buChar char="•"/>
            </a:pPr>
            <a:r>
              <a:rPr lang="en-US" sz="1200"/>
              <a:t>Demographics data selected features: '</a:t>
            </a:r>
            <a:r>
              <a:rPr lang="en-US" sz="1200" err="1"/>
              <a:t>avgClicksPerDay</a:t>
            </a:r>
            <a:r>
              <a:rPr lang="en-US" sz="1200"/>
              <a:t>', '</a:t>
            </a:r>
            <a:r>
              <a:rPr lang="en-US" sz="1200" err="1"/>
              <a:t>final_weighted_score</a:t>
            </a:r>
            <a:r>
              <a:rPr lang="en-US" sz="1200"/>
              <a:t>', '</a:t>
            </a:r>
            <a:r>
              <a:rPr lang="en-US" sz="1200" err="1"/>
              <a:t>perc_ontime_sub</a:t>
            </a:r>
            <a:r>
              <a:rPr lang="en-US" sz="1200"/>
              <a:t>', '</a:t>
            </a:r>
            <a:r>
              <a:rPr lang="en-US" sz="1200" err="1"/>
              <a:t>demographic_cluster</a:t>
            </a:r>
            <a:r>
              <a:rPr lang="en-US" sz="1200"/>
              <a:t>', '</a:t>
            </a:r>
            <a:r>
              <a:rPr lang="en-US" sz="1200" err="1"/>
              <a:t>behavioural_cluster</a:t>
            </a:r>
            <a:r>
              <a:rPr lang="en-US" sz="1200"/>
              <a:t>', '</a:t>
            </a:r>
            <a:r>
              <a:rPr lang="en-US" sz="1200" err="1"/>
              <a:t>assesments_cluster</a:t>
            </a:r>
            <a:r>
              <a:rPr lang="en-US" sz="1200"/>
              <a:t>'</a:t>
            </a:r>
            <a:endParaRPr lang="en-US" sz="1200">
              <a:solidFill>
                <a:srgbClr val="454F5B"/>
              </a:solidFill>
            </a:endParaRPr>
          </a:p>
          <a:p>
            <a:pPr marL="628650" lvl="1" indent="-171450">
              <a:buChar char="•"/>
            </a:pPr>
            <a:endParaRPr lang="en-US" sz="1200">
              <a:solidFill>
                <a:srgbClr val="454F5B"/>
              </a:solidFill>
            </a:endParaRPr>
          </a:p>
          <a:p>
            <a:pPr marL="628650" lvl="1" indent="-171450">
              <a:buChar char="•"/>
            </a:pPr>
            <a:r>
              <a:rPr lang="en-US" sz="1200"/>
              <a:t>Interactions data (time series): all days from -25 to 269</a:t>
            </a:r>
          </a:p>
        </p:txBody>
      </p:sp>
    </p:spTree>
    <p:extLst>
      <p:ext uri="{BB962C8B-B14F-4D97-AF65-F5344CB8AC3E}">
        <p14:creationId xmlns:p14="http://schemas.microsoft.com/office/powerpoint/2010/main" val="341148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p:cNvSpPr/>
          <p:nvPr/>
        </p:nvSpPr>
        <p:spPr>
          <a:xfrm>
            <a:off x="5680075" y="20626"/>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p:cNvSpPr txBox="1"/>
          <p:nvPr/>
        </p:nvSpPr>
        <p:spPr>
          <a:xfrm>
            <a:off x="168175" y="1275882"/>
            <a:ext cx="5343726" cy="2884123"/>
          </a:xfrm>
          <a:prstGeom prst="rect">
            <a:avLst/>
          </a:prstGeom>
        </p:spPr>
        <p:txBody>
          <a:bodyPr vert="horz" wrap="square" lIns="0" tIns="97790" rIns="0" bIns="0" rtlCol="0" anchor="t">
            <a:spAutoFit/>
          </a:bodyPr>
          <a:lstStyle/>
          <a:p>
            <a:pPr marL="2434590" algn="r">
              <a:lnSpc>
                <a:spcPct val="100000"/>
              </a:lnSpc>
              <a:spcBef>
                <a:spcPts val="770"/>
              </a:spcBef>
            </a:pPr>
            <a:r>
              <a:rPr lang="en-US" sz="9600" b="1" spc="-455" dirty="0">
                <a:solidFill>
                  <a:srgbClr val="C6F463"/>
                </a:solidFill>
                <a:latin typeface="Tahoma"/>
                <a:cs typeface="Tahoma"/>
              </a:rPr>
              <a:t>1</a:t>
            </a:r>
            <a:r>
              <a:rPr sz="9600" b="1" spc="-455" dirty="0">
                <a:solidFill>
                  <a:srgbClr val="C6F463"/>
                </a:solidFill>
                <a:latin typeface="Tahoma"/>
                <a:cs typeface="Tahoma"/>
              </a:rPr>
              <a:t>.</a:t>
            </a:r>
            <a:endParaRPr sz="9600" dirty="0">
              <a:latin typeface="Tahoma"/>
              <a:cs typeface="Tahoma"/>
            </a:endParaRPr>
          </a:p>
          <a:p>
            <a:pPr marL="12700">
              <a:spcBef>
                <a:spcPts val="275"/>
              </a:spcBef>
            </a:pPr>
            <a:r>
              <a:rPr lang="en-US" sz="4000" b="1" spc="35" dirty="0">
                <a:solidFill>
                  <a:srgbClr val="FFFFFF"/>
                </a:solidFill>
                <a:latin typeface="Tahoma" panose="020B0604030504040204" pitchFamily="34" charset="0"/>
                <a:ea typeface="Tahoma" panose="020B0604030504040204" pitchFamily="34" charset="0"/>
                <a:cs typeface="Tahoma" panose="020B0604030504040204" pitchFamily="34" charset="0"/>
              </a:rPr>
              <a:t>Introduction &amp;</a:t>
            </a:r>
          </a:p>
          <a:p>
            <a:pPr marL="12700">
              <a:spcBef>
                <a:spcPts val="275"/>
              </a:spcBef>
            </a:pPr>
            <a:r>
              <a:rPr lang="en-US" sz="4000" b="1" spc="35" dirty="0">
                <a:solidFill>
                  <a:srgbClr val="FFFFFF"/>
                </a:solidFill>
                <a:latin typeface="Tahoma" panose="020B0604030504040204" pitchFamily="34" charset="0"/>
                <a:ea typeface="Tahoma" panose="020B0604030504040204" pitchFamily="34" charset="0"/>
                <a:cs typeface="Tahoma" panose="020B0604030504040204" pitchFamily="34" charset="0"/>
              </a:rPr>
              <a:t>Motivation</a:t>
            </a:r>
          </a:p>
        </p:txBody>
      </p:sp>
      <p:sp>
        <p:nvSpPr>
          <p:cNvPr id="6" name="object 6"/>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2</a:t>
            </a:fld>
            <a:endParaRPr spc="-125"/>
          </a:p>
        </p:txBody>
      </p:sp>
    </p:spTree>
    <p:extLst>
      <p:ext uri="{BB962C8B-B14F-4D97-AF65-F5344CB8AC3E}">
        <p14:creationId xmlns:p14="http://schemas.microsoft.com/office/powerpoint/2010/main" val="1901944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20</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220006" y="46361"/>
            <a:ext cx="8195224" cy="584775"/>
          </a:xfrm>
          <a:prstGeom prst="rect">
            <a:avLst/>
          </a:prstGeom>
          <a:noFill/>
        </p:spPr>
        <p:txBody>
          <a:bodyPr wrap="square" lIns="91440" tIns="45720" rIns="91440" bIns="45720" rtlCol="0" anchor="t">
            <a:spAutoFit/>
          </a:bodyPr>
          <a:lstStyle/>
          <a:p>
            <a:pPr>
              <a:buClr>
                <a:schemeClr val="dk1"/>
              </a:buCl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Dropout Modeling (Early Prediction)</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graphicFrame>
        <p:nvGraphicFramePr>
          <p:cNvPr id="11" name="Table 10">
            <a:extLst>
              <a:ext uri="{FF2B5EF4-FFF2-40B4-BE49-F238E27FC236}">
                <a16:creationId xmlns:a16="http://schemas.microsoft.com/office/drawing/2014/main" id="{8CEDAD3B-9037-6C32-3B8D-C3C7A2865280}"/>
              </a:ext>
            </a:extLst>
          </p:cNvPr>
          <p:cNvGraphicFramePr>
            <a:graphicFrameLocks noGrp="1"/>
          </p:cNvGraphicFramePr>
          <p:nvPr>
            <p:extLst>
              <p:ext uri="{D42A27DB-BD31-4B8C-83A1-F6EECF244321}">
                <p14:modId xmlns:p14="http://schemas.microsoft.com/office/powerpoint/2010/main" val="606040313"/>
              </p:ext>
            </p:extLst>
          </p:nvPr>
        </p:nvGraphicFramePr>
        <p:xfrm>
          <a:off x="290437" y="756148"/>
          <a:ext cx="6355424" cy="3448920"/>
        </p:xfrm>
        <a:graphic>
          <a:graphicData uri="http://schemas.openxmlformats.org/drawingml/2006/table">
            <a:tbl>
              <a:tblPr bandRow="1">
                <a:tableStyleId>{BBB713A6-5156-4448-B144-822046962AE8}</a:tableStyleId>
              </a:tblPr>
              <a:tblGrid>
                <a:gridCol w="794428">
                  <a:extLst>
                    <a:ext uri="{9D8B030D-6E8A-4147-A177-3AD203B41FA5}">
                      <a16:colId xmlns:a16="http://schemas.microsoft.com/office/drawing/2014/main" val="1271592609"/>
                    </a:ext>
                  </a:extLst>
                </a:gridCol>
                <a:gridCol w="794428">
                  <a:extLst>
                    <a:ext uri="{9D8B030D-6E8A-4147-A177-3AD203B41FA5}">
                      <a16:colId xmlns:a16="http://schemas.microsoft.com/office/drawing/2014/main" val="1071605906"/>
                    </a:ext>
                  </a:extLst>
                </a:gridCol>
                <a:gridCol w="794428">
                  <a:extLst>
                    <a:ext uri="{9D8B030D-6E8A-4147-A177-3AD203B41FA5}">
                      <a16:colId xmlns:a16="http://schemas.microsoft.com/office/drawing/2014/main" val="747246818"/>
                    </a:ext>
                  </a:extLst>
                </a:gridCol>
                <a:gridCol w="794428">
                  <a:extLst>
                    <a:ext uri="{9D8B030D-6E8A-4147-A177-3AD203B41FA5}">
                      <a16:colId xmlns:a16="http://schemas.microsoft.com/office/drawing/2014/main" val="1433145691"/>
                    </a:ext>
                  </a:extLst>
                </a:gridCol>
                <a:gridCol w="794428">
                  <a:extLst>
                    <a:ext uri="{9D8B030D-6E8A-4147-A177-3AD203B41FA5}">
                      <a16:colId xmlns:a16="http://schemas.microsoft.com/office/drawing/2014/main" val="2759501941"/>
                    </a:ext>
                  </a:extLst>
                </a:gridCol>
                <a:gridCol w="794428">
                  <a:extLst>
                    <a:ext uri="{9D8B030D-6E8A-4147-A177-3AD203B41FA5}">
                      <a16:colId xmlns:a16="http://schemas.microsoft.com/office/drawing/2014/main" val="29673756"/>
                    </a:ext>
                  </a:extLst>
                </a:gridCol>
                <a:gridCol w="794428">
                  <a:extLst>
                    <a:ext uri="{9D8B030D-6E8A-4147-A177-3AD203B41FA5}">
                      <a16:colId xmlns:a16="http://schemas.microsoft.com/office/drawing/2014/main" val="3175679739"/>
                    </a:ext>
                  </a:extLst>
                </a:gridCol>
                <a:gridCol w="794428">
                  <a:extLst>
                    <a:ext uri="{9D8B030D-6E8A-4147-A177-3AD203B41FA5}">
                      <a16:colId xmlns:a16="http://schemas.microsoft.com/office/drawing/2014/main" val="554991683"/>
                    </a:ext>
                  </a:extLst>
                </a:gridCol>
              </a:tblGrid>
              <a:tr h="365519">
                <a:tc gridSpan="8">
                  <a:txBody>
                    <a:bodyPr/>
                    <a:lstStyle/>
                    <a:p>
                      <a:pPr algn="ctr" fontAlgn="b"/>
                      <a:r>
                        <a:rPr lang="en-US" sz="1600" b="1">
                          <a:solidFill>
                            <a:srgbClr val="FFFFFF"/>
                          </a:solidFill>
                          <a:effectLst/>
                          <a:latin typeface="Aptos Narrow"/>
                        </a:rPr>
                        <a:t>Dropout Modeling Recall Analysis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7345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6902627"/>
                  </a:ext>
                </a:extLst>
              </a:tr>
              <a:tr h="498021">
                <a:tc>
                  <a:txBody>
                    <a:bodyPr/>
                    <a:lstStyle/>
                    <a:p>
                      <a:pPr fontAlgn="b"/>
                      <a:r>
                        <a:rPr lang="en-US" sz="1400" b="1">
                          <a:effectLst/>
                          <a:latin typeface="Aptos Narrow"/>
                        </a:rPr>
                        <a:t>Cuts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Baseline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Sampled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Meta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err="1">
                          <a:effectLst/>
                          <a:latin typeface="Aptos Narrow"/>
                        </a:rPr>
                        <a:t>LightGBM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err="1">
                          <a:effectLst/>
                          <a:latin typeface="Aptos Narrow"/>
                        </a:rPr>
                        <a:t>XGBoost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6441342"/>
                  </a:ext>
                </a:extLst>
              </a:tr>
              <a:tr h="258538">
                <a:tc>
                  <a:txBody>
                    <a:bodyPr/>
                    <a:lstStyle/>
                    <a:p>
                      <a:pPr fontAlgn="b"/>
                      <a:r>
                        <a:rPr lang="en-US" sz="1200">
                          <a:effectLst/>
                          <a:latin typeface="Aptos Narrow"/>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200">
                          <a:effectLst/>
                          <a:latin typeface="Aptos Narrow"/>
                        </a:rPr>
                        <a:t>5.1%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7FAFB"/>
                    </a:solidFill>
                  </a:tcPr>
                </a:tc>
                <a:tc>
                  <a:txBody>
                    <a:bodyPr/>
                    <a:lstStyle/>
                    <a:p>
                      <a:pPr algn="r" fontAlgn="b"/>
                      <a:r>
                        <a:rPr lang="en-US" sz="1200">
                          <a:effectLst/>
                          <a:latin typeface="Aptos Narrow"/>
                        </a:rPr>
                        <a:t>33.4%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7CC991"/>
                    </a:solidFill>
                  </a:tcPr>
                </a:tc>
                <a:tc>
                  <a:txBody>
                    <a:bodyPr/>
                    <a:lstStyle/>
                    <a:p>
                      <a:pPr algn="r" fontAlgn="b"/>
                      <a:r>
                        <a:rPr lang="en-US" sz="1200">
                          <a:effectLst/>
                          <a:latin typeface="Aptos Narrow"/>
                        </a:rPr>
                        <a:t>3.9%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200">
                          <a:effectLst/>
                          <a:latin typeface="Aptos Narrow"/>
                        </a:rPr>
                        <a:t>39.0%</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a:rPr>
                        <a:t>34.7%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77C68C"/>
                    </a:solidFill>
                  </a:tcPr>
                </a:tc>
                <a:tc>
                  <a:txBody>
                    <a:bodyPr/>
                    <a:lstStyle/>
                    <a:p>
                      <a:pPr algn="r" fontAlgn="b"/>
                      <a:r>
                        <a:rPr lang="en-US" sz="1200">
                          <a:effectLst/>
                          <a:latin typeface="Aptos Narrow"/>
                        </a:rPr>
                        <a:t>31.8%</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83CB97"/>
                    </a:solidFill>
                  </a:tcPr>
                </a:tc>
                <a:tc>
                  <a:txBody>
                    <a:bodyPr/>
                    <a:lstStyle/>
                    <a:p>
                      <a:pPr algn="r" fontAlgn="b"/>
                      <a:r>
                        <a:rPr lang="en-US" sz="1200">
                          <a:effectLst/>
                          <a:latin typeface="Aptos Narrow"/>
                        </a:rPr>
                        <a:t>36.6%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6EC385"/>
                    </a:solidFill>
                  </a:tcPr>
                </a:tc>
                <a:extLst>
                  <a:ext uri="{0D108BD9-81ED-4DB2-BD59-A6C34878D82A}">
                    <a16:rowId xmlns:a16="http://schemas.microsoft.com/office/drawing/2014/main" val="3285741993"/>
                  </a:ext>
                </a:extLst>
              </a:tr>
              <a:tr h="258538">
                <a:tc>
                  <a:txBody>
                    <a:bodyPr/>
                    <a:lstStyle/>
                    <a:p>
                      <a:pPr fontAlgn="b"/>
                      <a:r>
                        <a:rPr lang="en-US" sz="1200">
                          <a:effectLst/>
                          <a:latin typeface="Aptos Narrow"/>
                        </a:rPr>
                        <a:t>30</a:t>
                      </a:r>
                    </a:p>
                  </a:txBody>
                  <a:tcPr marL="9525" marR="9525" marT="9525" marB="0" anchor="b">
                    <a:lnL>
                      <a:noFill/>
                    </a:lnL>
                    <a:lnR>
                      <a:noFill/>
                    </a:lnR>
                    <a:lnT>
                      <a:noFill/>
                    </a:lnT>
                    <a:lnB>
                      <a:noFill/>
                    </a:lnB>
                    <a:noFill/>
                  </a:tcPr>
                </a:tc>
                <a:tc>
                  <a:txBody>
                    <a:bodyPr/>
                    <a:lstStyle/>
                    <a:p>
                      <a:pPr algn="r" fontAlgn="b"/>
                      <a:r>
                        <a:rPr lang="en-US" sz="1200">
                          <a:effectLst/>
                          <a:latin typeface="Aptos Narrow"/>
                        </a:rPr>
                        <a:t>17.8%</a:t>
                      </a:r>
                    </a:p>
                  </a:txBody>
                  <a:tcPr marL="9525" marR="9525" marT="9525" marB="0" anchor="b">
                    <a:lnL>
                      <a:noFill/>
                    </a:lnL>
                    <a:lnR>
                      <a:noFill/>
                    </a:lnR>
                    <a:lnT>
                      <a:noFill/>
                    </a:lnT>
                    <a:lnB>
                      <a:noFill/>
                    </a:lnB>
                    <a:solidFill>
                      <a:srgbClr val="C6E6D0"/>
                    </a:solidFill>
                  </a:tcPr>
                </a:tc>
                <a:tc>
                  <a:txBody>
                    <a:bodyPr/>
                    <a:lstStyle/>
                    <a:p>
                      <a:pPr algn="r" fontAlgn="b"/>
                      <a:r>
                        <a:rPr lang="en-US" sz="1200">
                          <a:effectLst/>
                          <a:latin typeface="Aptos Narrow"/>
                        </a:rPr>
                        <a:t>24.0%</a:t>
                      </a:r>
                    </a:p>
                  </a:txBody>
                  <a:tcPr marL="9525" marR="9525" marT="9525" marB="0" anchor="b">
                    <a:lnL>
                      <a:noFill/>
                    </a:lnL>
                    <a:lnR>
                      <a:noFill/>
                    </a:lnR>
                    <a:lnT>
                      <a:noFill/>
                    </a:lnT>
                    <a:lnB>
                      <a:noFill/>
                    </a:lnB>
                    <a:solidFill>
                      <a:srgbClr val="ADDCBB"/>
                    </a:solidFill>
                  </a:tcPr>
                </a:tc>
                <a:tc>
                  <a:txBody>
                    <a:bodyPr/>
                    <a:lstStyle/>
                    <a:p>
                      <a:pPr algn="r" fontAlgn="b"/>
                      <a:r>
                        <a:rPr lang="en-US" sz="1200">
                          <a:effectLst/>
                          <a:latin typeface="Aptos Narrow"/>
                        </a:rPr>
                        <a:t>3.7%</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33.7%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7CD9A"/>
                    </a:solidFill>
                  </a:tcPr>
                </a:tc>
                <a:tc>
                  <a:txBody>
                    <a:bodyPr/>
                    <a:lstStyle/>
                    <a:p>
                      <a:pPr algn="r" fontAlgn="b"/>
                      <a:r>
                        <a:rPr lang="en-US" sz="1200">
                          <a:effectLst/>
                          <a:latin typeface="Aptos Narrow"/>
                        </a:rPr>
                        <a:t>42.9%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36.4%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DC991"/>
                    </a:solidFill>
                  </a:tcPr>
                </a:tc>
                <a:tc>
                  <a:txBody>
                    <a:bodyPr/>
                    <a:lstStyle/>
                    <a:p>
                      <a:pPr algn="r" fontAlgn="b"/>
                      <a:r>
                        <a:rPr lang="en-US" sz="1200">
                          <a:effectLst/>
                          <a:latin typeface="Aptos Narrow"/>
                        </a:rPr>
                        <a:t>40.7%</a:t>
                      </a:r>
                    </a:p>
                  </a:txBody>
                  <a:tcPr marL="9525" marR="9525" marT="9525" marB="0" anchor="b">
                    <a:lnL>
                      <a:noFill/>
                    </a:lnL>
                    <a:lnR>
                      <a:noFill/>
                    </a:lnR>
                    <a:lnT>
                      <a:noFill/>
                    </a:lnT>
                    <a:lnB>
                      <a:noFill/>
                    </a:lnB>
                    <a:solidFill>
                      <a:srgbClr val="6CC283"/>
                    </a:solidFill>
                  </a:tcPr>
                </a:tc>
                <a:extLst>
                  <a:ext uri="{0D108BD9-81ED-4DB2-BD59-A6C34878D82A}">
                    <a16:rowId xmlns:a16="http://schemas.microsoft.com/office/drawing/2014/main" val="1702347672"/>
                  </a:ext>
                </a:extLst>
              </a:tr>
              <a:tr h="258538">
                <a:tc>
                  <a:txBody>
                    <a:bodyPr/>
                    <a:lstStyle/>
                    <a:p>
                      <a:pPr fontAlgn="b"/>
                      <a:r>
                        <a:rPr lang="en-US" sz="1200">
                          <a:effectLst/>
                          <a:latin typeface="Aptos Narrow"/>
                        </a:rPr>
                        <a:t>60</a:t>
                      </a:r>
                    </a:p>
                  </a:txBody>
                  <a:tcPr marL="9525" marR="9525" marT="9525" marB="0" anchor="b">
                    <a:lnL>
                      <a:noFill/>
                    </a:lnL>
                    <a:lnR>
                      <a:noFill/>
                    </a:lnR>
                    <a:lnT>
                      <a:noFill/>
                    </a:lnT>
                    <a:lnB>
                      <a:noFill/>
                    </a:lnB>
                    <a:noFill/>
                  </a:tcPr>
                </a:tc>
                <a:tc>
                  <a:txBody>
                    <a:bodyPr/>
                    <a:lstStyle/>
                    <a:p>
                      <a:pPr algn="r" fontAlgn="b"/>
                      <a:r>
                        <a:rPr lang="en-US" sz="1200">
                          <a:effectLst/>
                          <a:latin typeface="Aptos Narrow"/>
                        </a:rPr>
                        <a:t>36.7%</a:t>
                      </a:r>
                    </a:p>
                  </a:txBody>
                  <a:tcPr marL="9525" marR="9525" marT="9525" marB="0" anchor="b">
                    <a:lnL>
                      <a:noFill/>
                    </a:lnL>
                    <a:lnR>
                      <a:noFill/>
                    </a:lnR>
                    <a:lnT>
                      <a:noFill/>
                    </a:lnT>
                    <a:lnB>
                      <a:noFill/>
                    </a:lnB>
                    <a:solidFill>
                      <a:srgbClr val="92D1A3"/>
                    </a:solidFill>
                  </a:tcPr>
                </a:tc>
                <a:tc>
                  <a:txBody>
                    <a:bodyPr/>
                    <a:lstStyle/>
                    <a:p>
                      <a:pPr algn="r" fontAlgn="b"/>
                      <a:r>
                        <a:rPr lang="en-US" sz="1200">
                          <a:effectLst/>
                          <a:latin typeface="Aptos Narrow"/>
                        </a:rPr>
                        <a:t>37.0%</a:t>
                      </a:r>
                    </a:p>
                  </a:txBody>
                  <a:tcPr marL="9525" marR="9525" marT="9525" marB="0" anchor="b">
                    <a:lnL>
                      <a:noFill/>
                    </a:lnL>
                    <a:lnR>
                      <a:noFill/>
                    </a:lnR>
                    <a:lnT>
                      <a:noFill/>
                    </a:lnT>
                    <a:lnB>
                      <a:noFill/>
                    </a:lnB>
                    <a:solidFill>
                      <a:srgbClr val="90D1A2"/>
                    </a:solidFill>
                  </a:tcPr>
                </a:tc>
                <a:tc>
                  <a:txBody>
                    <a:bodyPr/>
                    <a:lstStyle/>
                    <a:p>
                      <a:pPr algn="r" fontAlgn="b"/>
                      <a:r>
                        <a:rPr lang="en-US" sz="1200">
                          <a:effectLst/>
                          <a:latin typeface="Aptos Narrow"/>
                        </a:rPr>
                        <a:t>9.2%</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39.5%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6CD9A"/>
                    </a:solidFill>
                  </a:tcPr>
                </a:tc>
                <a:tc>
                  <a:txBody>
                    <a:bodyPr/>
                    <a:lstStyle/>
                    <a:p>
                      <a:pPr algn="r" fontAlgn="b"/>
                      <a:r>
                        <a:rPr lang="en-US" sz="1200">
                          <a:effectLst/>
                          <a:latin typeface="Aptos Narrow"/>
                        </a:rPr>
                        <a:t>48.5%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37.5%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8ED0A0"/>
                    </a:solidFill>
                  </a:tcPr>
                </a:tc>
                <a:tc>
                  <a:txBody>
                    <a:bodyPr/>
                    <a:lstStyle/>
                    <a:p>
                      <a:pPr algn="r" fontAlgn="b"/>
                      <a:r>
                        <a:rPr lang="en-US" sz="1200">
                          <a:effectLst/>
                          <a:latin typeface="Aptos Narrow"/>
                        </a:rPr>
                        <a:t>45.1%</a:t>
                      </a:r>
                    </a:p>
                  </a:txBody>
                  <a:tcPr marL="9525" marR="9525" marT="9525" marB="0" anchor="b">
                    <a:lnL>
                      <a:noFill/>
                    </a:lnL>
                    <a:lnR>
                      <a:noFill/>
                    </a:lnR>
                    <a:lnT>
                      <a:noFill/>
                    </a:lnT>
                    <a:lnB>
                      <a:noFill/>
                    </a:lnB>
                    <a:solidFill>
                      <a:srgbClr val="71C487"/>
                    </a:solidFill>
                  </a:tcPr>
                </a:tc>
                <a:extLst>
                  <a:ext uri="{0D108BD9-81ED-4DB2-BD59-A6C34878D82A}">
                    <a16:rowId xmlns:a16="http://schemas.microsoft.com/office/drawing/2014/main" val="1821880717"/>
                  </a:ext>
                </a:extLst>
              </a:tr>
              <a:tr h="258538">
                <a:tc>
                  <a:txBody>
                    <a:bodyPr/>
                    <a:lstStyle/>
                    <a:p>
                      <a:pPr fontAlgn="b"/>
                      <a:r>
                        <a:rPr lang="en-US" sz="1200">
                          <a:effectLst/>
                          <a:latin typeface="Aptos Narrow"/>
                        </a:rPr>
                        <a:t>90</a:t>
                      </a:r>
                    </a:p>
                  </a:txBody>
                  <a:tcPr marL="9525" marR="9525" marT="9525" marB="0" anchor="b">
                    <a:lnL>
                      <a:noFill/>
                    </a:lnL>
                    <a:lnR>
                      <a:noFill/>
                    </a:lnR>
                    <a:lnT>
                      <a:noFill/>
                    </a:lnT>
                    <a:lnB>
                      <a:noFill/>
                    </a:lnB>
                    <a:noFill/>
                  </a:tcPr>
                </a:tc>
                <a:tc>
                  <a:txBody>
                    <a:bodyPr/>
                    <a:lstStyle/>
                    <a:p>
                      <a:pPr algn="r" fontAlgn="b"/>
                      <a:r>
                        <a:rPr lang="en-US" sz="1200">
                          <a:effectLst/>
                          <a:latin typeface="Aptos Narrow"/>
                        </a:rPr>
                        <a:t>45.3%</a:t>
                      </a:r>
                    </a:p>
                  </a:txBody>
                  <a:tcPr marL="9525" marR="9525" marT="9525" marB="0" anchor="b">
                    <a:lnL>
                      <a:noFill/>
                    </a:lnL>
                    <a:lnR>
                      <a:noFill/>
                    </a:lnR>
                    <a:lnT>
                      <a:noFill/>
                    </a:lnT>
                    <a:lnB>
                      <a:noFill/>
                    </a:lnB>
                    <a:solidFill>
                      <a:srgbClr val="77C68C"/>
                    </a:solidFill>
                  </a:tcPr>
                </a:tc>
                <a:tc>
                  <a:txBody>
                    <a:bodyPr/>
                    <a:lstStyle/>
                    <a:p>
                      <a:pPr algn="r" fontAlgn="b"/>
                      <a:r>
                        <a:rPr lang="en-US" sz="1200">
                          <a:effectLst/>
                          <a:latin typeface="Aptos Narrow"/>
                        </a:rPr>
                        <a:t>44.8%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7AC88F"/>
                    </a:solidFill>
                  </a:tcPr>
                </a:tc>
                <a:tc>
                  <a:txBody>
                    <a:bodyPr/>
                    <a:lstStyle/>
                    <a:p>
                      <a:pPr algn="r" fontAlgn="b"/>
                      <a:r>
                        <a:rPr lang="en-US" sz="1200">
                          <a:effectLst/>
                          <a:latin typeface="Aptos Narrow"/>
                        </a:rPr>
                        <a:t>19.6%</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41.3%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CCF9F"/>
                    </a:solidFill>
                  </a:tcPr>
                </a:tc>
                <a:tc>
                  <a:txBody>
                    <a:bodyPr/>
                    <a:lstStyle/>
                    <a:p>
                      <a:pPr algn="r" fontAlgn="b"/>
                      <a:r>
                        <a:rPr lang="en-US" sz="1200">
                          <a:effectLst/>
                          <a:latin typeface="Aptos Narrow"/>
                        </a:rPr>
                        <a:t>49.1%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a:rPr>
                        <a:t>39.1%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97D3A8"/>
                    </a:solidFill>
                  </a:tcPr>
                </a:tc>
                <a:tc>
                  <a:txBody>
                    <a:bodyPr/>
                    <a:lstStyle/>
                    <a:p>
                      <a:pPr algn="r" fontAlgn="b"/>
                      <a:r>
                        <a:rPr lang="en-US" sz="1200">
                          <a:effectLst/>
                          <a:latin typeface="Aptos Narrow"/>
                        </a:rPr>
                        <a:t>45.6%</a:t>
                      </a:r>
                    </a:p>
                  </a:txBody>
                  <a:tcPr marL="9525" marR="9525" marT="9525" marB="0" anchor="b">
                    <a:lnL>
                      <a:noFill/>
                    </a:lnL>
                    <a:lnR>
                      <a:noFill/>
                    </a:lnR>
                    <a:lnT>
                      <a:noFill/>
                    </a:lnT>
                    <a:lnB>
                      <a:noFill/>
                    </a:lnB>
                    <a:solidFill>
                      <a:srgbClr val="75C68B"/>
                    </a:solidFill>
                  </a:tcPr>
                </a:tc>
                <a:extLst>
                  <a:ext uri="{0D108BD9-81ED-4DB2-BD59-A6C34878D82A}">
                    <a16:rowId xmlns:a16="http://schemas.microsoft.com/office/drawing/2014/main" val="2752372609"/>
                  </a:ext>
                </a:extLst>
              </a:tr>
              <a:tr h="258538">
                <a:tc>
                  <a:txBody>
                    <a:bodyPr/>
                    <a:lstStyle/>
                    <a:p>
                      <a:pPr fontAlgn="b"/>
                      <a:r>
                        <a:rPr lang="en-US" sz="1200">
                          <a:effectLst/>
                          <a:latin typeface="Aptos Narrow"/>
                        </a:rPr>
                        <a:t>120</a:t>
                      </a:r>
                    </a:p>
                  </a:txBody>
                  <a:tcPr marL="9525" marR="9525" marT="9525" marB="0" anchor="b">
                    <a:lnL>
                      <a:noFill/>
                    </a:lnL>
                    <a:lnR>
                      <a:noFill/>
                    </a:lnR>
                    <a:lnT>
                      <a:noFill/>
                    </a:lnT>
                    <a:lnB>
                      <a:noFill/>
                    </a:lnB>
                    <a:noFill/>
                  </a:tcPr>
                </a:tc>
                <a:tc>
                  <a:txBody>
                    <a:bodyPr/>
                    <a:lstStyle/>
                    <a:p>
                      <a:pPr algn="r" fontAlgn="b"/>
                      <a:r>
                        <a:rPr lang="en-US" sz="1200">
                          <a:effectLst/>
                          <a:latin typeface="Aptos Narrow"/>
                        </a:rPr>
                        <a:t>57.6%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6C68C"/>
                    </a:solidFill>
                  </a:tcPr>
                </a:tc>
                <a:tc>
                  <a:txBody>
                    <a:bodyPr/>
                    <a:lstStyle/>
                    <a:p>
                      <a:pPr algn="r" fontAlgn="b"/>
                      <a:r>
                        <a:rPr lang="en-US" sz="1200">
                          <a:effectLst/>
                          <a:latin typeface="Aptos Narrow"/>
                        </a:rPr>
                        <a:t>60.8%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a:rPr>
                        <a:t>34.4%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39.6%</a:t>
                      </a:r>
                    </a:p>
                  </a:txBody>
                  <a:tcPr marL="9525" marR="9525" marT="9525" marB="0" anchor="b">
                    <a:lnL>
                      <a:noFill/>
                    </a:lnL>
                    <a:lnR>
                      <a:noFill/>
                    </a:lnR>
                    <a:lnT>
                      <a:noFill/>
                    </a:lnT>
                    <a:lnB>
                      <a:noFill/>
                    </a:lnB>
                    <a:solidFill>
                      <a:srgbClr val="DEF0E6"/>
                    </a:solidFill>
                  </a:tcPr>
                </a:tc>
                <a:tc>
                  <a:txBody>
                    <a:bodyPr/>
                    <a:lstStyle/>
                    <a:p>
                      <a:pPr algn="r" fontAlgn="b"/>
                      <a:r>
                        <a:rPr lang="en-US" sz="1200">
                          <a:effectLst/>
                          <a:latin typeface="Aptos Narrow"/>
                        </a:rPr>
                        <a:t>48.5%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ABDBB9"/>
                    </a:solidFill>
                  </a:tcPr>
                </a:tc>
                <a:tc>
                  <a:txBody>
                    <a:bodyPr/>
                    <a:lstStyle/>
                    <a:p>
                      <a:pPr algn="r" fontAlgn="b"/>
                      <a:r>
                        <a:rPr lang="en-US" sz="1200">
                          <a:effectLst/>
                          <a:latin typeface="Aptos Narrow"/>
                        </a:rPr>
                        <a:t>39.4%</a:t>
                      </a:r>
                    </a:p>
                  </a:txBody>
                  <a:tcPr marL="9525" marR="9525" marT="9525" marB="0" anchor="b">
                    <a:lnL>
                      <a:noFill/>
                    </a:lnL>
                    <a:lnR>
                      <a:noFill/>
                    </a:lnR>
                    <a:lnT>
                      <a:noFill/>
                    </a:lnT>
                    <a:lnB>
                      <a:noFill/>
                    </a:lnB>
                    <a:solidFill>
                      <a:srgbClr val="DFF1E6"/>
                    </a:solidFill>
                  </a:tcPr>
                </a:tc>
                <a:tc>
                  <a:txBody>
                    <a:bodyPr/>
                    <a:lstStyle/>
                    <a:p>
                      <a:pPr algn="r" fontAlgn="b"/>
                      <a:r>
                        <a:rPr lang="en-US" sz="1200">
                          <a:effectLst/>
                          <a:latin typeface="Aptos Narrow"/>
                        </a:rPr>
                        <a:t>48.1%</a:t>
                      </a:r>
                    </a:p>
                  </a:txBody>
                  <a:tcPr marL="9525" marR="9525" marT="9525" marB="0" anchor="b">
                    <a:lnL>
                      <a:noFill/>
                    </a:lnL>
                    <a:lnR>
                      <a:noFill/>
                    </a:lnR>
                    <a:lnT>
                      <a:noFill/>
                    </a:lnT>
                    <a:lnB>
                      <a:noFill/>
                    </a:lnB>
                    <a:solidFill>
                      <a:srgbClr val="ADDCBB"/>
                    </a:solidFill>
                  </a:tcPr>
                </a:tc>
                <a:extLst>
                  <a:ext uri="{0D108BD9-81ED-4DB2-BD59-A6C34878D82A}">
                    <a16:rowId xmlns:a16="http://schemas.microsoft.com/office/drawing/2014/main" val="2407668285"/>
                  </a:ext>
                </a:extLst>
              </a:tr>
              <a:tr h="258538">
                <a:tc>
                  <a:txBody>
                    <a:bodyPr/>
                    <a:lstStyle/>
                    <a:p>
                      <a:pPr fontAlgn="b"/>
                      <a:r>
                        <a:rPr lang="en-US" sz="1200">
                          <a:effectLst/>
                          <a:latin typeface="Aptos Narrow"/>
                        </a:rPr>
                        <a:t>150</a:t>
                      </a:r>
                    </a:p>
                  </a:txBody>
                  <a:tcPr marL="9525" marR="9525" marT="9525" marB="0" anchor="b">
                    <a:lnL>
                      <a:noFill/>
                    </a:lnL>
                    <a:lnR>
                      <a:noFill/>
                    </a:lnR>
                    <a:lnT>
                      <a:noFill/>
                    </a:lnT>
                    <a:lnB>
                      <a:noFill/>
                    </a:lnB>
                    <a:noFill/>
                  </a:tcPr>
                </a:tc>
                <a:tc>
                  <a:txBody>
                    <a:bodyPr/>
                    <a:lstStyle/>
                    <a:p>
                      <a:pPr algn="r" fontAlgn="b"/>
                      <a:r>
                        <a:rPr lang="en-US" sz="1200">
                          <a:effectLst/>
                          <a:latin typeface="Aptos Narrow"/>
                        </a:rPr>
                        <a:t>64.8%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6CD9A"/>
                    </a:solidFill>
                  </a:tcPr>
                </a:tc>
                <a:tc>
                  <a:txBody>
                    <a:bodyPr/>
                    <a:lstStyle/>
                    <a:p>
                      <a:pPr algn="r" fontAlgn="b"/>
                      <a:r>
                        <a:rPr lang="en-US" sz="1200">
                          <a:effectLst/>
                          <a:latin typeface="Aptos Narrow"/>
                        </a:rPr>
                        <a:t>72.6%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48.8%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CEEAD7"/>
                    </a:solidFill>
                  </a:tcPr>
                </a:tc>
                <a:tc>
                  <a:txBody>
                    <a:bodyPr/>
                    <a:lstStyle/>
                    <a:p>
                      <a:pPr algn="r" fontAlgn="b"/>
                      <a:r>
                        <a:rPr lang="en-US" sz="1200">
                          <a:effectLst/>
                          <a:latin typeface="Aptos Narrow"/>
                        </a:rPr>
                        <a:t>40.2%</a:t>
                      </a:r>
                    </a:p>
                  </a:txBody>
                  <a:tcPr marL="9525" marR="9525" marT="9525" marB="0" anchor="b">
                    <a:lnL>
                      <a:noFill/>
                    </a:lnL>
                    <a:lnR>
                      <a:noFill/>
                    </a:lnR>
                    <a:lnT>
                      <a:noFill/>
                    </a:lnT>
                    <a:lnB>
                      <a:noFill/>
                    </a:lnB>
                    <a:solidFill>
                      <a:srgbClr val="F4F9F8"/>
                    </a:solidFill>
                  </a:tcPr>
                </a:tc>
                <a:tc>
                  <a:txBody>
                    <a:bodyPr/>
                    <a:lstStyle/>
                    <a:p>
                      <a:pPr algn="r" fontAlgn="b"/>
                      <a:r>
                        <a:rPr lang="en-US" sz="1200">
                          <a:effectLst/>
                          <a:latin typeface="Aptos Narrow"/>
                        </a:rPr>
                        <a:t>52.9%</a:t>
                      </a:r>
                    </a:p>
                  </a:txBody>
                  <a:tcPr marL="9525" marR="9525" marT="9525" marB="0" anchor="b">
                    <a:lnL>
                      <a:noFill/>
                    </a:lnL>
                    <a:lnR>
                      <a:noFill/>
                    </a:lnR>
                    <a:lnT>
                      <a:noFill/>
                    </a:lnT>
                    <a:lnB>
                      <a:noFill/>
                    </a:lnB>
                    <a:solidFill>
                      <a:srgbClr val="BCE2C7"/>
                    </a:solidFill>
                  </a:tcPr>
                </a:tc>
                <a:tc>
                  <a:txBody>
                    <a:bodyPr/>
                    <a:lstStyle/>
                    <a:p>
                      <a:pPr algn="r" fontAlgn="b"/>
                      <a:r>
                        <a:rPr lang="en-US" sz="1200">
                          <a:effectLst/>
                          <a:latin typeface="Aptos Narrow"/>
                        </a:rPr>
                        <a:t>38.4%</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49.0%</a:t>
                      </a:r>
                    </a:p>
                  </a:txBody>
                  <a:tcPr marL="9525" marR="9525" marT="9525" marB="0" anchor="b">
                    <a:lnL>
                      <a:noFill/>
                    </a:lnL>
                    <a:lnR>
                      <a:noFill/>
                    </a:lnR>
                    <a:lnT>
                      <a:noFill/>
                    </a:lnT>
                    <a:lnB>
                      <a:noFill/>
                    </a:lnB>
                    <a:solidFill>
                      <a:srgbClr val="CDE9D7"/>
                    </a:solidFill>
                  </a:tcPr>
                </a:tc>
                <a:extLst>
                  <a:ext uri="{0D108BD9-81ED-4DB2-BD59-A6C34878D82A}">
                    <a16:rowId xmlns:a16="http://schemas.microsoft.com/office/drawing/2014/main" val="1988315527"/>
                  </a:ext>
                </a:extLst>
              </a:tr>
              <a:tr h="258538">
                <a:tc>
                  <a:txBody>
                    <a:bodyPr/>
                    <a:lstStyle/>
                    <a:p>
                      <a:pPr fontAlgn="b"/>
                      <a:r>
                        <a:rPr lang="en-US" sz="1200">
                          <a:effectLst/>
                          <a:latin typeface="Aptos Narrow"/>
                        </a:rPr>
                        <a:t>180</a:t>
                      </a:r>
                    </a:p>
                  </a:txBody>
                  <a:tcPr marL="9525" marR="9525" marT="9525" marB="0" anchor="b">
                    <a:lnL>
                      <a:noFill/>
                    </a:lnL>
                    <a:lnR>
                      <a:noFill/>
                    </a:lnR>
                    <a:lnT>
                      <a:noFill/>
                    </a:lnT>
                    <a:lnB>
                      <a:noFill/>
                    </a:lnB>
                    <a:noFill/>
                  </a:tcPr>
                </a:tc>
                <a:tc>
                  <a:txBody>
                    <a:bodyPr/>
                    <a:lstStyle/>
                    <a:p>
                      <a:pPr algn="r" fontAlgn="b"/>
                      <a:r>
                        <a:rPr lang="en-US" sz="1200">
                          <a:effectLst/>
                          <a:latin typeface="Aptos Narrow"/>
                        </a:rPr>
                        <a:t>68.5%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3D2A4"/>
                    </a:solidFill>
                  </a:tcPr>
                </a:tc>
                <a:tc>
                  <a:txBody>
                    <a:bodyPr/>
                    <a:lstStyle/>
                    <a:p>
                      <a:pPr algn="r" fontAlgn="b"/>
                      <a:r>
                        <a:rPr lang="en-US" sz="1200">
                          <a:effectLst/>
                          <a:latin typeface="Aptos Narrow"/>
                        </a:rPr>
                        <a:t>80.7%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57.8%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BCE2C8"/>
                    </a:solidFill>
                  </a:tcPr>
                </a:tc>
                <a:tc>
                  <a:txBody>
                    <a:bodyPr/>
                    <a:lstStyle/>
                    <a:p>
                      <a:pPr algn="r" fontAlgn="b"/>
                      <a:r>
                        <a:rPr lang="en-US" sz="1200">
                          <a:effectLst/>
                          <a:latin typeface="Aptos Narrow"/>
                        </a:rPr>
                        <a:t>42.1%</a:t>
                      </a:r>
                    </a:p>
                  </a:txBody>
                  <a:tcPr marL="9525" marR="9525" marT="9525" marB="0" anchor="b">
                    <a:lnL>
                      <a:noFill/>
                    </a:lnL>
                    <a:lnR>
                      <a:noFill/>
                    </a:lnR>
                    <a:lnT>
                      <a:noFill/>
                    </a:lnT>
                    <a:lnB>
                      <a:noFill/>
                    </a:lnB>
                    <a:solidFill>
                      <a:srgbClr val="F8FBFC"/>
                    </a:solidFill>
                  </a:tcPr>
                </a:tc>
                <a:tc>
                  <a:txBody>
                    <a:bodyPr/>
                    <a:lstStyle/>
                    <a:p>
                      <a:pPr algn="r" fontAlgn="b"/>
                      <a:r>
                        <a:rPr lang="en-US" sz="1200">
                          <a:effectLst/>
                          <a:latin typeface="Aptos Narrow"/>
                        </a:rPr>
                        <a:t>54.8%</a:t>
                      </a:r>
                    </a:p>
                  </a:txBody>
                  <a:tcPr marL="9525" marR="9525" marT="9525" marB="0" anchor="b">
                    <a:lnL>
                      <a:noFill/>
                    </a:lnL>
                    <a:lnR>
                      <a:noFill/>
                    </a:lnR>
                    <a:lnT>
                      <a:noFill/>
                    </a:lnT>
                    <a:lnB>
                      <a:noFill/>
                    </a:lnB>
                    <a:solidFill>
                      <a:srgbClr val="C8E7D2"/>
                    </a:solidFill>
                  </a:tcPr>
                </a:tc>
                <a:tc>
                  <a:txBody>
                    <a:bodyPr/>
                    <a:lstStyle/>
                    <a:p>
                      <a:pPr algn="r" fontAlgn="b"/>
                      <a:r>
                        <a:rPr lang="en-US" sz="1200">
                          <a:effectLst/>
                          <a:latin typeface="Aptos Narrow"/>
                        </a:rPr>
                        <a:t>41.1%</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50.7%</a:t>
                      </a:r>
                    </a:p>
                  </a:txBody>
                  <a:tcPr marL="9525" marR="9525" marT="9525" marB="0" anchor="b">
                    <a:lnL>
                      <a:noFill/>
                    </a:lnL>
                    <a:lnR>
                      <a:noFill/>
                    </a:lnR>
                    <a:lnT>
                      <a:noFill/>
                    </a:lnT>
                    <a:lnB>
                      <a:noFill/>
                    </a:lnB>
                    <a:solidFill>
                      <a:srgbClr val="D7EDDF"/>
                    </a:solidFill>
                  </a:tcPr>
                </a:tc>
                <a:extLst>
                  <a:ext uri="{0D108BD9-81ED-4DB2-BD59-A6C34878D82A}">
                    <a16:rowId xmlns:a16="http://schemas.microsoft.com/office/drawing/2014/main" val="686583927"/>
                  </a:ext>
                </a:extLst>
              </a:tr>
              <a:tr h="258538">
                <a:tc>
                  <a:txBody>
                    <a:bodyPr/>
                    <a:lstStyle/>
                    <a:p>
                      <a:pPr fontAlgn="b"/>
                      <a:r>
                        <a:rPr lang="en-US" sz="1200">
                          <a:effectLst/>
                          <a:latin typeface="Aptos Narrow"/>
                        </a:rPr>
                        <a:t>210</a:t>
                      </a:r>
                    </a:p>
                  </a:txBody>
                  <a:tcPr marL="9525" marR="9525" marT="9525" marB="0" anchor="b">
                    <a:lnL>
                      <a:noFill/>
                    </a:lnL>
                    <a:lnR>
                      <a:noFill/>
                    </a:lnR>
                    <a:lnT>
                      <a:noFill/>
                    </a:lnT>
                    <a:lnB>
                      <a:noFill/>
                    </a:lnB>
                    <a:noFill/>
                  </a:tcPr>
                </a:tc>
                <a:tc>
                  <a:txBody>
                    <a:bodyPr/>
                    <a:lstStyle/>
                    <a:p>
                      <a:pPr algn="r" fontAlgn="b"/>
                      <a:r>
                        <a:rPr lang="en-US" sz="1200">
                          <a:effectLst/>
                          <a:latin typeface="Aptos Narrow"/>
                        </a:rPr>
                        <a:t>70.7%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6D3A7"/>
                    </a:solidFill>
                  </a:tcPr>
                </a:tc>
                <a:tc>
                  <a:txBody>
                    <a:bodyPr/>
                    <a:lstStyle/>
                    <a:p>
                      <a:pPr algn="r" fontAlgn="b"/>
                      <a:r>
                        <a:rPr lang="en-US" sz="1200">
                          <a:effectLst/>
                          <a:latin typeface="Aptos Narrow"/>
                        </a:rPr>
                        <a:t>85.3%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60.5%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B9E1C5"/>
                    </a:solidFill>
                  </a:tcPr>
                </a:tc>
                <a:tc>
                  <a:txBody>
                    <a:bodyPr/>
                    <a:lstStyle/>
                    <a:p>
                      <a:pPr algn="r" fontAlgn="b"/>
                      <a:r>
                        <a:rPr lang="en-US" sz="1200">
                          <a:effectLst/>
                          <a:latin typeface="Aptos Narrow"/>
                        </a:rPr>
                        <a:t>41.6%</a:t>
                      </a:r>
                    </a:p>
                  </a:txBody>
                  <a:tcPr marL="9525" marR="9525" marT="9525" marB="0" anchor="b">
                    <a:lnL>
                      <a:noFill/>
                    </a:lnL>
                    <a:lnR>
                      <a:noFill/>
                    </a:lnR>
                    <a:lnT>
                      <a:noFill/>
                    </a:lnT>
                    <a:lnB>
                      <a:noFill/>
                    </a:lnB>
                    <a:solidFill>
                      <a:srgbClr val="FAFBFD"/>
                    </a:solidFill>
                  </a:tcPr>
                </a:tc>
                <a:tc>
                  <a:txBody>
                    <a:bodyPr/>
                    <a:lstStyle/>
                    <a:p>
                      <a:pPr algn="r" fontAlgn="b"/>
                      <a:r>
                        <a:rPr lang="en-US" sz="1200">
                          <a:effectLst/>
                          <a:latin typeface="Aptos Narrow"/>
                        </a:rPr>
                        <a:t>54.5%</a:t>
                      </a:r>
                    </a:p>
                  </a:txBody>
                  <a:tcPr marL="9525" marR="9525" marT="9525" marB="0" anchor="b">
                    <a:lnL>
                      <a:noFill/>
                    </a:lnL>
                    <a:lnR>
                      <a:noFill/>
                    </a:lnR>
                    <a:lnT>
                      <a:noFill/>
                    </a:lnT>
                    <a:lnB>
                      <a:noFill/>
                    </a:lnB>
                    <a:solidFill>
                      <a:srgbClr val="CEE9D7"/>
                    </a:solidFill>
                  </a:tcPr>
                </a:tc>
                <a:tc>
                  <a:txBody>
                    <a:bodyPr/>
                    <a:lstStyle/>
                    <a:p>
                      <a:pPr algn="r" fontAlgn="b"/>
                      <a:r>
                        <a:rPr lang="en-US" sz="1200">
                          <a:effectLst/>
                          <a:latin typeface="Aptos Narrow"/>
                        </a:rPr>
                        <a:t>40.8%</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50.4%</a:t>
                      </a:r>
                    </a:p>
                  </a:txBody>
                  <a:tcPr marL="9525" marR="9525" marT="9525" marB="0" anchor="b">
                    <a:lnL>
                      <a:noFill/>
                    </a:lnL>
                    <a:lnR>
                      <a:noFill/>
                    </a:lnR>
                    <a:lnT>
                      <a:noFill/>
                    </a:lnT>
                    <a:lnB>
                      <a:noFill/>
                    </a:lnB>
                    <a:solidFill>
                      <a:srgbClr val="DCEFE3"/>
                    </a:solidFill>
                  </a:tcPr>
                </a:tc>
                <a:extLst>
                  <a:ext uri="{0D108BD9-81ED-4DB2-BD59-A6C34878D82A}">
                    <a16:rowId xmlns:a16="http://schemas.microsoft.com/office/drawing/2014/main" val="1793042106"/>
                  </a:ext>
                </a:extLst>
              </a:tr>
              <a:tr h="258538">
                <a:tc>
                  <a:txBody>
                    <a:bodyPr/>
                    <a:lstStyle/>
                    <a:p>
                      <a:pPr fontAlgn="b"/>
                      <a:r>
                        <a:rPr lang="en-US" sz="1200">
                          <a:effectLst/>
                          <a:latin typeface="Aptos Narrow"/>
                        </a:rPr>
                        <a:t>240</a:t>
                      </a:r>
                    </a:p>
                  </a:txBody>
                  <a:tcPr marL="9525" marR="9525" marT="9525" marB="0" anchor="b">
                    <a:lnL>
                      <a:noFill/>
                    </a:lnL>
                    <a:lnR>
                      <a:noFill/>
                    </a:lnR>
                    <a:lnT>
                      <a:noFill/>
                    </a:lnT>
                    <a:lnB>
                      <a:noFill/>
                    </a:lnB>
                    <a:noFill/>
                  </a:tcPr>
                </a:tc>
                <a:tc>
                  <a:txBody>
                    <a:bodyPr/>
                    <a:lstStyle/>
                    <a:p>
                      <a:pPr algn="r" fontAlgn="b"/>
                      <a:r>
                        <a:rPr lang="en-US" sz="1200">
                          <a:effectLst/>
                          <a:latin typeface="Aptos Narrow"/>
                        </a:rPr>
                        <a:t>73.1%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6D3A7"/>
                    </a:solidFill>
                  </a:tcPr>
                </a:tc>
                <a:tc>
                  <a:txBody>
                    <a:bodyPr/>
                    <a:lstStyle/>
                    <a:p>
                      <a:pPr algn="r" fontAlgn="b"/>
                      <a:r>
                        <a:rPr lang="en-US" sz="1200">
                          <a:effectLst/>
                          <a:latin typeface="Aptos Narrow"/>
                        </a:rPr>
                        <a:t>89.0%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64.9%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B0DDBD"/>
                    </a:solidFill>
                  </a:tcPr>
                </a:tc>
                <a:tc>
                  <a:txBody>
                    <a:bodyPr/>
                    <a:lstStyle/>
                    <a:p>
                      <a:pPr algn="r" fontAlgn="b"/>
                      <a:r>
                        <a:rPr lang="en-US" sz="1200">
                          <a:effectLst/>
                          <a:latin typeface="Aptos Narrow"/>
                        </a:rPr>
                        <a:t>42.2%</a:t>
                      </a:r>
                    </a:p>
                  </a:txBody>
                  <a:tcPr marL="9525" marR="9525" marT="9525" marB="0" anchor="b">
                    <a:lnL>
                      <a:noFill/>
                    </a:lnL>
                    <a:lnR>
                      <a:noFill/>
                    </a:lnR>
                    <a:lnT>
                      <a:noFill/>
                    </a:lnT>
                    <a:lnB>
                      <a:noFill/>
                    </a:lnB>
                    <a:solidFill>
                      <a:srgbClr val="F8FBFC"/>
                    </a:solidFill>
                  </a:tcPr>
                </a:tc>
                <a:tc>
                  <a:txBody>
                    <a:bodyPr/>
                    <a:lstStyle/>
                    <a:p>
                      <a:pPr algn="r" fontAlgn="b"/>
                      <a:r>
                        <a:rPr lang="en-US" sz="1200">
                          <a:effectLst/>
                          <a:latin typeface="Aptos Narrow"/>
                        </a:rPr>
                        <a:t>53.1%</a:t>
                      </a:r>
                    </a:p>
                  </a:txBody>
                  <a:tcPr marL="9525" marR="9525" marT="9525" marB="0" anchor="b">
                    <a:lnL>
                      <a:noFill/>
                    </a:lnL>
                    <a:lnR>
                      <a:noFill/>
                    </a:lnR>
                    <a:lnT>
                      <a:noFill/>
                    </a:lnT>
                    <a:lnB>
                      <a:noFill/>
                    </a:lnB>
                    <a:solidFill>
                      <a:srgbClr val="D5EDDE"/>
                    </a:solidFill>
                  </a:tcPr>
                </a:tc>
                <a:tc>
                  <a:txBody>
                    <a:bodyPr/>
                    <a:lstStyle/>
                    <a:p>
                      <a:pPr algn="r" fontAlgn="b"/>
                      <a:r>
                        <a:rPr lang="en-US" sz="1200">
                          <a:effectLst/>
                          <a:latin typeface="Aptos Narrow"/>
                        </a:rPr>
                        <a:t>40.7%</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51.0%</a:t>
                      </a:r>
                    </a:p>
                  </a:txBody>
                  <a:tcPr marL="9525" marR="9525" marT="9525" marB="0" anchor="b">
                    <a:lnL>
                      <a:noFill/>
                    </a:lnL>
                    <a:lnR>
                      <a:noFill/>
                    </a:lnR>
                    <a:lnT>
                      <a:noFill/>
                    </a:lnT>
                    <a:lnB>
                      <a:noFill/>
                    </a:lnB>
                    <a:solidFill>
                      <a:srgbClr val="DCEFE3"/>
                    </a:solidFill>
                  </a:tcPr>
                </a:tc>
                <a:extLst>
                  <a:ext uri="{0D108BD9-81ED-4DB2-BD59-A6C34878D82A}">
                    <a16:rowId xmlns:a16="http://schemas.microsoft.com/office/drawing/2014/main" val="1874386911"/>
                  </a:ext>
                </a:extLst>
              </a:tr>
              <a:tr h="258538">
                <a:tc>
                  <a:txBody>
                    <a:bodyPr/>
                    <a:lstStyle/>
                    <a:p>
                      <a:pPr fontAlgn="b"/>
                      <a:r>
                        <a:rPr lang="en-US" sz="1200">
                          <a:effectLst/>
                          <a:latin typeface="Aptos Narrow"/>
                        </a:rPr>
                        <a:t>270</a:t>
                      </a:r>
                    </a:p>
                  </a:txBody>
                  <a:tcPr marL="9525" marR="9525" marT="9525" marB="0" anchor="b">
                    <a:lnL>
                      <a:noFill/>
                    </a:lnL>
                    <a:lnR>
                      <a:noFill/>
                    </a:lnR>
                    <a:lnT>
                      <a:noFill/>
                    </a:lnT>
                    <a:lnB>
                      <a:noFill/>
                    </a:lnB>
                    <a:noFill/>
                  </a:tcPr>
                </a:tc>
                <a:tc>
                  <a:txBody>
                    <a:bodyPr/>
                    <a:lstStyle/>
                    <a:p>
                      <a:pPr algn="r" fontAlgn="b"/>
                      <a:r>
                        <a:rPr lang="en-US" sz="1200">
                          <a:effectLst/>
                          <a:latin typeface="Aptos Narrow"/>
                        </a:rPr>
                        <a:t>74.1%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7D3A8"/>
                    </a:solidFill>
                  </a:tcPr>
                </a:tc>
                <a:tc>
                  <a:txBody>
                    <a:bodyPr/>
                    <a:lstStyle/>
                    <a:p>
                      <a:pPr algn="r" fontAlgn="b"/>
                      <a:r>
                        <a:rPr lang="en-US" sz="1200">
                          <a:effectLst/>
                          <a:latin typeface="Aptos Narrow"/>
                        </a:rPr>
                        <a:t>90.9%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a:rPr>
                        <a:t>66.4%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AFDDBD"/>
                    </a:solidFill>
                  </a:tcPr>
                </a:tc>
                <a:tc>
                  <a:txBody>
                    <a:bodyPr/>
                    <a:lstStyle/>
                    <a:p>
                      <a:pPr algn="r" fontAlgn="b"/>
                      <a:r>
                        <a:rPr lang="en-US" sz="1200">
                          <a:effectLst/>
                          <a:latin typeface="Aptos Narrow"/>
                        </a:rPr>
                        <a:t>42.7%</a:t>
                      </a:r>
                    </a:p>
                  </a:txBody>
                  <a:tcPr marL="9525" marR="9525" marT="9525" marB="0" anchor="b">
                    <a:lnL>
                      <a:noFill/>
                    </a:lnL>
                    <a:lnR>
                      <a:noFill/>
                    </a:lnR>
                    <a:lnT>
                      <a:noFill/>
                    </a:lnT>
                    <a:lnB>
                      <a:noFill/>
                    </a:lnB>
                    <a:solidFill>
                      <a:srgbClr val="F8FBFC"/>
                    </a:solidFill>
                  </a:tcPr>
                </a:tc>
                <a:tc>
                  <a:txBody>
                    <a:bodyPr/>
                    <a:lstStyle/>
                    <a:p>
                      <a:pPr algn="r" fontAlgn="b"/>
                      <a:r>
                        <a:rPr lang="en-US" sz="1200">
                          <a:effectLst/>
                          <a:latin typeface="Aptos Narrow"/>
                        </a:rPr>
                        <a:t>58.0%</a:t>
                      </a:r>
                    </a:p>
                  </a:txBody>
                  <a:tcPr marL="9525" marR="9525" marT="9525" marB="0" anchor="b">
                    <a:lnL>
                      <a:noFill/>
                    </a:lnL>
                    <a:lnR>
                      <a:noFill/>
                    </a:lnR>
                    <a:lnT>
                      <a:noFill/>
                    </a:lnT>
                    <a:lnB>
                      <a:noFill/>
                    </a:lnB>
                    <a:solidFill>
                      <a:srgbClr val="C9E8D3"/>
                    </a:solidFill>
                  </a:tcPr>
                </a:tc>
                <a:tc>
                  <a:txBody>
                    <a:bodyPr/>
                    <a:lstStyle/>
                    <a:p>
                      <a:pPr algn="r" fontAlgn="b"/>
                      <a:r>
                        <a:rPr lang="en-US" sz="1200">
                          <a:effectLst/>
                          <a:latin typeface="Aptos Narrow"/>
                        </a:rPr>
                        <a:t>41.3%</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a:rPr>
                        <a:t>53.2%</a:t>
                      </a:r>
                    </a:p>
                  </a:txBody>
                  <a:tcPr marL="9525" marR="9525" marT="9525" marB="0" anchor="b">
                    <a:lnL>
                      <a:noFill/>
                    </a:lnL>
                    <a:lnR>
                      <a:noFill/>
                    </a:lnR>
                    <a:lnT>
                      <a:noFill/>
                    </a:lnT>
                    <a:lnB>
                      <a:noFill/>
                    </a:lnB>
                    <a:solidFill>
                      <a:srgbClr val="D8EEE0"/>
                    </a:solidFill>
                  </a:tcPr>
                </a:tc>
                <a:extLst>
                  <a:ext uri="{0D108BD9-81ED-4DB2-BD59-A6C34878D82A}">
                    <a16:rowId xmlns:a16="http://schemas.microsoft.com/office/drawing/2014/main" val="2652701218"/>
                  </a:ext>
                </a:extLst>
              </a:tr>
            </a:tbl>
          </a:graphicData>
        </a:graphic>
      </p:graphicFrame>
      <p:sp>
        <p:nvSpPr>
          <p:cNvPr id="15" name="TextBox 14">
            <a:extLst>
              <a:ext uri="{FF2B5EF4-FFF2-40B4-BE49-F238E27FC236}">
                <a16:creationId xmlns:a16="http://schemas.microsoft.com/office/drawing/2014/main" id="{9E5E9DC9-1D5B-1AD0-2B4F-7145F6A14CCB}"/>
              </a:ext>
            </a:extLst>
          </p:cNvPr>
          <p:cNvSpPr txBox="1"/>
          <p:nvPr/>
        </p:nvSpPr>
        <p:spPr>
          <a:xfrm>
            <a:off x="6656328" y="854163"/>
            <a:ext cx="2488818" cy="2862322"/>
          </a:xfrm>
          <a:prstGeom prst="rect">
            <a:avLst/>
          </a:prstGeom>
          <a:noFill/>
        </p:spPr>
        <p:txBody>
          <a:bodyPr wrap="square" lIns="91440" tIns="45720" rIns="91440" bIns="45720" rtlCol="0" anchor="t">
            <a:spAutoFit/>
          </a:bodyPr>
          <a:lstStyle/>
          <a:p>
            <a:pPr marL="171450" indent="-171450">
              <a:buChar char="•"/>
            </a:pPr>
            <a:r>
              <a:rPr lang="en-US" sz="1200">
                <a:latin typeface="ui-sans-serif"/>
              </a:rPr>
              <a:t>Sampled TSF excels at higher cut points, achieving 90.9% recall at 270.</a:t>
            </a:r>
          </a:p>
          <a:p>
            <a:pPr marL="171450" indent="-171450">
              <a:buChar char="•"/>
            </a:pPr>
            <a:endParaRPr lang="en-US" sz="1200">
              <a:solidFill>
                <a:srgbClr val="0D0D0D"/>
              </a:solidFill>
              <a:latin typeface="ui-sans-serif"/>
            </a:endParaRPr>
          </a:p>
          <a:p>
            <a:pPr marL="171450" indent="-171450">
              <a:buChar char="•"/>
            </a:pPr>
            <a:r>
              <a:rPr lang="en-US" sz="1200">
                <a:latin typeface="ui-sans-serif"/>
              </a:rPr>
              <a:t>Traditional ML models (DT, </a:t>
            </a:r>
            <a:r>
              <a:rPr lang="en-US" sz="1200" err="1">
                <a:latin typeface="ui-sans-serif"/>
              </a:rPr>
              <a:t>LightGBM</a:t>
            </a:r>
            <a:r>
              <a:rPr lang="en-US" sz="1200">
                <a:latin typeface="ui-sans-serif"/>
              </a:rPr>
              <a:t>, RF, </a:t>
            </a:r>
            <a:r>
              <a:rPr lang="en-US" sz="1200" err="1">
                <a:latin typeface="ui-sans-serif"/>
              </a:rPr>
              <a:t>XGBoost</a:t>
            </a:r>
            <a:r>
              <a:rPr lang="en-US" sz="1200">
                <a:latin typeface="ui-sans-serif"/>
              </a:rPr>
              <a:t>) show consistent but lower recall across all cut points.</a:t>
            </a:r>
          </a:p>
          <a:p>
            <a:pPr marL="171450" indent="-171450">
              <a:buChar char="•"/>
            </a:pPr>
            <a:endParaRPr lang="en-US" sz="1200">
              <a:solidFill>
                <a:srgbClr val="0D0D0D"/>
              </a:solidFill>
              <a:latin typeface="ui-sans-serif"/>
            </a:endParaRPr>
          </a:p>
          <a:p>
            <a:pPr marL="171450" indent="-171450">
              <a:buChar char="•"/>
            </a:pPr>
            <a:r>
              <a:rPr lang="en-US" sz="1200">
                <a:latin typeface="ui-sans-serif"/>
              </a:rPr>
              <a:t>Baseline TSF and Meta Model start low but improve significantly, reaching 74.1% and 66.4% recall respectively at cut point 270.</a:t>
            </a:r>
          </a:p>
          <a:p>
            <a:pPr marL="171450" indent="-171450">
              <a:buChar char="•"/>
            </a:pPr>
            <a:endParaRPr lang="en-US" sz="1200">
              <a:solidFill>
                <a:srgbClr val="0D0D0D"/>
              </a:solidFill>
            </a:endParaRPr>
          </a:p>
        </p:txBody>
      </p:sp>
    </p:spTree>
    <p:extLst>
      <p:ext uri="{BB962C8B-B14F-4D97-AF65-F5344CB8AC3E}">
        <p14:creationId xmlns:p14="http://schemas.microsoft.com/office/powerpoint/2010/main" val="410868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21</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288018" y="96185"/>
            <a:ext cx="8222725" cy="584775"/>
          </a:xfrm>
          <a:prstGeom prst="rect">
            <a:avLst/>
          </a:prstGeom>
          <a:noFill/>
        </p:spPr>
        <p:txBody>
          <a:bodyPr wrap="square" lIns="91440" tIns="45720" rIns="91440" bIns="45720" rtlCol="0" anchor="t">
            <a:spAutoFit/>
          </a:bodyPr>
          <a:lstStyle/>
          <a:p>
            <a:pPr>
              <a:buClr>
                <a:schemeClr val="dk1"/>
              </a:buCl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Dropout Modeling (Early Prediction)</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15" name="TextBox 14">
            <a:extLst>
              <a:ext uri="{FF2B5EF4-FFF2-40B4-BE49-F238E27FC236}">
                <a16:creationId xmlns:a16="http://schemas.microsoft.com/office/drawing/2014/main" id="{9E5E9DC9-1D5B-1AD0-2B4F-7145F6A14CCB}"/>
              </a:ext>
            </a:extLst>
          </p:cNvPr>
          <p:cNvSpPr txBox="1"/>
          <p:nvPr/>
        </p:nvSpPr>
        <p:spPr>
          <a:xfrm>
            <a:off x="6656328" y="854163"/>
            <a:ext cx="2488818" cy="3046988"/>
          </a:xfrm>
          <a:prstGeom prst="rect">
            <a:avLst/>
          </a:prstGeom>
          <a:noFill/>
        </p:spPr>
        <p:txBody>
          <a:bodyPr wrap="square" lIns="91440" tIns="45720" rIns="91440" bIns="45720" rtlCol="0" anchor="t">
            <a:spAutoFit/>
          </a:bodyPr>
          <a:lstStyle/>
          <a:p>
            <a:pPr marL="171450" indent="-171450">
              <a:buChar char="•"/>
            </a:pPr>
            <a:r>
              <a:rPr lang="en-US" sz="1200">
                <a:latin typeface="ui-sans-serif"/>
              </a:rPr>
              <a:t>Meta Model leads initially, but Baseline TSF and Sampled TSF catch up, all reaching ~93% AUC at cut point 270.</a:t>
            </a:r>
          </a:p>
          <a:p>
            <a:pPr marL="171450" indent="-171450">
              <a:buChar char="•"/>
            </a:pPr>
            <a:endParaRPr lang="en-US" sz="1200">
              <a:solidFill>
                <a:srgbClr val="0D0D0D"/>
              </a:solidFill>
              <a:latin typeface="ui-sans-serif"/>
            </a:endParaRPr>
          </a:p>
          <a:p>
            <a:pPr marL="171450" indent="-171450">
              <a:buChar char="•"/>
            </a:pPr>
            <a:r>
              <a:rPr lang="en-US" sz="1200">
                <a:latin typeface="ui-sans-serif"/>
              </a:rPr>
              <a:t>Traditional ML models (DT, </a:t>
            </a:r>
            <a:r>
              <a:rPr lang="en-US" sz="1200" err="1">
                <a:latin typeface="ui-sans-serif"/>
              </a:rPr>
              <a:t>LightGBM</a:t>
            </a:r>
            <a:r>
              <a:rPr lang="en-US" sz="1200">
                <a:latin typeface="ui-sans-serif"/>
              </a:rPr>
              <a:t>, RF, </a:t>
            </a:r>
            <a:r>
              <a:rPr lang="en-US" sz="1200" err="1">
                <a:latin typeface="ui-sans-serif"/>
              </a:rPr>
              <a:t>XGBoost</a:t>
            </a:r>
            <a:r>
              <a:rPr lang="en-US" sz="1200">
                <a:latin typeface="ui-sans-serif"/>
              </a:rPr>
              <a:t>) show relatively stable AUC scores, ranging from 55% to 69%.</a:t>
            </a:r>
          </a:p>
          <a:p>
            <a:pPr marL="171450" indent="-171450">
              <a:buChar char="•"/>
            </a:pPr>
            <a:endParaRPr lang="en-US" sz="1200">
              <a:solidFill>
                <a:srgbClr val="0D0D0D"/>
              </a:solidFill>
              <a:latin typeface="ui-sans-serif"/>
            </a:endParaRPr>
          </a:p>
          <a:p>
            <a:pPr marL="171450" indent="-171450">
              <a:buChar char="•"/>
            </a:pPr>
            <a:r>
              <a:rPr lang="en-US" sz="1200">
                <a:latin typeface="ui-sans-serif"/>
              </a:rPr>
              <a:t>Baseline TSF and Sampled TSF demonstrate significant improvement as cut points increase, starting around 55% and ending above 92%.</a:t>
            </a:r>
          </a:p>
          <a:p>
            <a:pPr marL="171450" indent="-171450">
              <a:buChar char="•"/>
            </a:pPr>
            <a:endParaRPr lang="en-US" sz="1200">
              <a:solidFill>
                <a:srgbClr val="0D0D0D"/>
              </a:solidFill>
              <a:latin typeface="ui-sans-serif"/>
            </a:endParaRPr>
          </a:p>
        </p:txBody>
      </p:sp>
      <p:graphicFrame>
        <p:nvGraphicFramePr>
          <p:cNvPr id="7" name="Table 6">
            <a:extLst>
              <a:ext uri="{FF2B5EF4-FFF2-40B4-BE49-F238E27FC236}">
                <a16:creationId xmlns:a16="http://schemas.microsoft.com/office/drawing/2014/main" id="{DD9F4505-EEC9-EC9D-3070-5427BBD75174}"/>
              </a:ext>
            </a:extLst>
          </p:cNvPr>
          <p:cNvGraphicFramePr>
            <a:graphicFrameLocks noGrp="1"/>
          </p:cNvGraphicFramePr>
          <p:nvPr>
            <p:extLst>
              <p:ext uri="{D42A27DB-BD31-4B8C-83A1-F6EECF244321}">
                <p14:modId xmlns:p14="http://schemas.microsoft.com/office/powerpoint/2010/main" val="2709874944"/>
              </p:ext>
            </p:extLst>
          </p:nvPr>
        </p:nvGraphicFramePr>
        <p:xfrm>
          <a:off x="288018" y="796063"/>
          <a:ext cx="6330968" cy="3560472"/>
        </p:xfrm>
        <a:graphic>
          <a:graphicData uri="http://schemas.openxmlformats.org/drawingml/2006/table">
            <a:tbl>
              <a:tblPr bandRow="1">
                <a:tableStyleId>{BBB713A6-5156-4448-B144-822046962AE8}</a:tableStyleId>
              </a:tblPr>
              <a:tblGrid>
                <a:gridCol w="791371">
                  <a:extLst>
                    <a:ext uri="{9D8B030D-6E8A-4147-A177-3AD203B41FA5}">
                      <a16:colId xmlns:a16="http://schemas.microsoft.com/office/drawing/2014/main" val="658414773"/>
                    </a:ext>
                  </a:extLst>
                </a:gridCol>
                <a:gridCol w="791371">
                  <a:extLst>
                    <a:ext uri="{9D8B030D-6E8A-4147-A177-3AD203B41FA5}">
                      <a16:colId xmlns:a16="http://schemas.microsoft.com/office/drawing/2014/main" val="1799424307"/>
                    </a:ext>
                  </a:extLst>
                </a:gridCol>
                <a:gridCol w="791371">
                  <a:extLst>
                    <a:ext uri="{9D8B030D-6E8A-4147-A177-3AD203B41FA5}">
                      <a16:colId xmlns:a16="http://schemas.microsoft.com/office/drawing/2014/main" val="3530315582"/>
                    </a:ext>
                  </a:extLst>
                </a:gridCol>
                <a:gridCol w="791371">
                  <a:extLst>
                    <a:ext uri="{9D8B030D-6E8A-4147-A177-3AD203B41FA5}">
                      <a16:colId xmlns:a16="http://schemas.microsoft.com/office/drawing/2014/main" val="2824113845"/>
                    </a:ext>
                  </a:extLst>
                </a:gridCol>
                <a:gridCol w="791371">
                  <a:extLst>
                    <a:ext uri="{9D8B030D-6E8A-4147-A177-3AD203B41FA5}">
                      <a16:colId xmlns:a16="http://schemas.microsoft.com/office/drawing/2014/main" val="3764670606"/>
                    </a:ext>
                  </a:extLst>
                </a:gridCol>
                <a:gridCol w="791371">
                  <a:extLst>
                    <a:ext uri="{9D8B030D-6E8A-4147-A177-3AD203B41FA5}">
                      <a16:colId xmlns:a16="http://schemas.microsoft.com/office/drawing/2014/main" val="419363358"/>
                    </a:ext>
                  </a:extLst>
                </a:gridCol>
                <a:gridCol w="791371">
                  <a:extLst>
                    <a:ext uri="{9D8B030D-6E8A-4147-A177-3AD203B41FA5}">
                      <a16:colId xmlns:a16="http://schemas.microsoft.com/office/drawing/2014/main" val="4043150518"/>
                    </a:ext>
                  </a:extLst>
                </a:gridCol>
                <a:gridCol w="791371">
                  <a:extLst>
                    <a:ext uri="{9D8B030D-6E8A-4147-A177-3AD203B41FA5}">
                      <a16:colId xmlns:a16="http://schemas.microsoft.com/office/drawing/2014/main" val="1021486676"/>
                    </a:ext>
                  </a:extLst>
                </a:gridCol>
              </a:tblGrid>
              <a:tr h="318848">
                <a:tc gridSpan="8">
                  <a:txBody>
                    <a:bodyPr/>
                    <a:lstStyle/>
                    <a:p>
                      <a:pPr algn="ctr" fontAlgn="b"/>
                      <a:r>
                        <a:rPr lang="en-US" sz="1400" b="1">
                          <a:solidFill>
                            <a:srgbClr val="FFFFFF"/>
                          </a:solidFill>
                          <a:effectLst/>
                          <a:latin typeface="Aptos Narrow" panose="020B0004020202020204" pitchFamily="34" charset="0"/>
                        </a:rPr>
                        <a:t>Dropout Modeling AUC analysis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7345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8619925"/>
                  </a:ext>
                </a:extLst>
              </a:tr>
              <a:tr h="563298">
                <a:tc>
                  <a:txBody>
                    <a:bodyPr/>
                    <a:lstStyle/>
                    <a:p>
                      <a:pPr fontAlgn="b"/>
                      <a:r>
                        <a:rPr lang="en-US" sz="1400" b="1">
                          <a:effectLst/>
                          <a:latin typeface="Aptos Narrow" panose="020B0004020202020204" pitchFamily="34" charset="0"/>
                        </a:rPr>
                        <a:t>Cuts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Baseline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Sampled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Meta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LightGBM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XGBoost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0508979"/>
                  </a:ext>
                </a:extLst>
              </a:tr>
              <a:tr h="265707">
                <a:tc>
                  <a:txBody>
                    <a:bodyPr/>
                    <a:lstStyle/>
                    <a:p>
                      <a:pPr fontAlgn="b"/>
                      <a:r>
                        <a:rPr lang="en-US" sz="1200">
                          <a:effectLst/>
                          <a:latin typeface="Aptos Narrow" panose="020B000402020202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200">
                          <a:effectLst/>
                          <a:latin typeface="Aptos Narrow" panose="020B0004020202020204" pitchFamily="34" charset="0"/>
                        </a:rPr>
                        <a:t>54.9%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BF6F1"/>
                    </a:solidFill>
                  </a:tcPr>
                </a:tc>
                <a:tc>
                  <a:txBody>
                    <a:bodyPr/>
                    <a:lstStyle/>
                    <a:p>
                      <a:pPr algn="r" fontAlgn="b"/>
                      <a:r>
                        <a:rPr lang="en-US" sz="1200">
                          <a:effectLst/>
                          <a:latin typeface="Aptos Narrow" panose="020B0004020202020204" pitchFamily="34" charset="0"/>
                        </a:rPr>
                        <a:t>54.4%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0F7F5"/>
                    </a:solidFill>
                  </a:tcPr>
                </a:tc>
                <a:tc>
                  <a:txBody>
                    <a:bodyPr/>
                    <a:lstStyle/>
                    <a:p>
                      <a:pPr algn="r" fontAlgn="b"/>
                      <a:r>
                        <a:rPr lang="en-US" sz="1200">
                          <a:effectLst/>
                          <a:latin typeface="Aptos Narrow" panose="020B0004020202020204" pitchFamily="34" charset="0"/>
                        </a:rPr>
                        <a:t>69.6%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53.0%</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200">
                          <a:effectLst/>
                          <a:latin typeface="Aptos Narrow" panose="020B0004020202020204" pitchFamily="34" charset="0"/>
                        </a:rPr>
                        <a:t>57.4%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4ECDD"/>
                    </a:solidFill>
                  </a:tcPr>
                </a:tc>
                <a:tc>
                  <a:txBody>
                    <a:bodyPr/>
                    <a:lstStyle/>
                    <a:p>
                      <a:pPr algn="r" fontAlgn="b"/>
                      <a:r>
                        <a:rPr lang="en-US" sz="1200">
                          <a:effectLst/>
                          <a:latin typeface="Aptos Narrow" panose="020B0004020202020204" pitchFamily="34" charset="0"/>
                        </a:rPr>
                        <a:t>56.6%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FE3"/>
                    </a:solidFill>
                  </a:tcPr>
                </a:tc>
                <a:tc>
                  <a:txBody>
                    <a:bodyPr/>
                    <a:lstStyle/>
                    <a:p>
                      <a:pPr algn="r" fontAlgn="b"/>
                      <a:r>
                        <a:rPr lang="en-US" sz="1200">
                          <a:effectLst/>
                          <a:latin typeface="Aptos Narrow" panose="020B0004020202020204" pitchFamily="34" charset="0"/>
                        </a:rPr>
                        <a:t>56.7%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AEFE2"/>
                    </a:solidFill>
                  </a:tcPr>
                </a:tc>
                <a:extLst>
                  <a:ext uri="{0D108BD9-81ED-4DB2-BD59-A6C34878D82A}">
                    <a16:rowId xmlns:a16="http://schemas.microsoft.com/office/drawing/2014/main" val="680128050"/>
                  </a:ext>
                </a:extLst>
              </a:tr>
              <a:tr h="276335">
                <a:tc>
                  <a:txBody>
                    <a:bodyPr/>
                    <a:lstStyle/>
                    <a:p>
                      <a:pPr fontAlgn="b"/>
                      <a:r>
                        <a:rPr lang="en-US" sz="1200">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63.5%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99D4A9"/>
                    </a:solidFill>
                  </a:tcPr>
                </a:tc>
                <a:tc>
                  <a:txBody>
                    <a:bodyPr/>
                    <a:lstStyle/>
                    <a:p>
                      <a:pPr algn="r" fontAlgn="b"/>
                      <a:r>
                        <a:rPr lang="en-US" sz="1200">
                          <a:effectLst/>
                          <a:latin typeface="Aptos Narrow" panose="020B0004020202020204" pitchFamily="34" charset="0"/>
                        </a:rPr>
                        <a:t>55.1%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E2F2E9"/>
                    </a:solidFill>
                  </a:tcPr>
                </a:tc>
                <a:tc>
                  <a:txBody>
                    <a:bodyPr/>
                    <a:lstStyle/>
                    <a:p>
                      <a:pPr algn="r" fontAlgn="b"/>
                      <a:r>
                        <a:rPr lang="en-US" sz="1200">
                          <a:effectLst/>
                          <a:latin typeface="Aptos Narrow" panose="020B0004020202020204" pitchFamily="34" charset="0"/>
                        </a:rPr>
                        <a:t>69.6%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52.1%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60.1%</a:t>
                      </a:r>
                    </a:p>
                  </a:txBody>
                  <a:tcPr marL="9525" marR="9525" marT="9525" marB="0" anchor="b">
                    <a:lnL>
                      <a:noFill/>
                    </a:lnL>
                    <a:lnR>
                      <a:noFill/>
                    </a:lnR>
                    <a:lnT>
                      <a:noFill/>
                    </a:lnT>
                    <a:lnB>
                      <a:noFill/>
                    </a:lnB>
                    <a:solidFill>
                      <a:srgbClr val="B6E0C3"/>
                    </a:solidFill>
                  </a:tcPr>
                </a:tc>
                <a:tc>
                  <a:txBody>
                    <a:bodyPr/>
                    <a:lstStyle/>
                    <a:p>
                      <a:pPr algn="r" fontAlgn="b"/>
                      <a:r>
                        <a:rPr lang="en-US" sz="1200">
                          <a:effectLst/>
                          <a:latin typeface="Aptos Narrow" panose="020B0004020202020204" pitchFamily="34" charset="0"/>
                        </a:rPr>
                        <a:t>56.7%</a:t>
                      </a:r>
                    </a:p>
                  </a:txBody>
                  <a:tcPr marL="9525" marR="9525" marT="9525" marB="0" anchor="b">
                    <a:lnL>
                      <a:noFill/>
                    </a:lnL>
                    <a:lnR>
                      <a:noFill/>
                    </a:lnR>
                    <a:lnT>
                      <a:noFill/>
                    </a:lnT>
                    <a:lnB>
                      <a:noFill/>
                    </a:lnB>
                    <a:solidFill>
                      <a:srgbClr val="D4ECDD"/>
                    </a:solidFill>
                  </a:tcPr>
                </a:tc>
                <a:tc>
                  <a:txBody>
                    <a:bodyPr/>
                    <a:lstStyle/>
                    <a:p>
                      <a:pPr algn="r" fontAlgn="b"/>
                      <a:r>
                        <a:rPr lang="en-US" sz="1200">
                          <a:effectLst/>
                          <a:latin typeface="Aptos Narrow" panose="020B0004020202020204" pitchFamily="34" charset="0"/>
                        </a:rPr>
                        <a:t>59.1%</a:t>
                      </a:r>
                    </a:p>
                  </a:txBody>
                  <a:tcPr marL="9525" marR="9525" marT="9525" marB="0" anchor="b">
                    <a:lnL>
                      <a:noFill/>
                    </a:lnL>
                    <a:lnR>
                      <a:noFill/>
                    </a:lnR>
                    <a:lnT>
                      <a:noFill/>
                    </a:lnT>
                    <a:lnB>
                      <a:noFill/>
                    </a:lnB>
                    <a:solidFill>
                      <a:srgbClr val="BFE4CB"/>
                    </a:solidFill>
                  </a:tcPr>
                </a:tc>
                <a:extLst>
                  <a:ext uri="{0D108BD9-81ED-4DB2-BD59-A6C34878D82A}">
                    <a16:rowId xmlns:a16="http://schemas.microsoft.com/office/drawing/2014/main" val="2374741827"/>
                  </a:ext>
                </a:extLst>
              </a:tr>
              <a:tr h="265707">
                <a:tc>
                  <a:txBody>
                    <a:bodyPr/>
                    <a:lstStyle/>
                    <a:p>
                      <a:pPr fontAlgn="b"/>
                      <a:r>
                        <a:rPr lang="en-US" sz="1200">
                          <a:effectLst/>
                          <a:latin typeface="Aptos Narrow" panose="020B0004020202020204" pitchFamily="34" charset="0"/>
                        </a:rPr>
                        <a:t>60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74.3%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65.3%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A3D8B3"/>
                    </a:solidFill>
                  </a:tcPr>
                </a:tc>
                <a:tc>
                  <a:txBody>
                    <a:bodyPr/>
                    <a:lstStyle/>
                    <a:p>
                      <a:pPr algn="r" fontAlgn="b"/>
                      <a:r>
                        <a:rPr lang="en-US" sz="1200">
                          <a:effectLst/>
                          <a:latin typeface="Aptos Narrow" panose="020B0004020202020204" pitchFamily="34" charset="0"/>
                        </a:rPr>
                        <a:t>71.6%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76C68C"/>
                    </a:solidFill>
                  </a:tcPr>
                </a:tc>
                <a:tc>
                  <a:txBody>
                    <a:bodyPr/>
                    <a:lstStyle/>
                    <a:p>
                      <a:pPr algn="r" fontAlgn="b"/>
                      <a:r>
                        <a:rPr lang="en-US" sz="1200">
                          <a:effectLst/>
                          <a:latin typeface="Aptos Narrow" panose="020B0004020202020204" pitchFamily="34" charset="0"/>
                        </a:rPr>
                        <a:t>52.8%</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64.6%</a:t>
                      </a:r>
                    </a:p>
                  </a:txBody>
                  <a:tcPr marL="9525" marR="9525" marT="9525" marB="0" anchor="b">
                    <a:lnL>
                      <a:noFill/>
                    </a:lnL>
                    <a:lnR>
                      <a:noFill/>
                    </a:lnR>
                    <a:lnT>
                      <a:noFill/>
                    </a:lnT>
                    <a:lnB>
                      <a:noFill/>
                    </a:lnB>
                    <a:solidFill>
                      <a:srgbClr val="A8DAB7"/>
                    </a:solidFill>
                  </a:tcPr>
                </a:tc>
                <a:tc>
                  <a:txBody>
                    <a:bodyPr/>
                    <a:lstStyle/>
                    <a:p>
                      <a:pPr algn="r" fontAlgn="b"/>
                      <a:r>
                        <a:rPr lang="en-US" sz="1200">
                          <a:effectLst/>
                          <a:latin typeface="Aptos Narrow" panose="020B0004020202020204" pitchFamily="34" charset="0"/>
                        </a:rPr>
                        <a:t>59.4%</a:t>
                      </a:r>
                    </a:p>
                  </a:txBody>
                  <a:tcPr marL="9525" marR="9525" marT="9525" marB="0" anchor="b">
                    <a:lnL>
                      <a:noFill/>
                    </a:lnL>
                    <a:lnR>
                      <a:noFill/>
                    </a:lnR>
                    <a:lnT>
                      <a:noFill/>
                    </a:lnT>
                    <a:lnB>
                      <a:noFill/>
                    </a:lnB>
                    <a:solidFill>
                      <a:srgbClr val="CEEAD7"/>
                    </a:solidFill>
                  </a:tcPr>
                </a:tc>
                <a:tc>
                  <a:txBody>
                    <a:bodyPr/>
                    <a:lstStyle/>
                    <a:p>
                      <a:pPr algn="r" fontAlgn="b"/>
                      <a:r>
                        <a:rPr lang="en-US" sz="1200">
                          <a:effectLst/>
                          <a:latin typeface="Aptos Narrow" panose="020B0004020202020204" pitchFamily="34" charset="0"/>
                        </a:rPr>
                        <a:t>62.2%</a:t>
                      </a:r>
                    </a:p>
                  </a:txBody>
                  <a:tcPr marL="9525" marR="9525" marT="9525" marB="0" anchor="b">
                    <a:lnL>
                      <a:noFill/>
                    </a:lnL>
                    <a:lnR>
                      <a:noFill/>
                    </a:lnR>
                    <a:lnT>
                      <a:noFill/>
                    </a:lnT>
                    <a:lnB>
                      <a:noFill/>
                    </a:lnB>
                    <a:solidFill>
                      <a:srgbClr val="B9E1C5"/>
                    </a:solidFill>
                  </a:tcPr>
                </a:tc>
                <a:extLst>
                  <a:ext uri="{0D108BD9-81ED-4DB2-BD59-A6C34878D82A}">
                    <a16:rowId xmlns:a16="http://schemas.microsoft.com/office/drawing/2014/main" val="1761835108"/>
                  </a:ext>
                </a:extLst>
              </a:tr>
              <a:tr h="265707">
                <a:tc>
                  <a:txBody>
                    <a:bodyPr/>
                    <a:lstStyle/>
                    <a:p>
                      <a:pPr fontAlgn="b"/>
                      <a:r>
                        <a:rPr lang="en-US" sz="1200">
                          <a:effectLst/>
                          <a:latin typeface="Aptos Narrow" panose="020B0004020202020204" pitchFamily="34" charset="0"/>
                        </a:rPr>
                        <a:t>90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78.8%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71.6%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90D1A2"/>
                    </a:solidFill>
                  </a:tcPr>
                </a:tc>
                <a:tc>
                  <a:txBody>
                    <a:bodyPr/>
                    <a:lstStyle/>
                    <a:p>
                      <a:pPr algn="r" fontAlgn="b"/>
                      <a:r>
                        <a:rPr lang="en-US" sz="1200">
                          <a:effectLst/>
                          <a:latin typeface="Aptos Narrow" panose="020B0004020202020204" pitchFamily="34" charset="0"/>
                        </a:rPr>
                        <a:t>75.1%</a:t>
                      </a:r>
                    </a:p>
                  </a:txBody>
                  <a:tcPr marL="9525" marR="9525" marT="9525" marB="0" anchor="b">
                    <a:lnL>
                      <a:noFill/>
                    </a:lnL>
                    <a:lnR>
                      <a:noFill/>
                    </a:lnR>
                    <a:lnT>
                      <a:noFill/>
                    </a:lnT>
                    <a:lnB>
                      <a:noFill/>
                    </a:lnB>
                    <a:solidFill>
                      <a:srgbClr val="7BC88F"/>
                    </a:solidFill>
                  </a:tcPr>
                </a:tc>
                <a:tc>
                  <a:txBody>
                    <a:bodyPr/>
                    <a:lstStyle/>
                    <a:p>
                      <a:pPr algn="r" fontAlgn="b"/>
                      <a:r>
                        <a:rPr lang="en-US" sz="1200">
                          <a:effectLst/>
                          <a:latin typeface="Aptos Narrow" panose="020B0004020202020204" pitchFamily="34" charset="0"/>
                        </a:rPr>
                        <a:t>54.3%</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65.4%</a:t>
                      </a:r>
                    </a:p>
                  </a:txBody>
                  <a:tcPr marL="9525" marR="9525" marT="9525" marB="0" anchor="b">
                    <a:lnL>
                      <a:noFill/>
                    </a:lnL>
                    <a:lnR>
                      <a:noFill/>
                    </a:lnR>
                    <a:lnT>
                      <a:noFill/>
                    </a:lnT>
                    <a:lnB>
                      <a:noFill/>
                    </a:lnB>
                    <a:solidFill>
                      <a:srgbClr val="B7E0C4"/>
                    </a:solidFill>
                  </a:tcPr>
                </a:tc>
                <a:tc>
                  <a:txBody>
                    <a:bodyPr/>
                    <a:lstStyle/>
                    <a:p>
                      <a:pPr algn="r" fontAlgn="b"/>
                      <a:r>
                        <a:rPr lang="en-US" sz="1200">
                          <a:effectLst/>
                          <a:latin typeface="Aptos Narrow" panose="020B0004020202020204" pitchFamily="34" charset="0"/>
                        </a:rPr>
                        <a:t>59.6%</a:t>
                      </a:r>
                    </a:p>
                  </a:txBody>
                  <a:tcPr marL="9525" marR="9525" marT="9525" marB="0" anchor="b">
                    <a:lnL>
                      <a:noFill/>
                    </a:lnL>
                    <a:lnR>
                      <a:noFill/>
                    </a:lnR>
                    <a:lnT>
                      <a:noFill/>
                    </a:lnT>
                    <a:lnB>
                      <a:noFill/>
                    </a:lnB>
                    <a:solidFill>
                      <a:srgbClr val="DCEFE3"/>
                    </a:solidFill>
                  </a:tcPr>
                </a:tc>
                <a:tc>
                  <a:txBody>
                    <a:bodyPr/>
                    <a:lstStyle/>
                    <a:p>
                      <a:pPr algn="r" fontAlgn="b"/>
                      <a:r>
                        <a:rPr lang="en-US" sz="1200">
                          <a:effectLst/>
                          <a:latin typeface="Aptos Narrow" panose="020B0004020202020204" pitchFamily="34" charset="0"/>
                        </a:rPr>
                        <a:t>63.5%</a:t>
                      </a:r>
                    </a:p>
                  </a:txBody>
                  <a:tcPr marL="9525" marR="9525" marT="9525" marB="0" anchor="b">
                    <a:lnL>
                      <a:noFill/>
                    </a:lnL>
                    <a:lnR>
                      <a:noFill/>
                    </a:lnR>
                    <a:lnT>
                      <a:noFill/>
                    </a:lnT>
                    <a:lnB>
                      <a:noFill/>
                    </a:lnB>
                    <a:solidFill>
                      <a:srgbClr val="C3E5CE"/>
                    </a:solidFill>
                  </a:tcPr>
                </a:tc>
                <a:extLst>
                  <a:ext uri="{0D108BD9-81ED-4DB2-BD59-A6C34878D82A}">
                    <a16:rowId xmlns:a16="http://schemas.microsoft.com/office/drawing/2014/main" val="1318184230"/>
                  </a:ext>
                </a:extLst>
              </a:tr>
              <a:tr h="265707">
                <a:tc>
                  <a:txBody>
                    <a:bodyPr/>
                    <a:lstStyle/>
                    <a:p>
                      <a:pPr fontAlgn="b"/>
                      <a:r>
                        <a:rPr lang="en-US" sz="1200">
                          <a:effectLst/>
                          <a:latin typeface="Aptos Narrow" panose="020B0004020202020204" pitchFamily="34" charset="0"/>
                        </a:rPr>
                        <a:t>120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84.5%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80.7%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7C68D"/>
                    </a:solidFill>
                  </a:tcPr>
                </a:tc>
                <a:tc>
                  <a:txBody>
                    <a:bodyPr/>
                    <a:lstStyle/>
                    <a:p>
                      <a:pPr algn="r" fontAlgn="b"/>
                      <a:r>
                        <a:rPr lang="en-US" sz="1200">
                          <a:effectLst/>
                          <a:latin typeface="Aptos Narrow" panose="020B0004020202020204" pitchFamily="34" charset="0"/>
                        </a:rPr>
                        <a:t>82.2%</a:t>
                      </a:r>
                    </a:p>
                  </a:txBody>
                  <a:tcPr marL="9525" marR="9525" marT="9525" marB="0" anchor="b">
                    <a:lnL>
                      <a:noFill/>
                    </a:lnL>
                    <a:lnR>
                      <a:noFill/>
                    </a:lnR>
                    <a:lnT>
                      <a:noFill/>
                    </a:lnT>
                    <a:lnB>
                      <a:noFill/>
                    </a:lnB>
                    <a:solidFill>
                      <a:srgbClr val="6FC386"/>
                    </a:solidFill>
                  </a:tcPr>
                </a:tc>
                <a:tc>
                  <a:txBody>
                    <a:bodyPr/>
                    <a:lstStyle/>
                    <a:p>
                      <a:pPr algn="r" fontAlgn="b"/>
                      <a:r>
                        <a:rPr lang="en-US" sz="1200">
                          <a:effectLst/>
                          <a:latin typeface="Aptos Narrow" panose="020B0004020202020204" pitchFamily="34" charset="0"/>
                        </a:rPr>
                        <a:t>54.5%</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66.7%</a:t>
                      </a:r>
                    </a:p>
                  </a:txBody>
                  <a:tcPr marL="9525" marR="9525" marT="9525" marB="0" anchor="b">
                    <a:lnL>
                      <a:noFill/>
                    </a:lnL>
                    <a:lnR>
                      <a:noFill/>
                    </a:lnR>
                    <a:lnT>
                      <a:noFill/>
                    </a:lnT>
                    <a:lnB>
                      <a:noFill/>
                    </a:lnB>
                    <a:solidFill>
                      <a:srgbClr val="BEE3CA"/>
                    </a:solidFill>
                  </a:tcPr>
                </a:tc>
                <a:tc>
                  <a:txBody>
                    <a:bodyPr/>
                    <a:lstStyle/>
                    <a:p>
                      <a:pPr algn="r" fontAlgn="b"/>
                      <a:r>
                        <a:rPr lang="en-US" sz="1200">
                          <a:effectLst/>
                          <a:latin typeface="Aptos Narrow" panose="020B0004020202020204" pitchFamily="34" charset="0"/>
                        </a:rPr>
                        <a:t>59.7%</a:t>
                      </a:r>
                    </a:p>
                  </a:txBody>
                  <a:tcPr marL="9525" marR="9525" marT="9525" marB="0" anchor="b">
                    <a:lnL>
                      <a:noFill/>
                    </a:lnL>
                    <a:lnR>
                      <a:noFill/>
                    </a:lnR>
                    <a:lnT>
                      <a:noFill/>
                    </a:lnT>
                    <a:lnB>
                      <a:noFill/>
                    </a:lnB>
                    <a:solidFill>
                      <a:srgbClr val="E2F2E9"/>
                    </a:solidFill>
                  </a:tcPr>
                </a:tc>
                <a:tc>
                  <a:txBody>
                    <a:bodyPr/>
                    <a:lstStyle/>
                    <a:p>
                      <a:pPr algn="r" fontAlgn="b"/>
                      <a:r>
                        <a:rPr lang="en-US" sz="1200">
                          <a:effectLst/>
                          <a:latin typeface="Aptos Narrow" panose="020B0004020202020204" pitchFamily="34" charset="0"/>
                        </a:rPr>
                        <a:t>63.4%</a:t>
                      </a:r>
                    </a:p>
                  </a:txBody>
                  <a:tcPr marL="9525" marR="9525" marT="9525" marB="0" anchor="b">
                    <a:lnL>
                      <a:noFill/>
                    </a:lnL>
                    <a:lnR>
                      <a:noFill/>
                    </a:lnR>
                    <a:lnT>
                      <a:noFill/>
                    </a:lnT>
                    <a:lnB>
                      <a:noFill/>
                    </a:lnB>
                    <a:solidFill>
                      <a:srgbClr val="CFEAD8"/>
                    </a:solidFill>
                  </a:tcPr>
                </a:tc>
                <a:extLst>
                  <a:ext uri="{0D108BD9-81ED-4DB2-BD59-A6C34878D82A}">
                    <a16:rowId xmlns:a16="http://schemas.microsoft.com/office/drawing/2014/main" val="1608242147"/>
                  </a:ext>
                </a:extLst>
              </a:tr>
              <a:tr h="265707">
                <a:tc>
                  <a:txBody>
                    <a:bodyPr/>
                    <a:lstStyle/>
                    <a:p>
                      <a:pPr fontAlgn="b"/>
                      <a:r>
                        <a:rPr lang="en-US" sz="1200">
                          <a:effectLst/>
                          <a:latin typeface="Aptos Narrow" panose="020B0004020202020204" pitchFamily="34" charset="0"/>
                        </a:rPr>
                        <a:t>150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88.0%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85.9%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6DC284"/>
                    </a:solidFill>
                  </a:tcPr>
                </a:tc>
                <a:tc>
                  <a:txBody>
                    <a:bodyPr/>
                    <a:lstStyle/>
                    <a:p>
                      <a:pPr algn="r" fontAlgn="b"/>
                      <a:r>
                        <a:rPr lang="en-US" sz="1200">
                          <a:effectLst/>
                          <a:latin typeface="Aptos Narrow" panose="020B0004020202020204" pitchFamily="34" charset="0"/>
                        </a:rPr>
                        <a:t>86.7%</a:t>
                      </a:r>
                    </a:p>
                  </a:txBody>
                  <a:tcPr marL="9525" marR="9525" marT="9525" marB="0" anchor="b">
                    <a:lnL>
                      <a:noFill/>
                    </a:lnL>
                    <a:lnR>
                      <a:noFill/>
                    </a:lnR>
                    <a:lnT>
                      <a:noFill/>
                    </a:lnT>
                    <a:lnB>
                      <a:noFill/>
                    </a:lnB>
                    <a:solidFill>
                      <a:srgbClr val="6AC181"/>
                    </a:solidFill>
                  </a:tcPr>
                </a:tc>
                <a:tc>
                  <a:txBody>
                    <a:bodyPr/>
                    <a:lstStyle/>
                    <a:p>
                      <a:pPr algn="r" fontAlgn="b"/>
                      <a:r>
                        <a:rPr lang="en-US" sz="1200">
                          <a:effectLst/>
                          <a:latin typeface="Aptos Narrow" panose="020B0004020202020204" pitchFamily="34" charset="0"/>
                        </a:rPr>
                        <a:t>55.1%</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66.8%</a:t>
                      </a:r>
                    </a:p>
                  </a:txBody>
                  <a:tcPr marL="9525" marR="9525" marT="9525" marB="0" anchor="b">
                    <a:lnL>
                      <a:noFill/>
                    </a:lnL>
                    <a:lnR>
                      <a:noFill/>
                    </a:lnR>
                    <a:lnT>
                      <a:noFill/>
                    </a:lnT>
                    <a:lnB>
                      <a:noFill/>
                    </a:lnB>
                    <a:solidFill>
                      <a:srgbClr val="C6E7D1"/>
                    </a:solidFill>
                  </a:tcPr>
                </a:tc>
                <a:tc>
                  <a:txBody>
                    <a:bodyPr/>
                    <a:lstStyle/>
                    <a:p>
                      <a:pPr algn="r" fontAlgn="b"/>
                      <a:r>
                        <a:rPr lang="en-US" sz="1200">
                          <a:effectLst/>
                          <a:latin typeface="Aptos Narrow" panose="020B0004020202020204" pitchFamily="34" charset="0"/>
                        </a:rPr>
                        <a:t>60.3%</a:t>
                      </a:r>
                    </a:p>
                  </a:txBody>
                  <a:tcPr marL="9525" marR="9525" marT="9525" marB="0" anchor="b">
                    <a:lnL>
                      <a:noFill/>
                    </a:lnL>
                    <a:lnR>
                      <a:noFill/>
                    </a:lnR>
                    <a:lnT>
                      <a:noFill/>
                    </a:lnT>
                    <a:lnB>
                      <a:noFill/>
                    </a:lnB>
                    <a:solidFill>
                      <a:srgbClr val="E4F3EB"/>
                    </a:solidFill>
                  </a:tcPr>
                </a:tc>
                <a:tc>
                  <a:txBody>
                    <a:bodyPr/>
                    <a:lstStyle/>
                    <a:p>
                      <a:pPr algn="r" fontAlgn="b"/>
                      <a:r>
                        <a:rPr lang="en-US" sz="1200">
                          <a:effectLst/>
                          <a:latin typeface="Aptos Narrow" panose="020B0004020202020204" pitchFamily="34" charset="0"/>
                        </a:rPr>
                        <a:t>63.3%</a:t>
                      </a:r>
                    </a:p>
                  </a:txBody>
                  <a:tcPr marL="9525" marR="9525" marT="9525" marB="0" anchor="b">
                    <a:lnL>
                      <a:noFill/>
                    </a:lnL>
                    <a:lnR>
                      <a:noFill/>
                    </a:lnR>
                    <a:lnT>
                      <a:noFill/>
                    </a:lnT>
                    <a:lnB>
                      <a:noFill/>
                    </a:lnB>
                    <a:solidFill>
                      <a:srgbClr val="D7EDDF"/>
                    </a:solidFill>
                  </a:tcPr>
                </a:tc>
                <a:extLst>
                  <a:ext uri="{0D108BD9-81ED-4DB2-BD59-A6C34878D82A}">
                    <a16:rowId xmlns:a16="http://schemas.microsoft.com/office/drawing/2014/main" val="1785998471"/>
                  </a:ext>
                </a:extLst>
              </a:tr>
              <a:tr h="265707">
                <a:tc>
                  <a:txBody>
                    <a:bodyPr/>
                    <a:lstStyle/>
                    <a:p>
                      <a:pPr fontAlgn="b"/>
                      <a:r>
                        <a:rPr lang="en-US" sz="1200">
                          <a:effectLst/>
                          <a:latin typeface="Aptos Narrow" panose="020B0004020202020204" pitchFamily="34" charset="0"/>
                        </a:rPr>
                        <a:t>180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89.3%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66C07E"/>
                    </a:solidFill>
                  </a:tcPr>
                </a:tc>
                <a:tc>
                  <a:txBody>
                    <a:bodyPr/>
                    <a:lstStyle/>
                    <a:p>
                      <a:pPr algn="r" fontAlgn="b"/>
                      <a:r>
                        <a:rPr lang="en-US" sz="1200">
                          <a:effectLst/>
                          <a:latin typeface="Aptos Narrow" panose="020B0004020202020204" pitchFamily="34" charset="0"/>
                        </a:rPr>
                        <a:t>89.8%</a:t>
                      </a:r>
                    </a:p>
                  </a:txBody>
                  <a:tcPr marL="9525" marR="9525" marT="9525" marB="0" anchor="b">
                    <a:lnL>
                      <a:noFill/>
                    </a:lnL>
                    <a:lnR>
                      <a:noFill/>
                    </a:lnR>
                    <a:lnT>
                      <a:noFill/>
                    </a:lnT>
                    <a:lnB>
                      <a:noFill/>
                    </a:lnB>
                    <a:solidFill>
                      <a:srgbClr val="64BF7C"/>
                    </a:solidFill>
                  </a:tcPr>
                </a:tc>
                <a:tc>
                  <a:txBody>
                    <a:bodyPr/>
                    <a:lstStyle/>
                    <a:p>
                      <a:pPr algn="r" fontAlgn="b"/>
                      <a:r>
                        <a:rPr lang="en-US" sz="1200">
                          <a:effectLst/>
                          <a:latin typeface="Aptos Narrow" panose="020B0004020202020204" pitchFamily="34" charset="0"/>
                        </a:rPr>
                        <a:t>56.3%</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66.3%</a:t>
                      </a:r>
                    </a:p>
                  </a:txBody>
                  <a:tcPr marL="9525" marR="9525" marT="9525" marB="0" anchor="b">
                    <a:lnL>
                      <a:noFill/>
                    </a:lnL>
                    <a:lnR>
                      <a:noFill/>
                    </a:lnR>
                    <a:lnT>
                      <a:noFill/>
                    </a:lnT>
                    <a:lnB>
                      <a:noFill/>
                    </a:lnB>
                    <a:solidFill>
                      <a:srgbClr val="CFEAD8"/>
                    </a:solidFill>
                  </a:tcPr>
                </a:tc>
                <a:tc>
                  <a:txBody>
                    <a:bodyPr/>
                    <a:lstStyle/>
                    <a:p>
                      <a:pPr algn="r" fontAlgn="b"/>
                      <a:r>
                        <a:rPr lang="en-US" sz="1200">
                          <a:effectLst/>
                          <a:latin typeface="Aptos Narrow" panose="020B0004020202020204" pitchFamily="34" charset="0"/>
                        </a:rPr>
                        <a:t>61.5%</a:t>
                      </a:r>
                    </a:p>
                  </a:txBody>
                  <a:tcPr marL="9525" marR="9525" marT="9525" marB="0" anchor="b">
                    <a:lnL>
                      <a:noFill/>
                    </a:lnL>
                    <a:lnR>
                      <a:noFill/>
                    </a:lnR>
                    <a:lnT>
                      <a:noFill/>
                    </a:lnT>
                    <a:lnB>
                      <a:noFill/>
                    </a:lnB>
                    <a:solidFill>
                      <a:srgbClr val="E5F3EB"/>
                    </a:solidFill>
                  </a:tcPr>
                </a:tc>
                <a:tc>
                  <a:txBody>
                    <a:bodyPr/>
                    <a:lstStyle/>
                    <a:p>
                      <a:pPr algn="r" fontAlgn="b"/>
                      <a:r>
                        <a:rPr lang="en-US" sz="1200">
                          <a:effectLst/>
                          <a:latin typeface="Aptos Narrow" panose="020B0004020202020204" pitchFamily="34" charset="0"/>
                        </a:rPr>
                        <a:t>63.6%</a:t>
                      </a:r>
                    </a:p>
                  </a:txBody>
                  <a:tcPr marL="9525" marR="9525" marT="9525" marB="0" anchor="b">
                    <a:lnL>
                      <a:noFill/>
                    </a:lnL>
                    <a:lnR>
                      <a:noFill/>
                    </a:lnR>
                    <a:lnT>
                      <a:noFill/>
                    </a:lnT>
                    <a:lnB>
                      <a:noFill/>
                    </a:lnB>
                    <a:solidFill>
                      <a:srgbClr val="DBEFE3"/>
                    </a:solidFill>
                  </a:tcPr>
                </a:tc>
                <a:extLst>
                  <a:ext uri="{0D108BD9-81ED-4DB2-BD59-A6C34878D82A}">
                    <a16:rowId xmlns:a16="http://schemas.microsoft.com/office/drawing/2014/main" val="80528634"/>
                  </a:ext>
                </a:extLst>
              </a:tr>
              <a:tr h="265707">
                <a:tc>
                  <a:txBody>
                    <a:bodyPr/>
                    <a:lstStyle/>
                    <a:p>
                      <a:pPr fontAlgn="b"/>
                      <a:r>
                        <a:rPr lang="en-US" sz="1200">
                          <a:effectLst/>
                          <a:latin typeface="Aptos Narrow" panose="020B0004020202020204" pitchFamily="34" charset="0"/>
                        </a:rPr>
                        <a:t>210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90.7%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65BF7D"/>
                    </a:solidFill>
                  </a:tcPr>
                </a:tc>
                <a:tc>
                  <a:txBody>
                    <a:bodyPr/>
                    <a:lstStyle/>
                    <a:p>
                      <a:pPr algn="r" fontAlgn="b"/>
                      <a:r>
                        <a:rPr lang="en-US" sz="1200">
                          <a:effectLst/>
                          <a:latin typeface="Aptos Narrow" panose="020B0004020202020204" pitchFamily="34" charset="0"/>
                        </a:rPr>
                        <a:t>91.0%</a:t>
                      </a:r>
                    </a:p>
                  </a:txBody>
                  <a:tcPr marL="9525" marR="9525" marT="9525" marB="0" anchor="b">
                    <a:lnL>
                      <a:noFill/>
                    </a:lnL>
                    <a:lnR>
                      <a:noFill/>
                    </a:lnR>
                    <a:lnT>
                      <a:noFill/>
                    </a:lnT>
                    <a:lnB>
                      <a:noFill/>
                    </a:lnB>
                    <a:solidFill>
                      <a:srgbClr val="64BF7C"/>
                    </a:solidFill>
                  </a:tcPr>
                </a:tc>
                <a:tc>
                  <a:txBody>
                    <a:bodyPr/>
                    <a:lstStyle/>
                    <a:p>
                      <a:pPr algn="r" fontAlgn="b"/>
                      <a:r>
                        <a:rPr lang="en-US" sz="1200">
                          <a:effectLst/>
                          <a:latin typeface="Aptos Narrow" panose="020B0004020202020204" pitchFamily="34" charset="0"/>
                        </a:rPr>
                        <a:t>55.3%</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65.1%</a:t>
                      </a:r>
                    </a:p>
                  </a:txBody>
                  <a:tcPr marL="9525" marR="9525" marT="9525" marB="0" anchor="b">
                    <a:lnL>
                      <a:noFill/>
                    </a:lnL>
                    <a:lnR>
                      <a:noFill/>
                    </a:lnR>
                    <a:lnT>
                      <a:noFill/>
                    </a:lnT>
                    <a:lnB>
                      <a:noFill/>
                    </a:lnB>
                    <a:solidFill>
                      <a:srgbClr val="D2EBDB"/>
                    </a:solidFill>
                  </a:tcPr>
                </a:tc>
                <a:tc>
                  <a:txBody>
                    <a:bodyPr/>
                    <a:lstStyle/>
                    <a:p>
                      <a:pPr algn="r" fontAlgn="b"/>
                      <a:r>
                        <a:rPr lang="en-US" sz="1200">
                          <a:effectLst/>
                          <a:latin typeface="Aptos Narrow" panose="020B0004020202020204" pitchFamily="34" charset="0"/>
                        </a:rPr>
                        <a:t>60.7%</a:t>
                      </a:r>
                    </a:p>
                  </a:txBody>
                  <a:tcPr marL="9525" marR="9525" marT="9525" marB="0" anchor="b">
                    <a:lnL>
                      <a:noFill/>
                    </a:lnL>
                    <a:lnR>
                      <a:noFill/>
                    </a:lnR>
                    <a:lnT>
                      <a:noFill/>
                    </a:lnT>
                    <a:lnB>
                      <a:noFill/>
                    </a:lnB>
                    <a:solidFill>
                      <a:srgbClr val="E5F3EB"/>
                    </a:solidFill>
                  </a:tcPr>
                </a:tc>
                <a:tc>
                  <a:txBody>
                    <a:bodyPr/>
                    <a:lstStyle/>
                    <a:p>
                      <a:pPr algn="r" fontAlgn="b"/>
                      <a:r>
                        <a:rPr lang="en-US" sz="1200">
                          <a:effectLst/>
                          <a:latin typeface="Aptos Narrow" panose="020B0004020202020204" pitchFamily="34" charset="0"/>
                        </a:rPr>
                        <a:t>62.6%</a:t>
                      </a:r>
                    </a:p>
                  </a:txBody>
                  <a:tcPr marL="9525" marR="9525" marT="9525" marB="0" anchor="b">
                    <a:lnL>
                      <a:noFill/>
                    </a:lnL>
                    <a:lnR>
                      <a:noFill/>
                    </a:lnR>
                    <a:lnT>
                      <a:noFill/>
                    </a:lnT>
                    <a:lnB>
                      <a:noFill/>
                    </a:lnB>
                    <a:solidFill>
                      <a:srgbClr val="DDF0E4"/>
                    </a:solidFill>
                  </a:tcPr>
                </a:tc>
                <a:extLst>
                  <a:ext uri="{0D108BD9-81ED-4DB2-BD59-A6C34878D82A}">
                    <a16:rowId xmlns:a16="http://schemas.microsoft.com/office/drawing/2014/main" val="944527754"/>
                  </a:ext>
                </a:extLst>
              </a:tr>
              <a:tr h="265707">
                <a:tc>
                  <a:txBody>
                    <a:bodyPr/>
                    <a:lstStyle/>
                    <a:p>
                      <a:pPr fontAlgn="b"/>
                      <a:r>
                        <a:rPr lang="en-US" sz="1200">
                          <a:effectLst/>
                          <a:latin typeface="Aptos Narrow" panose="020B0004020202020204" pitchFamily="34" charset="0"/>
                        </a:rPr>
                        <a:t>240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92.1%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5BF7D"/>
                    </a:solidFill>
                  </a:tcPr>
                </a:tc>
                <a:tc>
                  <a:txBody>
                    <a:bodyPr/>
                    <a:lstStyle/>
                    <a:p>
                      <a:pPr algn="r" fontAlgn="b"/>
                      <a:r>
                        <a:rPr lang="en-US" sz="1200">
                          <a:effectLst/>
                          <a:latin typeface="Aptos Narrow" panose="020B0004020202020204" pitchFamily="34" charset="0"/>
                        </a:rPr>
                        <a:t>92.4%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64BF7C"/>
                    </a:solidFill>
                  </a:tcPr>
                </a:tc>
                <a:tc>
                  <a:txBody>
                    <a:bodyPr/>
                    <a:lstStyle/>
                    <a:p>
                      <a:pPr algn="r" fontAlgn="b"/>
                      <a:r>
                        <a:rPr lang="en-US" sz="1200">
                          <a:effectLst/>
                          <a:latin typeface="Aptos Narrow" panose="020B0004020202020204" pitchFamily="34" charset="0"/>
                        </a:rPr>
                        <a:t>92.5%</a:t>
                      </a:r>
                    </a:p>
                  </a:txBody>
                  <a:tcPr marL="9525" marR="9525" marT="9525" marB="0" anchor="b">
                    <a:lnL>
                      <a:noFill/>
                    </a:lnL>
                    <a:lnR>
                      <a:noFill/>
                    </a:lnR>
                    <a:lnT>
                      <a:noFill/>
                    </a:lnT>
                    <a:lnB>
                      <a:noFill/>
                    </a:lnB>
                    <a:solidFill>
                      <a:srgbClr val="63BE7B"/>
                    </a:solidFill>
                  </a:tcPr>
                </a:tc>
                <a:tc>
                  <a:txBody>
                    <a:bodyPr/>
                    <a:lstStyle/>
                    <a:p>
                      <a:pPr algn="r" fontAlgn="b"/>
                      <a:r>
                        <a:rPr lang="en-US" sz="1200">
                          <a:effectLst/>
                          <a:latin typeface="Aptos Narrow" panose="020B0004020202020204" pitchFamily="34" charset="0"/>
                        </a:rPr>
                        <a:t>55.6%</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67.2%</a:t>
                      </a:r>
                    </a:p>
                  </a:txBody>
                  <a:tcPr marL="9525" marR="9525" marT="9525" marB="0" anchor="b">
                    <a:lnL>
                      <a:noFill/>
                    </a:lnL>
                    <a:lnR>
                      <a:noFill/>
                    </a:lnR>
                    <a:lnT>
                      <a:noFill/>
                    </a:lnT>
                    <a:lnB>
                      <a:noFill/>
                    </a:lnB>
                    <a:solidFill>
                      <a:srgbClr val="CDE9D6"/>
                    </a:solidFill>
                  </a:tcPr>
                </a:tc>
                <a:tc>
                  <a:txBody>
                    <a:bodyPr/>
                    <a:lstStyle/>
                    <a:p>
                      <a:pPr algn="r" fontAlgn="b"/>
                      <a:r>
                        <a:rPr lang="en-US" sz="1200">
                          <a:effectLst/>
                          <a:latin typeface="Aptos Narrow" panose="020B0004020202020204" pitchFamily="34" charset="0"/>
                        </a:rPr>
                        <a:t>61.9%</a:t>
                      </a:r>
                    </a:p>
                  </a:txBody>
                  <a:tcPr marL="9525" marR="9525" marT="9525" marB="0" anchor="b">
                    <a:lnL>
                      <a:noFill/>
                    </a:lnL>
                    <a:lnR>
                      <a:noFill/>
                    </a:lnR>
                    <a:lnT>
                      <a:noFill/>
                    </a:lnT>
                    <a:lnB>
                      <a:noFill/>
                    </a:lnB>
                    <a:solidFill>
                      <a:srgbClr val="E3F2E9"/>
                    </a:solidFill>
                  </a:tcPr>
                </a:tc>
                <a:tc>
                  <a:txBody>
                    <a:bodyPr/>
                    <a:lstStyle/>
                    <a:p>
                      <a:pPr algn="r" fontAlgn="b"/>
                      <a:r>
                        <a:rPr lang="en-US" sz="1200">
                          <a:effectLst/>
                          <a:latin typeface="Aptos Narrow" panose="020B0004020202020204" pitchFamily="34" charset="0"/>
                        </a:rPr>
                        <a:t>63.8%</a:t>
                      </a:r>
                    </a:p>
                  </a:txBody>
                  <a:tcPr marL="9525" marR="9525" marT="9525" marB="0" anchor="b">
                    <a:lnL>
                      <a:noFill/>
                    </a:lnL>
                    <a:lnR>
                      <a:noFill/>
                    </a:lnR>
                    <a:lnT>
                      <a:noFill/>
                    </a:lnT>
                    <a:lnB>
                      <a:noFill/>
                    </a:lnB>
                    <a:solidFill>
                      <a:srgbClr val="DBEFE2"/>
                    </a:solidFill>
                  </a:tcPr>
                </a:tc>
                <a:extLst>
                  <a:ext uri="{0D108BD9-81ED-4DB2-BD59-A6C34878D82A}">
                    <a16:rowId xmlns:a16="http://schemas.microsoft.com/office/drawing/2014/main" val="3517015177"/>
                  </a:ext>
                </a:extLst>
              </a:tr>
              <a:tr h="276335">
                <a:tc>
                  <a:txBody>
                    <a:bodyPr/>
                    <a:lstStyle/>
                    <a:p>
                      <a:pPr fontAlgn="b"/>
                      <a:r>
                        <a:rPr lang="en-US" sz="1200">
                          <a:effectLst/>
                          <a:latin typeface="Aptos Narrow" panose="020B0004020202020204" pitchFamily="34" charset="0"/>
                        </a:rPr>
                        <a:t>270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6C07E"/>
                    </a:solidFill>
                  </a:tcPr>
                </a:tc>
                <a:tc>
                  <a:txBody>
                    <a:bodyPr/>
                    <a:lstStyle/>
                    <a:p>
                      <a:pPr algn="r" fontAlgn="b"/>
                      <a:r>
                        <a:rPr lang="en-US" sz="1200">
                          <a:effectLst/>
                          <a:latin typeface="Aptos Narrow" panose="020B0004020202020204" pitchFamily="34" charset="0"/>
                        </a:rPr>
                        <a:t>92.8%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64BF7C"/>
                    </a:solidFill>
                  </a:tcPr>
                </a:tc>
                <a:tc>
                  <a:txBody>
                    <a:bodyPr/>
                    <a:lstStyle/>
                    <a:p>
                      <a:pPr algn="r" fontAlgn="b"/>
                      <a:r>
                        <a:rPr lang="en-US" sz="1200">
                          <a:effectLst/>
                          <a:latin typeface="Aptos Narrow" panose="020B0004020202020204" pitchFamily="34" charset="0"/>
                        </a:rPr>
                        <a:t>92.9%</a:t>
                      </a:r>
                    </a:p>
                  </a:txBody>
                  <a:tcPr marL="9525" marR="9525" marT="9525" marB="0" anchor="b">
                    <a:lnL>
                      <a:noFill/>
                    </a:lnL>
                    <a:lnR>
                      <a:noFill/>
                    </a:lnR>
                    <a:lnT>
                      <a:noFill/>
                    </a:lnT>
                    <a:lnB>
                      <a:noFill/>
                    </a:lnB>
                    <a:solidFill>
                      <a:srgbClr val="63BE7B"/>
                    </a:solidFill>
                  </a:tcPr>
                </a:tc>
                <a:tc>
                  <a:txBody>
                    <a:bodyPr/>
                    <a:lstStyle/>
                    <a:p>
                      <a:pPr algn="r" fontAlgn="b"/>
                      <a:r>
                        <a:rPr lang="en-US" sz="1200">
                          <a:effectLst/>
                          <a:latin typeface="Aptos Narrow" panose="020B0004020202020204" pitchFamily="34" charset="0"/>
                        </a:rPr>
                        <a:t>55.4%</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69.1%</a:t>
                      </a:r>
                    </a:p>
                  </a:txBody>
                  <a:tcPr marL="9525" marR="9525" marT="9525" marB="0" anchor="b">
                    <a:lnL>
                      <a:noFill/>
                    </a:lnL>
                    <a:lnR>
                      <a:noFill/>
                    </a:lnR>
                    <a:lnT>
                      <a:noFill/>
                    </a:lnT>
                    <a:lnB>
                      <a:noFill/>
                    </a:lnB>
                    <a:solidFill>
                      <a:srgbClr val="C5E6CF"/>
                    </a:solidFill>
                  </a:tcPr>
                </a:tc>
                <a:tc>
                  <a:txBody>
                    <a:bodyPr/>
                    <a:lstStyle/>
                    <a:p>
                      <a:pPr algn="r" fontAlgn="b"/>
                      <a:r>
                        <a:rPr lang="en-US" sz="1200">
                          <a:effectLst/>
                          <a:latin typeface="Aptos Narrow" panose="020B0004020202020204" pitchFamily="34" charset="0"/>
                        </a:rPr>
                        <a:t>61.9%</a:t>
                      </a:r>
                    </a:p>
                  </a:txBody>
                  <a:tcPr marL="9525" marR="9525" marT="9525" marB="0" anchor="b">
                    <a:lnL>
                      <a:noFill/>
                    </a:lnL>
                    <a:lnR>
                      <a:noFill/>
                    </a:lnR>
                    <a:lnT>
                      <a:noFill/>
                    </a:lnT>
                    <a:lnB>
                      <a:noFill/>
                    </a:lnB>
                    <a:solidFill>
                      <a:srgbClr val="E2F2E9"/>
                    </a:solidFill>
                  </a:tcPr>
                </a:tc>
                <a:tc>
                  <a:txBody>
                    <a:bodyPr/>
                    <a:lstStyle/>
                    <a:p>
                      <a:pPr algn="r" fontAlgn="b"/>
                      <a:r>
                        <a:rPr lang="en-US" sz="1200">
                          <a:effectLst/>
                          <a:latin typeface="Aptos Narrow" panose="020B0004020202020204" pitchFamily="34" charset="0"/>
                        </a:rPr>
                        <a:t>65.8%</a:t>
                      </a:r>
                    </a:p>
                  </a:txBody>
                  <a:tcPr marL="9525" marR="9525" marT="9525" marB="0" anchor="b">
                    <a:lnL>
                      <a:noFill/>
                    </a:lnL>
                    <a:lnR>
                      <a:noFill/>
                    </a:lnR>
                    <a:lnT>
                      <a:noFill/>
                    </a:lnT>
                    <a:lnB>
                      <a:noFill/>
                    </a:lnB>
                    <a:solidFill>
                      <a:srgbClr val="D2EBDB"/>
                    </a:solidFill>
                  </a:tcPr>
                </a:tc>
                <a:extLst>
                  <a:ext uri="{0D108BD9-81ED-4DB2-BD59-A6C34878D82A}">
                    <a16:rowId xmlns:a16="http://schemas.microsoft.com/office/drawing/2014/main" val="236774170"/>
                  </a:ext>
                </a:extLst>
              </a:tr>
            </a:tbl>
          </a:graphicData>
        </a:graphic>
      </p:graphicFrame>
    </p:spTree>
    <p:extLst>
      <p:ext uri="{BB962C8B-B14F-4D97-AF65-F5344CB8AC3E}">
        <p14:creationId xmlns:p14="http://schemas.microsoft.com/office/powerpoint/2010/main" val="65428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22</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288018" y="96185"/>
            <a:ext cx="8140222" cy="584775"/>
          </a:xfrm>
          <a:prstGeom prst="rect">
            <a:avLst/>
          </a:prstGeom>
          <a:noFill/>
        </p:spPr>
        <p:txBody>
          <a:bodyPr wrap="square" lIns="91440" tIns="45720" rIns="91440" bIns="45720" rtlCol="0" anchor="t">
            <a:spAutoFit/>
          </a:bodyPr>
          <a:lstStyle/>
          <a:p>
            <a:pPr>
              <a:buClr>
                <a:schemeClr val="dk1"/>
              </a:buCl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Dropout Modeling (Early Prediction)</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15" name="TextBox 14">
            <a:extLst>
              <a:ext uri="{FF2B5EF4-FFF2-40B4-BE49-F238E27FC236}">
                <a16:creationId xmlns:a16="http://schemas.microsoft.com/office/drawing/2014/main" id="{9E5E9DC9-1D5B-1AD0-2B4F-7145F6A14CCB}"/>
              </a:ext>
            </a:extLst>
          </p:cNvPr>
          <p:cNvSpPr txBox="1"/>
          <p:nvPr/>
        </p:nvSpPr>
        <p:spPr>
          <a:xfrm>
            <a:off x="6656328" y="854163"/>
            <a:ext cx="2488818" cy="2862322"/>
          </a:xfrm>
          <a:prstGeom prst="rect">
            <a:avLst/>
          </a:prstGeom>
          <a:noFill/>
        </p:spPr>
        <p:txBody>
          <a:bodyPr wrap="square" lIns="91440" tIns="45720" rIns="91440" bIns="45720" rtlCol="0" anchor="t">
            <a:spAutoFit/>
          </a:bodyPr>
          <a:lstStyle/>
          <a:p>
            <a:pPr marL="171450" indent="-171450">
              <a:buChar char="•"/>
            </a:pPr>
            <a:r>
              <a:rPr lang="en-US" sz="1200">
                <a:solidFill>
                  <a:srgbClr val="0D0D0D"/>
                </a:solidFill>
                <a:latin typeface="ui-sans-serif"/>
              </a:rPr>
              <a:t>Meta Model consistently outperforms, maintaining 82-87% accuracy across all cut points.</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a:solidFill>
                  <a:srgbClr val="0D0D0D"/>
                </a:solidFill>
                <a:latin typeface="ui-sans-serif"/>
              </a:rPr>
              <a:t>Baseline TSF and Sampled TSF show steady improvement, reaching 84-86% accuracy at higher cut points.</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a:solidFill>
                  <a:srgbClr val="0D0D0D"/>
                </a:solidFill>
                <a:latin typeface="ui-sans-serif"/>
              </a:rPr>
              <a:t>Traditional ML models (DT, </a:t>
            </a:r>
            <a:r>
              <a:rPr lang="en-US" sz="1200" err="1">
                <a:solidFill>
                  <a:srgbClr val="0D0D0D"/>
                </a:solidFill>
                <a:latin typeface="ui-sans-serif"/>
              </a:rPr>
              <a:t>LightGBM</a:t>
            </a:r>
            <a:r>
              <a:rPr lang="en-US" sz="1200">
                <a:solidFill>
                  <a:srgbClr val="0D0D0D"/>
                </a:solidFill>
                <a:latin typeface="ui-sans-serif"/>
              </a:rPr>
              <a:t>, RF, </a:t>
            </a:r>
            <a:r>
              <a:rPr lang="en-US" sz="1200" err="1">
                <a:solidFill>
                  <a:srgbClr val="0D0D0D"/>
                </a:solidFill>
                <a:latin typeface="ui-sans-serif"/>
              </a:rPr>
              <a:t>XGBoost</a:t>
            </a:r>
            <a:r>
              <a:rPr lang="en-US" sz="1200">
                <a:solidFill>
                  <a:srgbClr val="0D0D0D"/>
                </a:solidFill>
                <a:latin typeface="ui-sans-serif"/>
              </a:rPr>
              <a:t>) demonstrate more stable but lower accuracy, ranging from 60-70% throughout.</a:t>
            </a:r>
            <a:endParaRPr lang="en-US">
              <a:latin typeface="ui-sans-serif"/>
            </a:endParaRPr>
          </a:p>
          <a:p>
            <a:pPr marL="171450" indent="-171450">
              <a:buChar char="•"/>
            </a:pPr>
            <a:endParaRPr lang="en-US" sz="1200">
              <a:solidFill>
                <a:srgbClr val="0D0D0D"/>
              </a:solidFill>
            </a:endParaRPr>
          </a:p>
        </p:txBody>
      </p:sp>
      <p:graphicFrame>
        <p:nvGraphicFramePr>
          <p:cNvPr id="4" name="Table 3">
            <a:extLst>
              <a:ext uri="{FF2B5EF4-FFF2-40B4-BE49-F238E27FC236}">
                <a16:creationId xmlns:a16="http://schemas.microsoft.com/office/drawing/2014/main" id="{A0A182AB-1CCD-4A76-03EB-0484D18670AA}"/>
              </a:ext>
            </a:extLst>
          </p:cNvPr>
          <p:cNvGraphicFramePr>
            <a:graphicFrameLocks noGrp="1"/>
          </p:cNvGraphicFramePr>
          <p:nvPr>
            <p:extLst>
              <p:ext uri="{D42A27DB-BD31-4B8C-83A1-F6EECF244321}">
                <p14:modId xmlns:p14="http://schemas.microsoft.com/office/powerpoint/2010/main" val="1907002793"/>
              </p:ext>
            </p:extLst>
          </p:nvPr>
        </p:nvGraphicFramePr>
        <p:xfrm>
          <a:off x="288018" y="853213"/>
          <a:ext cx="6339120" cy="3483741"/>
        </p:xfrm>
        <a:graphic>
          <a:graphicData uri="http://schemas.openxmlformats.org/drawingml/2006/table">
            <a:tbl>
              <a:tblPr bandRow="1">
                <a:tableStyleId>{BBB713A6-5156-4448-B144-822046962AE8}</a:tableStyleId>
              </a:tblPr>
              <a:tblGrid>
                <a:gridCol w="792390">
                  <a:extLst>
                    <a:ext uri="{9D8B030D-6E8A-4147-A177-3AD203B41FA5}">
                      <a16:colId xmlns:a16="http://schemas.microsoft.com/office/drawing/2014/main" val="640335702"/>
                    </a:ext>
                  </a:extLst>
                </a:gridCol>
                <a:gridCol w="792390">
                  <a:extLst>
                    <a:ext uri="{9D8B030D-6E8A-4147-A177-3AD203B41FA5}">
                      <a16:colId xmlns:a16="http://schemas.microsoft.com/office/drawing/2014/main" val="1940000694"/>
                    </a:ext>
                  </a:extLst>
                </a:gridCol>
                <a:gridCol w="792390">
                  <a:extLst>
                    <a:ext uri="{9D8B030D-6E8A-4147-A177-3AD203B41FA5}">
                      <a16:colId xmlns:a16="http://schemas.microsoft.com/office/drawing/2014/main" val="2915764921"/>
                    </a:ext>
                  </a:extLst>
                </a:gridCol>
                <a:gridCol w="792390">
                  <a:extLst>
                    <a:ext uri="{9D8B030D-6E8A-4147-A177-3AD203B41FA5}">
                      <a16:colId xmlns:a16="http://schemas.microsoft.com/office/drawing/2014/main" val="1413158780"/>
                    </a:ext>
                  </a:extLst>
                </a:gridCol>
                <a:gridCol w="792390">
                  <a:extLst>
                    <a:ext uri="{9D8B030D-6E8A-4147-A177-3AD203B41FA5}">
                      <a16:colId xmlns:a16="http://schemas.microsoft.com/office/drawing/2014/main" val="4274865117"/>
                    </a:ext>
                  </a:extLst>
                </a:gridCol>
                <a:gridCol w="792390">
                  <a:extLst>
                    <a:ext uri="{9D8B030D-6E8A-4147-A177-3AD203B41FA5}">
                      <a16:colId xmlns:a16="http://schemas.microsoft.com/office/drawing/2014/main" val="97898407"/>
                    </a:ext>
                  </a:extLst>
                </a:gridCol>
                <a:gridCol w="792390">
                  <a:extLst>
                    <a:ext uri="{9D8B030D-6E8A-4147-A177-3AD203B41FA5}">
                      <a16:colId xmlns:a16="http://schemas.microsoft.com/office/drawing/2014/main" val="3257600299"/>
                    </a:ext>
                  </a:extLst>
                </a:gridCol>
                <a:gridCol w="792390">
                  <a:extLst>
                    <a:ext uri="{9D8B030D-6E8A-4147-A177-3AD203B41FA5}">
                      <a16:colId xmlns:a16="http://schemas.microsoft.com/office/drawing/2014/main" val="68898413"/>
                    </a:ext>
                  </a:extLst>
                </a:gridCol>
              </a:tblGrid>
              <a:tr h="322284">
                <a:tc gridSpan="8">
                  <a:txBody>
                    <a:bodyPr/>
                    <a:lstStyle/>
                    <a:p>
                      <a:pPr algn="ctr" fontAlgn="b"/>
                      <a:r>
                        <a:rPr lang="en-US" sz="1400" b="1">
                          <a:solidFill>
                            <a:srgbClr val="FFFFFF"/>
                          </a:solidFill>
                          <a:effectLst/>
                          <a:latin typeface="Aptos Narrow"/>
                        </a:rPr>
                        <a:t>Dropout Modeling Accuracy analysis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7345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4008296"/>
                  </a:ext>
                </a:extLst>
              </a:tr>
              <a:tr h="544814">
                <a:tc>
                  <a:txBody>
                    <a:bodyPr/>
                    <a:lstStyle/>
                    <a:p>
                      <a:pPr fontAlgn="b"/>
                      <a:r>
                        <a:rPr lang="en-US" sz="1400" b="1">
                          <a:effectLst/>
                          <a:latin typeface="Aptos Narrow"/>
                        </a:rPr>
                        <a:t>Cuts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Baseline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Sampled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Meta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LightGBM</a:t>
                      </a:r>
                      <a:endParaRPr lang="en-US" sz="1400" b="1" err="1">
                        <a:effectLst/>
                        <a:latin typeface="Aptos Narrow"/>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a:rPr>
                        <a:t>XGBoost</a:t>
                      </a:r>
                      <a:endParaRPr lang="en-US" sz="1400" b="1" err="1">
                        <a:effectLst/>
                        <a:latin typeface="Aptos Narrow"/>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8630810"/>
                  </a:ext>
                </a:extLst>
              </a:tr>
              <a:tr h="260897">
                <a:tc>
                  <a:txBody>
                    <a:bodyPr/>
                    <a:lstStyle/>
                    <a:p>
                      <a:pPr fontAlgn="b"/>
                      <a:r>
                        <a:rPr lang="en-US" sz="1200">
                          <a:effectLst/>
                          <a:latin typeface="Aptos Narrow"/>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200">
                          <a:effectLst/>
                          <a:latin typeface="Aptos Narrow"/>
                        </a:rPr>
                        <a:t>73.9%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9FD7AF"/>
                    </a:solidFill>
                  </a:tcPr>
                </a:tc>
                <a:tc>
                  <a:txBody>
                    <a:bodyPr/>
                    <a:lstStyle/>
                    <a:p>
                      <a:pPr algn="r" fontAlgn="b"/>
                      <a:r>
                        <a:rPr lang="en-US" sz="1200">
                          <a:effectLst/>
                          <a:latin typeface="Aptos Narrow"/>
                        </a:rPr>
                        <a:t>66.1%</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5EDDE"/>
                    </a:solidFill>
                  </a:tcPr>
                </a:tc>
                <a:tc>
                  <a:txBody>
                    <a:bodyPr/>
                    <a:lstStyle/>
                    <a:p>
                      <a:pPr algn="r" fontAlgn="b"/>
                      <a:r>
                        <a:rPr lang="en-US" sz="1200">
                          <a:effectLst/>
                          <a:latin typeface="Aptos Narrow"/>
                        </a:rPr>
                        <a:t>82.6%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a:rPr>
                        <a:t>60.4%</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200">
                          <a:effectLst/>
                          <a:latin typeface="Aptos Narrow"/>
                        </a:rPr>
                        <a:t>63.6%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6F3EC"/>
                    </a:solidFill>
                  </a:tcPr>
                </a:tc>
                <a:tc>
                  <a:txBody>
                    <a:bodyPr/>
                    <a:lstStyle/>
                    <a:p>
                      <a:pPr algn="r" fontAlgn="b"/>
                      <a:r>
                        <a:rPr lang="en-US" sz="1200">
                          <a:effectLst/>
                          <a:latin typeface="Aptos Narrow"/>
                        </a:rPr>
                        <a:t>64.2%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2F2E9"/>
                    </a:solidFill>
                  </a:tcPr>
                </a:tc>
                <a:tc>
                  <a:txBody>
                    <a:bodyPr/>
                    <a:lstStyle/>
                    <a:p>
                      <a:pPr algn="r" fontAlgn="b"/>
                      <a:r>
                        <a:rPr lang="en-US" sz="1200">
                          <a:effectLst/>
                          <a:latin typeface="Aptos Narrow"/>
                        </a:rPr>
                        <a:t>61.9%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2F8F6"/>
                    </a:solidFill>
                  </a:tcPr>
                </a:tc>
                <a:extLst>
                  <a:ext uri="{0D108BD9-81ED-4DB2-BD59-A6C34878D82A}">
                    <a16:rowId xmlns:a16="http://schemas.microsoft.com/office/drawing/2014/main" val="1102148780"/>
                  </a:ext>
                </a:extLst>
              </a:tr>
              <a:tr h="260897">
                <a:tc>
                  <a:txBody>
                    <a:bodyPr/>
                    <a:lstStyle/>
                    <a:p>
                      <a:pPr fontAlgn="b"/>
                      <a:r>
                        <a:rPr lang="en-US" sz="1200">
                          <a:effectLst/>
                          <a:latin typeface="Aptos Narrow"/>
                        </a:rPr>
                        <a:t>30</a:t>
                      </a:r>
                    </a:p>
                  </a:txBody>
                  <a:tcPr marL="9525" marR="9525" marT="9525" marB="0" anchor="b">
                    <a:lnL>
                      <a:noFill/>
                    </a:lnL>
                    <a:lnR>
                      <a:noFill/>
                    </a:lnR>
                    <a:lnT>
                      <a:noFill/>
                    </a:lnT>
                    <a:lnB>
                      <a:noFill/>
                    </a:lnB>
                    <a:noFill/>
                  </a:tcPr>
                </a:tc>
                <a:tc>
                  <a:txBody>
                    <a:bodyPr/>
                    <a:lstStyle/>
                    <a:p>
                      <a:pPr algn="r" fontAlgn="b"/>
                      <a:r>
                        <a:rPr lang="en-US" sz="1200">
                          <a:effectLst/>
                          <a:latin typeface="Aptos Narrow"/>
                        </a:rPr>
                        <a:t>76.7%</a:t>
                      </a:r>
                    </a:p>
                  </a:txBody>
                  <a:tcPr marL="9525" marR="9525" marT="9525" marB="0" anchor="b">
                    <a:lnL>
                      <a:noFill/>
                    </a:lnL>
                    <a:lnR>
                      <a:noFill/>
                    </a:lnR>
                    <a:lnT>
                      <a:noFill/>
                    </a:lnT>
                    <a:lnB>
                      <a:noFill/>
                    </a:lnB>
                    <a:solidFill>
                      <a:srgbClr val="94D2A5"/>
                    </a:solidFill>
                  </a:tcPr>
                </a:tc>
                <a:tc>
                  <a:txBody>
                    <a:bodyPr/>
                    <a:lstStyle/>
                    <a:p>
                      <a:pPr algn="r" fontAlgn="b"/>
                      <a:r>
                        <a:rPr lang="en-US" sz="1200">
                          <a:effectLst/>
                          <a:latin typeface="Aptos Narrow"/>
                        </a:rPr>
                        <a:t>71.4%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0E4CB"/>
                    </a:solidFill>
                  </a:tcPr>
                </a:tc>
                <a:tc>
                  <a:txBody>
                    <a:bodyPr/>
                    <a:lstStyle/>
                    <a:p>
                      <a:pPr algn="r" fontAlgn="b"/>
                      <a:r>
                        <a:rPr lang="en-US" sz="1200">
                          <a:effectLst/>
                          <a:latin typeface="Aptos Narrow"/>
                        </a:rPr>
                        <a:t>82.6%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64.0%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65.0%</a:t>
                      </a:r>
                    </a:p>
                  </a:txBody>
                  <a:tcPr marL="9525" marR="9525" marT="9525" marB="0" anchor="b">
                    <a:lnL>
                      <a:noFill/>
                    </a:lnL>
                    <a:lnR>
                      <a:noFill/>
                    </a:lnR>
                    <a:lnT>
                      <a:noFill/>
                    </a:lnT>
                    <a:lnB>
                      <a:noFill/>
                    </a:lnB>
                    <a:solidFill>
                      <a:srgbClr val="F4F9F8"/>
                    </a:solidFill>
                  </a:tcPr>
                </a:tc>
                <a:tc>
                  <a:txBody>
                    <a:bodyPr/>
                    <a:lstStyle/>
                    <a:p>
                      <a:pPr algn="r" fontAlgn="b"/>
                      <a:r>
                        <a:rPr lang="en-US" sz="1200">
                          <a:effectLst/>
                          <a:latin typeface="Aptos Narrow"/>
                        </a:rPr>
                        <a:t>65.6%</a:t>
                      </a:r>
                    </a:p>
                  </a:txBody>
                  <a:tcPr marL="9525" marR="9525" marT="9525" marB="0" anchor="b">
                    <a:lnL>
                      <a:noFill/>
                    </a:lnL>
                    <a:lnR>
                      <a:noFill/>
                    </a:lnR>
                    <a:lnT>
                      <a:noFill/>
                    </a:lnT>
                    <a:lnB>
                      <a:noFill/>
                    </a:lnB>
                    <a:solidFill>
                      <a:srgbClr val="EFF7F4"/>
                    </a:solidFill>
                  </a:tcPr>
                </a:tc>
                <a:tc>
                  <a:txBody>
                    <a:bodyPr/>
                    <a:lstStyle/>
                    <a:p>
                      <a:pPr algn="r" fontAlgn="b"/>
                      <a:r>
                        <a:rPr lang="en-US" sz="1200">
                          <a:effectLst/>
                          <a:latin typeface="Aptos Narrow"/>
                        </a:rPr>
                        <a:t>65.1%</a:t>
                      </a:r>
                    </a:p>
                  </a:txBody>
                  <a:tcPr marL="9525" marR="9525" marT="9525" marB="0" anchor="b">
                    <a:lnL>
                      <a:noFill/>
                    </a:lnL>
                    <a:lnR>
                      <a:noFill/>
                    </a:lnR>
                    <a:lnT>
                      <a:noFill/>
                    </a:lnT>
                    <a:lnB>
                      <a:noFill/>
                    </a:lnB>
                    <a:solidFill>
                      <a:srgbClr val="F3F9F8"/>
                    </a:solidFill>
                  </a:tcPr>
                </a:tc>
                <a:extLst>
                  <a:ext uri="{0D108BD9-81ED-4DB2-BD59-A6C34878D82A}">
                    <a16:rowId xmlns:a16="http://schemas.microsoft.com/office/drawing/2014/main" val="1274316138"/>
                  </a:ext>
                </a:extLst>
              </a:tr>
              <a:tr h="260897">
                <a:tc>
                  <a:txBody>
                    <a:bodyPr/>
                    <a:lstStyle/>
                    <a:p>
                      <a:pPr fontAlgn="b"/>
                      <a:r>
                        <a:rPr lang="en-US" sz="1200">
                          <a:effectLst/>
                          <a:latin typeface="Aptos Narrow"/>
                        </a:rPr>
                        <a:t>60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80.1%</a:t>
                      </a:r>
                    </a:p>
                  </a:txBody>
                  <a:tcPr marL="9525" marR="9525" marT="9525" marB="0" anchor="b">
                    <a:lnL>
                      <a:noFill/>
                    </a:lnL>
                    <a:lnR>
                      <a:noFill/>
                    </a:lnR>
                    <a:lnT>
                      <a:noFill/>
                    </a:lnT>
                    <a:lnB>
                      <a:noFill/>
                    </a:lnB>
                    <a:solidFill>
                      <a:srgbClr val="78C78D"/>
                    </a:solidFill>
                  </a:tcPr>
                </a:tc>
                <a:tc>
                  <a:txBody>
                    <a:bodyPr/>
                    <a:lstStyle/>
                    <a:p>
                      <a:pPr algn="r" fontAlgn="b"/>
                      <a:r>
                        <a:rPr lang="en-US" sz="1200">
                          <a:effectLst/>
                          <a:latin typeface="Aptos Narrow"/>
                        </a:rPr>
                        <a:t>75.4%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AD4AA"/>
                    </a:solidFill>
                  </a:tcPr>
                </a:tc>
                <a:tc>
                  <a:txBody>
                    <a:bodyPr/>
                    <a:lstStyle/>
                    <a:p>
                      <a:pPr algn="r" fontAlgn="b"/>
                      <a:r>
                        <a:rPr lang="en-US" sz="1200">
                          <a:effectLst/>
                          <a:latin typeface="Aptos Narrow"/>
                        </a:rPr>
                        <a:t>83.0%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61.5%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68.4%</a:t>
                      </a:r>
                    </a:p>
                  </a:txBody>
                  <a:tcPr marL="9525" marR="9525" marT="9525" marB="0" anchor="b">
                    <a:lnL>
                      <a:noFill/>
                    </a:lnL>
                    <a:lnR>
                      <a:noFill/>
                    </a:lnR>
                    <a:lnT>
                      <a:noFill/>
                    </a:lnT>
                    <a:lnB>
                      <a:noFill/>
                    </a:lnB>
                    <a:solidFill>
                      <a:srgbClr val="CBE9D5"/>
                    </a:solidFill>
                  </a:tcPr>
                </a:tc>
                <a:tc>
                  <a:txBody>
                    <a:bodyPr/>
                    <a:lstStyle/>
                    <a:p>
                      <a:pPr algn="r" fontAlgn="b"/>
                      <a:r>
                        <a:rPr lang="en-US" sz="1200">
                          <a:effectLst/>
                          <a:latin typeface="Aptos Narrow"/>
                        </a:rPr>
                        <a:t>69.1%</a:t>
                      </a:r>
                    </a:p>
                  </a:txBody>
                  <a:tcPr marL="9525" marR="9525" marT="9525" marB="0" anchor="b">
                    <a:lnL>
                      <a:noFill/>
                    </a:lnL>
                    <a:lnR>
                      <a:noFill/>
                    </a:lnR>
                    <a:lnT>
                      <a:noFill/>
                    </a:lnT>
                    <a:lnB>
                      <a:noFill/>
                    </a:lnB>
                    <a:solidFill>
                      <a:srgbClr val="C6E7D1"/>
                    </a:solidFill>
                  </a:tcPr>
                </a:tc>
                <a:tc>
                  <a:txBody>
                    <a:bodyPr/>
                    <a:lstStyle/>
                    <a:p>
                      <a:pPr algn="r" fontAlgn="b"/>
                      <a:r>
                        <a:rPr lang="en-US" sz="1200">
                          <a:effectLst/>
                          <a:latin typeface="Aptos Narrow"/>
                        </a:rPr>
                        <a:t>67.2%</a:t>
                      </a:r>
                    </a:p>
                  </a:txBody>
                  <a:tcPr marL="9525" marR="9525" marT="9525" marB="0" anchor="b">
                    <a:lnL>
                      <a:noFill/>
                    </a:lnL>
                    <a:lnR>
                      <a:noFill/>
                    </a:lnR>
                    <a:lnT>
                      <a:noFill/>
                    </a:lnT>
                    <a:lnB>
                      <a:noFill/>
                    </a:lnB>
                    <a:solidFill>
                      <a:srgbClr val="D4ECDC"/>
                    </a:solidFill>
                  </a:tcPr>
                </a:tc>
                <a:extLst>
                  <a:ext uri="{0D108BD9-81ED-4DB2-BD59-A6C34878D82A}">
                    <a16:rowId xmlns:a16="http://schemas.microsoft.com/office/drawing/2014/main" val="3839947779"/>
                  </a:ext>
                </a:extLst>
              </a:tr>
              <a:tr h="260897">
                <a:tc>
                  <a:txBody>
                    <a:bodyPr/>
                    <a:lstStyle/>
                    <a:p>
                      <a:pPr fontAlgn="b"/>
                      <a:r>
                        <a:rPr lang="en-US" sz="1200">
                          <a:effectLst/>
                          <a:latin typeface="Aptos Narrow"/>
                        </a:rPr>
                        <a:t>90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81.8%</a:t>
                      </a:r>
                    </a:p>
                  </a:txBody>
                  <a:tcPr marL="9525" marR="9525" marT="9525" marB="0" anchor="b">
                    <a:lnL>
                      <a:noFill/>
                    </a:lnL>
                    <a:lnR>
                      <a:noFill/>
                    </a:lnR>
                    <a:lnT>
                      <a:noFill/>
                    </a:lnT>
                    <a:lnB>
                      <a:noFill/>
                    </a:lnB>
                    <a:solidFill>
                      <a:srgbClr val="74C589"/>
                    </a:solidFill>
                  </a:tcPr>
                </a:tc>
                <a:tc>
                  <a:txBody>
                    <a:bodyPr/>
                    <a:lstStyle/>
                    <a:p>
                      <a:pPr algn="r" fontAlgn="b"/>
                      <a:r>
                        <a:rPr lang="en-US" sz="1200">
                          <a:effectLst/>
                          <a:latin typeface="Aptos Narrow"/>
                        </a:rPr>
                        <a:t>78.6%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BCE9D"/>
                    </a:solidFill>
                  </a:tcPr>
                </a:tc>
                <a:tc>
                  <a:txBody>
                    <a:bodyPr/>
                    <a:lstStyle/>
                    <a:p>
                      <a:pPr algn="r" fontAlgn="b"/>
                      <a:r>
                        <a:rPr lang="en-US" sz="1200">
                          <a:effectLst/>
                          <a:latin typeface="Aptos Narrow"/>
                        </a:rPr>
                        <a:t>84.0%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62.8%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68.3%</a:t>
                      </a:r>
                    </a:p>
                  </a:txBody>
                  <a:tcPr marL="9525" marR="9525" marT="9525" marB="0" anchor="b">
                    <a:lnL>
                      <a:noFill/>
                    </a:lnL>
                    <a:lnR>
                      <a:noFill/>
                    </a:lnR>
                    <a:lnT>
                      <a:noFill/>
                    </a:lnT>
                    <a:lnB>
                      <a:noFill/>
                    </a:lnB>
                    <a:solidFill>
                      <a:srgbClr val="D4ECDD"/>
                    </a:solidFill>
                  </a:tcPr>
                </a:tc>
                <a:tc>
                  <a:txBody>
                    <a:bodyPr/>
                    <a:lstStyle/>
                    <a:p>
                      <a:pPr algn="r" fontAlgn="b"/>
                      <a:r>
                        <a:rPr lang="en-US" sz="1200">
                          <a:effectLst/>
                          <a:latin typeface="Aptos Narrow"/>
                        </a:rPr>
                        <a:t>68.6%</a:t>
                      </a:r>
                    </a:p>
                  </a:txBody>
                  <a:tcPr marL="9525" marR="9525" marT="9525" marB="0" anchor="b">
                    <a:lnL>
                      <a:noFill/>
                    </a:lnL>
                    <a:lnR>
                      <a:noFill/>
                    </a:lnR>
                    <a:lnT>
                      <a:noFill/>
                    </a:lnT>
                    <a:lnB>
                      <a:noFill/>
                    </a:lnB>
                    <a:solidFill>
                      <a:srgbClr val="D2EBDB"/>
                    </a:solidFill>
                  </a:tcPr>
                </a:tc>
                <a:tc>
                  <a:txBody>
                    <a:bodyPr/>
                    <a:lstStyle/>
                    <a:p>
                      <a:pPr algn="r" fontAlgn="b"/>
                      <a:r>
                        <a:rPr lang="en-US" sz="1200">
                          <a:effectLst/>
                          <a:latin typeface="Aptos Narrow"/>
                        </a:rPr>
                        <a:t>68.3%</a:t>
                      </a:r>
                    </a:p>
                  </a:txBody>
                  <a:tcPr marL="9525" marR="9525" marT="9525" marB="0" anchor="b">
                    <a:lnL>
                      <a:noFill/>
                    </a:lnL>
                    <a:lnR>
                      <a:noFill/>
                    </a:lnR>
                    <a:lnT>
                      <a:noFill/>
                    </a:lnT>
                    <a:lnB>
                      <a:noFill/>
                    </a:lnB>
                    <a:solidFill>
                      <a:srgbClr val="D5ECDD"/>
                    </a:solidFill>
                  </a:tcPr>
                </a:tc>
                <a:extLst>
                  <a:ext uri="{0D108BD9-81ED-4DB2-BD59-A6C34878D82A}">
                    <a16:rowId xmlns:a16="http://schemas.microsoft.com/office/drawing/2014/main" val="2889172283"/>
                  </a:ext>
                </a:extLst>
              </a:tr>
              <a:tr h="260897">
                <a:tc>
                  <a:txBody>
                    <a:bodyPr/>
                    <a:lstStyle/>
                    <a:p>
                      <a:pPr fontAlgn="b"/>
                      <a:r>
                        <a:rPr lang="en-US" sz="1200">
                          <a:effectLst/>
                          <a:latin typeface="Aptos Narrow"/>
                        </a:rPr>
                        <a:t>120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83.1%</a:t>
                      </a:r>
                    </a:p>
                  </a:txBody>
                  <a:tcPr marL="9525" marR="9525" marT="9525" marB="0" anchor="b">
                    <a:lnL>
                      <a:noFill/>
                    </a:lnL>
                    <a:lnR>
                      <a:noFill/>
                    </a:lnR>
                    <a:lnT>
                      <a:noFill/>
                    </a:lnT>
                    <a:lnB>
                      <a:noFill/>
                    </a:lnB>
                    <a:solidFill>
                      <a:srgbClr val="6CC283"/>
                    </a:solidFill>
                  </a:tcPr>
                </a:tc>
                <a:tc>
                  <a:txBody>
                    <a:bodyPr/>
                    <a:lstStyle/>
                    <a:p>
                      <a:pPr algn="r" fontAlgn="b"/>
                      <a:r>
                        <a:rPr lang="en-US" sz="1200">
                          <a:effectLst/>
                          <a:latin typeface="Aptos Narrow"/>
                        </a:rPr>
                        <a:t>81.5%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8C78D"/>
                    </a:solidFill>
                  </a:tcPr>
                </a:tc>
                <a:tc>
                  <a:txBody>
                    <a:bodyPr/>
                    <a:lstStyle/>
                    <a:p>
                      <a:pPr algn="r" fontAlgn="b"/>
                      <a:r>
                        <a:rPr lang="en-US" sz="1200">
                          <a:effectLst/>
                          <a:latin typeface="Aptos Narrow"/>
                        </a:rPr>
                        <a:t>84.2%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64.1%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69.9%</a:t>
                      </a:r>
                    </a:p>
                  </a:txBody>
                  <a:tcPr marL="9525" marR="9525" marT="9525" marB="0" anchor="b">
                    <a:lnL>
                      <a:noFill/>
                    </a:lnL>
                    <a:lnR>
                      <a:noFill/>
                    </a:lnR>
                    <a:lnT>
                      <a:noFill/>
                    </a:lnT>
                    <a:lnB>
                      <a:noFill/>
                    </a:lnB>
                    <a:solidFill>
                      <a:srgbClr val="D0EBD9"/>
                    </a:solidFill>
                  </a:tcPr>
                </a:tc>
                <a:tc>
                  <a:txBody>
                    <a:bodyPr/>
                    <a:lstStyle/>
                    <a:p>
                      <a:pPr algn="r" fontAlgn="b"/>
                      <a:r>
                        <a:rPr lang="en-US" sz="1200">
                          <a:effectLst/>
                          <a:latin typeface="Aptos Narrow"/>
                        </a:rPr>
                        <a:t>67.4%</a:t>
                      </a:r>
                    </a:p>
                  </a:txBody>
                  <a:tcPr marL="9525" marR="9525" marT="9525" marB="0" anchor="b">
                    <a:lnL>
                      <a:noFill/>
                    </a:lnL>
                    <a:lnR>
                      <a:noFill/>
                    </a:lnR>
                    <a:lnT>
                      <a:noFill/>
                    </a:lnT>
                    <a:lnB>
                      <a:noFill/>
                    </a:lnB>
                    <a:solidFill>
                      <a:srgbClr val="E3F2EA"/>
                    </a:solidFill>
                  </a:tcPr>
                </a:tc>
                <a:tc>
                  <a:txBody>
                    <a:bodyPr/>
                    <a:lstStyle/>
                    <a:p>
                      <a:pPr algn="r" fontAlgn="b"/>
                      <a:r>
                        <a:rPr lang="en-US" sz="1200">
                          <a:effectLst/>
                          <a:latin typeface="Aptos Narrow"/>
                        </a:rPr>
                        <a:t>67.3%</a:t>
                      </a:r>
                    </a:p>
                  </a:txBody>
                  <a:tcPr marL="9525" marR="9525" marT="9525" marB="0" anchor="b">
                    <a:lnL>
                      <a:noFill/>
                    </a:lnL>
                    <a:lnR>
                      <a:noFill/>
                    </a:lnR>
                    <a:lnT>
                      <a:noFill/>
                    </a:lnT>
                    <a:lnB>
                      <a:noFill/>
                    </a:lnB>
                    <a:solidFill>
                      <a:srgbClr val="E4F3EB"/>
                    </a:solidFill>
                  </a:tcPr>
                </a:tc>
                <a:extLst>
                  <a:ext uri="{0D108BD9-81ED-4DB2-BD59-A6C34878D82A}">
                    <a16:rowId xmlns:a16="http://schemas.microsoft.com/office/drawing/2014/main" val="856047950"/>
                  </a:ext>
                </a:extLst>
              </a:tr>
              <a:tr h="260897">
                <a:tc>
                  <a:txBody>
                    <a:bodyPr/>
                    <a:lstStyle/>
                    <a:p>
                      <a:pPr fontAlgn="b"/>
                      <a:r>
                        <a:rPr lang="en-US" sz="1200">
                          <a:effectLst/>
                          <a:latin typeface="Aptos Narrow"/>
                        </a:rPr>
                        <a:t>150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83.8%</a:t>
                      </a:r>
                    </a:p>
                  </a:txBody>
                  <a:tcPr marL="9525" marR="9525" marT="9525" marB="0" anchor="b">
                    <a:lnL>
                      <a:noFill/>
                    </a:lnL>
                    <a:lnR>
                      <a:noFill/>
                    </a:lnR>
                    <a:lnT>
                      <a:noFill/>
                    </a:lnT>
                    <a:lnB>
                      <a:noFill/>
                    </a:lnB>
                    <a:solidFill>
                      <a:srgbClr val="6FC386"/>
                    </a:solidFill>
                  </a:tcPr>
                </a:tc>
                <a:tc>
                  <a:txBody>
                    <a:bodyPr/>
                    <a:lstStyle/>
                    <a:p>
                      <a:pPr algn="r" fontAlgn="b"/>
                      <a:r>
                        <a:rPr lang="en-US" sz="1200">
                          <a:effectLst/>
                          <a:latin typeface="Aptos Narrow"/>
                        </a:rPr>
                        <a:t>83.7%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0C486"/>
                    </a:solidFill>
                  </a:tcPr>
                </a:tc>
                <a:tc>
                  <a:txBody>
                    <a:bodyPr/>
                    <a:lstStyle/>
                    <a:p>
                      <a:pPr algn="r" fontAlgn="b"/>
                      <a:r>
                        <a:rPr lang="en-US" sz="1200">
                          <a:effectLst/>
                          <a:latin typeface="Aptos Narrow"/>
                        </a:rPr>
                        <a:t>85.4%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64.7%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67.6%</a:t>
                      </a:r>
                    </a:p>
                  </a:txBody>
                  <a:tcPr marL="9525" marR="9525" marT="9525" marB="0" anchor="b">
                    <a:lnL>
                      <a:noFill/>
                    </a:lnL>
                    <a:lnR>
                      <a:noFill/>
                    </a:lnR>
                    <a:lnT>
                      <a:noFill/>
                    </a:lnT>
                    <a:lnB>
                      <a:noFill/>
                    </a:lnB>
                    <a:solidFill>
                      <a:srgbClr val="E7F4ED"/>
                    </a:solidFill>
                  </a:tcPr>
                </a:tc>
                <a:tc>
                  <a:txBody>
                    <a:bodyPr/>
                    <a:lstStyle/>
                    <a:p>
                      <a:pPr algn="r" fontAlgn="b"/>
                      <a:r>
                        <a:rPr lang="en-US" sz="1200">
                          <a:effectLst/>
                          <a:latin typeface="Aptos Narrow"/>
                        </a:rPr>
                        <a:t>69.1%</a:t>
                      </a:r>
                    </a:p>
                  </a:txBody>
                  <a:tcPr marL="9525" marR="9525" marT="9525" marB="0" anchor="b">
                    <a:lnL>
                      <a:noFill/>
                    </a:lnL>
                    <a:lnR>
                      <a:noFill/>
                    </a:lnR>
                    <a:lnT>
                      <a:noFill/>
                    </a:lnT>
                    <a:lnB>
                      <a:noFill/>
                    </a:lnB>
                    <a:solidFill>
                      <a:srgbClr val="DCEFE3"/>
                    </a:solidFill>
                  </a:tcPr>
                </a:tc>
                <a:tc>
                  <a:txBody>
                    <a:bodyPr/>
                    <a:lstStyle/>
                    <a:p>
                      <a:pPr algn="r" fontAlgn="b"/>
                      <a:r>
                        <a:rPr lang="en-US" sz="1200">
                          <a:effectLst/>
                          <a:latin typeface="Aptos Narrow"/>
                        </a:rPr>
                        <a:t>65.5%</a:t>
                      </a:r>
                    </a:p>
                  </a:txBody>
                  <a:tcPr marL="9525" marR="9525" marT="9525" marB="0" anchor="b">
                    <a:lnL>
                      <a:noFill/>
                    </a:lnL>
                    <a:lnR>
                      <a:noFill/>
                    </a:lnR>
                    <a:lnT>
                      <a:noFill/>
                    </a:lnT>
                    <a:lnB>
                      <a:noFill/>
                    </a:lnB>
                    <a:solidFill>
                      <a:srgbClr val="F6FAFA"/>
                    </a:solidFill>
                  </a:tcPr>
                </a:tc>
                <a:extLst>
                  <a:ext uri="{0D108BD9-81ED-4DB2-BD59-A6C34878D82A}">
                    <a16:rowId xmlns:a16="http://schemas.microsoft.com/office/drawing/2014/main" val="2308888750"/>
                  </a:ext>
                </a:extLst>
              </a:tr>
              <a:tr h="260897">
                <a:tc>
                  <a:txBody>
                    <a:bodyPr/>
                    <a:lstStyle/>
                    <a:p>
                      <a:pPr fontAlgn="b"/>
                      <a:r>
                        <a:rPr lang="en-US" sz="1200">
                          <a:effectLst/>
                          <a:latin typeface="Aptos Narrow"/>
                        </a:rPr>
                        <a:t>180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84.0%</a:t>
                      </a:r>
                    </a:p>
                  </a:txBody>
                  <a:tcPr marL="9525" marR="9525" marT="9525" marB="0" anchor="b">
                    <a:lnL>
                      <a:noFill/>
                    </a:lnL>
                    <a:lnR>
                      <a:noFill/>
                    </a:lnR>
                    <a:lnT>
                      <a:noFill/>
                    </a:lnT>
                    <a:lnB>
                      <a:noFill/>
                    </a:lnB>
                    <a:solidFill>
                      <a:srgbClr val="73C589"/>
                    </a:solidFill>
                  </a:tcPr>
                </a:tc>
                <a:tc>
                  <a:txBody>
                    <a:bodyPr/>
                    <a:lstStyle/>
                    <a:p>
                      <a:pPr algn="r" fontAlgn="b"/>
                      <a:r>
                        <a:rPr lang="en-US" sz="1200">
                          <a:effectLst/>
                          <a:latin typeface="Aptos Narrow"/>
                        </a:rPr>
                        <a:t>84.8%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6DC284"/>
                    </a:solidFill>
                  </a:tcPr>
                </a:tc>
                <a:tc>
                  <a:txBody>
                    <a:bodyPr/>
                    <a:lstStyle/>
                    <a:p>
                      <a:pPr algn="r" fontAlgn="b"/>
                      <a:r>
                        <a:rPr lang="en-US" sz="1200">
                          <a:effectLst/>
                          <a:latin typeface="Aptos Narrow"/>
                        </a:rPr>
                        <a:t>86.1%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65.4%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65.9%</a:t>
                      </a:r>
                    </a:p>
                  </a:txBody>
                  <a:tcPr marL="9525" marR="9525" marT="9525" marB="0" anchor="b">
                    <a:lnL>
                      <a:noFill/>
                    </a:lnL>
                    <a:lnR>
                      <a:noFill/>
                    </a:lnR>
                    <a:lnT>
                      <a:noFill/>
                    </a:lnT>
                    <a:lnB>
                      <a:noFill/>
                    </a:lnB>
                    <a:solidFill>
                      <a:srgbClr val="F9FBFC"/>
                    </a:solidFill>
                  </a:tcPr>
                </a:tc>
                <a:tc>
                  <a:txBody>
                    <a:bodyPr/>
                    <a:lstStyle/>
                    <a:p>
                      <a:pPr algn="r" fontAlgn="b"/>
                      <a:r>
                        <a:rPr lang="en-US" sz="1200">
                          <a:effectLst/>
                          <a:latin typeface="Aptos Narrow"/>
                        </a:rPr>
                        <a:t>69.6%</a:t>
                      </a:r>
                    </a:p>
                  </a:txBody>
                  <a:tcPr marL="9525" marR="9525" marT="9525" marB="0" anchor="b">
                    <a:lnL>
                      <a:noFill/>
                    </a:lnL>
                    <a:lnR>
                      <a:noFill/>
                    </a:lnR>
                    <a:lnT>
                      <a:noFill/>
                    </a:lnT>
                    <a:lnB>
                      <a:noFill/>
                    </a:lnB>
                    <a:solidFill>
                      <a:srgbClr val="DEF0E5"/>
                    </a:solidFill>
                  </a:tcPr>
                </a:tc>
                <a:tc>
                  <a:txBody>
                    <a:bodyPr/>
                    <a:lstStyle/>
                    <a:p>
                      <a:pPr algn="r" fontAlgn="b"/>
                      <a:r>
                        <a:rPr lang="en-US" sz="1200">
                          <a:effectLst/>
                          <a:latin typeface="Aptos Narrow"/>
                        </a:rPr>
                        <a:t>65.6%</a:t>
                      </a:r>
                    </a:p>
                  </a:txBody>
                  <a:tcPr marL="9525" marR="9525" marT="9525" marB="0" anchor="b">
                    <a:lnL>
                      <a:noFill/>
                    </a:lnL>
                    <a:lnR>
                      <a:noFill/>
                    </a:lnR>
                    <a:lnT>
                      <a:noFill/>
                    </a:lnT>
                    <a:lnB>
                      <a:noFill/>
                    </a:lnB>
                    <a:solidFill>
                      <a:srgbClr val="FBFCFE"/>
                    </a:solidFill>
                  </a:tcPr>
                </a:tc>
                <a:extLst>
                  <a:ext uri="{0D108BD9-81ED-4DB2-BD59-A6C34878D82A}">
                    <a16:rowId xmlns:a16="http://schemas.microsoft.com/office/drawing/2014/main" val="498958238"/>
                  </a:ext>
                </a:extLst>
              </a:tr>
              <a:tr h="260897">
                <a:tc>
                  <a:txBody>
                    <a:bodyPr/>
                    <a:lstStyle/>
                    <a:p>
                      <a:pPr fontAlgn="b"/>
                      <a:r>
                        <a:rPr lang="en-US" sz="1200">
                          <a:effectLst/>
                          <a:latin typeface="Aptos Narrow"/>
                        </a:rPr>
                        <a:t>210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84.2%</a:t>
                      </a:r>
                    </a:p>
                  </a:txBody>
                  <a:tcPr marL="9525" marR="9525" marT="9525" marB="0" anchor="b">
                    <a:lnL>
                      <a:noFill/>
                    </a:lnL>
                    <a:lnR>
                      <a:noFill/>
                    </a:lnR>
                    <a:lnT>
                      <a:noFill/>
                    </a:lnT>
                    <a:lnB>
                      <a:noFill/>
                    </a:lnB>
                    <a:solidFill>
                      <a:srgbClr val="6FC386"/>
                    </a:solidFill>
                  </a:tcPr>
                </a:tc>
                <a:tc>
                  <a:txBody>
                    <a:bodyPr/>
                    <a:lstStyle/>
                    <a:p>
                      <a:pPr algn="r" fontAlgn="b"/>
                      <a:r>
                        <a:rPr lang="en-US" sz="1200">
                          <a:effectLst/>
                          <a:latin typeface="Aptos Narrow"/>
                        </a:rPr>
                        <a:t>84.9%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6AC181"/>
                    </a:solidFill>
                  </a:tcPr>
                </a:tc>
                <a:tc>
                  <a:txBody>
                    <a:bodyPr/>
                    <a:lstStyle/>
                    <a:p>
                      <a:pPr algn="r" fontAlgn="b"/>
                      <a:r>
                        <a:rPr lang="en-US" sz="1200">
                          <a:effectLst/>
                          <a:latin typeface="Aptos Narrow"/>
                        </a:rPr>
                        <a:t>85.9%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64.3%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7FAFB"/>
                    </a:solidFill>
                  </a:tcPr>
                </a:tc>
                <a:tc>
                  <a:txBody>
                    <a:bodyPr/>
                    <a:lstStyle/>
                    <a:p>
                      <a:pPr algn="r" fontAlgn="b"/>
                      <a:r>
                        <a:rPr lang="en-US" sz="1200">
                          <a:effectLst/>
                          <a:latin typeface="Aptos Narrow"/>
                        </a:rPr>
                        <a:t>65.2%</a:t>
                      </a:r>
                    </a:p>
                  </a:txBody>
                  <a:tcPr marL="9525" marR="9525" marT="9525" marB="0" anchor="b">
                    <a:lnL>
                      <a:noFill/>
                    </a:lnL>
                    <a:lnR>
                      <a:noFill/>
                    </a:lnR>
                    <a:lnT>
                      <a:noFill/>
                    </a:lnT>
                    <a:lnB>
                      <a:noFill/>
                    </a:lnB>
                    <a:solidFill>
                      <a:srgbClr val="F1F8F5"/>
                    </a:solidFill>
                  </a:tcPr>
                </a:tc>
                <a:tc>
                  <a:txBody>
                    <a:bodyPr/>
                    <a:lstStyle/>
                    <a:p>
                      <a:pPr algn="r" fontAlgn="b"/>
                      <a:r>
                        <a:rPr lang="en-US" sz="1200">
                          <a:effectLst/>
                          <a:latin typeface="Aptos Narrow"/>
                        </a:rPr>
                        <a:t>67.7%</a:t>
                      </a:r>
                    </a:p>
                  </a:txBody>
                  <a:tcPr marL="9525" marR="9525" marT="9525" marB="0" anchor="b">
                    <a:lnL>
                      <a:noFill/>
                    </a:lnL>
                    <a:lnR>
                      <a:noFill/>
                    </a:lnR>
                    <a:lnT>
                      <a:noFill/>
                    </a:lnT>
                    <a:lnB>
                      <a:noFill/>
                    </a:lnB>
                    <a:solidFill>
                      <a:srgbClr val="E0F1E7"/>
                    </a:solidFill>
                  </a:tcPr>
                </a:tc>
                <a:tc>
                  <a:txBody>
                    <a:bodyPr/>
                    <a:lstStyle/>
                    <a:p>
                      <a:pPr algn="r" fontAlgn="b"/>
                      <a:r>
                        <a:rPr lang="en-US" sz="1200">
                          <a:effectLst/>
                          <a:latin typeface="Aptos Narrow"/>
                        </a:rPr>
                        <a:t>63.5%</a:t>
                      </a:r>
                    </a:p>
                  </a:txBody>
                  <a:tcPr marL="9525" marR="9525" marT="9525" marB="0" anchor="b">
                    <a:lnL>
                      <a:noFill/>
                    </a:lnL>
                    <a:lnR>
                      <a:noFill/>
                    </a:lnR>
                    <a:lnT>
                      <a:noFill/>
                    </a:lnT>
                    <a:lnB>
                      <a:noFill/>
                    </a:lnB>
                    <a:solidFill>
                      <a:srgbClr val="FCFCFF"/>
                    </a:solidFill>
                  </a:tcPr>
                </a:tc>
                <a:extLst>
                  <a:ext uri="{0D108BD9-81ED-4DB2-BD59-A6C34878D82A}">
                    <a16:rowId xmlns:a16="http://schemas.microsoft.com/office/drawing/2014/main" val="3482501813"/>
                  </a:ext>
                </a:extLst>
              </a:tr>
              <a:tr h="260897">
                <a:tc>
                  <a:txBody>
                    <a:bodyPr/>
                    <a:lstStyle/>
                    <a:p>
                      <a:pPr fontAlgn="b"/>
                      <a:r>
                        <a:rPr lang="en-US" sz="1200">
                          <a:effectLst/>
                          <a:latin typeface="Aptos Narrow"/>
                        </a:rPr>
                        <a:t>240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84.3%</a:t>
                      </a:r>
                    </a:p>
                  </a:txBody>
                  <a:tcPr marL="9525" marR="9525" marT="9525" marB="0" anchor="b">
                    <a:lnL>
                      <a:noFill/>
                    </a:lnL>
                    <a:lnR>
                      <a:noFill/>
                    </a:lnR>
                    <a:lnT>
                      <a:noFill/>
                    </a:lnT>
                    <a:lnB>
                      <a:noFill/>
                    </a:lnB>
                    <a:solidFill>
                      <a:srgbClr val="73C589"/>
                    </a:solidFill>
                  </a:tcPr>
                </a:tc>
                <a:tc>
                  <a:txBody>
                    <a:bodyPr/>
                    <a:lstStyle/>
                    <a:p>
                      <a:pPr algn="r" fontAlgn="b"/>
                      <a:r>
                        <a:rPr lang="en-US" sz="1200">
                          <a:effectLst/>
                          <a:latin typeface="Aptos Narrow"/>
                        </a:rPr>
                        <a:t>85.5%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6AC181"/>
                    </a:solidFill>
                  </a:tcPr>
                </a:tc>
                <a:tc>
                  <a:txBody>
                    <a:bodyPr/>
                    <a:lstStyle/>
                    <a:p>
                      <a:pPr algn="r" fontAlgn="b"/>
                      <a:r>
                        <a:rPr lang="en-US" sz="1200">
                          <a:effectLst/>
                          <a:latin typeface="Aptos Narrow"/>
                        </a:rPr>
                        <a:t>86.5%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a:rPr>
                        <a:t>64.5%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67.0%</a:t>
                      </a:r>
                    </a:p>
                  </a:txBody>
                  <a:tcPr marL="9525" marR="9525" marT="9525" marB="0" anchor="b">
                    <a:lnL>
                      <a:noFill/>
                    </a:lnL>
                    <a:lnR>
                      <a:noFill/>
                    </a:lnR>
                    <a:lnT>
                      <a:noFill/>
                    </a:lnT>
                    <a:lnB>
                      <a:noFill/>
                    </a:lnB>
                    <a:solidFill>
                      <a:srgbClr val="EBF5F0"/>
                    </a:solidFill>
                  </a:tcPr>
                </a:tc>
                <a:tc>
                  <a:txBody>
                    <a:bodyPr/>
                    <a:lstStyle/>
                    <a:p>
                      <a:pPr algn="r" fontAlgn="b"/>
                      <a:r>
                        <a:rPr lang="en-US" sz="1200">
                          <a:effectLst/>
                          <a:latin typeface="Aptos Narrow"/>
                        </a:rPr>
                        <a:t>69.8%</a:t>
                      </a:r>
                    </a:p>
                  </a:txBody>
                  <a:tcPr marL="9525" marR="9525" marT="9525" marB="0" anchor="b">
                    <a:lnL>
                      <a:noFill/>
                    </a:lnL>
                    <a:lnR>
                      <a:noFill/>
                    </a:lnR>
                    <a:lnT>
                      <a:noFill/>
                    </a:lnT>
                    <a:lnB>
                      <a:noFill/>
                    </a:lnB>
                    <a:solidFill>
                      <a:srgbClr val="D8EEE0"/>
                    </a:solidFill>
                  </a:tcPr>
                </a:tc>
                <a:tc>
                  <a:txBody>
                    <a:bodyPr/>
                    <a:lstStyle/>
                    <a:p>
                      <a:pPr algn="r" fontAlgn="b"/>
                      <a:r>
                        <a:rPr lang="en-US" sz="1200">
                          <a:effectLst/>
                          <a:latin typeface="Aptos Narrow"/>
                        </a:rPr>
                        <a:t>64.9%</a:t>
                      </a:r>
                    </a:p>
                  </a:txBody>
                  <a:tcPr marL="9525" marR="9525" marT="9525" marB="0" anchor="b">
                    <a:lnL>
                      <a:noFill/>
                    </a:lnL>
                    <a:lnR>
                      <a:noFill/>
                    </a:lnR>
                    <a:lnT>
                      <a:noFill/>
                    </a:lnT>
                    <a:lnB>
                      <a:noFill/>
                    </a:lnB>
                    <a:solidFill>
                      <a:srgbClr val="F9FBFD"/>
                    </a:solidFill>
                  </a:tcPr>
                </a:tc>
                <a:extLst>
                  <a:ext uri="{0D108BD9-81ED-4DB2-BD59-A6C34878D82A}">
                    <a16:rowId xmlns:a16="http://schemas.microsoft.com/office/drawing/2014/main" val="2371798951"/>
                  </a:ext>
                </a:extLst>
              </a:tr>
              <a:tr h="268570">
                <a:tc>
                  <a:txBody>
                    <a:bodyPr/>
                    <a:lstStyle/>
                    <a:p>
                      <a:pPr fontAlgn="b"/>
                      <a:r>
                        <a:rPr lang="en-US" sz="1200">
                          <a:effectLst/>
                          <a:latin typeface="Aptos Narrow"/>
                        </a:rPr>
                        <a:t>270</a:t>
                      </a:r>
                    </a:p>
                  </a:txBody>
                  <a:tcPr marL="9525" marR="9525" marT="9525" marB="0" anchor="b">
                    <a:lnL>
                      <a:noFill/>
                    </a:lnL>
                    <a:lnR>
                      <a:noFill/>
                    </a:lnR>
                    <a:lnT>
                      <a:noFill/>
                    </a:lnT>
                    <a:lnB>
                      <a:noFill/>
                    </a:lnB>
                    <a:noFill/>
                  </a:tcPr>
                </a:tc>
                <a:tc>
                  <a:txBody>
                    <a:bodyPr/>
                    <a:lstStyle/>
                    <a:p>
                      <a:pPr algn="r" fontAlgn="b"/>
                      <a:r>
                        <a:rPr lang="en-US" sz="1200">
                          <a:effectLst/>
                          <a:latin typeface="Aptos Narrow"/>
                        </a:rPr>
                        <a:t>84.6%</a:t>
                      </a:r>
                    </a:p>
                  </a:txBody>
                  <a:tcPr marL="9525" marR="9525" marT="9525" marB="0" anchor="b">
                    <a:lnL>
                      <a:noFill/>
                    </a:lnL>
                    <a:lnR>
                      <a:noFill/>
                    </a:lnR>
                    <a:lnT>
                      <a:noFill/>
                    </a:lnT>
                    <a:lnB>
                      <a:noFill/>
                    </a:lnB>
                    <a:solidFill>
                      <a:srgbClr val="71C487"/>
                    </a:solidFill>
                  </a:tcPr>
                </a:tc>
                <a:tc>
                  <a:txBody>
                    <a:bodyPr/>
                    <a:lstStyle/>
                    <a:p>
                      <a:pPr algn="r" fontAlgn="b"/>
                      <a:r>
                        <a:rPr lang="en-US" sz="1200">
                          <a:effectLst/>
                          <a:latin typeface="Aptos Narrow"/>
                        </a:rPr>
                        <a:t>85.7%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6AC181"/>
                    </a:solidFill>
                  </a:tcPr>
                </a:tc>
                <a:tc>
                  <a:txBody>
                    <a:bodyPr/>
                    <a:lstStyle/>
                    <a:p>
                      <a:pPr algn="r" fontAlgn="b"/>
                      <a:r>
                        <a:rPr lang="en-US" sz="1200">
                          <a:effectLst/>
                          <a:latin typeface="Aptos Narrow"/>
                        </a:rPr>
                        <a:t>86.6%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a:rPr>
                        <a:t>63.7%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a:rPr>
                        <a:t>66.7%</a:t>
                      </a:r>
                    </a:p>
                  </a:txBody>
                  <a:tcPr marL="9525" marR="9525" marT="9525" marB="0" anchor="b">
                    <a:lnL>
                      <a:noFill/>
                    </a:lnL>
                    <a:lnR>
                      <a:noFill/>
                    </a:lnR>
                    <a:lnT>
                      <a:noFill/>
                    </a:lnT>
                    <a:lnB>
                      <a:noFill/>
                    </a:lnB>
                    <a:solidFill>
                      <a:srgbClr val="E8F4EE"/>
                    </a:solidFill>
                  </a:tcPr>
                </a:tc>
                <a:tc>
                  <a:txBody>
                    <a:bodyPr/>
                    <a:lstStyle/>
                    <a:p>
                      <a:pPr algn="r" fontAlgn="b"/>
                      <a:r>
                        <a:rPr lang="en-US" sz="1200">
                          <a:effectLst/>
                          <a:latin typeface="Aptos Narrow"/>
                        </a:rPr>
                        <a:t>69.1%</a:t>
                      </a:r>
                    </a:p>
                  </a:txBody>
                  <a:tcPr marL="9525" marR="9525" marT="9525" marB="0" anchor="b">
                    <a:lnL>
                      <a:noFill/>
                    </a:lnL>
                    <a:lnR>
                      <a:noFill/>
                    </a:lnR>
                    <a:lnT>
                      <a:noFill/>
                    </a:lnT>
                    <a:lnB>
                      <a:noFill/>
                    </a:lnB>
                    <a:solidFill>
                      <a:srgbClr val="D8EEE0"/>
                    </a:solidFill>
                  </a:tcPr>
                </a:tc>
                <a:tc>
                  <a:txBody>
                    <a:bodyPr/>
                    <a:lstStyle/>
                    <a:p>
                      <a:pPr algn="r" fontAlgn="b"/>
                      <a:r>
                        <a:rPr lang="en-US" sz="1200">
                          <a:effectLst/>
                          <a:latin typeface="Aptos Narrow"/>
                        </a:rPr>
                        <a:t>65.3%</a:t>
                      </a:r>
                    </a:p>
                  </a:txBody>
                  <a:tcPr marL="9525" marR="9525" marT="9525" marB="0" anchor="b">
                    <a:lnL>
                      <a:noFill/>
                    </a:lnL>
                    <a:lnR>
                      <a:noFill/>
                    </a:lnR>
                    <a:lnT>
                      <a:noFill/>
                    </a:lnT>
                    <a:lnB>
                      <a:noFill/>
                    </a:lnB>
                    <a:solidFill>
                      <a:srgbClr val="F2F8F7"/>
                    </a:solidFill>
                  </a:tcPr>
                </a:tc>
                <a:extLst>
                  <a:ext uri="{0D108BD9-81ED-4DB2-BD59-A6C34878D82A}">
                    <a16:rowId xmlns:a16="http://schemas.microsoft.com/office/drawing/2014/main" val="3597577518"/>
                  </a:ext>
                </a:extLst>
              </a:tr>
            </a:tbl>
          </a:graphicData>
        </a:graphic>
      </p:graphicFrame>
    </p:spTree>
    <p:extLst>
      <p:ext uri="{BB962C8B-B14F-4D97-AF65-F5344CB8AC3E}">
        <p14:creationId xmlns:p14="http://schemas.microsoft.com/office/powerpoint/2010/main" val="318700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23</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133365" y="118024"/>
            <a:ext cx="8855242" cy="523220"/>
          </a:xfrm>
          <a:prstGeom prst="rect">
            <a:avLst/>
          </a:prstGeom>
          <a:noFill/>
        </p:spPr>
        <p:txBody>
          <a:bodyPr wrap="square" lIns="91440" tIns="45720" rIns="91440" bIns="45720" rtlCol="0" anchor="t">
            <a:spAutoFit/>
          </a:bodyPr>
          <a:lstStyle/>
          <a:p>
            <a:pPr>
              <a:buClr>
                <a:schemeClr val="dk1"/>
              </a:buClr>
              <a:buSzPts val="3000"/>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Dropout Modeling (Early Prediction) - key points</a:t>
            </a:r>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15" name="TextBox 14">
            <a:extLst>
              <a:ext uri="{FF2B5EF4-FFF2-40B4-BE49-F238E27FC236}">
                <a16:creationId xmlns:a16="http://schemas.microsoft.com/office/drawing/2014/main" id="{9E5E9DC9-1D5B-1AD0-2B4F-7145F6A14CCB}"/>
              </a:ext>
            </a:extLst>
          </p:cNvPr>
          <p:cNvSpPr txBox="1"/>
          <p:nvPr/>
        </p:nvSpPr>
        <p:spPr>
          <a:xfrm>
            <a:off x="133064" y="699042"/>
            <a:ext cx="7803767" cy="4154984"/>
          </a:xfrm>
          <a:prstGeom prst="rect">
            <a:avLst/>
          </a:prstGeom>
          <a:noFill/>
        </p:spPr>
        <p:txBody>
          <a:bodyPr wrap="square" lIns="91440" tIns="45720" rIns="91440" bIns="45720" rtlCol="0" anchor="t">
            <a:spAutoFit/>
          </a:bodyPr>
          <a:lstStyle/>
          <a:p>
            <a:r>
              <a:rPr lang="en-US" sz="1200">
                <a:solidFill>
                  <a:srgbClr val="0D0D0D"/>
                </a:solidFill>
                <a:latin typeface="ui-sans-serif"/>
              </a:rPr>
              <a:t>1. Best Overall Model: Sampled TSF</a:t>
            </a:r>
            <a:endParaRPr lang="en-US" sz="1200">
              <a:latin typeface="ui-sans-serif"/>
            </a:endParaRPr>
          </a:p>
          <a:p>
            <a:endParaRPr lang="en-US" sz="1200">
              <a:latin typeface="ui-sans-serif"/>
            </a:endParaRPr>
          </a:p>
          <a:p>
            <a:r>
              <a:rPr lang="en-US" sz="1200">
                <a:solidFill>
                  <a:srgbClr val="0D0D0D"/>
                </a:solidFill>
                <a:latin typeface="ui-sans-serif"/>
              </a:rPr>
              <a:t>2. Recall Performance:</a:t>
            </a:r>
            <a:endParaRPr lang="en-US" sz="1200">
              <a:latin typeface="ui-sans-serif"/>
            </a:endParaRPr>
          </a:p>
          <a:p>
            <a:r>
              <a:rPr lang="en-US" sz="1200">
                <a:solidFill>
                  <a:srgbClr val="0D0D0D"/>
                </a:solidFill>
                <a:latin typeface="ui-sans-serif"/>
              </a:rPr>
              <a:t>   • Starts strong at 33.4% (cut point 0)</a:t>
            </a:r>
            <a:endParaRPr lang="en-US" sz="1200">
              <a:latin typeface="ui-sans-serif"/>
            </a:endParaRPr>
          </a:p>
          <a:p>
            <a:r>
              <a:rPr lang="en-US" sz="1200">
                <a:solidFill>
                  <a:srgbClr val="0D0D0D"/>
                </a:solidFill>
                <a:latin typeface="ui-sans-serif"/>
              </a:rPr>
              <a:t>   • Dramatically improves to 90.9% (cut point 270)</a:t>
            </a:r>
            <a:endParaRPr lang="en-US" sz="1200">
              <a:latin typeface="ui-sans-serif"/>
            </a:endParaRPr>
          </a:p>
          <a:p>
            <a:r>
              <a:rPr lang="en-US" sz="1200">
                <a:solidFill>
                  <a:srgbClr val="0D0D0D"/>
                </a:solidFill>
                <a:latin typeface="ui-sans-serif"/>
              </a:rPr>
              <a:t>   • Highest recall scores for most cut points, especially latter half</a:t>
            </a:r>
            <a:endParaRPr lang="en-US" sz="1200">
              <a:latin typeface="ui-sans-serif"/>
            </a:endParaRPr>
          </a:p>
          <a:p>
            <a:endParaRPr lang="en-US" sz="1200">
              <a:latin typeface="ui-sans-serif"/>
            </a:endParaRPr>
          </a:p>
          <a:p>
            <a:r>
              <a:rPr lang="en-US" sz="1200">
                <a:solidFill>
                  <a:srgbClr val="0D0D0D"/>
                </a:solidFill>
                <a:latin typeface="ui-sans-serif"/>
              </a:rPr>
              <a:t>3. AUC Performance:</a:t>
            </a:r>
            <a:endParaRPr lang="en-US" sz="1200">
              <a:latin typeface="ui-sans-serif"/>
            </a:endParaRPr>
          </a:p>
          <a:p>
            <a:r>
              <a:rPr lang="en-US" sz="1200">
                <a:solidFill>
                  <a:srgbClr val="0D0D0D"/>
                </a:solidFill>
                <a:latin typeface="ui-sans-serif"/>
              </a:rPr>
              <a:t>   • Starts lower but shows significant improvement</a:t>
            </a:r>
            <a:endParaRPr lang="en-US" sz="1200">
              <a:latin typeface="ui-sans-serif"/>
            </a:endParaRPr>
          </a:p>
          <a:p>
            <a:r>
              <a:rPr lang="en-US" sz="1200">
                <a:solidFill>
                  <a:srgbClr val="0D0D0D"/>
                </a:solidFill>
                <a:latin typeface="ui-sans-serif"/>
              </a:rPr>
              <a:t>   • Reaches 92.8% at cut point 270, matching/exceeding other top performers</a:t>
            </a:r>
            <a:endParaRPr lang="en-US" sz="1200">
              <a:latin typeface="ui-sans-serif"/>
            </a:endParaRPr>
          </a:p>
          <a:p>
            <a:endParaRPr lang="en-US" sz="1200">
              <a:latin typeface="ui-sans-serif"/>
            </a:endParaRPr>
          </a:p>
          <a:p>
            <a:r>
              <a:rPr lang="en-US" sz="1200">
                <a:solidFill>
                  <a:srgbClr val="0D0D0D"/>
                </a:solidFill>
                <a:latin typeface="ui-sans-serif"/>
              </a:rPr>
              <a:t>4. Accuracy:</a:t>
            </a:r>
            <a:endParaRPr lang="en-US" sz="1200">
              <a:latin typeface="ui-sans-serif"/>
            </a:endParaRPr>
          </a:p>
          <a:p>
            <a:r>
              <a:rPr lang="en-US" sz="1200">
                <a:solidFill>
                  <a:srgbClr val="0D0D0D"/>
                </a:solidFill>
                <a:latin typeface="ui-sans-serif"/>
              </a:rPr>
              <a:t>   • Starts lower than some competitors</a:t>
            </a:r>
            <a:endParaRPr lang="en-US" sz="1200">
              <a:latin typeface="ui-sans-serif"/>
            </a:endParaRPr>
          </a:p>
          <a:p>
            <a:r>
              <a:rPr lang="en-US" sz="1200">
                <a:solidFill>
                  <a:srgbClr val="0D0D0D"/>
                </a:solidFill>
                <a:latin typeface="ui-sans-serif"/>
              </a:rPr>
              <a:t>   • Improves to be very competitive by course end (85.7% at cut point 270)</a:t>
            </a:r>
            <a:endParaRPr lang="en-US" sz="1200">
              <a:latin typeface="ui-sans-serif"/>
            </a:endParaRPr>
          </a:p>
          <a:p>
            <a:endParaRPr lang="en-US" sz="1200">
              <a:latin typeface="ui-sans-serif"/>
            </a:endParaRPr>
          </a:p>
          <a:p>
            <a:r>
              <a:rPr lang="en-US" sz="1200">
                <a:solidFill>
                  <a:srgbClr val="0D0D0D"/>
                </a:solidFill>
                <a:latin typeface="ui-sans-serif"/>
              </a:rPr>
              <a:t>5. Key Strength:</a:t>
            </a:r>
            <a:endParaRPr lang="en-US" sz="1200">
              <a:latin typeface="ui-sans-serif"/>
            </a:endParaRPr>
          </a:p>
          <a:p>
            <a:r>
              <a:rPr lang="en-US" sz="1200">
                <a:solidFill>
                  <a:srgbClr val="0D0D0D"/>
                </a:solidFill>
                <a:latin typeface="ui-sans-serif"/>
              </a:rPr>
              <a:t>   • Best performance in crucial later stages of the course</a:t>
            </a:r>
            <a:endParaRPr lang="en-US" sz="1200">
              <a:latin typeface="ui-sans-serif"/>
            </a:endParaRPr>
          </a:p>
          <a:p>
            <a:r>
              <a:rPr lang="en-US" sz="1200">
                <a:solidFill>
                  <a:srgbClr val="0D0D0D"/>
                </a:solidFill>
                <a:latin typeface="ui-sans-serif"/>
              </a:rPr>
              <a:t>   • Strong improvement across all metrics as course progresses</a:t>
            </a:r>
            <a:endParaRPr lang="en-US" sz="1200">
              <a:latin typeface="ui-sans-serif"/>
            </a:endParaRPr>
          </a:p>
          <a:p>
            <a:endParaRPr lang="en-US" sz="1200">
              <a:latin typeface="ui-sans-serif"/>
            </a:endParaRPr>
          </a:p>
          <a:p>
            <a:r>
              <a:rPr lang="en-US" sz="1200">
                <a:solidFill>
                  <a:srgbClr val="0D0D0D"/>
                </a:solidFill>
                <a:latin typeface="ui-sans-serif"/>
              </a:rPr>
              <a:t>6. Comparison Note:</a:t>
            </a:r>
            <a:endParaRPr lang="en-US" sz="1200">
              <a:latin typeface="ui-sans-serif"/>
            </a:endParaRPr>
          </a:p>
          <a:p>
            <a:r>
              <a:rPr lang="en-US" sz="1200">
                <a:solidFill>
                  <a:srgbClr val="0D0D0D"/>
                </a:solidFill>
                <a:latin typeface="ui-sans-serif"/>
              </a:rPr>
              <a:t>   • Outperforms Meta Model in recall and late-stage AUC</a:t>
            </a:r>
            <a:endParaRPr lang="en-US" sz="1200">
              <a:latin typeface="ui-sans-serif"/>
            </a:endParaRPr>
          </a:p>
          <a:p>
            <a:r>
              <a:rPr lang="en-US" sz="1200">
                <a:solidFill>
                  <a:srgbClr val="0D0D0D"/>
                </a:solidFill>
                <a:latin typeface="ui-sans-serif"/>
              </a:rPr>
              <a:t>   • Surpasses traditional ML models in all metrics by course end</a:t>
            </a:r>
            <a:endParaRPr lang="en-US" sz="1200">
              <a:latin typeface="ui-sans-serif"/>
            </a:endParaRPr>
          </a:p>
        </p:txBody>
      </p:sp>
    </p:spTree>
    <p:extLst>
      <p:ext uri="{BB962C8B-B14F-4D97-AF65-F5344CB8AC3E}">
        <p14:creationId xmlns:p14="http://schemas.microsoft.com/office/powerpoint/2010/main" val="129805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24</a:t>
            </a:fld>
            <a:endParaRPr sz="1200">
              <a:latin typeface="Tahoma"/>
              <a:cs typeface="Tahoma"/>
            </a:endParaRPr>
          </a:p>
        </p:txBody>
      </p:sp>
      <p:sp>
        <p:nvSpPr>
          <p:cNvPr id="7" name="TextBox 6">
            <a:extLst>
              <a:ext uri="{FF2B5EF4-FFF2-40B4-BE49-F238E27FC236}">
                <a16:creationId xmlns:a16="http://schemas.microsoft.com/office/drawing/2014/main" id="{2CE2D2AE-4394-0B37-D7FE-F215E5E49CE6}"/>
              </a:ext>
            </a:extLst>
          </p:cNvPr>
          <p:cNvSpPr txBox="1"/>
          <p:nvPr/>
        </p:nvSpPr>
        <p:spPr>
          <a:xfrm>
            <a:off x="288471" y="40687"/>
            <a:ext cx="7803625" cy="523220"/>
          </a:xfrm>
          <a:prstGeom prst="rect">
            <a:avLst/>
          </a:prstGeom>
          <a:noFill/>
        </p:spPr>
        <p:txBody>
          <a:bodyPr wrap="square" lIns="91440" tIns="45720" rIns="91440" bIns="45720" rtlCol="0" anchor="t">
            <a:spAutoFit/>
          </a:bodyPr>
          <a:lstStyle/>
          <a:p>
            <a:pPr>
              <a:buClr>
                <a:schemeClr val="dk1"/>
              </a:buClr>
              <a:buSzPts val="3000"/>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At-risk Modeling (Early Prediction)</a:t>
            </a:r>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11" name="TextBox 10">
            <a:extLst>
              <a:ext uri="{FF2B5EF4-FFF2-40B4-BE49-F238E27FC236}">
                <a16:creationId xmlns:a16="http://schemas.microsoft.com/office/drawing/2014/main" id="{F3234ABF-6446-59F6-F67D-6DC1BAB304FB}"/>
              </a:ext>
            </a:extLst>
          </p:cNvPr>
          <p:cNvSpPr txBox="1"/>
          <p:nvPr/>
        </p:nvSpPr>
        <p:spPr>
          <a:xfrm>
            <a:off x="6656328" y="854163"/>
            <a:ext cx="2488818" cy="3600986"/>
          </a:xfrm>
          <a:prstGeom prst="rect">
            <a:avLst/>
          </a:prstGeom>
          <a:noFill/>
        </p:spPr>
        <p:txBody>
          <a:bodyPr wrap="square" lIns="91440" tIns="45720" rIns="91440" bIns="45720" rtlCol="0" anchor="t">
            <a:spAutoFit/>
          </a:bodyPr>
          <a:lstStyle/>
          <a:p>
            <a:pPr marL="171450" indent="-171450">
              <a:buChar char="•"/>
            </a:pPr>
            <a:r>
              <a:rPr lang="en-US" sz="1200" b="1">
                <a:solidFill>
                  <a:srgbClr val="0D0D0D"/>
                </a:solidFill>
                <a:latin typeface="ui-sans-serif"/>
              </a:rPr>
              <a:t>Highest Recall Achieved by Meta Model</a:t>
            </a:r>
            <a:r>
              <a:rPr lang="en-US" sz="1200">
                <a:solidFill>
                  <a:srgbClr val="0D0D0D"/>
                </a:solidFill>
                <a:latin typeface="ui-sans-serif"/>
              </a:rPr>
              <a:t>: The Meta Model consistently outperforms others, peaking at 85.1% recall at the 270 cut.</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b="1">
                <a:solidFill>
                  <a:srgbClr val="0D0D0D"/>
                </a:solidFill>
                <a:latin typeface="ui-sans-serif"/>
              </a:rPr>
              <a:t>Baseline TSF's Strong Performance at Higher Cuts</a:t>
            </a:r>
            <a:r>
              <a:rPr lang="en-US" sz="1200">
                <a:solidFill>
                  <a:srgbClr val="0D0D0D"/>
                </a:solidFill>
                <a:latin typeface="ui-sans-serif"/>
              </a:rPr>
              <a:t>: Starts at 55.4% and reaches an impressive 99.4% recall at the 270 cut.</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b="1">
                <a:solidFill>
                  <a:srgbClr val="0D0D0D"/>
                </a:solidFill>
                <a:latin typeface="ui-sans-serif"/>
              </a:rPr>
              <a:t>Stable Performers</a:t>
            </a:r>
            <a:r>
              <a:rPr lang="en-US" sz="1200">
                <a:solidFill>
                  <a:srgbClr val="0D0D0D"/>
                </a:solidFill>
                <a:latin typeface="ui-sans-serif"/>
              </a:rPr>
              <a:t>: </a:t>
            </a:r>
            <a:r>
              <a:rPr lang="en-US" sz="1200" err="1">
                <a:solidFill>
                  <a:srgbClr val="0D0D0D"/>
                </a:solidFill>
                <a:latin typeface="ui-sans-serif"/>
              </a:rPr>
              <a:t>LightGBM</a:t>
            </a:r>
            <a:r>
              <a:rPr lang="en-US" sz="1200">
                <a:solidFill>
                  <a:srgbClr val="0D0D0D"/>
                </a:solidFill>
                <a:latin typeface="ui-sans-serif"/>
              </a:rPr>
              <a:t> and Random Forest maintain strong recall values, with </a:t>
            </a:r>
            <a:r>
              <a:rPr lang="en-US" sz="1200" err="1">
                <a:solidFill>
                  <a:srgbClr val="0D0D0D"/>
                </a:solidFill>
                <a:latin typeface="ui-sans-serif"/>
              </a:rPr>
              <a:t>LightGBM</a:t>
            </a:r>
            <a:r>
              <a:rPr lang="en-US" sz="1200">
                <a:solidFill>
                  <a:srgbClr val="0D0D0D"/>
                </a:solidFill>
                <a:latin typeface="ui-sans-serif"/>
              </a:rPr>
              <a:t> reaching up to 72.2% at the 270 cut, while </a:t>
            </a:r>
            <a:r>
              <a:rPr lang="en-US" sz="1200" err="1">
                <a:solidFill>
                  <a:srgbClr val="0D0D0D"/>
                </a:solidFill>
                <a:latin typeface="ui-sans-serif"/>
              </a:rPr>
              <a:t>XGBoost</a:t>
            </a:r>
            <a:r>
              <a:rPr lang="en-US" sz="1200">
                <a:solidFill>
                  <a:srgbClr val="0D0D0D"/>
                </a:solidFill>
                <a:latin typeface="ui-sans-serif"/>
              </a:rPr>
              <a:t> consistently delivers around 60-71%.</a:t>
            </a:r>
            <a:endParaRPr lang="en-US" sz="1200">
              <a:latin typeface="ui-sans-serif"/>
            </a:endParaRPr>
          </a:p>
          <a:p>
            <a:pPr marL="171450" indent="-171450">
              <a:buChar char="•"/>
            </a:pPr>
            <a:endParaRPr lang="en-US" sz="1200">
              <a:solidFill>
                <a:srgbClr val="0D0D0D"/>
              </a:solidFill>
              <a:latin typeface="ui-sans-serif"/>
            </a:endParaRPr>
          </a:p>
        </p:txBody>
      </p:sp>
      <p:graphicFrame>
        <p:nvGraphicFramePr>
          <p:cNvPr id="15" name="Table 14">
            <a:extLst>
              <a:ext uri="{FF2B5EF4-FFF2-40B4-BE49-F238E27FC236}">
                <a16:creationId xmlns:a16="http://schemas.microsoft.com/office/drawing/2014/main" id="{5438EC1E-C0F8-C05B-AC0E-B700B947A797}"/>
              </a:ext>
            </a:extLst>
          </p:cNvPr>
          <p:cNvGraphicFramePr>
            <a:graphicFrameLocks noGrp="1"/>
          </p:cNvGraphicFramePr>
          <p:nvPr>
            <p:extLst>
              <p:ext uri="{D42A27DB-BD31-4B8C-83A1-F6EECF244321}">
                <p14:modId xmlns:p14="http://schemas.microsoft.com/office/powerpoint/2010/main" val="3879547787"/>
              </p:ext>
            </p:extLst>
          </p:nvPr>
        </p:nvGraphicFramePr>
        <p:xfrm>
          <a:off x="288471" y="656363"/>
          <a:ext cx="6297384" cy="3541321"/>
        </p:xfrm>
        <a:graphic>
          <a:graphicData uri="http://schemas.openxmlformats.org/drawingml/2006/table">
            <a:tbl>
              <a:tblPr bandRow="1">
                <a:tableStyleId>{BBB713A6-5156-4448-B144-822046962AE8}</a:tableStyleId>
              </a:tblPr>
              <a:tblGrid>
                <a:gridCol w="787173">
                  <a:extLst>
                    <a:ext uri="{9D8B030D-6E8A-4147-A177-3AD203B41FA5}">
                      <a16:colId xmlns:a16="http://schemas.microsoft.com/office/drawing/2014/main" val="984281084"/>
                    </a:ext>
                  </a:extLst>
                </a:gridCol>
                <a:gridCol w="787173">
                  <a:extLst>
                    <a:ext uri="{9D8B030D-6E8A-4147-A177-3AD203B41FA5}">
                      <a16:colId xmlns:a16="http://schemas.microsoft.com/office/drawing/2014/main" val="2979160287"/>
                    </a:ext>
                  </a:extLst>
                </a:gridCol>
                <a:gridCol w="787173">
                  <a:extLst>
                    <a:ext uri="{9D8B030D-6E8A-4147-A177-3AD203B41FA5}">
                      <a16:colId xmlns:a16="http://schemas.microsoft.com/office/drawing/2014/main" val="1591670705"/>
                    </a:ext>
                  </a:extLst>
                </a:gridCol>
                <a:gridCol w="787173">
                  <a:extLst>
                    <a:ext uri="{9D8B030D-6E8A-4147-A177-3AD203B41FA5}">
                      <a16:colId xmlns:a16="http://schemas.microsoft.com/office/drawing/2014/main" val="889435692"/>
                    </a:ext>
                  </a:extLst>
                </a:gridCol>
                <a:gridCol w="787173">
                  <a:extLst>
                    <a:ext uri="{9D8B030D-6E8A-4147-A177-3AD203B41FA5}">
                      <a16:colId xmlns:a16="http://schemas.microsoft.com/office/drawing/2014/main" val="2348721838"/>
                    </a:ext>
                  </a:extLst>
                </a:gridCol>
                <a:gridCol w="787173">
                  <a:extLst>
                    <a:ext uri="{9D8B030D-6E8A-4147-A177-3AD203B41FA5}">
                      <a16:colId xmlns:a16="http://schemas.microsoft.com/office/drawing/2014/main" val="1171021097"/>
                    </a:ext>
                  </a:extLst>
                </a:gridCol>
                <a:gridCol w="787173">
                  <a:extLst>
                    <a:ext uri="{9D8B030D-6E8A-4147-A177-3AD203B41FA5}">
                      <a16:colId xmlns:a16="http://schemas.microsoft.com/office/drawing/2014/main" val="437931375"/>
                    </a:ext>
                  </a:extLst>
                </a:gridCol>
                <a:gridCol w="787173">
                  <a:extLst>
                    <a:ext uri="{9D8B030D-6E8A-4147-A177-3AD203B41FA5}">
                      <a16:colId xmlns:a16="http://schemas.microsoft.com/office/drawing/2014/main" val="3426619870"/>
                    </a:ext>
                  </a:extLst>
                </a:gridCol>
              </a:tblGrid>
              <a:tr h="354133">
                <a:tc gridSpan="8">
                  <a:txBody>
                    <a:bodyPr/>
                    <a:lstStyle/>
                    <a:p>
                      <a:pPr algn="ctr" fontAlgn="b"/>
                      <a:r>
                        <a:rPr lang="en-US" sz="1600" b="1">
                          <a:solidFill>
                            <a:srgbClr val="FFFFFF"/>
                          </a:solidFill>
                          <a:effectLst/>
                          <a:latin typeface="Aptos Narrow" panose="020B0004020202020204" pitchFamily="34" charset="0"/>
                        </a:rPr>
                        <a:t>At-risk Modeling Recall Analysis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7345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6466679"/>
                  </a:ext>
                </a:extLst>
              </a:tr>
              <a:tr h="552030">
                <a:tc>
                  <a:txBody>
                    <a:bodyPr/>
                    <a:lstStyle/>
                    <a:p>
                      <a:pPr fontAlgn="b"/>
                      <a:r>
                        <a:rPr lang="en-US" sz="1400" b="1">
                          <a:effectLst/>
                          <a:latin typeface="Aptos Narrow" panose="020B0004020202020204" pitchFamily="34" charset="0"/>
                        </a:rPr>
                        <a:t>Cuts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Baseline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Sampled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Meta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LightGBM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XGBoost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4030099"/>
                  </a:ext>
                </a:extLst>
              </a:tr>
              <a:tr h="260391">
                <a:tc>
                  <a:txBody>
                    <a:bodyPr/>
                    <a:lstStyle/>
                    <a:p>
                      <a:pPr fontAlgn="b"/>
                      <a:r>
                        <a:rPr lang="en-US" sz="1200">
                          <a:effectLst/>
                          <a:latin typeface="Aptos Narrow" panose="020B000402020202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200">
                          <a:effectLst/>
                          <a:latin typeface="Aptos Narrow" panose="020B0004020202020204" pitchFamily="34" charset="0"/>
                        </a:rPr>
                        <a:t>55.4%</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200">
                          <a:effectLst/>
                          <a:latin typeface="Aptos Narrow" panose="020B0004020202020204" pitchFamily="34" charset="0"/>
                        </a:rPr>
                        <a:t>59.8%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B9E1C6"/>
                    </a:solidFill>
                  </a:tcPr>
                </a:tc>
                <a:tc>
                  <a:txBody>
                    <a:bodyPr/>
                    <a:lstStyle/>
                    <a:p>
                      <a:pPr algn="r" fontAlgn="b"/>
                      <a:r>
                        <a:rPr lang="en-US" sz="1200">
                          <a:effectLst/>
                          <a:latin typeface="Aptos Narrow" panose="020B0004020202020204" pitchFamily="34" charset="0"/>
                        </a:rPr>
                        <a:t>60.2%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B4DFC1"/>
                    </a:solidFill>
                  </a:tcPr>
                </a:tc>
                <a:tc>
                  <a:txBody>
                    <a:bodyPr/>
                    <a:lstStyle/>
                    <a:p>
                      <a:pPr algn="r" fontAlgn="b"/>
                      <a:r>
                        <a:rPr lang="en-US" sz="1200">
                          <a:effectLst/>
                          <a:latin typeface="Aptos Narrow" panose="020B0004020202020204" pitchFamily="34" charset="0"/>
                        </a:rPr>
                        <a:t>56.4%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DF6F2"/>
                    </a:solidFill>
                  </a:tcPr>
                </a:tc>
                <a:tc>
                  <a:txBody>
                    <a:bodyPr/>
                    <a:lstStyle/>
                    <a:p>
                      <a:pPr algn="r" fontAlgn="b"/>
                      <a:r>
                        <a:rPr lang="en-US" sz="1200">
                          <a:effectLst/>
                          <a:latin typeface="Aptos Narrow" panose="020B0004020202020204" pitchFamily="34" charset="0"/>
                        </a:rPr>
                        <a:t>62.3%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4D2A6"/>
                    </a:solidFill>
                  </a:tcPr>
                </a:tc>
                <a:tc>
                  <a:txBody>
                    <a:bodyPr/>
                    <a:lstStyle/>
                    <a:p>
                      <a:pPr algn="r" fontAlgn="b"/>
                      <a:r>
                        <a:rPr lang="en-US" sz="1200">
                          <a:effectLst/>
                          <a:latin typeface="Aptos Narrow" panose="020B0004020202020204" pitchFamily="34" charset="0"/>
                        </a:rPr>
                        <a:t>65.5%</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63.3%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85CC99"/>
                    </a:solidFill>
                  </a:tcPr>
                </a:tc>
                <a:extLst>
                  <a:ext uri="{0D108BD9-81ED-4DB2-BD59-A6C34878D82A}">
                    <a16:rowId xmlns:a16="http://schemas.microsoft.com/office/drawing/2014/main" val="2594656066"/>
                  </a:ext>
                </a:extLst>
              </a:tr>
              <a:tr h="260391">
                <a:tc>
                  <a:txBody>
                    <a:bodyPr/>
                    <a:lstStyle/>
                    <a:p>
                      <a:pPr fontAlgn="b"/>
                      <a:r>
                        <a:rPr lang="en-US" sz="1200">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53.6%</a:t>
                      </a:r>
                    </a:p>
                  </a:txBody>
                  <a:tcPr marL="9525" marR="9525" marT="9525" marB="0" anchor="b">
                    <a:lnL>
                      <a:noFill/>
                    </a:lnL>
                    <a:lnR>
                      <a:noFill/>
                    </a:lnR>
                    <a:lnT>
                      <a:noFill/>
                    </a:lnT>
                    <a:lnB>
                      <a:noFill/>
                    </a:lnB>
                    <a:solidFill>
                      <a:srgbClr val="CAE8D4"/>
                    </a:solidFill>
                  </a:tcPr>
                </a:tc>
                <a:tc>
                  <a:txBody>
                    <a:bodyPr/>
                    <a:lstStyle/>
                    <a:p>
                      <a:pPr algn="r" fontAlgn="b"/>
                      <a:r>
                        <a:rPr lang="en-US" sz="1200">
                          <a:effectLst/>
                          <a:latin typeface="Aptos Narrow" panose="020B0004020202020204" pitchFamily="34" charset="0"/>
                        </a:rPr>
                        <a:t>49.7%</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60.2%</a:t>
                      </a:r>
                    </a:p>
                  </a:txBody>
                  <a:tcPr marL="9525" marR="9525" marT="9525" marB="0" anchor="b">
                    <a:lnL>
                      <a:noFill/>
                    </a:lnL>
                    <a:lnR>
                      <a:noFill/>
                    </a:lnR>
                    <a:lnT>
                      <a:noFill/>
                    </a:lnT>
                    <a:lnB>
                      <a:noFill/>
                    </a:lnB>
                    <a:solidFill>
                      <a:srgbClr val="76C68C"/>
                    </a:solidFill>
                  </a:tcPr>
                </a:tc>
                <a:tc>
                  <a:txBody>
                    <a:bodyPr/>
                    <a:lstStyle/>
                    <a:p>
                      <a:pPr algn="r" fontAlgn="b"/>
                      <a:r>
                        <a:rPr lang="en-US" sz="1200">
                          <a:effectLst/>
                          <a:latin typeface="Aptos Narrow" panose="020B0004020202020204" pitchFamily="34" charset="0"/>
                        </a:rPr>
                        <a:t>52.7%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D6EDDE"/>
                    </a:solidFill>
                  </a:tcPr>
                </a:tc>
                <a:tc>
                  <a:txBody>
                    <a:bodyPr/>
                    <a:lstStyle/>
                    <a:p>
                      <a:pPr algn="r" fontAlgn="b"/>
                      <a:r>
                        <a:rPr lang="en-US" sz="1200">
                          <a:effectLst/>
                          <a:latin typeface="Aptos Narrow" panose="020B0004020202020204" pitchFamily="34" charset="0"/>
                        </a:rPr>
                        <a:t>61.6%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57.6%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97D3A8"/>
                    </a:solidFill>
                  </a:tcPr>
                </a:tc>
                <a:tc>
                  <a:txBody>
                    <a:bodyPr/>
                    <a:lstStyle/>
                    <a:p>
                      <a:pPr algn="r" fontAlgn="b"/>
                      <a:r>
                        <a:rPr lang="en-US" sz="1200">
                          <a:effectLst/>
                          <a:latin typeface="Aptos Narrow" panose="020B0004020202020204" pitchFamily="34" charset="0"/>
                        </a:rPr>
                        <a:t>60.8%</a:t>
                      </a:r>
                    </a:p>
                  </a:txBody>
                  <a:tcPr marL="9525" marR="9525" marT="9525" marB="0" anchor="b">
                    <a:lnL>
                      <a:noFill/>
                    </a:lnL>
                    <a:lnR>
                      <a:noFill/>
                    </a:lnR>
                    <a:lnT>
                      <a:noFill/>
                    </a:lnT>
                    <a:lnB>
                      <a:noFill/>
                    </a:lnB>
                    <a:solidFill>
                      <a:srgbClr val="6EC385"/>
                    </a:solidFill>
                  </a:tcPr>
                </a:tc>
                <a:extLst>
                  <a:ext uri="{0D108BD9-81ED-4DB2-BD59-A6C34878D82A}">
                    <a16:rowId xmlns:a16="http://schemas.microsoft.com/office/drawing/2014/main" val="2991635703"/>
                  </a:ext>
                </a:extLst>
              </a:tr>
              <a:tr h="260391">
                <a:tc>
                  <a:txBody>
                    <a:bodyPr/>
                    <a:lstStyle/>
                    <a:p>
                      <a:pPr fontAlgn="b"/>
                      <a:r>
                        <a:rPr lang="en-US" sz="1200">
                          <a:effectLst/>
                          <a:latin typeface="Aptos Narrow" panose="020B0004020202020204" pitchFamily="34" charset="0"/>
                        </a:rPr>
                        <a:t>60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57.8%</a:t>
                      </a:r>
                    </a:p>
                  </a:txBody>
                  <a:tcPr marL="9525" marR="9525" marT="9525" marB="0" anchor="b">
                    <a:lnL>
                      <a:noFill/>
                    </a:lnL>
                    <a:lnR>
                      <a:noFill/>
                    </a:lnR>
                    <a:lnT>
                      <a:noFill/>
                    </a:lnT>
                    <a:lnB>
                      <a:noFill/>
                    </a:lnB>
                    <a:solidFill>
                      <a:srgbClr val="DCEFE3"/>
                    </a:solidFill>
                  </a:tcPr>
                </a:tc>
                <a:tc>
                  <a:txBody>
                    <a:bodyPr/>
                    <a:lstStyle/>
                    <a:p>
                      <a:pPr algn="r" fontAlgn="b"/>
                      <a:r>
                        <a:rPr lang="en-US" sz="1200">
                          <a:effectLst/>
                          <a:latin typeface="Aptos Narrow" panose="020B0004020202020204" pitchFamily="34" charset="0"/>
                        </a:rPr>
                        <a:t>55.1%</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61.3%</a:t>
                      </a:r>
                    </a:p>
                  </a:txBody>
                  <a:tcPr marL="9525" marR="9525" marT="9525" marB="0" anchor="b">
                    <a:lnL>
                      <a:noFill/>
                    </a:lnL>
                    <a:lnR>
                      <a:noFill/>
                    </a:lnR>
                    <a:lnT>
                      <a:noFill/>
                    </a:lnT>
                    <a:lnB>
                      <a:noFill/>
                    </a:lnB>
                    <a:solidFill>
                      <a:srgbClr val="B2DEBF"/>
                    </a:solidFill>
                  </a:tcPr>
                </a:tc>
                <a:tc>
                  <a:txBody>
                    <a:bodyPr/>
                    <a:lstStyle/>
                    <a:p>
                      <a:pPr algn="r" fontAlgn="b"/>
                      <a:r>
                        <a:rPr lang="en-US" sz="1200">
                          <a:effectLst/>
                          <a:latin typeface="Aptos Narrow" panose="020B0004020202020204" pitchFamily="34" charset="0"/>
                        </a:rPr>
                        <a:t>57.5%</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E0F1E7"/>
                    </a:solidFill>
                  </a:tcPr>
                </a:tc>
                <a:tc>
                  <a:txBody>
                    <a:bodyPr/>
                    <a:lstStyle/>
                    <a:p>
                      <a:pPr algn="r" fontAlgn="b"/>
                      <a:r>
                        <a:rPr lang="en-US" sz="1200">
                          <a:effectLst/>
                          <a:latin typeface="Aptos Narrow" panose="020B0004020202020204" pitchFamily="34" charset="0"/>
                        </a:rPr>
                        <a:t>67.8%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60.6%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BBE2C7"/>
                    </a:solidFill>
                  </a:tcPr>
                </a:tc>
                <a:tc>
                  <a:txBody>
                    <a:bodyPr/>
                    <a:lstStyle/>
                    <a:p>
                      <a:pPr algn="r" fontAlgn="b"/>
                      <a:r>
                        <a:rPr lang="en-US" sz="1200">
                          <a:effectLst/>
                          <a:latin typeface="Aptos Narrow" panose="020B0004020202020204" pitchFamily="34" charset="0"/>
                        </a:rPr>
                        <a:t>65.1%</a:t>
                      </a:r>
                    </a:p>
                  </a:txBody>
                  <a:tcPr marL="9525" marR="9525" marT="9525" marB="0" anchor="b">
                    <a:lnL>
                      <a:noFill/>
                    </a:lnL>
                    <a:lnR>
                      <a:noFill/>
                    </a:lnR>
                    <a:lnT>
                      <a:noFill/>
                    </a:lnT>
                    <a:lnB>
                      <a:noFill/>
                    </a:lnB>
                    <a:solidFill>
                      <a:srgbClr val="84CC98"/>
                    </a:solidFill>
                  </a:tcPr>
                </a:tc>
                <a:extLst>
                  <a:ext uri="{0D108BD9-81ED-4DB2-BD59-A6C34878D82A}">
                    <a16:rowId xmlns:a16="http://schemas.microsoft.com/office/drawing/2014/main" val="2519486364"/>
                  </a:ext>
                </a:extLst>
              </a:tr>
              <a:tr h="270807">
                <a:tc>
                  <a:txBody>
                    <a:bodyPr/>
                    <a:lstStyle/>
                    <a:p>
                      <a:pPr fontAlgn="b"/>
                      <a:r>
                        <a:rPr lang="en-US" sz="1200">
                          <a:effectLst/>
                          <a:latin typeface="Aptos Narrow" panose="020B0004020202020204" pitchFamily="34" charset="0"/>
                        </a:rPr>
                        <a:t>90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61.4%</a:t>
                      </a:r>
                    </a:p>
                  </a:txBody>
                  <a:tcPr marL="9525" marR="9525" marT="9525" marB="0" anchor="b">
                    <a:lnL>
                      <a:noFill/>
                    </a:lnL>
                    <a:lnR>
                      <a:noFill/>
                    </a:lnR>
                    <a:lnT>
                      <a:noFill/>
                    </a:lnT>
                    <a:lnB>
                      <a:noFill/>
                    </a:lnB>
                    <a:solidFill>
                      <a:srgbClr val="C3E5CE"/>
                    </a:solidFill>
                  </a:tcPr>
                </a:tc>
                <a:tc>
                  <a:txBody>
                    <a:bodyPr/>
                    <a:lstStyle/>
                    <a:p>
                      <a:pPr algn="r" fontAlgn="b"/>
                      <a:r>
                        <a:rPr lang="en-US" sz="1200">
                          <a:effectLst/>
                          <a:latin typeface="Aptos Narrow" panose="020B0004020202020204" pitchFamily="34" charset="0"/>
                        </a:rPr>
                        <a:t>57.5%</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65.6%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85CC98"/>
                    </a:solidFill>
                  </a:tcPr>
                </a:tc>
                <a:tc>
                  <a:txBody>
                    <a:bodyPr/>
                    <a:lstStyle/>
                    <a:p>
                      <a:pPr algn="r" fontAlgn="b"/>
                      <a:r>
                        <a:rPr lang="en-US" sz="1200">
                          <a:effectLst/>
                          <a:latin typeface="Aptos Narrow" panose="020B0004020202020204" pitchFamily="34" charset="0"/>
                        </a:rPr>
                        <a:t>57.8%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F8FBFC"/>
                    </a:solidFill>
                  </a:tcPr>
                </a:tc>
                <a:tc>
                  <a:txBody>
                    <a:bodyPr/>
                    <a:lstStyle/>
                    <a:p>
                      <a:pPr algn="r" fontAlgn="b"/>
                      <a:r>
                        <a:rPr lang="en-US" sz="1200">
                          <a:effectLst/>
                          <a:latin typeface="Aptos Narrow" panose="020B0004020202020204" pitchFamily="34" charset="0"/>
                        </a:rPr>
                        <a:t>67.8%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60.6%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CFEAD8"/>
                    </a:solidFill>
                  </a:tcPr>
                </a:tc>
                <a:tc>
                  <a:txBody>
                    <a:bodyPr/>
                    <a:lstStyle/>
                    <a:p>
                      <a:pPr algn="r" fontAlgn="b"/>
                      <a:r>
                        <a:rPr lang="en-US" sz="1200">
                          <a:effectLst/>
                          <a:latin typeface="Aptos Narrow" panose="020B0004020202020204" pitchFamily="34" charset="0"/>
                        </a:rPr>
                        <a:t>65.5%</a:t>
                      </a:r>
                    </a:p>
                  </a:txBody>
                  <a:tcPr marL="9525" marR="9525" marT="9525" marB="0" anchor="b">
                    <a:lnL>
                      <a:noFill/>
                    </a:lnL>
                    <a:lnR>
                      <a:noFill/>
                    </a:lnR>
                    <a:lnT>
                      <a:noFill/>
                    </a:lnT>
                    <a:lnB>
                      <a:noFill/>
                    </a:lnB>
                    <a:solidFill>
                      <a:srgbClr val="87CD9A"/>
                    </a:solidFill>
                  </a:tcPr>
                </a:tc>
                <a:extLst>
                  <a:ext uri="{0D108BD9-81ED-4DB2-BD59-A6C34878D82A}">
                    <a16:rowId xmlns:a16="http://schemas.microsoft.com/office/drawing/2014/main" val="1664708419"/>
                  </a:ext>
                </a:extLst>
              </a:tr>
              <a:tr h="260391">
                <a:tc>
                  <a:txBody>
                    <a:bodyPr/>
                    <a:lstStyle/>
                    <a:p>
                      <a:pPr fontAlgn="b"/>
                      <a:r>
                        <a:rPr lang="en-US" sz="1200">
                          <a:effectLst/>
                          <a:latin typeface="Aptos Narrow" panose="020B0004020202020204" pitchFamily="34" charset="0"/>
                        </a:rPr>
                        <a:t>120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69.1%</a:t>
                      </a:r>
                    </a:p>
                  </a:txBody>
                  <a:tcPr marL="9525" marR="9525" marT="9525" marB="0" anchor="b">
                    <a:lnL>
                      <a:noFill/>
                    </a:lnL>
                    <a:lnR>
                      <a:noFill/>
                    </a:lnR>
                    <a:lnT>
                      <a:noFill/>
                    </a:lnT>
                    <a:lnB>
                      <a:noFill/>
                    </a:lnB>
                    <a:solidFill>
                      <a:srgbClr val="8CCF9E"/>
                    </a:solidFill>
                  </a:tcPr>
                </a:tc>
                <a:tc>
                  <a:txBody>
                    <a:bodyPr/>
                    <a:lstStyle/>
                    <a:p>
                      <a:pPr algn="r" fontAlgn="b"/>
                      <a:r>
                        <a:rPr lang="en-US" sz="1200">
                          <a:effectLst/>
                          <a:latin typeface="Aptos Narrow" panose="020B0004020202020204" pitchFamily="34" charset="0"/>
                        </a:rPr>
                        <a:t>62.8%</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E3F2E9"/>
                    </a:solidFill>
                  </a:tcPr>
                </a:tc>
                <a:tc>
                  <a:txBody>
                    <a:bodyPr/>
                    <a:lstStyle/>
                    <a:p>
                      <a:pPr algn="r" fontAlgn="b"/>
                      <a:r>
                        <a:rPr lang="en-US" sz="1200">
                          <a:effectLst/>
                          <a:latin typeface="Aptos Narrow" panose="020B0004020202020204" pitchFamily="34" charset="0"/>
                        </a:rPr>
                        <a:t>72.0%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60.9%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68.4%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96D3A7"/>
                    </a:solidFill>
                  </a:tcPr>
                </a:tc>
                <a:tc>
                  <a:txBody>
                    <a:bodyPr/>
                    <a:lstStyle/>
                    <a:p>
                      <a:pPr algn="r" fontAlgn="b"/>
                      <a:r>
                        <a:rPr lang="en-US" sz="1200">
                          <a:effectLst/>
                          <a:latin typeface="Aptos Narrow" panose="020B0004020202020204" pitchFamily="34" charset="0"/>
                        </a:rPr>
                        <a:t>63.0%</a:t>
                      </a:r>
                    </a:p>
                  </a:txBody>
                  <a:tcPr marL="9525" marR="9525" marT="9525" marB="0" anchor="b">
                    <a:lnL>
                      <a:noFill/>
                    </a:lnL>
                    <a:lnR>
                      <a:noFill/>
                    </a:lnR>
                    <a:lnT>
                      <a:noFill/>
                    </a:lnT>
                    <a:lnB>
                      <a:noFill/>
                    </a:lnB>
                    <a:solidFill>
                      <a:srgbClr val="DFF1E6"/>
                    </a:solidFill>
                  </a:tcPr>
                </a:tc>
                <a:tc>
                  <a:txBody>
                    <a:bodyPr/>
                    <a:lstStyle/>
                    <a:p>
                      <a:pPr algn="r" fontAlgn="b"/>
                      <a:r>
                        <a:rPr lang="en-US" sz="1200">
                          <a:effectLst/>
                          <a:latin typeface="Aptos Narrow" panose="020B0004020202020204" pitchFamily="34" charset="0"/>
                        </a:rPr>
                        <a:t>67.7%</a:t>
                      </a:r>
                    </a:p>
                  </a:txBody>
                  <a:tcPr marL="9525" marR="9525" marT="9525" marB="0" anchor="b">
                    <a:lnL>
                      <a:noFill/>
                    </a:lnL>
                    <a:lnR>
                      <a:noFill/>
                    </a:lnR>
                    <a:lnT>
                      <a:noFill/>
                    </a:lnT>
                    <a:lnB>
                      <a:noFill/>
                    </a:lnB>
                    <a:solidFill>
                      <a:srgbClr val="A0D7B0"/>
                    </a:solidFill>
                  </a:tcPr>
                </a:tc>
                <a:extLst>
                  <a:ext uri="{0D108BD9-81ED-4DB2-BD59-A6C34878D82A}">
                    <a16:rowId xmlns:a16="http://schemas.microsoft.com/office/drawing/2014/main" val="3493423893"/>
                  </a:ext>
                </a:extLst>
              </a:tr>
              <a:tr h="260391">
                <a:tc>
                  <a:txBody>
                    <a:bodyPr/>
                    <a:lstStyle/>
                    <a:p>
                      <a:pPr fontAlgn="b"/>
                      <a:r>
                        <a:rPr lang="en-US" sz="1200">
                          <a:effectLst/>
                          <a:latin typeface="Aptos Narrow" panose="020B0004020202020204" pitchFamily="34" charset="0"/>
                        </a:rPr>
                        <a:t>150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74.9%</a:t>
                      </a:r>
                    </a:p>
                  </a:txBody>
                  <a:tcPr marL="9525" marR="9525" marT="9525" marB="0" anchor="b">
                    <a:lnL>
                      <a:noFill/>
                    </a:lnL>
                    <a:lnR>
                      <a:noFill/>
                    </a:lnR>
                    <a:lnT>
                      <a:noFill/>
                    </a:lnT>
                    <a:lnB>
                      <a:noFill/>
                    </a:lnB>
                    <a:solidFill>
                      <a:srgbClr val="6CC283"/>
                    </a:solidFill>
                  </a:tcPr>
                </a:tc>
                <a:tc>
                  <a:txBody>
                    <a:bodyPr/>
                    <a:lstStyle/>
                    <a:p>
                      <a:pPr algn="r" fontAlgn="b"/>
                      <a:r>
                        <a:rPr lang="en-US" sz="1200">
                          <a:effectLst/>
                          <a:latin typeface="Aptos Narrow" panose="020B0004020202020204" pitchFamily="34" charset="0"/>
                        </a:rPr>
                        <a:t>67.6%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C5E6D0"/>
                    </a:solidFill>
                  </a:tcPr>
                </a:tc>
                <a:tc>
                  <a:txBody>
                    <a:bodyPr/>
                    <a:lstStyle/>
                    <a:p>
                      <a:pPr algn="r" fontAlgn="b"/>
                      <a:r>
                        <a:rPr lang="en-US" sz="1200">
                          <a:effectLst/>
                          <a:latin typeface="Aptos Narrow" panose="020B0004020202020204" pitchFamily="34" charset="0"/>
                        </a:rPr>
                        <a:t>75.6%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63.0%</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69.8%</a:t>
                      </a:r>
                    </a:p>
                  </a:txBody>
                  <a:tcPr marL="9525" marR="9525" marT="9525" marB="0" anchor="b">
                    <a:lnL>
                      <a:noFill/>
                    </a:lnL>
                    <a:lnR>
                      <a:noFill/>
                    </a:lnR>
                    <a:lnT>
                      <a:noFill/>
                    </a:lnT>
                    <a:lnB>
                      <a:noFill/>
                    </a:lnB>
                    <a:solidFill>
                      <a:srgbClr val="ABDBB9"/>
                    </a:solidFill>
                  </a:tcPr>
                </a:tc>
                <a:tc>
                  <a:txBody>
                    <a:bodyPr/>
                    <a:lstStyle/>
                    <a:p>
                      <a:pPr algn="r" fontAlgn="b"/>
                      <a:r>
                        <a:rPr lang="en-US" sz="1200">
                          <a:effectLst/>
                          <a:latin typeface="Aptos Narrow" panose="020B0004020202020204" pitchFamily="34" charset="0"/>
                        </a:rPr>
                        <a:t>64.3%</a:t>
                      </a:r>
                    </a:p>
                  </a:txBody>
                  <a:tcPr marL="9525" marR="9525" marT="9525" marB="0" anchor="b">
                    <a:lnL>
                      <a:noFill/>
                    </a:lnL>
                    <a:lnR>
                      <a:noFill/>
                    </a:lnR>
                    <a:lnT>
                      <a:noFill/>
                    </a:lnT>
                    <a:lnB>
                      <a:noFill/>
                    </a:lnB>
                    <a:solidFill>
                      <a:srgbClr val="EDF6F2"/>
                    </a:solidFill>
                  </a:tcPr>
                </a:tc>
                <a:tc>
                  <a:txBody>
                    <a:bodyPr/>
                    <a:lstStyle/>
                    <a:p>
                      <a:pPr algn="r" fontAlgn="b"/>
                      <a:r>
                        <a:rPr lang="en-US" sz="1200">
                          <a:effectLst/>
                          <a:latin typeface="Aptos Narrow" panose="020B0004020202020204" pitchFamily="34" charset="0"/>
                        </a:rPr>
                        <a:t>69.5%</a:t>
                      </a:r>
                    </a:p>
                  </a:txBody>
                  <a:tcPr marL="9525" marR="9525" marT="9525" marB="0" anchor="b">
                    <a:lnL>
                      <a:noFill/>
                    </a:lnL>
                    <a:lnR>
                      <a:noFill/>
                    </a:lnR>
                    <a:lnT>
                      <a:noFill/>
                    </a:lnT>
                    <a:lnB>
                      <a:noFill/>
                    </a:lnB>
                    <a:solidFill>
                      <a:srgbClr val="AEDDBB"/>
                    </a:solidFill>
                  </a:tcPr>
                </a:tc>
                <a:extLst>
                  <a:ext uri="{0D108BD9-81ED-4DB2-BD59-A6C34878D82A}">
                    <a16:rowId xmlns:a16="http://schemas.microsoft.com/office/drawing/2014/main" val="2763885644"/>
                  </a:ext>
                </a:extLst>
              </a:tr>
              <a:tr h="270807">
                <a:tc>
                  <a:txBody>
                    <a:bodyPr/>
                    <a:lstStyle/>
                    <a:p>
                      <a:pPr fontAlgn="b"/>
                      <a:r>
                        <a:rPr lang="en-US" sz="1200">
                          <a:effectLst/>
                          <a:latin typeface="Aptos Narrow" panose="020B0004020202020204" pitchFamily="34" charset="0"/>
                        </a:rPr>
                        <a:t>180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79.0%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67C07F"/>
                    </a:solidFill>
                  </a:tcPr>
                </a:tc>
                <a:tc>
                  <a:txBody>
                    <a:bodyPr/>
                    <a:lstStyle/>
                    <a:p>
                      <a:pPr algn="r" fontAlgn="b"/>
                      <a:r>
                        <a:rPr lang="en-US" sz="1200">
                          <a:effectLst/>
                          <a:latin typeface="Aptos Narrow" panose="020B0004020202020204" pitchFamily="34" charset="0"/>
                        </a:rPr>
                        <a:t>73.7%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CD5AC"/>
                    </a:solidFill>
                  </a:tcPr>
                </a:tc>
                <a:tc>
                  <a:txBody>
                    <a:bodyPr/>
                    <a:lstStyle/>
                    <a:p>
                      <a:pPr algn="r" fontAlgn="b"/>
                      <a:r>
                        <a:rPr lang="en-US" sz="1200">
                          <a:effectLst/>
                          <a:latin typeface="Aptos Narrow" panose="020B0004020202020204" pitchFamily="34" charset="0"/>
                        </a:rPr>
                        <a:t>79.4%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63.9%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69.6%</a:t>
                      </a:r>
                    </a:p>
                  </a:txBody>
                  <a:tcPr marL="9525" marR="9525" marT="9525" marB="0" anchor="b">
                    <a:lnL>
                      <a:noFill/>
                    </a:lnL>
                    <a:lnR>
                      <a:noFill/>
                    </a:lnR>
                    <a:lnT>
                      <a:noFill/>
                    </a:lnT>
                    <a:lnB>
                      <a:noFill/>
                    </a:lnB>
                    <a:solidFill>
                      <a:srgbClr val="C4E6CF"/>
                    </a:solidFill>
                  </a:tcPr>
                </a:tc>
                <a:tc>
                  <a:txBody>
                    <a:bodyPr/>
                    <a:lstStyle/>
                    <a:p>
                      <a:pPr algn="r" fontAlgn="b"/>
                      <a:r>
                        <a:rPr lang="en-US" sz="1200">
                          <a:effectLst/>
                          <a:latin typeface="Aptos Narrow" panose="020B0004020202020204" pitchFamily="34" charset="0"/>
                        </a:rPr>
                        <a:t>65.1%</a:t>
                      </a:r>
                    </a:p>
                  </a:txBody>
                  <a:tcPr marL="9525" marR="9525" marT="9525" marB="0" anchor="b">
                    <a:lnL>
                      <a:noFill/>
                    </a:lnL>
                    <a:lnR>
                      <a:noFill/>
                    </a:lnR>
                    <a:lnT>
                      <a:noFill/>
                    </a:lnT>
                    <a:lnB>
                      <a:noFill/>
                    </a:lnB>
                    <a:solidFill>
                      <a:srgbClr val="F0F8F5"/>
                    </a:solidFill>
                  </a:tcPr>
                </a:tc>
                <a:tc>
                  <a:txBody>
                    <a:bodyPr/>
                    <a:lstStyle/>
                    <a:p>
                      <a:pPr algn="r" fontAlgn="b"/>
                      <a:r>
                        <a:rPr lang="en-US" sz="1200">
                          <a:effectLst/>
                          <a:latin typeface="Aptos Narrow" panose="020B0004020202020204" pitchFamily="34" charset="0"/>
                        </a:rPr>
                        <a:t>69.8%</a:t>
                      </a:r>
                    </a:p>
                  </a:txBody>
                  <a:tcPr marL="9525" marR="9525" marT="9525" marB="0" anchor="b">
                    <a:lnL>
                      <a:noFill/>
                    </a:lnL>
                    <a:lnR>
                      <a:noFill/>
                    </a:lnR>
                    <a:lnT>
                      <a:noFill/>
                    </a:lnT>
                    <a:lnB>
                      <a:noFill/>
                    </a:lnB>
                    <a:solidFill>
                      <a:srgbClr val="C2E5CD"/>
                    </a:solidFill>
                  </a:tcPr>
                </a:tc>
                <a:extLst>
                  <a:ext uri="{0D108BD9-81ED-4DB2-BD59-A6C34878D82A}">
                    <a16:rowId xmlns:a16="http://schemas.microsoft.com/office/drawing/2014/main" val="2856007003"/>
                  </a:ext>
                </a:extLst>
              </a:tr>
              <a:tr h="260391">
                <a:tc>
                  <a:txBody>
                    <a:bodyPr/>
                    <a:lstStyle/>
                    <a:p>
                      <a:pPr fontAlgn="b"/>
                      <a:r>
                        <a:rPr lang="en-US" sz="1200">
                          <a:effectLst/>
                          <a:latin typeface="Aptos Narrow" panose="020B0004020202020204" pitchFamily="34" charset="0"/>
                        </a:rPr>
                        <a:t>210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82.7%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77.3%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90D1A2"/>
                    </a:solidFill>
                  </a:tcPr>
                </a:tc>
                <a:tc>
                  <a:txBody>
                    <a:bodyPr/>
                    <a:lstStyle/>
                    <a:p>
                      <a:pPr algn="r" fontAlgn="b"/>
                      <a:r>
                        <a:rPr lang="en-US" sz="1200">
                          <a:effectLst/>
                          <a:latin typeface="Aptos Narrow" panose="020B0004020202020204" pitchFamily="34" charset="0"/>
                        </a:rPr>
                        <a:t>82.4%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66C07E"/>
                    </a:solidFill>
                  </a:tcPr>
                </a:tc>
                <a:tc>
                  <a:txBody>
                    <a:bodyPr/>
                    <a:lstStyle/>
                    <a:p>
                      <a:pPr algn="r" fontAlgn="b"/>
                      <a:r>
                        <a:rPr lang="en-US" sz="1200">
                          <a:effectLst/>
                          <a:latin typeface="Aptos Narrow" panose="020B0004020202020204" pitchFamily="34" charset="0"/>
                        </a:rPr>
                        <a:t>64.1%</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69.8%</a:t>
                      </a:r>
                    </a:p>
                  </a:txBody>
                  <a:tcPr marL="9525" marR="9525" marT="9525" marB="0" anchor="b">
                    <a:lnL>
                      <a:noFill/>
                    </a:lnL>
                    <a:lnR>
                      <a:noFill/>
                    </a:lnR>
                    <a:lnT>
                      <a:noFill/>
                    </a:lnT>
                    <a:lnB>
                      <a:noFill/>
                    </a:lnB>
                    <a:solidFill>
                      <a:srgbClr val="CEEAD7"/>
                    </a:solidFill>
                  </a:tcPr>
                </a:tc>
                <a:tc>
                  <a:txBody>
                    <a:bodyPr/>
                    <a:lstStyle/>
                    <a:p>
                      <a:pPr algn="r" fontAlgn="b"/>
                      <a:r>
                        <a:rPr lang="en-US" sz="1200">
                          <a:effectLst/>
                          <a:latin typeface="Aptos Narrow" panose="020B0004020202020204" pitchFamily="34" charset="0"/>
                        </a:rPr>
                        <a:t>64.7%</a:t>
                      </a:r>
                    </a:p>
                  </a:txBody>
                  <a:tcPr marL="9525" marR="9525" marT="9525" marB="0" anchor="b">
                    <a:lnL>
                      <a:noFill/>
                    </a:lnL>
                    <a:lnR>
                      <a:noFill/>
                    </a:lnR>
                    <a:lnT>
                      <a:noFill/>
                    </a:lnT>
                    <a:lnB>
                      <a:noFill/>
                    </a:lnB>
                    <a:solidFill>
                      <a:srgbClr val="F8FBFB"/>
                    </a:solidFill>
                  </a:tcPr>
                </a:tc>
                <a:tc>
                  <a:txBody>
                    <a:bodyPr/>
                    <a:lstStyle/>
                    <a:p>
                      <a:pPr algn="r" fontAlgn="b"/>
                      <a:r>
                        <a:rPr lang="en-US" sz="1200">
                          <a:effectLst/>
                          <a:latin typeface="Aptos Narrow" panose="020B0004020202020204" pitchFamily="34" charset="0"/>
                        </a:rPr>
                        <a:t>70.1%</a:t>
                      </a:r>
                    </a:p>
                  </a:txBody>
                  <a:tcPr marL="9525" marR="9525" marT="9525" marB="0" anchor="b">
                    <a:lnL>
                      <a:noFill/>
                    </a:lnL>
                    <a:lnR>
                      <a:noFill/>
                    </a:lnR>
                    <a:lnT>
                      <a:noFill/>
                    </a:lnT>
                    <a:lnB>
                      <a:noFill/>
                    </a:lnB>
                    <a:solidFill>
                      <a:srgbClr val="CBE9D5"/>
                    </a:solidFill>
                  </a:tcPr>
                </a:tc>
                <a:extLst>
                  <a:ext uri="{0D108BD9-81ED-4DB2-BD59-A6C34878D82A}">
                    <a16:rowId xmlns:a16="http://schemas.microsoft.com/office/drawing/2014/main" val="307601797"/>
                  </a:ext>
                </a:extLst>
              </a:tr>
              <a:tr h="260391">
                <a:tc>
                  <a:txBody>
                    <a:bodyPr/>
                    <a:lstStyle/>
                    <a:p>
                      <a:pPr fontAlgn="b"/>
                      <a:r>
                        <a:rPr lang="en-US" sz="1200">
                          <a:effectLst/>
                          <a:latin typeface="Aptos Narrow" panose="020B0004020202020204" pitchFamily="34" charset="0"/>
                        </a:rPr>
                        <a:t>240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86.1%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81.2%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85CC99"/>
                    </a:solidFill>
                  </a:tcPr>
                </a:tc>
                <a:tc>
                  <a:txBody>
                    <a:bodyPr/>
                    <a:lstStyle/>
                    <a:p>
                      <a:pPr algn="r" fontAlgn="b"/>
                      <a:r>
                        <a:rPr lang="en-US" sz="1200">
                          <a:effectLst/>
                          <a:latin typeface="Aptos Narrow" panose="020B0004020202020204" pitchFamily="34" charset="0"/>
                        </a:rPr>
                        <a:t>84.8%</a:t>
                      </a:r>
                    </a:p>
                  </a:txBody>
                  <a:tcPr marL="9525" marR="9525" marT="9525" marB="0" anchor="b">
                    <a:lnL>
                      <a:noFill/>
                    </a:lnL>
                    <a:lnR>
                      <a:noFill/>
                    </a:lnR>
                    <a:lnT>
                      <a:noFill/>
                    </a:lnT>
                    <a:lnB>
                      <a:noFill/>
                    </a:lnB>
                    <a:solidFill>
                      <a:srgbClr val="6CC283"/>
                    </a:solidFill>
                  </a:tcPr>
                </a:tc>
                <a:tc>
                  <a:txBody>
                    <a:bodyPr/>
                    <a:lstStyle/>
                    <a:p>
                      <a:pPr algn="r" fontAlgn="b"/>
                      <a:r>
                        <a:rPr lang="en-US" sz="1200">
                          <a:effectLst/>
                          <a:latin typeface="Aptos Narrow" panose="020B0004020202020204" pitchFamily="34" charset="0"/>
                        </a:rPr>
                        <a:t>65.1%</a:t>
                      </a:r>
                    </a:p>
                  </a:txBody>
                  <a:tcPr marL="9525" marR="9525" marT="9525" marB="0" anchor="b">
                    <a:lnL>
                      <a:noFill/>
                    </a:lnL>
                    <a:lnR>
                      <a:noFill/>
                    </a:lnR>
                    <a:lnT>
                      <a:noFill/>
                    </a:lnT>
                    <a:lnB>
                      <a:noFill/>
                    </a:lnB>
                    <a:solidFill>
                      <a:srgbClr val="F4F9F8"/>
                    </a:solidFill>
                  </a:tcPr>
                </a:tc>
                <a:tc>
                  <a:txBody>
                    <a:bodyPr/>
                    <a:lstStyle/>
                    <a:p>
                      <a:pPr algn="r" fontAlgn="b"/>
                      <a:r>
                        <a:rPr lang="en-US" sz="1200">
                          <a:effectLst/>
                          <a:latin typeface="Aptos Narrow" panose="020B0004020202020204" pitchFamily="34" charset="0"/>
                        </a:rPr>
                        <a:t>69.1%</a:t>
                      </a:r>
                    </a:p>
                  </a:txBody>
                  <a:tcPr marL="9525" marR="9525" marT="9525" marB="0" anchor="b">
                    <a:lnL>
                      <a:noFill/>
                    </a:lnL>
                    <a:lnR>
                      <a:noFill/>
                    </a:lnR>
                    <a:lnT>
                      <a:noFill/>
                    </a:lnT>
                    <a:lnB>
                      <a:noFill/>
                    </a:lnB>
                    <a:solidFill>
                      <a:srgbClr val="D9EEE1"/>
                    </a:solidFill>
                  </a:tcPr>
                </a:tc>
                <a:tc>
                  <a:txBody>
                    <a:bodyPr/>
                    <a:lstStyle/>
                    <a:p>
                      <a:pPr algn="r" fontAlgn="b"/>
                      <a:r>
                        <a:rPr lang="en-US" sz="1200">
                          <a:effectLst/>
                          <a:latin typeface="Aptos Narrow" panose="020B0004020202020204" pitchFamily="34" charset="0"/>
                        </a:rPr>
                        <a:t>63.9%</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68.7%</a:t>
                      </a:r>
                    </a:p>
                  </a:txBody>
                  <a:tcPr marL="9525" marR="9525" marT="9525" marB="0" anchor="b">
                    <a:lnL>
                      <a:noFill/>
                    </a:lnL>
                    <a:lnR>
                      <a:noFill/>
                    </a:lnR>
                    <a:lnT>
                      <a:noFill/>
                    </a:lnT>
                    <a:lnB>
                      <a:noFill/>
                    </a:lnB>
                    <a:solidFill>
                      <a:srgbClr val="DBEFE3"/>
                    </a:solidFill>
                  </a:tcPr>
                </a:tc>
                <a:extLst>
                  <a:ext uri="{0D108BD9-81ED-4DB2-BD59-A6C34878D82A}">
                    <a16:rowId xmlns:a16="http://schemas.microsoft.com/office/drawing/2014/main" val="2711955199"/>
                  </a:ext>
                </a:extLst>
              </a:tr>
              <a:tr h="270807">
                <a:tc>
                  <a:txBody>
                    <a:bodyPr/>
                    <a:lstStyle/>
                    <a:p>
                      <a:pPr fontAlgn="b"/>
                      <a:r>
                        <a:rPr lang="en-US" sz="1200">
                          <a:effectLst/>
                          <a:latin typeface="Aptos Narrow" panose="020B0004020202020204" pitchFamily="34" charset="0"/>
                        </a:rPr>
                        <a:t>270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99.4%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81.8%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B3DFC0"/>
                    </a:solidFill>
                  </a:tcPr>
                </a:tc>
                <a:tc>
                  <a:txBody>
                    <a:bodyPr/>
                    <a:lstStyle/>
                    <a:p>
                      <a:pPr algn="r" fontAlgn="b"/>
                      <a:r>
                        <a:rPr lang="en-US" sz="1200">
                          <a:effectLst/>
                          <a:latin typeface="Aptos Narrow" panose="020B0004020202020204" pitchFamily="34" charset="0"/>
                        </a:rPr>
                        <a:t>85.1%</a:t>
                      </a:r>
                    </a:p>
                  </a:txBody>
                  <a:tcPr marL="9525" marR="9525" marT="9525" marB="0" anchor="b">
                    <a:lnL>
                      <a:noFill/>
                    </a:lnL>
                    <a:lnR>
                      <a:noFill/>
                    </a:lnR>
                    <a:lnT>
                      <a:noFill/>
                    </a:lnT>
                    <a:lnB>
                      <a:noFill/>
                    </a:lnB>
                    <a:solidFill>
                      <a:srgbClr val="A4D9B3"/>
                    </a:solidFill>
                  </a:tcPr>
                </a:tc>
                <a:tc>
                  <a:txBody>
                    <a:bodyPr/>
                    <a:lstStyle/>
                    <a:p>
                      <a:pPr algn="r" fontAlgn="b"/>
                      <a:r>
                        <a:rPr lang="en-US" sz="1200">
                          <a:effectLst/>
                          <a:latin typeface="Aptos Narrow" panose="020B0004020202020204" pitchFamily="34" charset="0"/>
                        </a:rPr>
                        <a:t>66.1%</a:t>
                      </a:r>
                    </a:p>
                  </a:txBody>
                  <a:tcPr marL="9525" marR="9525" marT="9525" marB="0" anchor="b">
                    <a:lnL>
                      <a:noFill/>
                    </a:lnL>
                    <a:lnR>
                      <a:noFill/>
                    </a:lnR>
                    <a:lnT>
                      <a:noFill/>
                    </a:lnT>
                    <a:lnB>
                      <a:noFill/>
                    </a:lnB>
                    <a:solidFill>
                      <a:srgbClr val="FAFCFE"/>
                    </a:solidFill>
                  </a:tcPr>
                </a:tc>
                <a:tc>
                  <a:txBody>
                    <a:bodyPr/>
                    <a:lstStyle/>
                    <a:p>
                      <a:pPr algn="r" fontAlgn="b"/>
                      <a:r>
                        <a:rPr lang="en-US" sz="1200">
                          <a:effectLst/>
                          <a:latin typeface="Aptos Narrow" panose="020B0004020202020204" pitchFamily="34" charset="0"/>
                        </a:rPr>
                        <a:t>72.2%</a:t>
                      </a:r>
                    </a:p>
                  </a:txBody>
                  <a:tcPr marL="9525" marR="9525" marT="9525" marB="0" anchor="b">
                    <a:lnL>
                      <a:noFill/>
                    </a:lnL>
                    <a:lnR>
                      <a:noFill/>
                    </a:lnR>
                    <a:lnT>
                      <a:noFill/>
                    </a:lnT>
                    <a:lnB>
                      <a:noFill/>
                    </a:lnB>
                    <a:solidFill>
                      <a:srgbClr val="DFF0E6"/>
                    </a:solidFill>
                  </a:tcPr>
                </a:tc>
                <a:tc>
                  <a:txBody>
                    <a:bodyPr/>
                    <a:lstStyle/>
                    <a:p>
                      <a:pPr algn="r" fontAlgn="b"/>
                      <a:r>
                        <a:rPr lang="en-US" sz="1200">
                          <a:effectLst/>
                          <a:latin typeface="Aptos Narrow" panose="020B0004020202020204" pitchFamily="34" charset="0"/>
                        </a:rPr>
                        <a:t>65.6%</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71.7%</a:t>
                      </a:r>
                    </a:p>
                  </a:txBody>
                  <a:tcPr marL="9525" marR="9525" marT="9525" marB="0" anchor="b">
                    <a:lnL>
                      <a:noFill/>
                    </a:lnL>
                    <a:lnR>
                      <a:noFill/>
                    </a:lnR>
                    <a:lnT>
                      <a:noFill/>
                    </a:lnT>
                    <a:lnB>
                      <a:noFill/>
                    </a:lnB>
                    <a:solidFill>
                      <a:srgbClr val="E1F1E8"/>
                    </a:solidFill>
                  </a:tcPr>
                </a:tc>
                <a:extLst>
                  <a:ext uri="{0D108BD9-81ED-4DB2-BD59-A6C34878D82A}">
                    <a16:rowId xmlns:a16="http://schemas.microsoft.com/office/drawing/2014/main" val="2307155702"/>
                  </a:ext>
                </a:extLst>
              </a:tr>
            </a:tbl>
          </a:graphicData>
        </a:graphic>
      </p:graphicFrame>
    </p:spTree>
    <p:extLst>
      <p:ext uri="{BB962C8B-B14F-4D97-AF65-F5344CB8AC3E}">
        <p14:creationId xmlns:p14="http://schemas.microsoft.com/office/powerpoint/2010/main" val="189000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25</a:t>
            </a:fld>
            <a:endParaRPr sz="1200">
              <a:latin typeface="Tahoma"/>
              <a:cs typeface="Tahoma"/>
            </a:endParaRPr>
          </a:p>
        </p:txBody>
      </p:sp>
      <p:sp>
        <p:nvSpPr>
          <p:cNvPr id="7" name="TextBox 6">
            <a:extLst>
              <a:ext uri="{FF2B5EF4-FFF2-40B4-BE49-F238E27FC236}">
                <a16:creationId xmlns:a16="http://schemas.microsoft.com/office/drawing/2014/main" id="{2CE2D2AE-4394-0B37-D7FE-F215E5E49CE6}"/>
              </a:ext>
            </a:extLst>
          </p:cNvPr>
          <p:cNvSpPr txBox="1"/>
          <p:nvPr/>
        </p:nvSpPr>
        <p:spPr>
          <a:xfrm>
            <a:off x="288471" y="110958"/>
            <a:ext cx="7356451" cy="523220"/>
          </a:xfrm>
          <a:prstGeom prst="rect">
            <a:avLst/>
          </a:prstGeom>
          <a:noFill/>
        </p:spPr>
        <p:txBody>
          <a:bodyPr wrap="square" lIns="91440" tIns="45720" rIns="91440" bIns="45720" rtlCol="0" anchor="t">
            <a:spAutoFit/>
          </a:bodyPr>
          <a:lstStyle/>
          <a:p>
            <a:pPr>
              <a:buClr>
                <a:schemeClr val="dk1"/>
              </a:buClr>
              <a:buSzPts val="3000"/>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At-risk Modeling (Early Prediction)</a:t>
            </a:r>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4" name="TextBox 3">
            <a:extLst>
              <a:ext uri="{FF2B5EF4-FFF2-40B4-BE49-F238E27FC236}">
                <a16:creationId xmlns:a16="http://schemas.microsoft.com/office/drawing/2014/main" id="{4180D7D4-18E9-8368-4B4B-60F50E29B628}"/>
              </a:ext>
            </a:extLst>
          </p:cNvPr>
          <p:cNvSpPr txBox="1"/>
          <p:nvPr/>
        </p:nvSpPr>
        <p:spPr>
          <a:xfrm>
            <a:off x="6656328" y="854163"/>
            <a:ext cx="2488818" cy="3600986"/>
          </a:xfrm>
          <a:prstGeom prst="rect">
            <a:avLst/>
          </a:prstGeom>
          <a:noFill/>
        </p:spPr>
        <p:txBody>
          <a:bodyPr wrap="square" lIns="91440" tIns="45720" rIns="91440" bIns="45720" rtlCol="0" anchor="t">
            <a:spAutoFit/>
          </a:bodyPr>
          <a:lstStyle/>
          <a:p>
            <a:pPr marL="171450" indent="-171450">
              <a:buChar char="•"/>
            </a:pPr>
            <a:r>
              <a:rPr lang="en-US" sz="1200" b="1">
                <a:solidFill>
                  <a:srgbClr val="0D0D0D"/>
                </a:solidFill>
                <a:latin typeface="ui-sans-serif"/>
              </a:rPr>
              <a:t>Best Accuracy: Meta Model</a:t>
            </a:r>
            <a:r>
              <a:rPr lang="en-US" sz="1200">
                <a:solidFill>
                  <a:srgbClr val="0D0D0D"/>
                </a:solidFill>
                <a:latin typeface="ui-sans-serif"/>
              </a:rPr>
              <a:t>: The Meta Model consistently outperforms others, achieving the highest accuracy of 91.3% at the 270 cut.</a:t>
            </a:r>
          </a:p>
          <a:p>
            <a:pPr marL="171450" indent="-171450">
              <a:buChar char="•"/>
            </a:pPr>
            <a:endParaRPr lang="en-US" sz="1200">
              <a:solidFill>
                <a:srgbClr val="0D0D0D"/>
              </a:solidFill>
              <a:latin typeface="ui-sans-serif"/>
            </a:endParaRPr>
          </a:p>
          <a:p>
            <a:pPr marL="171450" indent="-171450">
              <a:buChar char="•"/>
            </a:pPr>
            <a:r>
              <a:rPr lang="en-US" sz="1200" b="1">
                <a:solidFill>
                  <a:srgbClr val="0D0D0D"/>
                </a:solidFill>
                <a:latin typeface="ui-sans-serif"/>
              </a:rPr>
              <a:t>Baseline TSF's Remarkable Improvement</a:t>
            </a:r>
            <a:r>
              <a:rPr lang="en-US" sz="1200">
                <a:solidFill>
                  <a:srgbClr val="0D0D0D"/>
                </a:solidFill>
                <a:latin typeface="ui-sans-serif"/>
              </a:rPr>
              <a:t>: Baseline TSF shows a significant increase in accuracy, starting from 57.9% and reaching 99.7% at the 270 cut.</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b="1">
                <a:solidFill>
                  <a:srgbClr val="0D0D0D"/>
                </a:solidFill>
                <a:latin typeface="ui-sans-serif"/>
              </a:rPr>
              <a:t>Consistent Performance of </a:t>
            </a:r>
            <a:r>
              <a:rPr lang="en-US" sz="1200" b="1" err="1">
                <a:solidFill>
                  <a:srgbClr val="0D0D0D"/>
                </a:solidFill>
                <a:latin typeface="ui-sans-serif"/>
              </a:rPr>
              <a:t>LightGBM</a:t>
            </a:r>
            <a:r>
              <a:rPr lang="en-US" sz="1200" b="1">
                <a:solidFill>
                  <a:srgbClr val="0D0D0D"/>
                </a:solidFill>
                <a:latin typeface="ui-sans-serif"/>
              </a:rPr>
              <a:t> and RF</a:t>
            </a:r>
            <a:r>
              <a:rPr lang="en-US" sz="1200">
                <a:solidFill>
                  <a:srgbClr val="0D0D0D"/>
                </a:solidFill>
                <a:latin typeface="ui-sans-serif"/>
              </a:rPr>
              <a:t>: </a:t>
            </a:r>
            <a:r>
              <a:rPr lang="en-US" sz="1200" err="1">
                <a:solidFill>
                  <a:srgbClr val="0D0D0D"/>
                </a:solidFill>
                <a:latin typeface="ui-sans-serif"/>
              </a:rPr>
              <a:t>LightGBM</a:t>
            </a:r>
            <a:r>
              <a:rPr lang="en-US" sz="1200">
                <a:solidFill>
                  <a:srgbClr val="0D0D0D"/>
                </a:solidFill>
                <a:latin typeface="ui-sans-serif"/>
              </a:rPr>
              <a:t> and RF models maintain stable accuracy, with </a:t>
            </a:r>
            <a:r>
              <a:rPr lang="en-US" sz="1200" err="1">
                <a:solidFill>
                  <a:srgbClr val="0D0D0D"/>
                </a:solidFill>
                <a:latin typeface="ui-sans-serif"/>
              </a:rPr>
              <a:t>LightGBM</a:t>
            </a:r>
            <a:r>
              <a:rPr lang="en-US" sz="1200">
                <a:solidFill>
                  <a:srgbClr val="0D0D0D"/>
                </a:solidFill>
                <a:latin typeface="ui-sans-serif"/>
              </a:rPr>
              <a:t> peaking at 69.8% and RF at 68.7% at the 240 cut.</a:t>
            </a:r>
            <a:endParaRPr lang="en-US" sz="1200">
              <a:latin typeface="ui-sans-serif"/>
            </a:endParaRPr>
          </a:p>
          <a:p>
            <a:pPr marL="171450" indent="-171450">
              <a:buChar char="•"/>
            </a:pPr>
            <a:endParaRPr lang="en-US" sz="1200">
              <a:solidFill>
                <a:srgbClr val="0D0D0D"/>
              </a:solidFill>
              <a:latin typeface="ui-sans-serif"/>
            </a:endParaRPr>
          </a:p>
        </p:txBody>
      </p:sp>
      <p:graphicFrame>
        <p:nvGraphicFramePr>
          <p:cNvPr id="8" name="Table 7">
            <a:extLst>
              <a:ext uri="{FF2B5EF4-FFF2-40B4-BE49-F238E27FC236}">
                <a16:creationId xmlns:a16="http://schemas.microsoft.com/office/drawing/2014/main" id="{79E6A425-7995-F0D9-A60E-98A69A287B0E}"/>
              </a:ext>
            </a:extLst>
          </p:cNvPr>
          <p:cNvGraphicFramePr>
            <a:graphicFrameLocks noGrp="1"/>
          </p:cNvGraphicFramePr>
          <p:nvPr>
            <p:extLst>
              <p:ext uri="{D42A27DB-BD31-4B8C-83A1-F6EECF244321}">
                <p14:modId xmlns:p14="http://schemas.microsoft.com/office/powerpoint/2010/main" val="1672928473"/>
              </p:ext>
            </p:extLst>
          </p:nvPr>
        </p:nvGraphicFramePr>
        <p:xfrm>
          <a:off x="288471" y="687206"/>
          <a:ext cx="6346368" cy="3591501"/>
        </p:xfrm>
        <a:graphic>
          <a:graphicData uri="http://schemas.openxmlformats.org/drawingml/2006/table">
            <a:tbl>
              <a:tblPr bandRow="1">
                <a:tableStyleId>{BBB713A6-5156-4448-B144-822046962AE8}</a:tableStyleId>
              </a:tblPr>
              <a:tblGrid>
                <a:gridCol w="793296">
                  <a:extLst>
                    <a:ext uri="{9D8B030D-6E8A-4147-A177-3AD203B41FA5}">
                      <a16:colId xmlns:a16="http://schemas.microsoft.com/office/drawing/2014/main" val="249188594"/>
                    </a:ext>
                  </a:extLst>
                </a:gridCol>
                <a:gridCol w="793296">
                  <a:extLst>
                    <a:ext uri="{9D8B030D-6E8A-4147-A177-3AD203B41FA5}">
                      <a16:colId xmlns:a16="http://schemas.microsoft.com/office/drawing/2014/main" val="2719084177"/>
                    </a:ext>
                  </a:extLst>
                </a:gridCol>
                <a:gridCol w="793296">
                  <a:extLst>
                    <a:ext uri="{9D8B030D-6E8A-4147-A177-3AD203B41FA5}">
                      <a16:colId xmlns:a16="http://schemas.microsoft.com/office/drawing/2014/main" val="1964242422"/>
                    </a:ext>
                  </a:extLst>
                </a:gridCol>
                <a:gridCol w="793296">
                  <a:extLst>
                    <a:ext uri="{9D8B030D-6E8A-4147-A177-3AD203B41FA5}">
                      <a16:colId xmlns:a16="http://schemas.microsoft.com/office/drawing/2014/main" val="2335957423"/>
                    </a:ext>
                  </a:extLst>
                </a:gridCol>
                <a:gridCol w="793296">
                  <a:extLst>
                    <a:ext uri="{9D8B030D-6E8A-4147-A177-3AD203B41FA5}">
                      <a16:colId xmlns:a16="http://schemas.microsoft.com/office/drawing/2014/main" val="334583885"/>
                    </a:ext>
                  </a:extLst>
                </a:gridCol>
                <a:gridCol w="793296">
                  <a:extLst>
                    <a:ext uri="{9D8B030D-6E8A-4147-A177-3AD203B41FA5}">
                      <a16:colId xmlns:a16="http://schemas.microsoft.com/office/drawing/2014/main" val="2256518578"/>
                    </a:ext>
                  </a:extLst>
                </a:gridCol>
                <a:gridCol w="793296">
                  <a:extLst>
                    <a:ext uri="{9D8B030D-6E8A-4147-A177-3AD203B41FA5}">
                      <a16:colId xmlns:a16="http://schemas.microsoft.com/office/drawing/2014/main" val="2910426761"/>
                    </a:ext>
                  </a:extLst>
                </a:gridCol>
                <a:gridCol w="793296">
                  <a:extLst>
                    <a:ext uri="{9D8B030D-6E8A-4147-A177-3AD203B41FA5}">
                      <a16:colId xmlns:a16="http://schemas.microsoft.com/office/drawing/2014/main" val="259060984"/>
                    </a:ext>
                  </a:extLst>
                </a:gridCol>
              </a:tblGrid>
              <a:tr h="360209">
                <a:tc gridSpan="8">
                  <a:txBody>
                    <a:bodyPr/>
                    <a:lstStyle/>
                    <a:p>
                      <a:pPr algn="ctr" fontAlgn="b"/>
                      <a:r>
                        <a:rPr lang="en-US" sz="1600" b="1">
                          <a:solidFill>
                            <a:srgbClr val="FFFFFF"/>
                          </a:solidFill>
                          <a:effectLst/>
                          <a:latin typeface="Aptos Narrow" panose="020B0004020202020204" pitchFamily="34" charset="0"/>
                        </a:rPr>
                        <a:t>At-risk Modeling Accuracy analysis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7345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3714114"/>
                  </a:ext>
                </a:extLst>
              </a:tr>
              <a:tr h="561504">
                <a:tc>
                  <a:txBody>
                    <a:bodyPr/>
                    <a:lstStyle/>
                    <a:p>
                      <a:pPr fontAlgn="b"/>
                      <a:r>
                        <a:rPr lang="en-US" sz="1400" b="1">
                          <a:effectLst/>
                          <a:latin typeface="Aptos Narrow" panose="020B0004020202020204" pitchFamily="34" charset="0"/>
                        </a:rPr>
                        <a:t>Cuts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Baseline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Sampled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Meta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LightGBM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XGBoost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447118"/>
                  </a:ext>
                </a:extLst>
              </a:tr>
              <a:tr h="264860">
                <a:tc>
                  <a:txBody>
                    <a:bodyPr/>
                    <a:lstStyle/>
                    <a:p>
                      <a:pPr fontAlgn="b"/>
                      <a:r>
                        <a:rPr lang="en-US" sz="1200">
                          <a:effectLst/>
                          <a:latin typeface="Aptos Narrow" panose="020B000402020202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200">
                          <a:effectLst/>
                          <a:latin typeface="Aptos Narrow" panose="020B0004020202020204" pitchFamily="34" charset="0"/>
                        </a:rPr>
                        <a:t>57.9%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CEFE4"/>
                    </a:solidFill>
                  </a:tcPr>
                </a:tc>
                <a:tc>
                  <a:txBody>
                    <a:bodyPr/>
                    <a:lstStyle/>
                    <a:p>
                      <a:pPr algn="r" fontAlgn="b"/>
                      <a:r>
                        <a:rPr lang="en-US" sz="1200">
                          <a:effectLst/>
                          <a:latin typeface="Aptos Narrow" panose="020B0004020202020204" pitchFamily="34" charset="0"/>
                        </a:rPr>
                        <a:t>53.8%</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200">
                          <a:effectLst/>
                          <a:latin typeface="Aptos Narrow" panose="020B0004020202020204" pitchFamily="34" charset="0"/>
                        </a:rPr>
                        <a:t>73.5%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54.8%</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5F9F9"/>
                    </a:solidFill>
                  </a:tcPr>
                </a:tc>
                <a:tc>
                  <a:txBody>
                    <a:bodyPr/>
                    <a:lstStyle/>
                    <a:p>
                      <a:pPr algn="r" fontAlgn="b"/>
                      <a:r>
                        <a:rPr lang="en-US" sz="1200">
                          <a:effectLst/>
                          <a:latin typeface="Aptos Narrow" panose="020B0004020202020204" pitchFamily="34" charset="0"/>
                        </a:rPr>
                        <a:t>60.6%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C8E7D2"/>
                    </a:solidFill>
                  </a:tcPr>
                </a:tc>
                <a:tc>
                  <a:txBody>
                    <a:bodyPr/>
                    <a:lstStyle/>
                    <a:p>
                      <a:pPr algn="r" fontAlgn="b"/>
                      <a:r>
                        <a:rPr lang="en-US" sz="1200">
                          <a:effectLst/>
                          <a:latin typeface="Aptos Narrow" panose="020B0004020202020204" pitchFamily="34" charset="0"/>
                        </a:rPr>
                        <a:t>60.0%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CCE9D6"/>
                    </a:solidFill>
                  </a:tcPr>
                </a:tc>
                <a:tc>
                  <a:txBody>
                    <a:bodyPr/>
                    <a:lstStyle/>
                    <a:p>
                      <a:pPr algn="r" fontAlgn="b"/>
                      <a:r>
                        <a:rPr lang="en-US" sz="1200">
                          <a:effectLst/>
                          <a:latin typeface="Aptos Narrow" panose="020B0004020202020204" pitchFamily="34" charset="0"/>
                        </a:rPr>
                        <a:t>58.5%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8EEE0"/>
                    </a:solidFill>
                  </a:tcPr>
                </a:tc>
                <a:extLst>
                  <a:ext uri="{0D108BD9-81ED-4DB2-BD59-A6C34878D82A}">
                    <a16:rowId xmlns:a16="http://schemas.microsoft.com/office/drawing/2014/main" val="1403512945"/>
                  </a:ext>
                </a:extLst>
              </a:tr>
              <a:tr h="264860">
                <a:tc>
                  <a:txBody>
                    <a:bodyPr/>
                    <a:lstStyle/>
                    <a:p>
                      <a:pPr fontAlgn="b"/>
                      <a:r>
                        <a:rPr lang="en-US" sz="1200">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63.4%</a:t>
                      </a:r>
                    </a:p>
                  </a:txBody>
                  <a:tcPr marL="9525" marR="9525" marT="9525" marB="0" anchor="b">
                    <a:lnL>
                      <a:noFill/>
                    </a:lnL>
                    <a:lnR>
                      <a:noFill/>
                    </a:lnR>
                    <a:lnT>
                      <a:noFill/>
                    </a:lnT>
                    <a:lnB>
                      <a:noFill/>
                    </a:lnB>
                    <a:solidFill>
                      <a:srgbClr val="C0E4CB"/>
                    </a:solidFill>
                  </a:tcPr>
                </a:tc>
                <a:tc>
                  <a:txBody>
                    <a:bodyPr/>
                    <a:lstStyle/>
                    <a:p>
                      <a:pPr algn="r" fontAlgn="b"/>
                      <a:r>
                        <a:rPr lang="en-US" sz="1200">
                          <a:effectLst/>
                          <a:latin typeface="Aptos Narrow" panose="020B0004020202020204" pitchFamily="34" charset="0"/>
                        </a:rPr>
                        <a:t>59.0%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E9F5EE"/>
                    </a:solidFill>
                  </a:tcPr>
                </a:tc>
                <a:tc>
                  <a:txBody>
                    <a:bodyPr/>
                    <a:lstStyle/>
                    <a:p>
                      <a:pPr algn="r" fontAlgn="b"/>
                      <a:r>
                        <a:rPr lang="en-US" sz="1200">
                          <a:effectLst/>
                          <a:latin typeface="Aptos Narrow" panose="020B0004020202020204" pitchFamily="34" charset="0"/>
                        </a:rPr>
                        <a:t>73.3%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56.9%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62.4%</a:t>
                      </a:r>
                    </a:p>
                  </a:txBody>
                  <a:tcPr marL="9525" marR="9525" marT="9525" marB="0" anchor="b">
                    <a:lnL>
                      <a:noFill/>
                    </a:lnL>
                    <a:lnR>
                      <a:noFill/>
                    </a:lnR>
                    <a:lnT>
                      <a:noFill/>
                    </a:lnT>
                    <a:lnB>
                      <a:noFill/>
                    </a:lnB>
                    <a:solidFill>
                      <a:srgbClr val="C9E8D3"/>
                    </a:solidFill>
                  </a:tcPr>
                </a:tc>
                <a:tc>
                  <a:txBody>
                    <a:bodyPr/>
                    <a:lstStyle/>
                    <a:p>
                      <a:pPr algn="r" fontAlgn="b"/>
                      <a:r>
                        <a:rPr lang="en-US" sz="1200">
                          <a:effectLst/>
                          <a:latin typeface="Aptos Narrow" panose="020B0004020202020204" pitchFamily="34" charset="0"/>
                        </a:rPr>
                        <a:t>59.1%</a:t>
                      </a:r>
                    </a:p>
                  </a:txBody>
                  <a:tcPr marL="9525" marR="9525" marT="9525" marB="0" anchor="b">
                    <a:lnL>
                      <a:noFill/>
                    </a:lnL>
                    <a:lnR>
                      <a:noFill/>
                    </a:lnR>
                    <a:lnT>
                      <a:noFill/>
                    </a:lnT>
                    <a:lnB>
                      <a:noFill/>
                    </a:lnB>
                    <a:solidFill>
                      <a:srgbClr val="E8F4EE"/>
                    </a:solidFill>
                  </a:tcPr>
                </a:tc>
                <a:tc>
                  <a:txBody>
                    <a:bodyPr/>
                    <a:lstStyle/>
                    <a:p>
                      <a:pPr algn="r" fontAlgn="b"/>
                      <a:r>
                        <a:rPr lang="en-US" sz="1200">
                          <a:effectLst/>
                          <a:latin typeface="Aptos Narrow" panose="020B0004020202020204" pitchFamily="34" charset="0"/>
                        </a:rPr>
                        <a:t>61.3%</a:t>
                      </a:r>
                    </a:p>
                  </a:txBody>
                  <a:tcPr marL="9525" marR="9525" marT="9525" marB="0" anchor="b">
                    <a:lnL>
                      <a:noFill/>
                    </a:lnL>
                    <a:lnR>
                      <a:noFill/>
                    </a:lnR>
                    <a:lnT>
                      <a:noFill/>
                    </a:lnT>
                    <a:lnB>
                      <a:noFill/>
                    </a:lnB>
                    <a:solidFill>
                      <a:srgbClr val="D4ECDD"/>
                    </a:solidFill>
                  </a:tcPr>
                </a:tc>
                <a:extLst>
                  <a:ext uri="{0D108BD9-81ED-4DB2-BD59-A6C34878D82A}">
                    <a16:rowId xmlns:a16="http://schemas.microsoft.com/office/drawing/2014/main" val="1396123257"/>
                  </a:ext>
                </a:extLst>
              </a:tr>
              <a:tr h="264860">
                <a:tc>
                  <a:txBody>
                    <a:bodyPr/>
                    <a:lstStyle/>
                    <a:p>
                      <a:pPr fontAlgn="b"/>
                      <a:r>
                        <a:rPr lang="en-US" sz="1200">
                          <a:effectLst/>
                          <a:latin typeface="Aptos Narrow" panose="020B0004020202020204" pitchFamily="34" charset="0"/>
                        </a:rPr>
                        <a:t>60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70.1%</a:t>
                      </a:r>
                    </a:p>
                  </a:txBody>
                  <a:tcPr marL="9525" marR="9525" marT="9525" marB="0" anchor="b">
                    <a:lnL>
                      <a:noFill/>
                    </a:lnL>
                    <a:lnR>
                      <a:noFill/>
                    </a:lnR>
                    <a:lnT>
                      <a:noFill/>
                    </a:lnT>
                    <a:lnB>
                      <a:noFill/>
                    </a:lnB>
                    <a:solidFill>
                      <a:srgbClr val="8DCF9F"/>
                    </a:solidFill>
                  </a:tcPr>
                </a:tc>
                <a:tc>
                  <a:txBody>
                    <a:bodyPr/>
                    <a:lstStyle/>
                    <a:p>
                      <a:pPr algn="r" fontAlgn="b"/>
                      <a:r>
                        <a:rPr lang="en-US" sz="1200">
                          <a:effectLst/>
                          <a:latin typeface="Aptos Narrow" panose="020B0004020202020204" pitchFamily="34" charset="0"/>
                        </a:rPr>
                        <a:t>65.3%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BCE3C8"/>
                    </a:solidFill>
                  </a:tcPr>
                </a:tc>
                <a:tc>
                  <a:txBody>
                    <a:bodyPr/>
                    <a:lstStyle/>
                    <a:p>
                      <a:pPr algn="r" fontAlgn="b"/>
                      <a:r>
                        <a:rPr lang="en-US" sz="1200">
                          <a:effectLst/>
                          <a:latin typeface="Aptos Narrow" panose="020B0004020202020204" pitchFamily="34" charset="0"/>
                        </a:rPr>
                        <a:t>74.2%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58.9%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65.3%</a:t>
                      </a:r>
                    </a:p>
                  </a:txBody>
                  <a:tcPr marL="9525" marR="9525" marT="9525" marB="0" anchor="b">
                    <a:lnL>
                      <a:noFill/>
                    </a:lnL>
                    <a:lnR>
                      <a:noFill/>
                    </a:lnR>
                    <a:lnT>
                      <a:noFill/>
                    </a:lnT>
                    <a:lnB>
                      <a:noFill/>
                    </a:lnB>
                    <a:solidFill>
                      <a:srgbClr val="BCE3C8"/>
                    </a:solidFill>
                  </a:tcPr>
                </a:tc>
                <a:tc>
                  <a:txBody>
                    <a:bodyPr/>
                    <a:lstStyle/>
                    <a:p>
                      <a:pPr algn="r" fontAlgn="b"/>
                      <a:r>
                        <a:rPr lang="en-US" sz="1200">
                          <a:effectLst/>
                          <a:latin typeface="Aptos Narrow" panose="020B0004020202020204" pitchFamily="34" charset="0"/>
                        </a:rPr>
                        <a:t>62.2%</a:t>
                      </a:r>
                    </a:p>
                  </a:txBody>
                  <a:tcPr marL="9525" marR="9525" marT="9525" marB="0" anchor="b">
                    <a:lnL>
                      <a:noFill/>
                    </a:lnL>
                    <a:lnR>
                      <a:noFill/>
                    </a:lnR>
                    <a:lnT>
                      <a:noFill/>
                    </a:lnT>
                    <a:lnB>
                      <a:noFill/>
                    </a:lnB>
                    <a:solidFill>
                      <a:srgbClr val="DBEFE3"/>
                    </a:solidFill>
                  </a:tcPr>
                </a:tc>
                <a:tc>
                  <a:txBody>
                    <a:bodyPr/>
                    <a:lstStyle/>
                    <a:p>
                      <a:pPr algn="r" fontAlgn="b"/>
                      <a:r>
                        <a:rPr lang="en-US" sz="1200">
                          <a:effectLst/>
                          <a:latin typeface="Aptos Narrow" panose="020B0004020202020204" pitchFamily="34" charset="0"/>
                        </a:rPr>
                        <a:t>65.1%</a:t>
                      </a:r>
                    </a:p>
                  </a:txBody>
                  <a:tcPr marL="9525" marR="9525" marT="9525" marB="0" anchor="b">
                    <a:lnL>
                      <a:noFill/>
                    </a:lnL>
                    <a:lnR>
                      <a:noFill/>
                    </a:lnR>
                    <a:lnT>
                      <a:noFill/>
                    </a:lnT>
                    <a:lnB>
                      <a:noFill/>
                    </a:lnB>
                    <a:solidFill>
                      <a:srgbClr val="BEE3CA"/>
                    </a:solidFill>
                  </a:tcPr>
                </a:tc>
                <a:extLst>
                  <a:ext uri="{0D108BD9-81ED-4DB2-BD59-A6C34878D82A}">
                    <a16:rowId xmlns:a16="http://schemas.microsoft.com/office/drawing/2014/main" val="2761733268"/>
                  </a:ext>
                </a:extLst>
              </a:tr>
              <a:tr h="264860">
                <a:tc>
                  <a:txBody>
                    <a:bodyPr/>
                    <a:lstStyle/>
                    <a:p>
                      <a:pPr fontAlgn="b"/>
                      <a:r>
                        <a:rPr lang="en-US" sz="1200">
                          <a:effectLst/>
                          <a:latin typeface="Aptos Narrow" panose="020B0004020202020204" pitchFamily="34" charset="0"/>
                        </a:rPr>
                        <a:t>90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74.0%</a:t>
                      </a:r>
                    </a:p>
                  </a:txBody>
                  <a:tcPr marL="9525" marR="9525" marT="9525" marB="0" anchor="b">
                    <a:lnL>
                      <a:noFill/>
                    </a:lnL>
                    <a:lnR>
                      <a:noFill/>
                    </a:lnR>
                    <a:lnT>
                      <a:noFill/>
                    </a:lnT>
                    <a:lnB>
                      <a:noFill/>
                    </a:lnB>
                    <a:solidFill>
                      <a:srgbClr val="7CC891"/>
                    </a:solidFill>
                  </a:tcPr>
                </a:tc>
                <a:tc>
                  <a:txBody>
                    <a:bodyPr/>
                    <a:lstStyle/>
                    <a:p>
                      <a:pPr algn="r" fontAlgn="b"/>
                      <a:r>
                        <a:rPr lang="en-US" sz="1200">
                          <a:effectLst/>
                          <a:latin typeface="Aptos Narrow" panose="020B0004020202020204" pitchFamily="34" charset="0"/>
                        </a:rPr>
                        <a:t>69.6%</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A5D9B4"/>
                    </a:solidFill>
                  </a:tcPr>
                </a:tc>
                <a:tc>
                  <a:txBody>
                    <a:bodyPr/>
                    <a:lstStyle/>
                    <a:p>
                      <a:pPr algn="r" fontAlgn="b"/>
                      <a:r>
                        <a:rPr lang="en-US" sz="1200">
                          <a:effectLst/>
                          <a:latin typeface="Aptos Narrow" panose="020B0004020202020204" pitchFamily="34" charset="0"/>
                        </a:rPr>
                        <a:t>76.6%</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60.4%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66.7%</a:t>
                      </a:r>
                    </a:p>
                  </a:txBody>
                  <a:tcPr marL="9525" marR="9525" marT="9525" marB="0" anchor="b">
                    <a:lnL>
                      <a:noFill/>
                    </a:lnL>
                    <a:lnR>
                      <a:noFill/>
                    </a:lnR>
                    <a:lnT>
                      <a:noFill/>
                    </a:lnT>
                    <a:lnB>
                      <a:noFill/>
                    </a:lnB>
                    <a:solidFill>
                      <a:srgbClr val="C1E4CC"/>
                    </a:solidFill>
                  </a:tcPr>
                </a:tc>
                <a:tc>
                  <a:txBody>
                    <a:bodyPr/>
                    <a:lstStyle/>
                    <a:p>
                      <a:pPr algn="r" fontAlgn="b"/>
                      <a:r>
                        <a:rPr lang="en-US" sz="1200">
                          <a:effectLst/>
                          <a:latin typeface="Aptos Narrow" panose="020B0004020202020204" pitchFamily="34" charset="0"/>
                        </a:rPr>
                        <a:t>64.6%</a:t>
                      </a:r>
                    </a:p>
                  </a:txBody>
                  <a:tcPr marL="9525" marR="9525" marT="9525" marB="0" anchor="b">
                    <a:lnL>
                      <a:noFill/>
                    </a:lnL>
                    <a:lnR>
                      <a:noFill/>
                    </a:lnR>
                    <a:lnT>
                      <a:noFill/>
                    </a:lnT>
                    <a:lnB>
                      <a:noFill/>
                    </a:lnB>
                    <a:solidFill>
                      <a:srgbClr val="D5ECDD"/>
                    </a:solidFill>
                  </a:tcPr>
                </a:tc>
                <a:tc>
                  <a:txBody>
                    <a:bodyPr/>
                    <a:lstStyle/>
                    <a:p>
                      <a:pPr algn="r" fontAlgn="b"/>
                      <a:r>
                        <a:rPr lang="en-US" sz="1200">
                          <a:effectLst/>
                          <a:latin typeface="Aptos Narrow" panose="020B0004020202020204" pitchFamily="34" charset="0"/>
                        </a:rPr>
                        <a:t>66.6%</a:t>
                      </a:r>
                    </a:p>
                  </a:txBody>
                  <a:tcPr marL="9525" marR="9525" marT="9525" marB="0" anchor="b">
                    <a:lnL>
                      <a:noFill/>
                    </a:lnL>
                    <a:lnR>
                      <a:noFill/>
                    </a:lnR>
                    <a:lnT>
                      <a:noFill/>
                    </a:lnT>
                    <a:lnB>
                      <a:noFill/>
                    </a:lnB>
                    <a:solidFill>
                      <a:srgbClr val="C2E5CD"/>
                    </a:solidFill>
                  </a:tcPr>
                </a:tc>
                <a:extLst>
                  <a:ext uri="{0D108BD9-81ED-4DB2-BD59-A6C34878D82A}">
                    <a16:rowId xmlns:a16="http://schemas.microsoft.com/office/drawing/2014/main" val="9910043"/>
                  </a:ext>
                </a:extLst>
              </a:tr>
              <a:tr h="264860">
                <a:tc>
                  <a:txBody>
                    <a:bodyPr/>
                    <a:lstStyle/>
                    <a:p>
                      <a:pPr fontAlgn="b"/>
                      <a:r>
                        <a:rPr lang="en-US" sz="1200">
                          <a:effectLst/>
                          <a:latin typeface="Aptos Narrow" panose="020B0004020202020204" pitchFamily="34" charset="0"/>
                        </a:rPr>
                        <a:t>120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79.7%</a:t>
                      </a:r>
                    </a:p>
                  </a:txBody>
                  <a:tcPr marL="9525" marR="9525" marT="9525" marB="0" anchor="b">
                    <a:lnL>
                      <a:noFill/>
                    </a:lnL>
                    <a:lnR>
                      <a:noFill/>
                    </a:lnR>
                    <a:lnT>
                      <a:noFill/>
                    </a:lnT>
                    <a:lnB>
                      <a:noFill/>
                    </a:lnB>
                    <a:solidFill>
                      <a:srgbClr val="6FC385"/>
                    </a:solidFill>
                  </a:tcPr>
                </a:tc>
                <a:tc>
                  <a:txBody>
                    <a:bodyPr/>
                    <a:lstStyle/>
                    <a:p>
                      <a:pPr algn="r" fontAlgn="b"/>
                      <a:r>
                        <a:rPr lang="en-US" sz="1200">
                          <a:effectLst/>
                          <a:latin typeface="Aptos Narrow" panose="020B0004020202020204" pitchFamily="34" charset="0"/>
                        </a:rPr>
                        <a:t>76.1%</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CCF9E"/>
                    </a:solidFill>
                  </a:tcPr>
                </a:tc>
                <a:tc>
                  <a:txBody>
                    <a:bodyPr/>
                    <a:lstStyle/>
                    <a:p>
                      <a:pPr algn="r" fontAlgn="b"/>
                      <a:r>
                        <a:rPr lang="en-US" sz="1200">
                          <a:effectLst/>
                          <a:latin typeface="Aptos Narrow" panose="020B0004020202020204" pitchFamily="34" charset="0"/>
                        </a:rPr>
                        <a:t>81.2%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61.9%</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67.5%</a:t>
                      </a:r>
                    </a:p>
                  </a:txBody>
                  <a:tcPr marL="9525" marR="9525" marT="9525" marB="0" anchor="b">
                    <a:lnL>
                      <a:noFill/>
                    </a:lnL>
                    <a:lnR>
                      <a:noFill/>
                    </a:lnR>
                    <a:lnT>
                      <a:noFill/>
                    </a:lnT>
                    <a:lnB>
                      <a:noFill/>
                    </a:lnB>
                    <a:solidFill>
                      <a:srgbClr val="D0EAD9"/>
                    </a:solidFill>
                  </a:tcPr>
                </a:tc>
                <a:tc>
                  <a:txBody>
                    <a:bodyPr/>
                    <a:lstStyle/>
                    <a:p>
                      <a:pPr algn="r" fontAlgn="b"/>
                      <a:r>
                        <a:rPr lang="en-US" sz="1200">
                          <a:effectLst/>
                          <a:latin typeface="Aptos Narrow" panose="020B0004020202020204" pitchFamily="34" charset="0"/>
                        </a:rPr>
                        <a:t>65.9%</a:t>
                      </a:r>
                    </a:p>
                  </a:txBody>
                  <a:tcPr marL="9525" marR="9525" marT="9525" marB="0" anchor="b">
                    <a:lnL>
                      <a:noFill/>
                    </a:lnL>
                    <a:lnR>
                      <a:noFill/>
                    </a:lnR>
                    <a:lnT>
                      <a:noFill/>
                    </a:lnT>
                    <a:lnB>
                      <a:noFill/>
                    </a:lnB>
                    <a:solidFill>
                      <a:srgbClr val="DDF0E4"/>
                    </a:solidFill>
                  </a:tcPr>
                </a:tc>
                <a:tc>
                  <a:txBody>
                    <a:bodyPr/>
                    <a:lstStyle/>
                    <a:p>
                      <a:pPr algn="r" fontAlgn="b"/>
                      <a:r>
                        <a:rPr lang="en-US" sz="1200">
                          <a:effectLst/>
                          <a:latin typeface="Aptos Narrow" panose="020B0004020202020204" pitchFamily="34" charset="0"/>
                        </a:rPr>
                        <a:t>67.4%</a:t>
                      </a:r>
                    </a:p>
                  </a:txBody>
                  <a:tcPr marL="9525" marR="9525" marT="9525" marB="0" anchor="b">
                    <a:lnL>
                      <a:noFill/>
                    </a:lnL>
                    <a:lnR>
                      <a:noFill/>
                    </a:lnR>
                    <a:lnT>
                      <a:noFill/>
                    </a:lnT>
                    <a:lnB>
                      <a:noFill/>
                    </a:lnB>
                    <a:solidFill>
                      <a:srgbClr val="D1EBDA"/>
                    </a:solidFill>
                  </a:tcPr>
                </a:tc>
                <a:extLst>
                  <a:ext uri="{0D108BD9-81ED-4DB2-BD59-A6C34878D82A}">
                    <a16:rowId xmlns:a16="http://schemas.microsoft.com/office/drawing/2014/main" val="1790126806"/>
                  </a:ext>
                </a:extLst>
              </a:tr>
              <a:tr h="264860">
                <a:tc>
                  <a:txBody>
                    <a:bodyPr/>
                    <a:lstStyle/>
                    <a:p>
                      <a:pPr fontAlgn="b"/>
                      <a:r>
                        <a:rPr lang="en-US" sz="1200">
                          <a:effectLst/>
                          <a:latin typeface="Aptos Narrow" panose="020B0004020202020204" pitchFamily="34" charset="0"/>
                        </a:rPr>
                        <a:t>150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83.1%</a:t>
                      </a:r>
                    </a:p>
                  </a:txBody>
                  <a:tcPr marL="9525" marR="9525" marT="9525" marB="0" anchor="b">
                    <a:lnL>
                      <a:noFill/>
                    </a:lnL>
                    <a:lnR>
                      <a:noFill/>
                    </a:lnR>
                    <a:lnT>
                      <a:noFill/>
                    </a:lnT>
                    <a:lnB>
                      <a:noFill/>
                    </a:lnB>
                    <a:solidFill>
                      <a:srgbClr val="6CC282"/>
                    </a:solidFill>
                  </a:tcPr>
                </a:tc>
                <a:tc>
                  <a:txBody>
                    <a:bodyPr/>
                    <a:lstStyle/>
                    <a:p>
                      <a:pPr algn="r" fontAlgn="b"/>
                      <a:r>
                        <a:rPr lang="en-US" sz="1200">
                          <a:effectLst/>
                          <a:latin typeface="Aptos Narrow" panose="020B0004020202020204" pitchFamily="34" charset="0"/>
                        </a:rPr>
                        <a:t>81.2%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9C78E"/>
                    </a:solidFill>
                  </a:tcPr>
                </a:tc>
                <a:tc>
                  <a:txBody>
                    <a:bodyPr/>
                    <a:lstStyle/>
                    <a:p>
                      <a:pPr algn="r" fontAlgn="b"/>
                      <a:r>
                        <a:rPr lang="en-US" sz="1200">
                          <a:effectLst/>
                          <a:latin typeface="Aptos Narrow" panose="020B0004020202020204" pitchFamily="34" charset="0"/>
                        </a:rPr>
                        <a:t>84.2%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63.1%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69.0%</a:t>
                      </a:r>
                    </a:p>
                  </a:txBody>
                  <a:tcPr marL="9525" marR="9525" marT="9525" marB="0" anchor="b">
                    <a:lnL>
                      <a:noFill/>
                    </a:lnL>
                    <a:lnR>
                      <a:noFill/>
                    </a:lnR>
                    <a:lnT>
                      <a:noFill/>
                    </a:lnT>
                    <a:lnB>
                      <a:noFill/>
                    </a:lnB>
                    <a:solidFill>
                      <a:srgbClr val="D1EBDA"/>
                    </a:solidFill>
                  </a:tcPr>
                </a:tc>
                <a:tc>
                  <a:txBody>
                    <a:bodyPr/>
                    <a:lstStyle/>
                    <a:p>
                      <a:pPr algn="r" fontAlgn="b"/>
                      <a:r>
                        <a:rPr lang="en-US" sz="1200">
                          <a:effectLst/>
                          <a:latin typeface="Aptos Narrow" panose="020B0004020202020204" pitchFamily="34" charset="0"/>
                        </a:rPr>
                        <a:t>67.6%</a:t>
                      </a:r>
                    </a:p>
                  </a:txBody>
                  <a:tcPr marL="9525" marR="9525" marT="9525" marB="0" anchor="b">
                    <a:lnL>
                      <a:noFill/>
                    </a:lnL>
                    <a:lnR>
                      <a:noFill/>
                    </a:lnR>
                    <a:lnT>
                      <a:noFill/>
                    </a:lnT>
                    <a:lnB>
                      <a:noFill/>
                    </a:lnB>
                    <a:solidFill>
                      <a:srgbClr val="DCEFE3"/>
                    </a:solidFill>
                  </a:tcPr>
                </a:tc>
                <a:tc>
                  <a:txBody>
                    <a:bodyPr/>
                    <a:lstStyle/>
                    <a:p>
                      <a:pPr algn="r" fontAlgn="b"/>
                      <a:r>
                        <a:rPr lang="en-US" sz="1200">
                          <a:effectLst/>
                          <a:latin typeface="Aptos Narrow" panose="020B0004020202020204" pitchFamily="34" charset="0"/>
                        </a:rPr>
                        <a:t>68.0%</a:t>
                      </a:r>
                    </a:p>
                  </a:txBody>
                  <a:tcPr marL="9525" marR="9525" marT="9525" marB="0" anchor="b">
                    <a:lnL>
                      <a:noFill/>
                    </a:lnL>
                    <a:lnR>
                      <a:noFill/>
                    </a:lnR>
                    <a:lnT>
                      <a:noFill/>
                    </a:lnT>
                    <a:lnB>
                      <a:noFill/>
                    </a:lnB>
                    <a:solidFill>
                      <a:srgbClr val="D9EEE1"/>
                    </a:solidFill>
                  </a:tcPr>
                </a:tc>
                <a:extLst>
                  <a:ext uri="{0D108BD9-81ED-4DB2-BD59-A6C34878D82A}">
                    <a16:rowId xmlns:a16="http://schemas.microsoft.com/office/drawing/2014/main" val="2506390167"/>
                  </a:ext>
                </a:extLst>
              </a:tr>
              <a:tr h="275454">
                <a:tc>
                  <a:txBody>
                    <a:bodyPr/>
                    <a:lstStyle/>
                    <a:p>
                      <a:pPr fontAlgn="b"/>
                      <a:r>
                        <a:rPr lang="en-US" sz="1200">
                          <a:effectLst/>
                          <a:latin typeface="Aptos Narrow" panose="020B0004020202020204" pitchFamily="34" charset="0"/>
                        </a:rPr>
                        <a:t>180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87.0%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65BF7C"/>
                    </a:solidFill>
                  </a:tcPr>
                </a:tc>
                <a:tc>
                  <a:txBody>
                    <a:bodyPr/>
                    <a:lstStyle/>
                    <a:p>
                      <a:pPr algn="r" fontAlgn="b"/>
                      <a:r>
                        <a:rPr lang="en-US" sz="1200">
                          <a:effectLst/>
                          <a:latin typeface="Aptos Narrow" panose="020B0004020202020204" pitchFamily="34" charset="0"/>
                        </a:rPr>
                        <a:t>85.4%</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6FC385"/>
                    </a:solidFill>
                  </a:tcPr>
                </a:tc>
                <a:tc>
                  <a:txBody>
                    <a:bodyPr/>
                    <a:lstStyle/>
                    <a:p>
                      <a:pPr algn="r" fontAlgn="b"/>
                      <a:r>
                        <a:rPr lang="en-US" sz="1200">
                          <a:effectLst/>
                          <a:latin typeface="Aptos Narrow" panose="020B0004020202020204" pitchFamily="34" charset="0"/>
                        </a:rPr>
                        <a:t>87.2%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63.6%</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68.8%</a:t>
                      </a:r>
                    </a:p>
                  </a:txBody>
                  <a:tcPr marL="9525" marR="9525" marT="9525" marB="0" anchor="b">
                    <a:lnL>
                      <a:noFill/>
                    </a:lnL>
                    <a:lnR>
                      <a:noFill/>
                    </a:lnR>
                    <a:lnT>
                      <a:noFill/>
                    </a:lnT>
                    <a:lnB>
                      <a:noFill/>
                    </a:lnB>
                    <a:solidFill>
                      <a:srgbClr val="DBEFE2"/>
                    </a:solidFill>
                  </a:tcPr>
                </a:tc>
                <a:tc>
                  <a:txBody>
                    <a:bodyPr/>
                    <a:lstStyle/>
                    <a:p>
                      <a:pPr algn="r" fontAlgn="b"/>
                      <a:r>
                        <a:rPr lang="en-US" sz="1200">
                          <a:effectLst/>
                          <a:latin typeface="Aptos Narrow" panose="020B0004020202020204" pitchFamily="34" charset="0"/>
                        </a:rPr>
                        <a:t>68.3%</a:t>
                      </a:r>
                    </a:p>
                  </a:txBody>
                  <a:tcPr marL="9525" marR="9525" marT="9525" marB="0" anchor="b">
                    <a:lnL>
                      <a:noFill/>
                    </a:lnL>
                    <a:lnR>
                      <a:noFill/>
                    </a:lnR>
                    <a:lnT>
                      <a:noFill/>
                    </a:lnT>
                    <a:lnB>
                      <a:noFill/>
                    </a:lnB>
                    <a:solidFill>
                      <a:srgbClr val="DEF0E5"/>
                    </a:solidFill>
                  </a:tcPr>
                </a:tc>
                <a:tc>
                  <a:txBody>
                    <a:bodyPr/>
                    <a:lstStyle/>
                    <a:p>
                      <a:pPr algn="r" fontAlgn="b"/>
                      <a:r>
                        <a:rPr lang="en-US" sz="1200">
                          <a:effectLst/>
                          <a:latin typeface="Aptos Narrow" panose="020B0004020202020204" pitchFamily="34" charset="0"/>
                        </a:rPr>
                        <a:t>68.3%</a:t>
                      </a:r>
                    </a:p>
                  </a:txBody>
                  <a:tcPr marL="9525" marR="9525" marT="9525" marB="0" anchor="b">
                    <a:lnL>
                      <a:noFill/>
                    </a:lnL>
                    <a:lnR>
                      <a:noFill/>
                    </a:lnR>
                    <a:lnT>
                      <a:noFill/>
                    </a:lnT>
                    <a:lnB>
                      <a:noFill/>
                    </a:lnB>
                    <a:solidFill>
                      <a:srgbClr val="DEF0E5"/>
                    </a:solidFill>
                  </a:tcPr>
                </a:tc>
                <a:extLst>
                  <a:ext uri="{0D108BD9-81ED-4DB2-BD59-A6C34878D82A}">
                    <a16:rowId xmlns:a16="http://schemas.microsoft.com/office/drawing/2014/main" val="3379395148"/>
                  </a:ext>
                </a:extLst>
              </a:tr>
              <a:tr h="264860">
                <a:tc>
                  <a:txBody>
                    <a:bodyPr/>
                    <a:lstStyle/>
                    <a:p>
                      <a:pPr fontAlgn="b"/>
                      <a:r>
                        <a:rPr lang="en-US" sz="1200">
                          <a:effectLst/>
                          <a:latin typeface="Aptos Narrow" panose="020B0004020202020204" pitchFamily="34" charset="0"/>
                        </a:rPr>
                        <a:t>210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89.4%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87.2%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1C487"/>
                    </a:solidFill>
                  </a:tcPr>
                </a:tc>
                <a:tc>
                  <a:txBody>
                    <a:bodyPr/>
                    <a:lstStyle/>
                    <a:p>
                      <a:pPr algn="r" fontAlgn="b"/>
                      <a:r>
                        <a:rPr lang="en-US" sz="1200">
                          <a:effectLst/>
                          <a:latin typeface="Aptos Narrow" panose="020B0004020202020204" pitchFamily="34" charset="0"/>
                        </a:rPr>
                        <a:t>89.0%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66C07E"/>
                    </a:solidFill>
                  </a:tcPr>
                </a:tc>
                <a:tc>
                  <a:txBody>
                    <a:bodyPr/>
                    <a:lstStyle/>
                    <a:p>
                      <a:pPr algn="r" fontAlgn="b"/>
                      <a:r>
                        <a:rPr lang="en-US" sz="1200">
                          <a:effectLst/>
                          <a:latin typeface="Aptos Narrow" panose="020B0004020202020204" pitchFamily="34" charset="0"/>
                        </a:rPr>
                        <a:t>63.8%</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68.0%</a:t>
                      </a:r>
                    </a:p>
                  </a:txBody>
                  <a:tcPr marL="9525" marR="9525" marT="9525" marB="0" anchor="b">
                    <a:lnL>
                      <a:noFill/>
                    </a:lnL>
                    <a:lnR>
                      <a:noFill/>
                    </a:lnR>
                    <a:lnT>
                      <a:noFill/>
                    </a:lnT>
                    <a:lnB>
                      <a:noFill/>
                    </a:lnB>
                    <a:solidFill>
                      <a:srgbClr val="E3F2EA"/>
                    </a:solidFill>
                  </a:tcPr>
                </a:tc>
                <a:tc>
                  <a:txBody>
                    <a:bodyPr/>
                    <a:lstStyle/>
                    <a:p>
                      <a:pPr algn="r" fontAlgn="b"/>
                      <a:r>
                        <a:rPr lang="en-US" sz="1200">
                          <a:effectLst/>
                          <a:latin typeface="Aptos Narrow" panose="020B0004020202020204" pitchFamily="34" charset="0"/>
                        </a:rPr>
                        <a:t>67.8%</a:t>
                      </a:r>
                    </a:p>
                  </a:txBody>
                  <a:tcPr marL="9525" marR="9525" marT="9525" marB="0" anchor="b">
                    <a:lnL>
                      <a:noFill/>
                    </a:lnL>
                    <a:lnR>
                      <a:noFill/>
                    </a:lnR>
                    <a:lnT>
                      <a:noFill/>
                    </a:lnT>
                    <a:lnB>
                      <a:noFill/>
                    </a:lnB>
                    <a:solidFill>
                      <a:srgbClr val="E4F3EB"/>
                    </a:solidFill>
                  </a:tcPr>
                </a:tc>
                <a:tc>
                  <a:txBody>
                    <a:bodyPr/>
                    <a:lstStyle/>
                    <a:p>
                      <a:pPr algn="r" fontAlgn="b"/>
                      <a:r>
                        <a:rPr lang="en-US" sz="1200">
                          <a:effectLst/>
                          <a:latin typeface="Aptos Narrow" panose="020B0004020202020204" pitchFamily="34" charset="0"/>
                        </a:rPr>
                        <a:t>68.9%</a:t>
                      </a:r>
                    </a:p>
                  </a:txBody>
                  <a:tcPr marL="9525" marR="9525" marT="9525" marB="0" anchor="b">
                    <a:lnL>
                      <a:noFill/>
                    </a:lnL>
                    <a:lnR>
                      <a:noFill/>
                    </a:lnR>
                    <a:lnT>
                      <a:noFill/>
                    </a:lnT>
                    <a:lnB>
                      <a:noFill/>
                    </a:lnB>
                    <a:solidFill>
                      <a:srgbClr val="DEF0E5"/>
                    </a:solidFill>
                  </a:tcPr>
                </a:tc>
                <a:extLst>
                  <a:ext uri="{0D108BD9-81ED-4DB2-BD59-A6C34878D82A}">
                    <a16:rowId xmlns:a16="http://schemas.microsoft.com/office/drawing/2014/main" val="625493719"/>
                  </a:ext>
                </a:extLst>
              </a:tr>
              <a:tr h="264860">
                <a:tc>
                  <a:txBody>
                    <a:bodyPr/>
                    <a:lstStyle/>
                    <a:p>
                      <a:pPr fontAlgn="b"/>
                      <a:r>
                        <a:rPr lang="en-US" sz="1200">
                          <a:effectLst/>
                          <a:latin typeface="Aptos Narrow" panose="020B0004020202020204" pitchFamily="34" charset="0"/>
                        </a:rPr>
                        <a:t>240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90.8%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5BF7D"/>
                    </a:solidFill>
                  </a:tcPr>
                </a:tc>
                <a:tc>
                  <a:txBody>
                    <a:bodyPr/>
                    <a:lstStyle/>
                    <a:p>
                      <a:pPr algn="r" fontAlgn="b"/>
                      <a:r>
                        <a:rPr lang="en-US" sz="1200">
                          <a:effectLst/>
                          <a:latin typeface="Aptos Narrow" panose="020B0004020202020204" pitchFamily="34" charset="0"/>
                        </a:rPr>
                        <a:t>90.3%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68C080"/>
                    </a:solidFill>
                  </a:tcPr>
                </a:tc>
                <a:tc>
                  <a:txBody>
                    <a:bodyPr/>
                    <a:lstStyle/>
                    <a:p>
                      <a:pPr algn="r" fontAlgn="b"/>
                      <a:r>
                        <a:rPr lang="en-US" sz="1200">
                          <a:effectLst/>
                          <a:latin typeface="Aptos Narrow" panose="020B0004020202020204" pitchFamily="34" charset="0"/>
                        </a:rPr>
                        <a:t>91.1%</a:t>
                      </a:r>
                    </a:p>
                  </a:txBody>
                  <a:tcPr marL="9525" marR="9525" marT="9525" marB="0" anchor="b">
                    <a:lnL>
                      <a:noFill/>
                    </a:lnL>
                    <a:lnR>
                      <a:noFill/>
                    </a:lnR>
                    <a:lnT>
                      <a:noFill/>
                    </a:lnT>
                    <a:lnB>
                      <a:noFill/>
                    </a:lnB>
                    <a:solidFill>
                      <a:srgbClr val="63BE7B"/>
                    </a:solidFill>
                  </a:tcPr>
                </a:tc>
                <a:tc>
                  <a:txBody>
                    <a:bodyPr/>
                    <a:lstStyle/>
                    <a:p>
                      <a:pPr algn="r" fontAlgn="b"/>
                      <a:r>
                        <a:rPr lang="en-US" sz="1200">
                          <a:effectLst/>
                          <a:latin typeface="Aptos Narrow" panose="020B0004020202020204" pitchFamily="34" charset="0"/>
                        </a:rPr>
                        <a:t>64.1%</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69.8%</a:t>
                      </a:r>
                    </a:p>
                  </a:txBody>
                  <a:tcPr marL="9525" marR="9525" marT="9525" marB="0" anchor="b">
                    <a:lnL>
                      <a:noFill/>
                    </a:lnL>
                    <a:lnR>
                      <a:noFill/>
                    </a:lnR>
                    <a:lnT>
                      <a:noFill/>
                    </a:lnT>
                    <a:lnB>
                      <a:noFill/>
                    </a:lnB>
                    <a:solidFill>
                      <a:srgbClr val="DDF0E4"/>
                    </a:solidFill>
                  </a:tcPr>
                </a:tc>
                <a:tc>
                  <a:txBody>
                    <a:bodyPr/>
                    <a:lstStyle/>
                    <a:p>
                      <a:pPr algn="r" fontAlgn="b"/>
                      <a:r>
                        <a:rPr lang="en-US" sz="1200">
                          <a:effectLst/>
                          <a:latin typeface="Aptos Narrow" panose="020B0004020202020204" pitchFamily="34" charset="0"/>
                        </a:rPr>
                        <a:t>68.7%</a:t>
                      </a:r>
                    </a:p>
                  </a:txBody>
                  <a:tcPr marL="9525" marR="9525" marT="9525" marB="0" anchor="b">
                    <a:lnL>
                      <a:noFill/>
                    </a:lnL>
                    <a:lnR>
                      <a:noFill/>
                    </a:lnR>
                    <a:lnT>
                      <a:noFill/>
                    </a:lnT>
                    <a:lnB>
                      <a:noFill/>
                    </a:lnB>
                    <a:solidFill>
                      <a:srgbClr val="E2F2E9"/>
                    </a:solidFill>
                  </a:tcPr>
                </a:tc>
                <a:tc>
                  <a:txBody>
                    <a:bodyPr/>
                    <a:lstStyle/>
                    <a:p>
                      <a:pPr algn="r" fontAlgn="b"/>
                      <a:r>
                        <a:rPr lang="en-US" sz="1200">
                          <a:effectLst/>
                          <a:latin typeface="Aptos Narrow" panose="020B0004020202020204" pitchFamily="34" charset="0"/>
                        </a:rPr>
                        <a:t>69.1%</a:t>
                      </a:r>
                    </a:p>
                  </a:txBody>
                  <a:tcPr marL="9525" marR="9525" marT="9525" marB="0" anchor="b">
                    <a:lnL>
                      <a:noFill/>
                    </a:lnL>
                    <a:lnR>
                      <a:noFill/>
                    </a:lnR>
                    <a:lnT>
                      <a:noFill/>
                    </a:lnT>
                    <a:lnB>
                      <a:noFill/>
                    </a:lnB>
                    <a:solidFill>
                      <a:srgbClr val="E0F1E7"/>
                    </a:solidFill>
                  </a:tcPr>
                </a:tc>
                <a:extLst>
                  <a:ext uri="{0D108BD9-81ED-4DB2-BD59-A6C34878D82A}">
                    <a16:rowId xmlns:a16="http://schemas.microsoft.com/office/drawing/2014/main" val="3467031083"/>
                  </a:ext>
                </a:extLst>
              </a:tr>
              <a:tr h="275454">
                <a:tc>
                  <a:txBody>
                    <a:bodyPr/>
                    <a:lstStyle/>
                    <a:p>
                      <a:pPr fontAlgn="b"/>
                      <a:r>
                        <a:rPr lang="en-US" sz="1200">
                          <a:effectLst/>
                          <a:latin typeface="Aptos Narrow" panose="020B0004020202020204" pitchFamily="34" charset="0"/>
                        </a:rPr>
                        <a:t>270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99.7%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90.7%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89CE9C"/>
                    </a:solidFill>
                  </a:tcPr>
                </a:tc>
                <a:tc>
                  <a:txBody>
                    <a:bodyPr/>
                    <a:lstStyle/>
                    <a:p>
                      <a:pPr algn="r" fontAlgn="b"/>
                      <a:r>
                        <a:rPr lang="en-US" sz="1200">
                          <a:effectLst/>
                          <a:latin typeface="Aptos Narrow" panose="020B0004020202020204" pitchFamily="34" charset="0"/>
                        </a:rPr>
                        <a:t>91.3%</a:t>
                      </a:r>
                    </a:p>
                  </a:txBody>
                  <a:tcPr marL="9525" marR="9525" marT="9525" marB="0" anchor="b">
                    <a:lnL>
                      <a:noFill/>
                    </a:lnL>
                    <a:lnR>
                      <a:noFill/>
                    </a:lnR>
                    <a:lnT>
                      <a:noFill/>
                    </a:lnT>
                    <a:lnB>
                      <a:noFill/>
                    </a:lnB>
                    <a:solidFill>
                      <a:srgbClr val="86CD9A"/>
                    </a:solidFill>
                  </a:tcPr>
                </a:tc>
                <a:tc>
                  <a:txBody>
                    <a:bodyPr/>
                    <a:lstStyle/>
                    <a:p>
                      <a:pPr algn="r" fontAlgn="b"/>
                      <a:r>
                        <a:rPr lang="en-US" sz="1200">
                          <a:effectLst/>
                          <a:latin typeface="Aptos Narrow" panose="020B0004020202020204" pitchFamily="34" charset="0"/>
                        </a:rPr>
                        <a:t>62.8%</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68.4%</a:t>
                      </a:r>
                    </a:p>
                  </a:txBody>
                  <a:tcPr marL="9525" marR="9525" marT="9525" marB="0" anchor="b">
                    <a:lnL>
                      <a:noFill/>
                    </a:lnL>
                    <a:lnR>
                      <a:noFill/>
                    </a:lnR>
                    <a:lnT>
                      <a:noFill/>
                    </a:lnT>
                    <a:lnB>
                      <a:noFill/>
                    </a:lnB>
                    <a:solidFill>
                      <a:srgbClr val="E5F3EB"/>
                    </a:solidFill>
                  </a:tcPr>
                </a:tc>
                <a:tc>
                  <a:txBody>
                    <a:bodyPr/>
                    <a:lstStyle/>
                    <a:p>
                      <a:pPr algn="r" fontAlgn="b"/>
                      <a:r>
                        <a:rPr lang="en-US" sz="1200">
                          <a:effectLst/>
                          <a:latin typeface="Aptos Narrow" panose="020B0004020202020204" pitchFamily="34" charset="0"/>
                        </a:rPr>
                        <a:t>68.4%</a:t>
                      </a:r>
                    </a:p>
                  </a:txBody>
                  <a:tcPr marL="9525" marR="9525" marT="9525" marB="0" anchor="b">
                    <a:lnL>
                      <a:noFill/>
                    </a:lnL>
                    <a:lnR>
                      <a:noFill/>
                    </a:lnR>
                    <a:lnT>
                      <a:noFill/>
                    </a:lnT>
                    <a:lnB>
                      <a:noFill/>
                    </a:lnB>
                    <a:solidFill>
                      <a:srgbClr val="E5F3EB"/>
                    </a:solidFill>
                  </a:tcPr>
                </a:tc>
                <a:tc>
                  <a:txBody>
                    <a:bodyPr/>
                    <a:lstStyle/>
                    <a:p>
                      <a:pPr algn="r" fontAlgn="b"/>
                      <a:r>
                        <a:rPr lang="en-US" sz="1200">
                          <a:effectLst/>
                          <a:latin typeface="Aptos Narrow" panose="020B0004020202020204" pitchFamily="34" charset="0"/>
                        </a:rPr>
                        <a:t>67.7%</a:t>
                      </a:r>
                    </a:p>
                  </a:txBody>
                  <a:tcPr marL="9525" marR="9525" marT="9525" marB="0" anchor="b">
                    <a:lnL>
                      <a:noFill/>
                    </a:lnL>
                    <a:lnR>
                      <a:noFill/>
                    </a:lnR>
                    <a:lnT>
                      <a:noFill/>
                    </a:lnT>
                    <a:lnB>
                      <a:noFill/>
                    </a:lnB>
                    <a:solidFill>
                      <a:srgbClr val="E8F4EE"/>
                    </a:solidFill>
                  </a:tcPr>
                </a:tc>
                <a:extLst>
                  <a:ext uri="{0D108BD9-81ED-4DB2-BD59-A6C34878D82A}">
                    <a16:rowId xmlns:a16="http://schemas.microsoft.com/office/drawing/2014/main" val="899206370"/>
                  </a:ext>
                </a:extLst>
              </a:tr>
            </a:tbl>
          </a:graphicData>
        </a:graphic>
      </p:graphicFrame>
    </p:spTree>
    <p:extLst>
      <p:ext uri="{BB962C8B-B14F-4D97-AF65-F5344CB8AC3E}">
        <p14:creationId xmlns:p14="http://schemas.microsoft.com/office/powerpoint/2010/main" val="400462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26</a:t>
            </a:fld>
            <a:endParaRPr sz="1200">
              <a:latin typeface="Tahoma"/>
              <a:cs typeface="Tahoma"/>
            </a:endParaRPr>
          </a:p>
        </p:txBody>
      </p:sp>
      <p:sp>
        <p:nvSpPr>
          <p:cNvPr id="7" name="TextBox 6">
            <a:extLst>
              <a:ext uri="{FF2B5EF4-FFF2-40B4-BE49-F238E27FC236}">
                <a16:creationId xmlns:a16="http://schemas.microsoft.com/office/drawing/2014/main" id="{2CE2D2AE-4394-0B37-D7FE-F215E5E49CE6}"/>
              </a:ext>
            </a:extLst>
          </p:cNvPr>
          <p:cNvSpPr txBox="1"/>
          <p:nvPr/>
        </p:nvSpPr>
        <p:spPr>
          <a:xfrm>
            <a:off x="288471" y="83617"/>
            <a:ext cx="7782713" cy="523220"/>
          </a:xfrm>
          <a:prstGeom prst="rect">
            <a:avLst/>
          </a:prstGeom>
          <a:noFill/>
        </p:spPr>
        <p:txBody>
          <a:bodyPr wrap="square" lIns="91440" tIns="45720" rIns="91440" bIns="45720" rtlCol="0" anchor="t">
            <a:spAutoFit/>
          </a:bodyPr>
          <a:lstStyle/>
          <a:p>
            <a:pPr>
              <a:buClr>
                <a:schemeClr val="dk1"/>
              </a:buClr>
              <a:buSzPts val="3000"/>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At-risk Modeling (Early Prediction)</a:t>
            </a:r>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4" name="TextBox 3">
            <a:extLst>
              <a:ext uri="{FF2B5EF4-FFF2-40B4-BE49-F238E27FC236}">
                <a16:creationId xmlns:a16="http://schemas.microsoft.com/office/drawing/2014/main" id="{CC43DC95-487A-51D8-AF77-FCCCA147A660}"/>
              </a:ext>
            </a:extLst>
          </p:cNvPr>
          <p:cNvSpPr txBox="1"/>
          <p:nvPr/>
        </p:nvSpPr>
        <p:spPr>
          <a:xfrm>
            <a:off x="6656328" y="854163"/>
            <a:ext cx="2488818" cy="3600986"/>
          </a:xfrm>
          <a:prstGeom prst="rect">
            <a:avLst/>
          </a:prstGeom>
          <a:noFill/>
        </p:spPr>
        <p:txBody>
          <a:bodyPr wrap="square" lIns="91440" tIns="45720" rIns="91440" bIns="45720" rtlCol="0" anchor="t">
            <a:spAutoFit/>
          </a:bodyPr>
          <a:lstStyle/>
          <a:p>
            <a:pPr marL="171450" indent="-171450">
              <a:buChar char="•"/>
            </a:pPr>
            <a:r>
              <a:rPr lang="en-US" sz="1200" b="1">
                <a:solidFill>
                  <a:srgbClr val="0D0D0D"/>
                </a:solidFill>
                <a:latin typeface="ui-sans-serif"/>
              </a:rPr>
              <a:t>Top Performer: Meta Model</a:t>
            </a:r>
            <a:r>
              <a:rPr lang="en-US" sz="1200">
                <a:solidFill>
                  <a:srgbClr val="0D0D0D"/>
                </a:solidFill>
                <a:latin typeface="ui-sans-serif"/>
              </a:rPr>
              <a:t>: Consistently high AUC values, reaching up to 96.3% at the 270 cut, indicating strong overall performance.</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b="1">
                <a:solidFill>
                  <a:srgbClr val="0D0D0D"/>
                </a:solidFill>
                <a:latin typeface="ui-sans-serif"/>
              </a:rPr>
              <a:t>Baseline TSF's High AUC</a:t>
            </a:r>
            <a:r>
              <a:rPr lang="en-US" sz="1200">
                <a:solidFill>
                  <a:srgbClr val="0D0D0D"/>
                </a:solidFill>
                <a:latin typeface="ui-sans-serif"/>
              </a:rPr>
              <a:t>: Baseline TSF shows significant improvement with cuts, starting at 60.3% and reaching a perfect 100.0% AUC at the 270 cut.</a:t>
            </a:r>
            <a:endParaRPr lang="en-US" sz="1200">
              <a:latin typeface="ui-sans-serif"/>
            </a:endParaRPr>
          </a:p>
          <a:p>
            <a:pPr marL="171450" indent="-171450">
              <a:buChar char="•"/>
            </a:pPr>
            <a:endParaRPr lang="en-US" sz="1200">
              <a:solidFill>
                <a:srgbClr val="0D0D0D"/>
              </a:solidFill>
              <a:latin typeface="ui-sans-serif"/>
            </a:endParaRPr>
          </a:p>
          <a:p>
            <a:pPr marL="171450" indent="-171450">
              <a:buChar char="•"/>
            </a:pPr>
            <a:r>
              <a:rPr lang="en-US" sz="1200" b="1">
                <a:solidFill>
                  <a:srgbClr val="0D0D0D"/>
                </a:solidFill>
                <a:latin typeface="ui-sans-serif"/>
              </a:rPr>
              <a:t>Consistent Results Across Models</a:t>
            </a:r>
            <a:r>
              <a:rPr lang="en-US" sz="1200">
                <a:solidFill>
                  <a:srgbClr val="0D0D0D"/>
                </a:solidFill>
                <a:latin typeface="ui-sans-serif"/>
              </a:rPr>
              <a:t>: </a:t>
            </a:r>
            <a:r>
              <a:rPr lang="en-US" sz="1200" err="1">
                <a:solidFill>
                  <a:srgbClr val="0D0D0D"/>
                </a:solidFill>
                <a:latin typeface="ui-sans-serif"/>
              </a:rPr>
              <a:t>LightGBM</a:t>
            </a:r>
            <a:r>
              <a:rPr lang="en-US" sz="1200">
                <a:solidFill>
                  <a:srgbClr val="0D0D0D"/>
                </a:solidFill>
                <a:latin typeface="ui-sans-serif"/>
              </a:rPr>
              <a:t>, RF, and </a:t>
            </a:r>
            <a:r>
              <a:rPr lang="en-US" sz="1200" err="1">
                <a:solidFill>
                  <a:srgbClr val="0D0D0D"/>
                </a:solidFill>
                <a:latin typeface="ui-sans-serif"/>
              </a:rPr>
              <a:t>XGBoost</a:t>
            </a:r>
            <a:r>
              <a:rPr lang="en-US" sz="1200">
                <a:solidFill>
                  <a:srgbClr val="0D0D0D"/>
                </a:solidFill>
                <a:latin typeface="ui-sans-serif"/>
              </a:rPr>
              <a:t> maintain stable AUC values, with </a:t>
            </a:r>
            <a:r>
              <a:rPr lang="en-US" sz="1200" err="1">
                <a:solidFill>
                  <a:srgbClr val="0D0D0D"/>
                </a:solidFill>
                <a:latin typeface="ui-sans-serif"/>
              </a:rPr>
              <a:t>LightGBM</a:t>
            </a:r>
            <a:r>
              <a:rPr lang="en-US" sz="1200">
                <a:solidFill>
                  <a:srgbClr val="0D0D0D"/>
                </a:solidFill>
                <a:latin typeface="ui-sans-serif"/>
              </a:rPr>
              <a:t> peaking at 77.5% and </a:t>
            </a:r>
            <a:r>
              <a:rPr lang="en-US" sz="1200" err="1">
                <a:solidFill>
                  <a:srgbClr val="0D0D0D"/>
                </a:solidFill>
                <a:latin typeface="ui-sans-serif"/>
              </a:rPr>
              <a:t>XGBoost</a:t>
            </a:r>
            <a:r>
              <a:rPr lang="en-US" sz="1200">
                <a:solidFill>
                  <a:srgbClr val="0D0D0D"/>
                </a:solidFill>
                <a:latin typeface="ui-sans-serif"/>
              </a:rPr>
              <a:t> at 76.7% at the 240 cut.</a:t>
            </a:r>
            <a:endParaRPr lang="en-US" sz="1200">
              <a:latin typeface="ui-sans-serif"/>
            </a:endParaRPr>
          </a:p>
          <a:p>
            <a:pPr marL="171450" indent="-171450">
              <a:buChar char="•"/>
            </a:pPr>
            <a:endParaRPr lang="en-US" sz="1200">
              <a:solidFill>
                <a:srgbClr val="0D0D0D"/>
              </a:solidFill>
              <a:latin typeface="ui-sans-serif"/>
            </a:endParaRPr>
          </a:p>
        </p:txBody>
      </p:sp>
      <p:graphicFrame>
        <p:nvGraphicFramePr>
          <p:cNvPr id="8" name="Table 7">
            <a:extLst>
              <a:ext uri="{FF2B5EF4-FFF2-40B4-BE49-F238E27FC236}">
                <a16:creationId xmlns:a16="http://schemas.microsoft.com/office/drawing/2014/main" id="{4ADC78FC-EBA2-4D29-FD29-71E626DB69DC}"/>
              </a:ext>
            </a:extLst>
          </p:cNvPr>
          <p:cNvGraphicFramePr>
            <a:graphicFrameLocks noGrp="1"/>
          </p:cNvGraphicFramePr>
          <p:nvPr>
            <p:extLst>
              <p:ext uri="{D42A27DB-BD31-4B8C-83A1-F6EECF244321}">
                <p14:modId xmlns:p14="http://schemas.microsoft.com/office/powerpoint/2010/main" val="2977007936"/>
              </p:ext>
            </p:extLst>
          </p:nvPr>
        </p:nvGraphicFramePr>
        <p:xfrm>
          <a:off x="288471" y="719863"/>
          <a:ext cx="6354528" cy="3640439"/>
        </p:xfrm>
        <a:graphic>
          <a:graphicData uri="http://schemas.openxmlformats.org/drawingml/2006/table">
            <a:tbl>
              <a:tblPr bandRow="1">
                <a:tableStyleId>{BBB713A6-5156-4448-B144-822046962AE8}</a:tableStyleId>
              </a:tblPr>
              <a:tblGrid>
                <a:gridCol w="794316">
                  <a:extLst>
                    <a:ext uri="{9D8B030D-6E8A-4147-A177-3AD203B41FA5}">
                      <a16:colId xmlns:a16="http://schemas.microsoft.com/office/drawing/2014/main" val="4143237015"/>
                    </a:ext>
                  </a:extLst>
                </a:gridCol>
                <a:gridCol w="794316">
                  <a:extLst>
                    <a:ext uri="{9D8B030D-6E8A-4147-A177-3AD203B41FA5}">
                      <a16:colId xmlns:a16="http://schemas.microsoft.com/office/drawing/2014/main" val="1073708268"/>
                    </a:ext>
                  </a:extLst>
                </a:gridCol>
                <a:gridCol w="794316">
                  <a:extLst>
                    <a:ext uri="{9D8B030D-6E8A-4147-A177-3AD203B41FA5}">
                      <a16:colId xmlns:a16="http://schemas.microsoft.com/office/drawing/2014/main" val="1728942260"/>
                    </a:ext>
                  </a:extLst>
                </a:gridCol>
                <a:gridCol w="794316">
                  <a:extLst>
                    <a:ext uri="{9D8B030D-6E8A-4147-A177-3AD203B41FA5}">
                      <a16:colId xmlns:a16="http://schemas.microsoft.com/office/drawing/2014/main" val="1333232501"/>
                    </a:ext>
                  </a:extLst>
                </a:gridCol>
                <a:gridCol w="794316">
                  <a:extLst>
                    <a:ext uri="{9D8B030D-6E8A-4147-A177-3AD203B41FA5}">
                      <a16:colId xmlns:a16="http://schemas.microsoft.com/office/drawing/2014/main" val="2487800069"/>
                    </a:ext>
                  </a:extLst>
                </a:gridCol>
                <a:gridCol w="794316">
                  <a:extLst>
                    <a:ext uri="{9D8B030D-6E8A-4147-A177-3AD203B41FA5}">
                      <a16:colId xmlns:a16="http://schemas.microsoft.com/office/drawing/2014/main" val="3482144183"/>
                    </a:ext>
                  </a:extLst>
                </a:gridCol>
                <a:gridCol w="794316">
                  <a:extLst>
                    <a:ext uri="{9D8B030D-6E8A-4147-A177-3AD203B41FA5}">
                      <a16:colId xmlns:a16="http://schemas.microsoft.com/office/drawing/2014/main" val="2225559371"/>
                    </a:ext>
                  </a:extLst>
                </a:gridCol>
                <a:gridCol w="794316">
                  <a:extLst>
                    <a:ext uri="{9D8B030D-6E8A-4147-A177-3AD203B41FA5}">
                      <a16:colId xmlns:a16="http://schemas.microsoft.com/office/drawing/2014/main" val="2635349638"/>
                    </a:ext>
                  </a:extLst>
                </a:gridCol>
              </a:tblGrid>
              <a:tr h="365118">
                <a:tc gridSpan="8">
                  <a:txBody>
                    <a:bodyPr/>
                    <a:lstStyle/>
                    <a:p>
                      <a:pPr algn="ctr" fontAlgn="b"/>
                      <a:r>
                        <a:rPr lang="en-US" sz="1600" b="1">
                          <a:solidFill>
                            <a:srgbClr val="FFFFFF"/>
                          </a:solidFill>
                          <a:effectLst/>
                          <a:latin typeface="Aptos Narrow" panose="020B0004020202020204" pitchFamily="34" charset="0"/>
                        </a:rPr>
                        <a:t>At-risk Modeling AUC analysis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7345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15925795"/>
                  </a:ext>
                </a:extLst>
              </a:tr>
              <a:tr h="569155">
                <a:tc>
                  <a:txBody>
                    <a:bodyPr/>
                    <a:lstStyle/>
                    <a:p>
                      <a:pPr fontAlgn="b"/>
                      <a:r>
                        <a:rPr lang="en-US" sz="1400" b="1">
                          <a:effectLst/>
                          <a:latin typeface="Aptos Narrow" panose="020B0004020202020204" pitchFamily="34" charset="0"/>
                        </a:rPr>
                        <a:t>Cuts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Baseline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Sampled TSF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Meta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LightGBM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fontAlgn="b"/>
                      <a:r>
                        <a:rPr lang="en-US" sz="1400" b="1">
                          <a:effectLst/>
                          <a:latin typeface="Aptos Narrow" panose="020B0004020202020204" pitchFamily="34" charset="0"/>
                        </a:rPr>
                        <a:t>XGBoost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1406632"/>
                  </a:ext>
                </a:extLst>
              </a:tr>
              <a:tr h="268469">
                <a:tc>
                  <a:txBody>
                    <a:bodyPr/>
                    <a:lstStyle/>
                    <a:p>
                      <a:pPr fontAlgn="b"/>
                      <a:r>
                        <a:rPr lang="en-US" sz="1200">
                          <a:effectLst/>
                          <a:latin typeface="Aptos Narrow" panose="020B000402020202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1200">
                          <a:effectLst/>
                          <a:latin typeface="Aptos Narrow" panose="020B0004020202020204" pitchFamily="34" charset="0"/>
                        </a:rPr>
                        <a:t>60.3%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BEFE2"/>
                    </a:solidFill>
                  </a:tcPr>
                </a:tc>
                <a:tc>
                  <a:txBody>
                    <a:bodyPr/>
                    <a:lstStyle/>
                    <a:p>
                      <a:pPr algn="r" fontAlgn="b"/>
                      <a:r>
                        <a:rPr lang="en-US" sz="1200">
                          <a:effectLst/>
                          <a:latin typeface="Aptos Narrow" panose="020B0004020202020204" pitchFamily="34" charset="0"/>
                        </a:rPr>
                        <a:t>56.1%</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4F9F8"/>
                    </a:solidFill>
                  </a:tcPr>
                </a:tc>
                <a:tc>
                  <a:txBody>
                    <a:bodyPr/>
                    <a:lstStyle/>
                    <a:p>
                      <a:pPr algn="r" fontAlgn="b"/>
                      <a:r>
                        <a:rPr lang="en-US" sz="1200">
                          <a:effectLst/>
                          <a:latin typeface="Aptos Narrow" panose="020B0004020202020204" pitchFamily="34" charset="0"/>
                        </a:rPr>
                        <a:t>80.4%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63BE7B"/>
                    </a:solidFill>
                  </a:tcPr>
                </a:tc>
                <a:tc>
                  <a:txBody>
                    <a:bodyPr/>
                    <a:lstStyle/>
                    <a:p>
                      <a:pPr algn="r" fontAlgn="b"/>
                      <a:r>
                        <a:rPr lang="en-US" sz="1200">
                          <a:effectLst/>
                          <a:latin typeface="Aptos Narrow" panose="020B0004020202020204" pitchFamily="34" charset="0"/>
                        </a:rPr>
                        <a:t>54.6%</a:t>
                      </a:r>
                    </a:p>
                  </a:txBody>
                  <a:tcPr marL="9525" marR="9525" marT="952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CFCFF"/>
                    </a:solidFill>
                  </a:tcPr>
                </a:tc>
                <a:tc>
                  <a:txBody>
                    <a:bodyPr/>
                    <a:lstStyle/>
                    <a:p>
                      <a:pPr algn="r" fontAlgn="b"/>
                      <a:r>
                        <a:rPr lang="en-US" sz="1200">
                          <a:effectLst/>
                          <a:latin typeface="Aptos Narrow" panose="020B0004020202020204" pitchFamily="34" charset="0"/>
                        </a:rPr>
                        <a:t>61.0%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D6EDDF"/>
                    </a:solidFill>
                  </a:tcPr>
                </a:tc>
                <a:tc>
                  <a:txBody>
                    <a:bodyPr/>
                    <a:lstStyle/>
                    <a:p>
                      <a:pPr algn="r" fontAlgn="b"/>
                      <a:r>
                        <a:rPr lang="en-US" sz="1200">
                          <a:effectLst/>
                          <a:latin typeface="Aptos Narrow" panose="020B0004020202020204" pitchFamily="34" charset="0"/>
                        </a:rPr>
                        <a:t>62.2%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CFEAD9"/>
                    </a:solidFill>
                  </a:tcPr>
                </a:tc>
                <a:tc>
                  <a:txBody>
                    <a:bodyPr/>
                    <a:lstStyle/>
                    <a:p>
                      <a:pPr algn="r" fontAlgn="b"/>
                      <a:r>
                        <a:rPr lang="en-US" sz="1200">
                          <a:effectLst/>
                          <a:latin typeface="Aptos Narrow" panose="020B0004020202020204" pitchFamily="34" charset="0"/>
                        </a:rPr>
                        <a:t>59.0%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2F2E9"/>
                    </a:solidFill>
                  </a:tcPr>
                </a:tc>
                <a:extLst>
                  <a:ext uri="{0D108BD9-81ED-4DB2-BD59-A6C34878D82A}">
                    <a16:rowId xmlns:a16="http://schemas.microsoft.com/office/drawing/2014/main" val="871559582"/>
                  </a:ext>
                </a:extLst>
              </a:tr>
              <a:tr h="268469">
                <a:tc>
                  <a:txBody>
                    <a:bodyPr/>
                    <a:lstStyle/>
                    <a:p>
                      <a:pPr fontAlgn="b"/>
                      <a:r>
                        <a:rPr lang="en-US" sz="1200">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69.4%</a:t>
                      </a:r>
                    </a:p>
                  </a:txBody>
                  <a:tcPr marL="9525" marR="9525" marT="9525" marB="0" anchor="b">
                    <a:lnL>
                      <a:noFill/>
                    </a:lnL>
                    <a:lnR>
                      <a:noFill/>
                    </a:lnR>
                    <a:lnT>
                      <a:noFill/>
                    </a:lnT>
                    <a:lnB>
                      <a:noFill/>
                    </a:lnB>
                    <a:solidFill>
                      <a:srgbClr val="A9DBB8"/>
                    </a:solidFill>
                  </a:tcPr>
                </a:tc>
                <a:tc>
                  <a:txBody>
                    <a:bodyPr/>
                    <a:lstStyle/>
                    <a:p>
                      <a:pPr algn="r" fontAlgn="b"/>
                      <a:r>
                        <a:rPr lang="en-US" sz="1200">
                          <a:effectLst/>
                          <a:latin typeface="Aptos Narrow" panose="020B0004020202020204" pitchFamily="34" charset="0"/>
                        </a:rPr>
                        <a:t>60.7%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E1F1E8"/>
                    </a:solidFill>
                  </a:tcPr>
                </a:tc>
                <a:tc>
                  <a:txBody>
                    <a:bodyPr/>
                    <a:lstStyle/>
                    <a:p>
                      <a:pPr algn="r" fontAlgn="b"/>
                      <a:r>
                        <a:rPr lang="en-US" sz="1200">
                          <a:effectLst/>
                          <a:latin typeface="Aptos Narrow" panose="020B0004020202020204" pitchFamily="34" charset="0"/>
                        </a:rPr>
                        <a:t>80.4%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56.3%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66.1%</a:t>
                      </a:r>
                    </a:p>
                  </a:txBody>
                  <a:tcPr marL="9525" marR="9525" marT="9525" marB="0" anchor="b">
                    <a:lnL>
                      <a:noFill/>
                    </a:lnL>
                    <a:lnR>
                      <a:noFill/>
                    </a:lnR>
                    <a:lnT>
                      <a:noFill/>
                    </a:lnT>
                    <a:lnB>
                      <a:noFill/>
                    </a:lnB>
                    <a:solidFill>
                      <a:srgbClr val="BEE3CA"/>
                    </a:solidFill>
                  </a:tcPr>
                </a:tc>
                <a:tc>
                  <a:txBody>
                    <a:bodyPr/>
                    <a:lstStyle/>
                    <a:p>
                      <a:pPr algn="r" fontAlgn="b"/>
                      <a:r>
                        <a:rPr lang="en-US" sz="1200">
                          <a:effectLst/>
                          <a:latin typeface="Aptos Narrow" panose="020B0004020202020204" pitchFamily="34" charset="0"/>
                        </a:rPr>
                        <a:t>62.1%</a:t>
                      </a:r>
                    </a:p>
                  </a:txBody>
                  <a:tcPr marL="9525" marR="9525" marT="9525" marB="0" anchor="b">
                    <a:lnL>
                      <a:noFill/>
                    </a:lnL>
                    <a:lnR>
                      <a:noFill/>
                    </a:lnR>
                    <a:lnT>
                      <a:noFill/>
                    </a:lnT>
                    <a:lnB>
                      <a:noFill/>
                    </a:lnB>
                    <a:solidFill>
                      <a:srgbClr val="D8EEE0"/>
                    </a:solidFill>
                  </a:tcPr>
                </a:tc>
                <a:tc>
                  <a:txBody>
                    <a:bodyPr/>
                    <a:lstStyle/>
                    <a:p>
                      <a:pPr algn="r" fontAlgn="b"/>
                      <a:r>
                        <a:rPr lang="en-US" sz="1200">
                          <a:effectLst/>
                          <a:latin typeface="Aptos Narrow" panose="020B0004020202020204" pitchFamily="34" charset="0"/>
                        </a:rPr>
                        <a:t>64.7%</a:t>
                      </a:r>
                    </a:p>
                  </a:txBody>
                  <a:tcPr marL="9525" marR="9525" marT="9525" marB="0" anchor="b">
                    <a:lnL>
                      <a:noFill/>
                    </a:lnL>
                    <a:lnR>
                      <a:noFill/>
                    </a:lnR>
                    <a:lnT>
                      <a:noFill/>
                    </a:lnT>
                    <a:lnB>
                      <a:noFill/>
                    </a:lnB>
                    <a:solidFill>
                      <a:srgbClr val="C7E7D2"/>
                    </a:solidFill>
                  </a:tcPr>
                </a:tc>
                <a:extLst>
                  <a:ext uri="{0D108BD9-81ED-4DB2-BD59-A6C34878D82A}">
                    <a16:rowId xmlns:a16="http://schemas.microsoft.com/office/drawing/2014/main" val="3371878192"/>
                  </a:ext>
                </a:extLst>
              </a:tr>
              <a:tr h="268469">
                <a:tc>
                  <a:txBody>
                    <a:bodyPr/>
                    <a:lstStyle/>
                    <a:p>
                      <a:pPr fontAlgn="b"/>
                      <a:r>
                        <a:rPr lang="en-US" sz="1200">
                          <a:effectLst/>
                          <a:latin typeface="Aptos Narrow" panose="020B0004020202020204" pitchFamily="34" charset="0"/>
                        </a:rPr>
                        <a:t>60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77.6%</a:t>
                      </a:r>
                    </a:p>
                  </a:txBody>
                  <a:tcPr marL="9525" marR="9525" marT="9525" marB="0" anchor="b">
                    <a:lnL>
                      <a:noFill/>
                    </a:lnL>
                    <a:lnR>
                      <a:noFill/>
                    </a:lnR>
                    <a:lnT>
                      <a:noFill/>
                    </a:lnT>
                    <a:lnB>
                      <a:noFill/>
                    </a:lnB>
                    <a:solidFill>
                      <a:srgbClr val="7FCA93"/>
                    </a:solidFill>
                  </a:tcPr>
                </a:tc>
                <a:tc>
                  <a:txBody>
                    <a:bodyPr/>
                    <a:lstStyle/>
                    <a:p>
                      <a:pPr algn="r" fontAlgn="b"/>
                      <a:r>
                        <a:rPr lang="en-US" sz="1200">
                          <a:effectLst/>
                          <a:latin typeface="Aptos Narrow" panose="020B0004020202020204" pitchFamily="34" charset="0"/>
                        </a:rPr>
                        <a:t>69.3%</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B5DFC2"/>
                    </a:solidFill>
                  </a:tcPr>
                </a:tc>
                <a:tc>
                  <a:txBody>
                    <a:bodyPr/>
                    <a:lstStyle/>
                    <a:p>
                      <a:pPr algn="r" fontAlgn="b"/>
                      <a:r>
                        <a:rPr lang="en-US" sz="1200">
                          <a:effectLst/>
                          <a:latin typeface="Aptos Narrow" panose="020B0004020202020204" pitchFamily="34" charset="0"/>
                        </a:rPr>
                        <a:t>81.7%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58.3%</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73.1%</a:t>
                      </a:r>
                    </a:p>
                  </a:txBody>
                  <a:tcPr marL="9525" marR="9525" marT="9525" marB="0" anchor="b">
                    <a:lnL>
                      <a:noFill/>
                    </a:lnL>
                    <a:lnR>
                      <a:noFill/>
                    </a:lnR>
                    <a:lnT>
                      <a:noFill/>
                    </a:lnT>
                    <a:lnB>
                      <a:noFill/>
                    </a:lnB>
                    <a:solidFill>
                      <a:srgbClr val="9CD5AC"/>
                    </a:solidFill>
                  </a:tcPr>
                </a:tc>
                <a:tc>
                  <a:txBody>
                    <a:bodyPr/>
                    <a:lstStyle/>
                    <a:p>
                      <a:pPr algn="r" fontAlgn="b"/>
                      <a:r>
                        <a:rPr lang="en-US" sz="1200">
                          <a:effectLst/>
                          <a:latin typeface="Aptos Narrow" panose="020B0004020202020204" pitchFamily="34" charset="0"/>
                        </a:rPr>
                        <a:t>67.1%</a:t>
                      </a:r>
                    </a:p>
                  </a:txBody>
                  <a:tcPr marL="9525" marR="9525" marT="9525" marB="0" anchor="b">
                    <a:lnL>
                      <a:noFill/>
                    </a:lnL>
                    <a:lnR>
                      <a:noFill/>
                    </a:lnR>
                    <a:lnT>
                      <a:noFill/>
                    </a:lnT>
                    <a:lnB>
                      <a:noFill/>
                    </a:lnB>
                    <a:solidFill>
                      <a:srgbClr val="C3E5CE"/>
                    </a:solidFill>
                  </a:tcPr>
                </a:tc>
                <a:tc>
                  <a:txBody>
                    <a:bodyPr/>
                    <a:lstStyle/>
                    <a:p>
                      <a:pPr algn="r" fontAlgn="b"/>
                      <a:r>
                        <a:rPr lang="en-US" sz="1200">
                          <a:effectLst/>
                          <a:latin typeface="Aptos Narrow" panose="020B0004020202020204" pitchFamily="34" charset="0"/>
                        </a:rPr>
                        <a:t>71.1%</a:t>
                      </a:r>
                    </a:p>
                  </a:txBody>
                  <a:tcPr marL="9525" marR="9525" marT="9525" marB="0" anchor="b">
                    <a:lnL>
                      <a:noFill/>
                    </a:lnL>
                    <a:lnR>
                      <a:noFill/>
                    </a:lnR>
                    <a:lnT>
                      <a:noFill/>
                    </a:lnT>
                    <a:lnB>
                      <a:noFill/>
                    </a:lnB>
                    <a:solidFill>
                      <a:srgbClr val="A9DBB7"/>
                    </a:solidFill>
                  </a:tcPr>
                </a:tc>
                <a:extLst>
                  <a:ext uri="{0D108BD9-81ED-4DB2-BD59-A6C34878D82A}">
                    <a16:rowId xmlns:a16="http://schemas.microsoft.com/office/drawing/2014/main" val="12747509"/>
                  </a:ext>
                </a:extLst>
              </a:tr>
              <a:tr h="268469">
                <a:tc>
                  <a:txBody>
                    <a:bodyPr/>
                    <a:lstStyle/>
                    <a:p>
                      <a:pPr fontAlgn="b"/>
                      <a:r>
                        <a:rPr lang="en-US" sz="1200">
                          <a:effectLst/>
                          <a:latin typeface="Aptos Narrow" panose="020B0004020202020204" pitchFamily="34" charset="0"/>
                        </a:rPr>
                        <a:t>90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81.5%</a:t>
                      </a:r>
                    </a:p>
                  </a:txBody>
                  <a:tcPr marL="9525" marR="9525" marT="9525" marB="0" anchor="b">
                    <a:lnL>
                      <a:noFill/>
                    </a:lnL>
                    <a:lnR>
                      <a:noFill/>
                    </a:lnR>
                    <a:lnT>
                      <a:noFill/>
                    </a:lnT>
                    <a:lnB>
                      <a:noFill/>
                    </a:lnB>
                    <a:solidFill>
                      <a:srgbClr val="74C58A"/>
                    </a:solidFill>
                  </a:tcPr>
                </a:tc>
                <a:tc>
                  <a:txBody>
                    <a:bodyPr/>
                    <a:lstStyle/>
                    <a:p>
                      <a:pPr algn="r" fontAlgn="b"/>
                      <a:r>
                        <a:rPr lang="en-US" sz="1200">
                          <a:effectLst/>
                          <a:latin typeface="Aptos Narrow" panose="020B0004020202020204" pitchFamily="34" charset="0"/>
                        </a:rPr>
                        <a:t>74.7%</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9FD6AE"/>
                    </a:solidFill>
                  </a:tcPr>
                </a:tc>
                <a:tc>
                  <a:txBody>
                    <a:bodyPr/>
                    <a:lstStyle/>
                    <a:p>
                      <a:pPr algn="r" fontAlgn="b"/>
                      <a:r>
                        <a:rPr lang="en-US" sz="1200">
                          <a:effectLst/>
                          <a:latin typeface="Aptos Narrow" panose="020B0004020202020204" pitchFamily="34" charset="0"/>
                        </a:rPr>
                        <a:t>84.1%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59.8%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74.7%</a:t>
                      </a:r>
                    </a:p>
                  </a:txBody>
                  <a:tcPr marL="9525" marR="9525" marT="9525" marB="0" anchor="b">
                    <a:lnL>
                      <a:noFill/>
                    </a:lnL>
                    <a:lnR>
                      <a:noFill/>
                    </a:lnR>
                    <a:lnT>
                      <a:noFill/>
                    </a:lnT>
                    <a:lnB>
                      <a:noFill/>
                    </a:lnB>
                    <a:solidFill>
                      <a:srgbClr val="9FD7AF"/>
                    </a:solidFill>
                  </a:tcPr>
                </a:tc>
                <a:tc>
                  <a:txBody>
                    <a:bodyPr/>
                    <a:lstStyle/>
                    <a:p>
                      <a:pPr algn="r" fontAlgn="b"/>
                      <a:r>
                        <a:rPr lang="en-US" sz="1200">
                          <a:effectLst/>
                          <a:latin typeface="Aptos Narrow" panose="020B0004020202020204" pitchFamily="34" charset="0"/>
                        </a:rPr>
                        <a:t>69.3%</a:t>
                      </a:r>
                    </a:p>
                  </a:txBody>
                  <a:tcPr marL="9525" marR="9525" marT="9525" marB="0" anchor="b">
                    <a:lnL>
                      <a:noFill/>
                    </a:lnL>
                    <a:lnR>
                      <a:noFill/>
                    </a:lnR>
                    <a:lnT>
                      <a:noFill/>
                    </a:lnT>
                    <a:lnB>
                      <a:noFill/>
                    </a:lnB>
                    <a:solidFill>
                      <a:srgbClr val="C1E4CC"/>
                    </a:solidFill>
                  </a:tcPr>
                </a:tc>
                <a:tc>
                  <a:txBody>
                    <a:bodyPr/>
                    <a:lstStyle/>
                    <a:p>
                      <a:pPr algn="r" fontAlgn="b"/>
                      <a:r>
                        <a:rPr lang="en-US" sz="1200">
                          <a:effectLst/>
                          <a:latin typeface="Aptos Narrow" panose="020B0004020202020204" pitchFamily="34" charset="0"/>
                        </a:rPr>
                        <a:t>73.3%</a:t>
                      </a:r>
                    </a:p>
                  </a:txBody>
                  <a:tcPr marL="9525" marR="9525" marT="9525" marB="0" anchor="b">
                    <a:lnL>
                      <a:noFill/>
                    </a:lnL>
                    <a:lnR>
                      <a:noFill/>
                    </a:lnR>
                    <a:lnT>
                      <a:noFill/>
                    </a:lnT>
                    <a:lnB>
                      <a:noFill/>
                    </a:lnB>
                    <a:solidFill>
                      <a:srgbClr val="A8DAB6"/>
                    </a:solidFill>
                  </a:tcPr>
                </a:tc>
                <a:extLst>
                  <a:ext uri="{0D108BD9-81ED-4DB2-BD59-A6C34878D82A}">
                    <a16:rowId xmlns:a16="http://schemas.microsoft.com/office/drawing/2014/main" val="394704609"/>
                  </a:ext>
                </a:extLst>
              </a:tr>
              <a:tr h="268469">
                <a:tc>
                  <a:txBody>
                    <a:bodyPr/>
                    <a:lstStyle/>
                    <a:p>
                      <a:pPr fontAlgn="b"/>
                      <a:r>
                        <a:rPr lang="en-US" sz="1200">
                          <a:effectLst/>
                          <a:latin typeface="Aptos Narrow" panose="020B0004020202020204" pitchFamily="34" charset="0"/>
                        </a:rPr>
                        <a:t>120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87.0%</a:t>
                      </a:r>
                    </a:p>
                  </a:txBody>
                  <a:tcPr marL="9525" marR="9525" marT="9525" marB="0" anchor="b">
                    <a:lnL>
                      <a:noFill/>
                    </a:lnL>
                    <a:lnR>
                      <a:noFill/>
                    </a:lnR>
                    <a:lnT>
                      <a:noFill/>
                    </a:lnT>
                    <a:lnB>
                      <a:noFill/>
                    </a:lnB>
                    <a:solidFill>
                      <a:srgbClr val="6BC182"/>
                    </a:solidFill>
                  </a:tcPr>
                </a:tc>
                <a:tc>
                  <a:txBody>
                    <a:bodyPr/>
                    <a:lstStyle/>
                    <a:p>
                      <a:pPr algn="r" fontAlgn="b"/>
                      <a:r>
                        <a:rPr lang="en-US" sz="1200">
                          <a:effectLst/>
                          <a:latin typeface="Aptos Narrow" panose="020B0004020202020204" pitchFamily="34" charset="0"/>
                        </a:rPr>
                        <a:t>82.2%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86CC99"/>
                    </a:solidFill>
                  </a:tcPr>
                </a:tc>
                <a:tc>
                  <a:txBody>
                    <a:bodyPr/>
                    <a:lstStyle/>
                    <a:p>
                      <a:pPr algn="r" fontAlgn="b"/>
                      <a:r>
                        <a:rPr lang="en-US" sz="1200">
                          <a:effectLst/>
                          <a:latin typeface="Aptos Narrow" panose="020B0004020202020204" pitchFamily="34" charset="0"/>
                        </a:rPr>
                        <a:t>88.2%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61.4%</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76.0%</a:t>
                      </a:r>
                    </a:p>
                  </a:txBody>
                  <a:tcPr marL="9525" marR="9525" marT="9525" marB="0" anchor="b">
                    <a:lnL>
                      <a:noFill/>
                    </a:lnL>
                    <a:lnR>
                      <a:noFill/>
                    </a:lnR>
                    <a:lnT>
                      <a:noFill/>
                    </a:lnT>
                    <a:lnB>
                      <a:noFill/>
                    </a:lnB>
                    <a:solidFill>
                      <a:srgbClr val="A9DBB7"/>
                    </a:solidFill>
                  </a:tcPr>
                </a:tc>
                <a:tc>
                  <a:txBody>
                    <a:bodyPr/>
                    <a:lstStyle/>
                    <a:p>
                      <a:pPr algn="r" fontAlgn="b"/>
                      <a:r>
                        <a:rPr lang="en-US" sz="1200">
                          <a:effectLst/>
                          <a:latin typeface="Aptos Narrow" panose="020B0004020202020204" pitchFamily="34" charset="0"/>
                        </a:rPr>
                        <a:t>71.4%</a:t>
                      </a:r>
                    </a:p>
                  </a:txBody>
                  <a:tcPr marL="9525" marR="9525" marT="9525" marB="0" anchor="b">
                    <a:lnL>
                      <a:noFill/>
                    </a:lnL>
                    <a:lnR>
                      <a:noFill/>
                    </a:lnR>
                    <a:lnT>
                      <a:noFill/>
                    </a:lnT>
                    <a:lnB>
                      <a:noFill/>
                    </a:lnB>
                    <a:solidFill>
                      <a:srgbClr val="C3E5CE"/>
                    </a:solidFill>
                  </a:tcPr>
                </a:tc>
                <a:tc>
                  <a:txBody>
                    <a:bodyPr/>
                    <a:lstStyle/>
                    <a:p>
                      <a:pPr algn="r" fontAlgn="b"/>
                      <a:r>
                        <a:rPr lang="en-US" sz="1200">
                          <a:effectLst/>
                          <a:latin typeface="Aptos Narrow" panose="020B0004020202020204" pitchFamily="34" charset="0"/>
                        </a:rPr>
                        <a:t>74.9%</a:t>
                      </a:r>
                    </a:p>
                  </a:txBody>
                  <a:tcPr marL="9525" marR="9525" marT="9525" marB="0" anchor="b">
                    <a:lnL>
                      <a:noFill/>
                    </a:lnL>
                    <a:lnR>
                      <a:noFill/>
                    </a:lnR>
                    <a:lnT>
                      <a:noFill/>
                    </a:lnT>
                    <a:lnB>
                      <a:noFill/>
                    </a:lnB>
                    <a:solidFill>
                      <a:srgbClr val="AFDDBD"/>
                    </a:solidFill>
                  </a:tcPr>
                </a:tc>
                <a:extLst>
                  <a:ext uri="{0D108BD9-81ED-4DB2-BD59-A6C34878D82A}">
                    <a16:rowId xmlns:a16="http://schemas.microsoft.com/office/drawing/2014/main" val="374559709"/>
                  </a:ext>
                </a:extLst>
              </a:tr>
              <a:tr h="268469">
                <a:tc>
                  <a:txBody>
                    <a:bodyPr/>
                    <a:lstStyle/>
                    <a:p>
                      <a:pPr fontAlgn="b"/>
                      <a:r>
                        <a:rPr lang="en-US" sz="1200">
                          <a:effectLst/>
                          <a:latin typeface="Aptos Narrow" panose="020B0004020202020204" pitchFamily="34" charset="0"/>
                        </a:rPr>
                        <a:t>150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90.4%</a:t>
                      </a:r>
                    </a:p>
                  </a:txBody>
                  <a:tcPr marL="9525" marR="9525" marT="9525" marB="0" anchor="b">
                    <a:lnL>
                      <a:noFill/>
                    </a:lnL>
                    <a:lnR>
                      <a:noFill/>
                    </a:lnR>
                    <a:lnT>
                      <a:noFill/>
                    </a:lnT>
                    <a:lnB>
                      <a:noFill/>
                    </a:lnB>
                    <a:solidFill>
                      <a:srgbClr val="68C07F"/>
                    </a:solidFill>
                  </a:tcPr>
                </a:tc>
                <a:tc>
                  <a:txBody>
                    <a:bodyPr/>
                    <a:lstStyle/>
                    <a:p>
                      <a:pPr algn="r" fontAlgn="b"/>
                      <a:r>
                        <a:rPr lang="en-US" sz="1200">
                          <a:effectLst/>
                          <a:latin typeface="Aptos Narrow" panose="020B0004020202020204" pitchFamily="34" charset="0"/>
                        </a:rPr>
                        <a:t>86.9%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BC890"/>
                    </a:solidFill>
                  </a:tcPr>
                </a:tc>
                <a:tc>
                  <a:txBody>
                    <a:bodyPr/>
                    <a:lstStyle/>
                    <a:p>
                      <a:pPr algn="r" fontAlgn="b"/>
                      <a:r>
                        <a:rPr lang="en-US" sz="1200">
                          <a:effectLst/>
                          <a:latin typeface="Aptos Narrow" panose="020B0004020202020204" pitchFamily="34" charset="0"/>
                        </a:rPr>
                        <a:t>91.2%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62.7%</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76.8%</a:t>
                      </a:r>
                    </a:p>
                  </a:txBody>
                  <a:tcPr marL="9525" marR="9525" marT="9525" marB="0" anchor="b">
                    <a:lnL>
                      <a:noFill/>
                    </a:lnL>
                    <a:lnR>
                      <a:noFill/>
                    </a:lnR>
                    <a:lnT>
                      <a:noFill/>
                    </a:lnT>
                    <a:lnB>
                      <a:noFill/>
                    </a:lnB>
                    <a:solidFill>
                      <a:srgbClr val="B0DEBE"/>
                    </a:solidFill>
                  </a:tcPr>
                </a:tc>
                <a:tc>
                  <a:txBody>
                    <a:bodyPr/>
                    <a:lstStyle/>
                    <a:p>
                      <a:pPr algn="r" fontAlgn="b"/>
                      <a:r>
                        <a:rPr lang="en-US" sz="1200">
                          <a:effectLst/>
                          <a:latin typeface="Aptos Narrow" panose="020B0004020202020204" pitchFamily="34" charset="0"/>
                        </a:rPr>
                        <a:t>73.3%</a:t>
                      </a:r>
                    </a:p>
                  </a:txBody>
                  <a:tcPr marL="9525" marR="9525" marT="9525" marB="0" anchor="b">
                    <a:lnL>
                      <a:noFill/>
                    </a:lnL>
                    <a:lnR>
                      <a:noFill/>
                    </a:lnR>
                    <a:lnT>
                      <a:noFill/>
                    </a:lnT>
                    <a:lnB>
                      <a:noFill/>
                    </a:lnB>
                    <a:solidFill>
                      <a:srgbClr val="C4E5CF"/>
                    </a:solidFill>
                  </a:tcPr>
                </a:tc>
                <a:tc>
                  <a:txBody>
                    <a:bodyPr/>
                    <a:lstStyle/>
                    <a:p>
                      <a:pPr algn="r" fontAlgn="b"/>
                      <a:r>
                        <a:rPr lang="en-US" sz="1200">
                          <a:effectLst/>
                          <a:latin typeface="Aptos Narrow" panose="020B0004020202020204" pitchFamily="34" charset="0"/>
                        </a:rPr>
                        <a:t>75.7%</a:t>
                      </a:r>
                    </a:p>
                  </a:txBody>
                  <a:tcPr marL="9525" marR="9525" marT="9525" marB="0" anchor="b">
                    <a:lnL>
                      <a:noFill/>
                    </a:lnL>
                    <a:lnR>
                      <a:noFill/>
                    </a:lnR>
                    <a:lnT>
                      <a:noFill/>
                    </a:lnT>
                    <a:lnB>
                      <a:noFill/>
                    </a:lnB>
                    <a:solidFill>
                      <a:srgbClr val="B7E0C3"/>
                    </a:solidFill>
                  </a:tcPr>
                </a:tc>
                <a:extLst>
                  <a:ext uri="{0D108BD9-81ED-4DB2-BD59-A6C34878D82A}">
                    <a16:rowId xmlns:a16="http://schemas.microsoft.com/office/drawing/2014/main" val="419515381"/>
                  </a:ext>
                </a:extLst>
              </a:tr>
              <a:tr h="268469">
                <a:tc>
                  <a:txBody>
                    <a:bodyPr/>
                    <a:lstStyle/>
                    <a:p>
                      <a:pPr fontAlgn="b"/>
                      <a:r>
                        <a:rPr lang="en-US" sz="1200">
                          <a:effectLst/>
                          <a:latin typeface="Aptos Narrow" panose="020B0004020202020204" pitchFamily="34" charset="0"/>
                        </a:rPr>
                        <a:t>180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92.6%</a:t>
                      </a:r>
                    </a:p>
                  </a:txBody>
                  <a:tcPr marL="9525" marR="9525" marT="9525" marB="0" anchor="b">
                    <a:lnL>
                      <a:noFill/>
                    </a:lnL>
                    <a:lnR>
                      <a:noFill/>
                    </a:lnR>
                    <a:lnT>
                      <a:noFill/>
                    </a:lnT>
                    <a:lnB>
                      <a:noFill/>
                    </a:lnB>
                    <a:solidFill>
                      <a:srgbClr val="69C180"/>
                    </a:solidFill>
                  </a:tcPr>
                </a:tc>
                <a:tc>
                  <a:txBody>
                    <a:bodyPr/>
                    <a:lstStyle/>
                    <a:p>
                      <a:pPr algn="r" fontAlgn="b"/>
                      <a:r>
                        <a:rPr lang="en-US" sz="1200">
                          <a:effectLst/>
                          <a:latin typeface="Aptos Narrow" panose="020B0004020202020204" pitchFamily="34" charset="0"/>
                        </a:rPr>
                        <a:t>90.2%</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5C58A"/>
                    </a:solidFill>
                  </a:tcPr>
                </a:tc>
                <a:tc>
                  <a:txBody>
                    <a:bodyPr/>
                    <a:lstStyle/>
                    <a:p>
                      <a:pPr algn="r" fontAlgn="b"/>
                      <a:r>
                        <a:rPr lang="en-US" sz="1200">
                          <a:effectLst/>
                          <a:latin typeface="Aptos Narrow" panose="020B0004020202020204" pitchFamily="34" charset="0"/>
                        </a:rPr>
                        <a:t>93.7%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63.2%</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77.1%</a:t>
                      </a:r>
                    </a:p>
                  </a:txBody>
                  <a:tcPr marL="9525" marR="9525" marT="9525" marB="0" anchor="b">
                    <a:lnL>
                      <a:noFill/>
                    </a:lnL>
                    <a:lnR>
                      <a:noFill/>
                    </a:lnR>
                    <a:lnT>
                      <a:noFill/>
                    </a:lnT>
                    <a:lnB>
                      <a:noFill/>
                    </a:lnB>
                    <a:solidFill>
                      <a:srgbClr val="B7E0C3"/>
                    </a:solidFill>
                  </a:tcPr>
                </a:tc>
                <a:tc>
                  <a:txBody>
                    <a:bodyPr/>
                    <a:lstStyle/>
                    <a:p>
                      <a:pPr algn="r" fontAlgn="b"/>
                      <a:r>
                        <a:rPr lang="en-US" sz="1200">
                          <a:effectLst/>
                          <a:latin typeface="Aptos Narrow" panose="020B0004020202020204" pitchFamily="34" charset="0"/>
                        </a:rPr>
                        <a:t>73.8%</a:t>
                      </a:r>
                    </a:p>
                  </a:txBody>
                  <a:tcPr marL="9525" marR="9525" marT="9525" marB="0" anchor="b">
                    <a:lnL>
                      <a:noFill/>
                    </a:lnL>
                    <a:lnR>
                      <a:noFill/>
                    </a:lnR>
                    <a:lnT>
                      <a:noFill/>
                    </a:lnT>
                    <a:lnB>
                      <a:noFill/>
                    </a:lnB>
                    <a:solidFill>
                      <a:srgbClr val="C7E7D2"/>
                    </a:solidFill>
                  </a:tcPr>
                </a:tc>
                <a:tc>
                  <a:txBody>
                    <a:bodyPr/>
                    <a:lstStyle/>
                    <a:p>
                      <a:pPr algn="r" fontAlgn="b"/>
                      <a:r>
                        <a:rPr lang="en-US" sz="1200">
                          <a:effectLst/>
                          <a:latin typeface="Aptos Narrow" panose="020B0004020202020204" pitchFamily="34" charset="0"/>
                        </a:rPr>
                        <a:t>76.2%</a:t>
                      </a:r>
                    </a:p>
                  </a:txBody>
                  <a:tcPr marL="9525" marR="9525" marT="9525" marB="0" anchor="b">
                    <a:lnL>
                      <a:noFill/>
                    </a:lnL>
                    <a:lnR>
                      <a:noFill/>
                    </a:lnR>
                    <a:lnT>
                      <a:noFill/>
                    </a:lnT>
                    <a:lnB>
                      <a:noFill/>
                    </a:lnB>
                    <a:solidFill>
                      <a:srgbClr val="BBE2C7"/>
                    </a:solidFill>
                  </a:tcPr>
                </a:tc>
                <a:extLst>
                  <a:ext uri="{0D108BD9-81ED-4DB2-BD59-A6C34878D82A}">
                    <a16:rowId xmlns:a16="http://schemas.microsoft.com/office/drawing/2014/main" val="3917431526"/>
                  </a:ext>
                </a:extLst>
              </a:tr>
              <a:tr h="268469">
                <a:tc>
                  <a:txBody>
                    <a:bodyPr/>
                    <a:lstStyle/>
                    <a:p>
                      <a:pPr fontAlgn="b"/>
                      <a:r>
                        <a:rPr lang="en-US" sz="1200">
                          <a:effectLst/>
                          <a:latin typeface="Aptos Narrow" panose="020B0004020202020204" pitchFamily="34" charset="0"/>
                        </a:rPr>
                        <a:t>210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94.1%</a:t>
                      </a:r>
                    </a:p>
                  </a:txBody>
                  <a:tcPr marL="9525" marR="9525" marT="9525" marB="0" anchor="b">
                    <a:lnL>
                      <a:noFill/>
                    </a:lnL>
                    <a:lnR>
                      <a:noFill/>
                    </a:lnR>
                    <a:lnT>
                      <a:noFill/>
                    </a:lnT>
                    <a:lnB>
                      <a:noFill/>
                    </a:lnB>
                    <a:solidFill>
                      <a:srgbClr val="67C07F"/>
                    </a:solidFill>
                  </a:tcPr>
                </a:tc>
                <a:tc>
                  <a:txBody>
                    <a:bodyPr/>
                    <a:lstStyle/>
                    <a:p>
                      <a:pPr algn="r" fontAlgn="b"/>
                      <a:r>
                        <a:rPr lang="en-US" sz="1200">
                          <a:effectLst/>
                          <a:latin typeface="Aptos Narrow" panose="020B0004020202020204" pitchFamily="34" charset="0"/>
                        </a:rPr>
                        <a:t>92.0%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71C487"/>
                    </a:solidFill>
                  </a:tcPr>
                </a:tc>
                <a:tc>
                  <a:txBody>
                    <a:bodyPr/>
                    <a:lstStyle/>
                    <a:p>
                      <a:pPr algn="r" fontAlgn="b"/>
                      <a:r>
                        <a:rPr lang="en-US" sz="1200">
                          <a:effectLst/>
                          <a:latin typeface="Aptos Narrow" panose="020B0004020202020204" pitchFamily="34" charset="0"/>
                        </a:rPr>
                        <a:t>94.9%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63BE7B"/>
                    </a:solidFill>
                  </a:tcPr>
                </a:tc>
                <a:tc>
                  <a:txBody>
                    <a:bodyPr/>
                    <a:lstStyle/>
                    <a:p>
                      <a:pPr algn="r" fontAlgn="b"/>
                      <a:r>
                        <a:rPr lang="en-US" sz="1200">
                          <a:effectLst/>
                          <a:latin typeface="Aptos Narrow" panose="020B0004020202020204" pitchFamily="34" charset="0"/>
                        </a:rPr>
                        <a:t>63.5%</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76.3%</a:t>
                      </a:r>
                    </a:p>
                  </a:txBody>
                  <a:tcPr marL="9525" marR="9525" marT="9525" marB="0" anchor="b">
                    <a:lnL>
                      <a:noFill/>
                    </a:lnL>
                    <a:lnR>
                      <a:noFill/>
                    </a:lnR>
                    <a:lnT>
                      <a:noFill/>
                    </a:lnT>
                    <a:lnB>
                      <a:noFill/>
                    </a:lnB>
                    <a:solidFill>
                      <a:srgbClr val="BEE3CA"/>
                    </a:solidFill>
                  </a:tcPr>
                </a:tc>
                <a:tc>
                  <a:txBody>
                    <a:bodyPr/>
                    <a:lstStyle/>
                    <a:p>
                      <a:pPr algn="r" fontAlgn="b"/>
                      <a:r>
                        <a:rPr lang="en-US" sz="1200">
                          <a:effectLst/>
                          <a:latin typeface="Aptos Narrow" panose="020B0004020202020204" pitchFamily="34" charset="0"/>
                        </a:rPr>
                        <a:t>73.8%</a:t>
                      </a:r>
                    </a:p>
                  </a:txBody>
                  <a:tcPr marL="9525" marR="9525" marT="9525" marB="0" anchor="b">
                    <a:lnL>
                      <a:noFill/>
                    </a:lnL>
                    <a:lnR>
                      <a:noFill/>
                    </a:lnR>
                    <a:lnT>
                      <a:noFill/>
                    </a:lnT>
                    <a:lnB>
                      <a:noFill/>
                    </a:lnB>
                    <a:solidFill>
                      <a:srgbClr val="CAE8D4"/>
                    </a:solidFill>
                  </a:tcPr>
                </a:tc>
                <a:tc>
                  <a:txBody>
                    <a:bodyPr/>
                    <a:lstStyle/>
                    <a:p>
                      <a:pPr algn="r" fontAlgn="b"/>
                      <a:r>
                        <a:rPr lang="en-US" sz="1200">
                          <a:effectLst/>
                          <a:latin typeface="Aptos Narrow" panose="020B0004020202020204" pitchFamily="34" charset="0"/>
                        </a:rPr>
                        <a:t>76.4%</a:t>
                      </a:r>
                    </a:p>
                  </a:txBody>
                  <a:tcPr marL="9525" marR="9525" marT="9525" marB="0" anchor="b">
                    <a:lnL>
                      <a:noFill/>
                    </a:lnL>
                    <a:lnR>
                      <a:noFill/>
                    </a:lnR>
                    <a:lnT>
                      <a:noFill/>
                    </a:lnT>
                    <a:lnB>
                      <a:noFill/>
                    </a:lnB>
                    <a:solidFill>
                      <a:srgbClr val="BDE3C9"/>
                    </a:solidFill>
                  </a:tcPr>
                </a:tc>
                <a:extLst>
                  <a:ext uri="{0D108BD9-81ED-4DB2-BD59-A6C34878D82A}">
                    <a16:rowId xmlns:a16="http://schemas.microsoft.com/office/drawing/2014/main" val="2566301530"/>
                  </a:ext>
                </a:extLst>
              </a:tr>
              <a:tr h="279207">
                <a:tc>
                  <a:txBody>
                    <a:bodyPr/>
                    <a:lstStyle/>
                    <a:p>
                      <a:pPr fontAlgn="b"/>
                      <a:r>
                        <a:rPr lang="en-US" sz="1200">
                          <a:effectLst/>
                          <a:latin typeface="Aptos Narrow" panose="020B0004020202020204" pitchFamily="34" charset="0"/>
                        </a:rPr>
                        <a:t>240</a:t>
                      </a:r>
                    </a:p>
                  </a:txBody>
                  <a:tcPr marL="9525" marR="9525" marT="9525" marB="0" anchor="b">
                    <a:lnL>
                      <a:noFill/>
                    </a:lnL>
                    <a:lnR>
                      <a:noFill/>
                    </a:lnR>
                    <a:lnT>
                      <a:noFill/>
                    </a:lnT>
                    <a:lnB>
                      <a:noFill/>
                    </a:lnB>
                    <a:noFill/>
                  </a:tcPr>
                </a:tc>
                <a:tc>
                  <a:txBody>
                    <a:bodyPr/>
                    <a:lstStyle/>
                    <a:p>
                      <a:pPr algn="r" fontAlgn="b"/>
                      <a:r>
                        <a:rPr lang="en-US" sz="1200">
                          <a:effectLst/>
                          <a:latin typeface="Aptos Narrow" panose="020B0004020202020204" pitchFamily="34" charset="0"/>
                        </a:rPr>
                        <a:t>95.3%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68C07F"/>
                    </a:solidFill>
                  </a:tcPr>
                </a:tc>
                <a:tc>
                  <a:txBody>
                    <a:bodyPr/>
                    <a:lstStyle/>
                    <a:p>
                      <a:pPr algn="r" fontAlgn="b"/>
                      <a:r>
                        <a:rPr lang="en-US" sz="1200">
                          <a:effectLst/>
                          <a:latin typeface="Aptos Narrow" panose="020B0004020202020204" pitchFamily="34" charset="0"/>
                        </a:rPr>
                        <a:t>93.9%</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solidFill>
                      <a:srgbClr val="6EC385"/>
                    </a:solidFill>
                  </a:tcPr>
                </a:tc>
                <a:tc>
                  <a:txBody>
                    <a:bodyPr/>
                    <a:lstStyle/>
                    <a:p>
                      <a:pPr algn="r" fontAlgn="b"/>
                      <a:r>
                        <a:rPr lang="en-US" sz="1200">
                          <a:effectLst/>
                          <a:latin typeface="Aptos Narrow" panose="020B0004020202020204" pitchFamily="34" charset="0"/>
                        </a:rPr>
                        <a:t>96.2%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63.8%</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77.5%</a:t>
                      </a:r>
                    </a:p>
                  </a:txBody>
                  <a:tcPr marL="9525" marR="9525" marT="9525" marB="0" anchor="b">
                    <a:lnL>
                      <a:noFill/>
                    </a:lnL>
                    <a:lnR>
                      <a:noFill/>
                    </a:lnR>
                    <a:lnT>
                      <a:noFill/>
                    </a:lnT>
                    <a:lnB>
                      <a:noFill/>
                    </a:lnB>
                    <a:solidFill>
                      <a:srgbClr val="BCE2C8"/>
                    </a:solidFill>
                  </a:tcPr>
                </a:tc>
                <a:tc>
                  <a:txBody>
                    <a:bodyPr/>
                    <a:lstStyle/>
                    <a:p>
                      <a:pPr algn="r" fontAlgn="b"/>
                      <a:r>
                        <a:rPr lang="en-US" sz="1200">
                          <a:effectLst/>
                          <a:latin typeface="Aptos Narrow" panose="020B0004020202020204" pitchFamily="34" charset="0"/>
                        </a:rPr>
                        <a:t>74.2%</a:t>
                      </a:r>
                    </a:p>
                  </a:txBody>
                  <a:tcPr marL="9525" marR="9525" marT="9525" marB="0" anchor="b">
                    <a:lnL>
                      <a:noFill/>
                    </a:lnL>
                    <a:lnR>
                      <a:noFill/>
                    </a:lnR>
                    <a:lnT>
                      <a:noFill/>
                    </a:lnT>
                    <a:lnB>
                      <a:noFill/>
                    </a:lnB>
                    <a:solidFill>
                      <a:srgbClr val="CBE9D5"/>
                    </a:solidFill>
                  </a:tcPr>
                </a:tc>
                <a:tc>
                  <a:txBody>
                    <a:bodyPr/>
                    <a:lstStyle/>
                    <a:p>
                      <a:pPr algn="r" fontAlgn="b"/>
                      <a:r>
                        <a:rPr lang="en-US" sz="1200">
                          <a:effectLst/>
                          <a:latin typeface="Aptos Narrow" panose="020B0004020202020204" pitchFamily="34" charset="0"/>
                        </a:rPr>
                        <a:t>76.7%</a:t>
                      </a:r>
                    </a:p>
                  </a:txBody>
                  <a:tcPr marL="9525" marR="9525" marT="9525" marB="0" anchor="b">
                    <a:lnL>
                      <a:noFill/>
                    </a:lnL>
                    <a:lnR>
                      <a:noFill/>
                    </a:lnR>
                    <a:lnT>
                      <a:noFill/>
                    </a:lnT>
                    <a:lnB>
                      <a:noFill/>
                    </a:lnB>
                    <a:solidFill>
                      <a:srgbClr val="C0E4CB"/>
                    </a:solidFill>
                  </a:tcPr>
                </a:tc>
                <a:extLst>
                  <a:ext uri="{0D108BD9-81ED-4DB2-BD59-A6C34878D82A}">
                    <a16:rowId xmlns:a16="http://schemas.microsoft.com/office/drawing/2014/main" val="1986020383"/>
                  </a:ext>
                </a:extLst>
              </a:tr>
              <a:tr h="279207">
                <a:tc>
                  <a:txBody>
                    <a:bodyPr/>
                    <a:lstStyle/>
                    <a:p>
                      <a:pPr fontAlgn="b"/>
                      <a:r>
                        <a:rPr lang="en-US" sz="1200">
                          <a:effectLst/>
                          <a:latin typeface="Aptos Narrow" panose="020B0004020202020204" pitchFamily="34" charset="0"/>
                        </a:rPr>
                        <a:t>270</a:t>
                      </a:r>
                    </a:p>
                  </a:txBody>
                  <a:tcPr marL="9525" marR="9525" marT="9525"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1200">
                          <a:effectLst/>
                          <a:latin typeface="Aptos Narrow" panose="020B0004020202020204" pitchFamily="34" charset="0"/>
                        </a:rPr>
                        <a:t>100.0%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1200">
                          <a:effectLst/>
                          <a:latin typeface="Aptos Narrow" panose="020B0004020202020204" pitchFamily="34" charset="0"/>
                        </a:rPr>
                        <a:t>94.1%</a:t>
                      </a:r>
                    </a:p>
                  </a:txBody>
                  <a:tcPr marL="9525" marR="9525" marT="9525" marB="0" anchor="b">
                    <a:lnL w="12700" cap="flat" cmpd="sng" algn="ctr">
                      <a:solidFill>
                        <a:srgbClr val="000000"/>
                      </a:solidFill>
                      <a:prstDash val="solid"/>
                      <a:round/>
                      <a:headEnd type="none" w="med" len="med"/>
                      <a:tailEnd type="none" w="med" len="med"/>
                    </a:lnL>
                    <a:lnR>
                      <a:noFill/>
                    </a:lnR>
                    <a:lnT>
                      <a:noFill/>
                    </a:lnT>
                    <a:lnB>
                      <a:noFill/>
                    </a:lnB>
                    <a:solidFill>
                      <a:srgbClr val="7CC891"/>
                    </a:solidFill>
                  </a:tcPr>
                </a:tc>
                <a:tc>
                  <a:txBody>
                    <a:bodyPr/>
                    <a:lstStyle/>
                    <a:p>
                      <a:pPr algn="r" fontAlgn="b"/>
                      <a:r>
                        <a:rPr lang="en-US" sz="1200">
                          <a:effectLst/>
                          <a:latin typeface="Aptos Narrow" panose="020B0004020202020204" pitchFamily="34" charset="0"/>
                        </a:rPr>
                        <a:t>96.3%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73C588"/>
                    </a:solidFill>
                  </a:tcPr>
                </a:tc>
                <a:tc>
                  <a:txBody>
                    <a:bodyPr/>
                    <a:lstStyle/>
                    <a:p>
                      <a:pPr algn="r" fontAlgn="b"/>
                      <a:r>
                        <a:rPr lang="en-US" sz="1200">
                          <a:effectLst/>
                          <a:latin typeface="Aptos Narrow" panose="020B0004020202020204" pitchFamily="34" charset="0"/>
                        </a:rPr>
                        <a:t>62.8%</a:t>
                      </a:r>
                    </a:p>
                  </a:txBody>
                  <a:tcPr marL="9525" marR="9525" marT="9525" marB="0" anchor="b">
                    <a:lnL>
                      <a:noFill/>
                    </a:lnL>
                    <a:lnR>
                      <a:noFill/>
                    </a:lnR>
                    <a:lnT>
                      <a:noFill/>
                    </a:lnT>
                    <a:lnB>
                      <a:noFill/>
                    </a:lnB>
                    <a:solidFill>
                      <a:srgbClr val="FCFCFF"/>
                    </a:solidFill>
                  </a:tcPr>
                </a:tc>
                <a:tc>
                  <a:txBody>
                    <a:bodyPr/>
                    <a:lstStyle/>
                    <a:p>
                      <a:pPr algn="r" fontAlgn="b"/>
                      <a:r>
                        <a:rPr lang="en-US" sz="1200">
                          <a:effectLst/>
                          <a:latin typeface="Aptos Narrow" panose="020B0004020202020204" pitchFamily="34" charset="0"/>
                        </a:rPr>
                        <a:t>77.1%</a:t>
                      </a:r>
                    </a:p>
                  </a:txBody>
                  <a:tcPr marL="9525" marR="9525" marT="9525" marB="0" anchor="b">
                    <a:lnL>
                      <a:noFill/>
                    </a:lnL>
                    <a:lnR>
                      <a:noFill/>
                    </a:lnR>
                    <a:lnT>
                      <a:noFill/>
                    </a:lnT>
                    <a:lnB>
                      <a:noFill/>
                    </a:lnB>
                    <a:solidFill>
                      <a:srgbClr val="C1E5CD"/>
                    </a:solidFill>
                  </a:tcPr>
                </a:tc>
                <a:tc>
                  <a:txBody>
                    <a:bodyPr/>
                    <a:lstStyle/>
                    <a:p>
                      <a:pPr algn="r" fontAlgn="b"/>
                      <a:r>
                        <a:rPr lang="en-US" sz="1200">
                          <a:effectLst/>
                          <a:latin typeface="Aptos Narrow" panose="020B0004020202020204" pitchFamily="34" charset="0"/>
                        </a:rPr>
                        <a:t>74.5%</a:t>
                      </a:r>
                    </a:p>
                  </a:txBody>
                  <a:tcPr marL="9525" marR="9525" marT="9525" marB="0" anchor="b">
                    <a:lnL>
                      <a:noFill/>
                    </a:lnL>
                    <a:lnR>
                      <a:noFill/>
                    </a:lnR>
                    <a:lnT>
                      <a:noFill/>
                    </a:lnT>
                    <a:lnB>
                      <a:noFill/>
                    </a:lnB>
                    <a:solidFill>
                      <a:srgbClr val="CCE9D6"/>
                    </a:solidFill>
                  </a:tcPr>
                </a:tc>
                <a:tc>
                  <a:txBody>
                    <a:bodyPr/>
                    <a:lstStyle/>
                    <a:p>
                      <a:pPr algn="r" fontAlgn="b"/>
                      <a:r>
                        <a:rPr lang="en-US" sz="1200">
                          <a:effectLst/>
                          <a:latin typeface="Aptos Narrow" panose="020B0004020202020204" pitchFamily="34" charset="0"/>
                        </a:rPr>
                        <a:t>76.0%</a:t>
                      </a:r>
                    </a:p>
                  </a:txBody>
                  <a:tcPr marL="9525" marR="9525" marT="9525" marB="0" anchor="b">
                    <a:lnL>
                      <a:noFill/>
                    </a:lnL>
                    <a:lnR>
                      <a:noFill/>
                    </a:lnR>
                    <a:lnT>
                      <a:noFill/>
                    </a:lnT>
                    <a:lnB>
                      <a:noFill/>
                    </a:lnB>
                    <a:solidFill>
                      <a:srgbClr val="C6E7D1"/>
                    </a:solidFill>
                  </a:tcPr>
                </a:tc>
                <a:extLst>
                  <a:ext uri="{0D108BD9-81ED-4DB2-BD59-A6C34878D82A}">
                    <a16:rowId xmlns:a16="http://schemas.microsoft.com/office/drawing/2014/main" val="3378423550"/>
                  </a:ext>
                </a:extLst>
              </a:tr>
            </a:tbl>
          </a:graphicData>
        </a:graphic>
      </p:graphicFrame>
    </p:spTree>
    <p:extLst>
      <p:ext uri="{BB962C8B-B14F-4D97-AF65-F5344CB8AC3E}">
        <p14:creationId xmlns:p14="http://schemas.microsoft.com/office/powerpoint/2010/main" val="2264461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854955"/>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27</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133365" y="118024"/>
            <a:ext cx="8855242" cy="523220"/>
          </a:xfrm>
          <a:prstGeom prst="rect">
            <a:avLst/>
          </a:prstGeom>
          <a:noFill/>
        </p:spPr>
        <p:txBody>
          <a:bodyPr wrap="square" lIns="91440" tIns="45720" rIns="91440" bIns="45720" rtlCol="0" anchor="t">
            <a:spAutoFit/>
          </a:bodyPr>
          <a:lstStyle/>
          <a:p>
            <a:pPr>
              <a:buClr>
                <a:schemeClr val="dk1"/>
              </a:buClr>
              <a:buSzPts val="3000"/>
            </a:pPr>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At-risk Modeling (Early Prediction) - key points</a:t>
            </a:r>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15" name="TextBox 14">
            <a:extLst>
              <a:ext uri="{FF2B5EF4-FFF2-40B4-BE49-F238E27FC236}">
                <a16:creationId xmlns:a16="http://schemas.microsoft.com/office/drawing/2014/main" id="{9E5E9DC9-1D5B-1AD0-2B4F-7145F6A14CCB}"/>
              </a:ext>
            </a:extLst>
          </p:cNvPr>
          <p:cNvSpPr txBox="1"/>
          <p:nvPr/>
        </p:nvSpPr>
        <p:spPr>
          <a:xfrm>
            <a:off x="133063" y="699042"/>
            <a:ext cx="7803767" cy="4154984"/>
          </a:xfrm>
          <a:prstGeom prst="rect">
            <a:avLst/>
          </a:prstGeom>
          <a:noFill/>
        </p:spPr>
        <p:txBody>
          <a:bodyPr wrap="square" lIns="91440" tIns="45720" rIns="91440" bIns="45720" rtlCol="0" anchor="t">
            <a:spAutoFit/>
          </a:bodyPr>
          <a:lstStyle/>
          <a:p>
            <a:r>
              <a:rPr lang="en-US" sz="1200">
                <a:solidFill>
                  <a:srgbClr val="0D0D0D"/>
                </a:solidFill>
                <a:latin typeface="ui-sans-serif"/>
              </a:rPr>
              <a:t>1. Best Overall Model: Meta Model</a:t>
            </a:r>
            <a:endParaRPr lang="en-US" sz="1200">
              <a:latin typeface="ui-sans-serif"/>
            </a:endParaRPr>
          </a:p>
          <a:p>
            <a:endParaRPr lang="en-US" sz="1200">
              <a:latin typeface="ui-sans-serif"/>
            </a:endParaRPr>
          </a:p>
          <a:p>
            <a:r>
              <a:rPr lang="en-US" sz="1200">
                <a:solidFill>
                  <a:srgbClr val="0D0D0D"/>
                </a:solidFill>
                <a:latin typeface="ui-sans-serif"/>
              </a:rPr>
              <a:t>2. Recall Performance:</a:t>
            </a:r>
            <a:endParaRPr lang="en-US" sz="1200">
              <a:latin typeface="ui-sans-serif"/>
            </a:endParaRPr>
          </a:p>
          <a:p>
            <a:r>
              <a:rPr lang="en-US" sz="1200">
                <a:solidFill>
                  <a:srgbClr val="0D0D0D"/>
                </a:solidFill>
                <a:latin typeface="ui-sans-serif"/>
              </a:rPr>
              <a:t>   - Starts strong at 60.2% (cut point 0)</a:t>
            </a:r>
            <a:endParaRPr lang="en-US" sz="1200">
              <a:latin typeface="ui-sans-serif"/>
            </a:endParaRPr>
          </a:p>
          <a:p>
            <a:r>
              <a:rPr lang="en-US" sz="1200">
                <a:solidFill>
                  <a:srgbClr val="0D0D0D"/>
                </a:solidFill>
                <a:latin typeface="ui-sans-serif"/>
              </a:rPr>
              <a:t>   - Dramatically improves to 85.1% (cut point 270)</a:t>
            </a:r>
            <a:endParaRPr lang="en-US" sz="1200">
              <a:latin typeface="ui-sans-serif"/>
            </a:endParaRPr>
          </a:p>
          <a:p>
            <a:r>
              <a:rPr lang="en-US" sz="1200">
                <a:solidFill>
                  <a:srgbClr val="0D0D0D"/>
                </a:solidFill>
                <a:latin typeface="ui-sans-serif"/>
              </a:rPr>
              <a:t>   - Highest recall scores for most cut points, especially latter half</a:t>
            </a:r>
            <a:endParaRPr lang="en-US" sz="1200">
              <a:latin typeface="ui-sans-serif"/>
            </a:endParaRPr>
          </a:p>
          <a:p>
            <a:endParaRPr lang="en-US" sz="1200">
              <a:latin typeface="ui-sans-serif"/>
            </a:endParaRPr>
          </a:p>
          <a:p>
            <a:r>
              <a:rPr lang="en-US" sz="1200">
                <a:solidFill>
                  <a:srgbClr val="0D0D0D"/>
                </a:solidFill>
                <a:latin typeface="ui-sans-serif"/>
              </a:rPr>
              <a:t>3. AUC Performance:</a:t>
            </a:r>
            <a:endParaRPr lang="en-US" sz="1200">
              <a:latin typeface="ui-sans-serif"/>
            </a:endParaRPr>
          </a:p>
          <a:p>
            <a:r>
              <a:rPr lang="en-US" sz="1200">
                <a:solidFill>
                  <a:srgbClr val="0D0D0D"/>
                </a:solidFill>
                <a:latin typeface="ui-sans-serif"/>
              </a:rPr>
              <a:t>   - Starts high at 80.4% (cut point 0)</a:t>
            </a:r>
            <a:endParaRPr lang="en-US" sz="1200">
              <a:latin typeface="ui-sans-serif"/>
            </a:endParaRPr>
          </a:p>
          <a:p>
            <a:r>
              <a:rPr lang="en-US" sz="1200">
                <a:solidFill>
                  <a:srgbClr val="0D0D0D"/>
                </a:solidFill>
                <a:latin typeface="ui-sans-serif"/>
              </a:rPr>
              <a:t>   - Shows significant improvement, reaching 96.3% at cut point 270, exceeding other top performers</a:t>
            </a:r>
            <a:endParaRPr lang="en-US" sz="1200">
              <a:latin typeface="ui-sans-serif"/>
            </a:endParaRPr>
          </a:p>
          <a:p>
            <a:endParaRPr lang="en-US" sz="1200">
              <a:latin typeface="ui-sans-serif"/>
            </a:endParaRPr>
          </a:p>
          <a:p>
            <a:r>
              <a:rPr lang="en-US" sz="1200">
                <a:solidFill>
                  <a:srgbClr val="0D0D0D"/>
                </a:solidFill>
                <a:latin typeface="ui-sans-serif"/>
              </a:rPr>
              <a:t>4. Accuracy:</a:t>
            </a:r>
            <a:endParaRPr lang="en-US" sz="1200">
              <a:latin typeface="ui-sans-serif"/>
            </a:endParaRPr>
          </a:p>
          <a:p>
            <a:r>
              <a:rPr lang="en-US" sz="1200">
                <a:solidFill>
                  <a:srgbClr val="0D0D0D"/>
                </a:solidFill>
                <a:latin typeface="ui-sans-serif"/>
              </a:rPr>
              <a:t>   - Starts strong at 73.5% (cut point 0)</a:t>
            </a:r>
            <a:endParaRPr lang="en-US" sz="1200">
              <a:latin typeface="ui-sans-serif"/>
            </a:endParaRPr>
          </a:p>
          <a:p>
            <a:r>
              <a:rPr lang="en-US" sz="1200">
                <a:solidFill>
                  <a:srgbClr val="0D0D0D"/>
                </a:solidFill>
                <a:latin typeface="ui-sans-serif"/>
              </a:rPr>
              <a:t>   - Remains highly competitive throughout, reaching 91.3% at cut point 270</a:t>
            </a:r>
            <a:endParaRPr lang="en-US" sz="1200">
              <a:latin typeface="ui-sans-serif"/>
            </a:endParaRPr>
          </a:p>
          <a:p>
            <a:endParaRPr lang="en-US" sz="1200">
              <a:latin typeface="ui-sans-serif"/>
            </a:endParaRPr>
          </a:p>
          <a:p>
            <a:r>
              <a:rPr lang="en-US" sz="1200">
                <a:solidFill>
                  <a:srgbClr val="0D0D0D"/>
                </a:solidFill>
                <a:latin typeface="ui-sans-serif"/>
              </a:rPr>
              <a:t>5. Key Strength:</a:t>
            </a:r>
            <a:endParaRPr lang="en-US" sz="1200">
              <a:latin typeface="ui-sans-serif"/>
            </a:endParaRPr>
          </a:p>
          <a:p>
            <a:r>
              <a:rPr lang="en-US" sz="1200">
                <a:solidFill>
                  <a:srgbClr val="0D0D0D"/>
                </a:solidFill>
                <a:latin typeface="ui-sans-serif"/>
              </a:rPr>
              <a:t>   - Best performance in crucial later stages of the course</a:t>
            </a:r>
            <a:endParaRPr lang="en-US" sz="1200">
              <a:latin typeface="ui-sans-serif"/>
            </a:endParaRPr>
          </a:p>
          <a:p>
            <a:r>
              <a:rPr lang="en-US" sz="1200">
                <a:solidFill>
                  <a:srgbClr val="0D0D0D"/>
                </a:solidFill>
                <a:latin typeface="ui-sans-serif"/>
              </a:rPr>
              <a:t>   - Strong improvement across all metrics as course progresses</a:t>
            </a:r>
            <a:endParaRPr lang="en-US" sz="1200">
              <a:latin typeface="ui-sans-serif"/>
            </a:endParaRPr>
          </a:p>
          <a:p>
            <a:endParaRPr lang="en-US" sz="1200">
              <a:latin typeface="ui-sans-serif"/>
            </a:endParaRPr>
          </a:p>
          <a:p>
            <a:r>
              <a:rPr lang="en-US" sz="1200">
                <a:solidFill>
                  <a:srgbClr val="0D0D0D"/>
                </a:solidFill>
                <a:latin typeface="ui-sans-serif"/>
              </a:rPr>
              <a:t>6. Comparison Note:</a:t>
            </a:r>
            <a:endParaRPr lang="en-US" sz="1200">
              <a:latin typeface="ui-sans-serif"/>
            </a:endParaRPr>
          </a:p>
          <a:p>
            <a:r>
              <a:rPr lang="en-US" sz="1200">
                <a:solidFill>
                  <a:srgbClr val="0D0D0D"/>
                </a:solidFill>
                <a:latin typeface="ui-sans-serif"/>
              </a:rPr>
              <a:t>   - Outperforms other models in recall and late-stage AUC</a:t>
            </a:r>
            <a:endParaRPr lang="en-US" sz="1200">
              <a:latin typeface="ui-sans-serif"/>
            </a:endParaRPr>
          </a:p>
          <a:p>
            <a:r>
              <a:rPr lang="en-US" sz="1200">
                <a:solidFill>
                  <a:srgbClr val="0D0D0D"/>
                </a:solidFill>
                <a:latin typeface="ui-sans-serif"/>
              </a:rPr>
              <a:t>   - Surpasses traditional ML models in all metrics by course end</a:t>
            </a:r>
            <a:endParaRPr lang="en-US" sz="1200">
              <a:latin typeface="ui-sans-serif"/>
            </a:endParaRPr>
          </a:p>
        </p:txBody>
      </p:sp>
    </p:spTree>
    <p:extLst>
      <p:ext uri="{BB962C8B-B14F-4D97-AF65-F5344CB8AC3E}">
        <p14:creationId xmlns:p14="http://schemas.microsoft.com/office/powerpoint/2010/main" val="202244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44892-90CF-DA07-2D91-64E4C134D3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F21AC0-4333-FA45-217F-73E75BC1D949}"/>
              </a:ext>
            </a:extLst>
          </p:cNvPr>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a:extLst>
              <a:ext uri="{FF2B5EF4-FFF2-40B4-BE49-F238E27FC236}">
                <a16:creationId xmlns:a16="http://schemas.microsoft.com/office/drawing/2014/main" id="{B8ACA74F-E935-E7A3-92DD-4B41429A41E3}"/>
              </a:ext>
            </a:extLst>
          </p:cNvPr>
          <p:cNvSpPr/>
          <p:nvPr/>
        </p:nvSpPr>
        <p:spPr>
          <a:xfrm>
            <a:off x="5680075" y="1"/>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a:extLst>
              <a:ext uri="{FF2B5EF4-FFF2-40B4-BE49-F238E27FC236}">
                <a16:creationId xmlns:a16="http://schemas.microsoft.com/office/drawing/2014/main" id="{20F4039F-A0C7-2646-23EA-AF3B06F1CC80}"/>
              </a:ext>
            </a:extLst>
          </p:cNvPr>
          <p:cNvSpPr txBox="1"/>
          <p:nvPr/>
        </p:nvSpPr>
        <p:spPr>
          <a:xfrm>
            <a:off x="168174" y="2339034"/>
            <a:ext cx="5343726" cy="2230098"/>
          </a:xfrm>
          <a:prstGeom prst="rect">
            <a:avLst/>
          </a:prstGeom>
        </p:spPr>
        <p:txBody>
          <a:bodyPr vert="horz" wrap="square" lIns="0" tIns="97790" rIns="0" bIns="0" rtlCol="0" anchor="t">
            <a:spAutoFit/>
          </a:bodyPr>
          <a:lstStyle/>
          <a:p>
            <a:pPr marL="2434590" algn="ctr">
              <a:lnSpc>
                <a:spcPct val="100000"/>
              </a:lnSpc>
              <a:spcBef>
                <a:spcPts val="770"/>
              </a:spcBef>
            </a:pPr>
            <a:r>
              <a:rPr lang="en-US" sz="9600" b="1" spc="-455">
                <a:solidFill>
                  <a:srgbClr val="C6F463"/>
                </a:solidFill>
                <a:latin typeface="Tahoma"/>
                <a:cs typeface="Tahoma"/>
              </a:rPr>
              <a:t>6</a:t>
            </a:r>
            <a:r>
              <a:rPr sz="9600" b="1" spc="-455">
                <a:solidFill>
                  <a:srgbClr val="C6F463"/>
                </a:solidFill>
                <a:latin typeface="Tahoma"/>
                <a:cs typeface="Tahoma"/>
              </a:rPr>
              <a:t>.</a:t>
            </a:r>
            <a:endParaRPr sz="9600">
              <a:latin typeface="Tahoma"/>
              <a:cs typeface="Tahoma"/>
            </a:endParaRP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Conclusion</a:t>
            </a:r>
          </a:p>
        </p:txBody>
      </p:sp>
      <p:sp>
        <p:nvSpPr>
          <p:cNvPr id="6" name="object 6">
            <a:extLst>
              <a:ext uri="{FF2B5EF4-FFF2-40B4-BE49-F238E27FC236}">
                <a16:creationId xmlns:a16="http://schemas.microsoft.com/office/drawing/2014/main" id="{87CDB33E-D32D-D6E8-7A6A-B9F8E1A44D10}"/>
              </a:ext>
            </a:extLst>
          </p:cNvPr>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28</a:t>
            </a:fld>
            <a:endParaRPr spc="-125"/>
          </a:p>
        </p:txBody>
      </p:sp>
    </p:spTree>
    <p:extLst>
      <p:ext uri="{BB962C8B-B14F-4D97-AF65-F5344CB8AC3E}">
        <p14:creationId xmlns:p14="http://schemas.microsoft.com/office/powerpoint/2010/main" val="3021840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490168"/>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29</a:t>
            </a:fld>
            <a:endParaRPr sz="1200">
              <a:latin typeface="Tahoma"/>
              <a:cs typeface="Tahoma"/>
            </a:endParaRPr>
          </a:p>
        </p:txBody>
      </p:sp>
      <p:sp>
        <p:nvSpPr>
          <p:cNvPr id="15" name="TextBox 14">
            <a:extLst>
              <a:ext uri="{FF2B5EF4-FFF2-40B4-BE49-F238E27FC236}">
                <a16:creationId xmlns:a16="http://schemas.microsoft.com/office/drawing/2014/main" id="{9E5E9DC9-1D5B-1AD0-2B4F-7145F6A14CCB}"/>
              </a:ext>
            </a:extLst>
          </p:cNvPr>
          <p:cNvSpPr txBox="1"/>
          <p:nvPr/>
        </p:nvSpPr>
        <p:spPr>
          <a:xfrm>
            <a:off x="445912" y="1442804"/>
            <a:ext cx="8367160" cy="1171731"/>
          </a:xfrm>
          <a:prstGeom prst="rect">
            <a:avLst/>
          </a:prstGeom>
          <a:noFill/>
        </p:spPr>
        <p:txBody>
          <a:bodyPr wrap="square" lIns="91440" tIns="45720" rIns="91440" bIns="45720" rtlCol="0" anchor="t">
            <a:spAutoFit/>
          </a:bodyPr>
          <a:lstStyle/>
          <a:p>
            <a:pPr marL="171450" indent="-171450">
              <a:lnSpc>
                <a:spcPct val="150000"/>
              </a:lnSpc>
              <a:buFont typeface="Wingdings" pitchFamily="2" charset="2"/>
              <a:buChar char="§"/>
            </a:pPr>
            <a:r>
              <a:rPr lang="en-US" sz="1200" b="1">
                <a:solidFill>
                  <a:srgbClr val="0D0D0D"/>
                </a:solidFill>
                <a:latin typeface="ui-sans-serif"/>
              </a:rPr>
              <a:t>Sampled TSF</a:t>
            </a:r>
            <a:r>
              <a:rPr lang="en-US" sz="1200">
                <a:solidFill>
                  <a:srgbClr val="0D0D0D"/>
                </a:solidFill>
                <a:latin typeface="ui-sans-serif"/>
              </a:rPr>
              <a:t> is the best-performing model, with strong performance across recall, accuracy, and AUC metrics, particularly excelling in later stages of the observation period.</a:t>
            </a:r>
            <a:endParaRPr lang="en-US" sz="1200">
              <a:latin typeface="ui-sans-serif"/>
            </a:endParaRPr>
          </a:p>
          <a:p>
            <a:pPr marL="171450" indent="-171450">
              <a:lnSpc>
                <a:spcPct val="150000"/>
              </a:lnSpc>
              <a:buFont typeface="Wingdings" pitchFamily="2" charset="2"/>
              <a:buChar char="§"/>
            </a:pPr>
            <a:r>
              <a:rPr lang="en-US" sz="1200" b="1">
                <a:solidFill>
                  <a:srgbClr val="0D0D0D"/>
                </a:solidFill>
                <a:latin typeface="ui-sans-serif"/>
              </a:rPr>
              <a:t>Meta Model </a:t>
            </a:r>
            <a:r>
              <a:rPr lang="en-US" sz="1200">
                <a:solidFill>
                  <a:srgbClr val="0D0D0D"/>
                </a:solidFill>
                <a:latin typeface="ui-sans-serif"/>
              </a:rPr>
              <a:t>also shows strong performance, especially in accuracy and AUC.</a:t>
            </a:r>
            <a:endParaRPr lang="en-US" sz="1200">
              <a:latin typeface="ui-sans-serif"/>
            </a:endParaRPr>
          </a:p>
          <a:p>
            <a:pPr marL="171450" indent="-171450">
              <a:lnSpc>
                <a:spcPct val="150000"/>
              </a:lnSpc>
              <a:buFont typeface="Wingdings" pitchFamily="2" charset="2"/>
              <a:buChar char="§"/>
            </a:pPr>
            <a:r>
              <a:rPr lang="en-US" sz="1200" b="1">
                <a:solidFill>
                  <a:srgbClr val="0D0D0D"/>
                </a:solidFill>
                <a:latin typeface="ui-sans-serif"/>
              </a:rPr>
              <a:t>Traditional ML models</a:t>
            </a:r>
            <a:r>
              <a:rPr lang="en-US" sz="1200">
                <a:solidFill>
                  <a:srgbClr val="0D0D0D"/>
                </a:solidFill>
                <a:latin typeface="ui-sans-serif"/>
              </a:rPr>
              <a:t> (DT, </a:t>
            </a:r>
            <a:r>
              <a:rPr lang="en-US" sz="1200" err="1">
                <a:solidFill>
                  <a:srgbClr val="0D0D0D"/>
                </a:solidFill>
                <a:latin typeface="ui-sans-serif"/>
              </a:rPr>
              <a:t>LightGBM</a:t>
            </a:r>
            <a:r>
              <a:rPr lang="en-US" sz="1200">
                <a:solidFill>
                  <a:srgbClr val="0D0D0D"/>
                </a:solidFill>
                <a:latin typeface="ui-sans-serif"/>
              </a:rPr>
              <a:t>, RF, </a:t>
            </a:r>
            <a:r>
              <a:rPr lang="en-US" sz="1200" err="1">
                <a:solidFill>
                  <a:srgbClr val="0D0D0D"/>
                </a:solidFill>
                <a:latin typeface="ui-sans-serif"/>
              </a:rPr>
              <a:t>XGBoost</a:t>
            </a:r>
            <a:r>
              <a:rPr lang="en-US" sz="1200">
                <a:solidFill>
                  <a:srgbClr val="0D0D0D"/>
                </a:solidFill>
                <a:latin typeface="ui-sans-serif"/>
              </a:rPr>
              <a:t>) provide stable but lower performance across all metrics.</a:t>
            </a:r>
            <a:endParaRPr lang="en-US" sz="1200">
              <a:latin typeface="ui-sans-serif"/>
            </a:endParaRPr>
          </a:p>
        </p:txBody>
      </p:sp>
      <p:sp>
        <p:nvSpPr>
          <p:cNvPr id="2" name="TextBox 1">
            <a:extLst>
              <a:ext uri="{FF2B5EF4-FFF2-40B4-BE49-F238E27FC236}">
                <a16:creationId xmlns:a16="http://schemas.microsoft.com/office/drawing/2014/main" id="{2B5A03A6-C7D4-6312-DB45-3E41254737C8}"/>
              </a:ext>
            </a:extLst>
          </p:cNvPr>
          <p:cNvSpPr txBox="1"/>
          <p:nvPr/>
        </p:nvSpPr>
        <p:spPr>
          <a:xfrm>
            <a:off x="389613" y="1075911"/>
            <a:ext cx="8611153" cy="369332"/>
          </a:xfrm>
          <a:prstGeom prst="rect">
            <a:avLst/>
          </a:prstGeom>
          <a:noFill/>
        </p:spPr>
        <p:txBody>
          <a:bodyPr wrap="square" lIns="91440" tIns="45720" rIns="91440" bIns="45720" rtlCol="0" anchor="t">
            <a:spAutoFit/>
          </a:bodyPr>
          <a:lstStyle/>
          <a:p>
            <a:pPr lvl="1"/>
            <a:r>
              <a:rPr lang="en-US" sz="1800" b="1">
                <a:ln w="12700">
                  <a:solidFill>
                    <a:srgbClr val="4ECDC4"/>
                  </a:solidFill>
                  <a:prstDash val="solid"/>
                </a:ln>
                <a:pattFill prst="pct50">
                  <a:fgClr>
                    <a:schemeClr val="accent1"/>
                  </a:fgClr>
                  <a:bgClr>
                    <a:schemeClr val="accent1">
                      <a:lumMod val="20000"/>
                      <a:lumOff val="80000"/>
                    </a:schemeClr>
                  </a:bgClr>
                </a:pattFill>
                <a:effectLst>
                  <a:outerShdw dist="38100" dir="2640000" algn="bl" rotWithShape="0">
                    <a:srgbClr val="4ECDC4"/>
                  </a:outerShdw>
                </a:effectLst>
                <a:latin typeface="Tahoma"/>
                <a:ea typeface="Tahoma"/>
                <a:cs typeface="Tahoma"/>
              </a:rPr>
              <a:t>Early Dropout Student Prediction</a:t>
            </a:r>
          </a:p>
        </p:txBody>
      </p:sp>
      <p:sp>
        <p:nvSpPr>
          <p:cNvPr id="4" name="TextBox 3">
            <a:extLst>
              <a:ext uri="{FF2B5EF4-FFF2-40B4-BE49-F238E27FC236}">
                <a16:creationId xmlns:a16="http://schemas.microsoft.com/office/drawing/2014/main" id="{1D6506C2-59A0-7C85-DF3F-88A4A2F6060C}"/>
              </a:ext>
            </a:extLst>
          </p:cNvPr>
          <p:cNvSpPr txBox="1"/>
          <p:nvPr/>
        </p:nvSpPr>
        <p:spPr>
          <a:xfrm>
            <a:off x="445911" y="3092452"/>
            <a:ext cx="8671150" cy="1171731"/>
          </a:xfrm>
          <a:prstGeom prst="rect">
            <a:avLst/>
          </a:prstGeom>
          <a:noFill/>
        </p:spPr>
        <p:txBody>
          <a:bodyPr wrap="square" lIns="91440" tIns="45720" rIns="91440" bIns="45720" rtlCol="0" anchor="t">
            <a:spAutoFit/>
          </a:bodyPr>
          <a:lstStyle/>
          <a:p>
            <a:pPr marL="171450" indent="-171450">
              <a:lnSpc>
                <a:spcPct val="150000"/>
              </a:lnSpc>
              <a:buFont typeface="Wingdings" pitchFamily="2" charset="2"/>
              <a:buChar char="§"/>
            </a:pPr>
            <a:r>
              <a:rPr lang="en-US" sz="1200" b="1">
                <a:solidFill>
                  <a:srgbClr val="0D0D0D"/>
                </a:solidFill>
                <a:latin typeface="ui-sans-serif"/>
              </a:rPr>
              <a:t>Meta Model</a:t>
            </a:r>
            <a:r>
              <a:rPr lang="en-US" sz="1200">
                <a:solidFill>
                  <a:srgbClr val="0D0D0D"/>
                </a:solidFill>
                <a:latin typeface="ui-sans-serif"/>
              </a:rPr>
              <a:t> is the best overall performer, showing strong recall, accuracy, and AUC values, particularly excelling at higher cut points.</a:t>
            </a:r>
          </a:p>
          <a:p>
            <a:pPr marL="171450" indent="-171450">
              <a:lnSpc>
                <a:spcPct val="150000"/>
              </a:lnSpc>
              <a:buFont typeface="Wingdings" pitchFamily="2" charset="2"/>
              <a:buChar char="§"/>
            </a:pPr>
            <a:r>
              <a:rPr lang="en-US" sz="1200" b="1">
                <a:solidFill>
                  <a:srgbClr val="0D0D0D"/>
                </a:solidFill>
                <a:latin typeface="ui-sans-serif"/>
              </a:rPr>
              <a:t>Baseline TSF</a:t>
            </a:r>
            <a:r>
              <a:rPr lang="en-US" sz="1200">
                <a:solidFill>
                  <a:srgbClr val="0D0D0D"/>
                </a:solidFill>
                <a:latin typeface="ui-sans-serif"/>
              </a:rPr>
              <a:t> shows remarkable improvement, particularly in higher cuts, achieving perfect or near-perfect scores in recall and AUC.</a:t>
            </a:r>
            <a:endParaRPr lang="en-US" sz="1200">
              <a:latin typeface="ui-sans-serif"/>
            </a:endParaRPr>
          </a:p>
          <a:p>
            <a:pPr marL="171450" indent="-171450">
              <a:lnSpc>
                <a:spcPct val="150000"/>
              </a:lnSpc>
              <a:buFont typeface="Wingdings" pitchFamily="2" charset="2"/>
              <a:buChar char="§"/>
            </a:pPr>
            <a:r>
              <a:rPr lang="en-US" sz="1200" b="1">
                <a:solidFill>
                  <a:srgbClr val="0D0D0D"/>
                </a:solidFill>
                <a:latin typeface="ui-sans-serif"/>
              </a:rPr>
              <a:t>Traditional ML Models </a:t>
            </a:r>
            <a:r>
              <a:rPr lang="en-US" sz="1200">
                <a:solidFill>
                  <a:srgbClr val="0D0D0D"/>
                </a:solidFill>
                <a:latin typeface="ui-sans-serif"/>
              </a:rPr>
              <a:t>(DT, </a:t>
            </a:r>
            <a:r>
              <a:rPr lang="en-US" sz="1200" err="1">
                <a:solidFill>
                  <a:srgbClr val="0D0D0D"/>
                </a:solidFill>
                <a:latin typeface="ui-sans-serif"/>
              </a:rPr>
              <a:t>LightGBM</a:t>
            </a:r>
            <a:r>
              <a:rPr lang="en-US" sz="1200">
                <a:solidFill>
                  <a:srgbClr val="0D0D0D"/>
                </a:solidFill>
                <a:latin typeface="ui-sans-serif"/>
              </a:rPr>
              <a:t>, RF, </a:t>
            </a:r>
            <a:r>
              <a:rPr lang="en-US" sz="1200" err="1">
                <a:solidFill>
                  <a:srgbClr val="0D0D0D"/>
                </a:solidFill>
                <a:latin typeface="ui-sans-serif"/>
              </a:rPr>
              <a:t>XGBoost</a:t>
            </a:r>
            <a:r>
              <a:rPr lang="en-US" sz="1200">
                <a:solidFill>
                  <a:srgbClr val="0D0D0D"/>
                </a:solidFill>
                <a:latin typeface="ui-sans-serif"/>
              </a:rPr>
              <a:t>) provide consistent but generally lower performance compared to Meta Model and Baseline TSF, with </a:t>
            </a:r>
            <a:r>
              <a:rPr lang="en-US" sz="1200" err="1">
                <a:solidFill>
                  <a:srgbClr val="0D0D0D"/>
                </a:solidFill>
                <a:latin typeface="ui-sans-serif"/>
              </a:rPr>
              <a:t>LightGBM</a:t>
            </a:r>
            <a:r>
              <a:rPr lang="en-US" sz="1200">
                <a:solidFill>
                  <a:srgbClr val="0D0D0D"/>
                </a:solidFill>
                <a:latin typeface="ui-sans-serif"/>
              </a:rPr>
              <a:t> and RF maintaining stable but lower accuracy and AUC values.</a:t>
            </a:r>
            <a:endParaRPr lang="en-US" sz="1200">
              <a:latin typeface="ui-sans-serif"/>
            </a:endParaRPr>
          </a:p>
        </p:txBody>
      </p:sp>
      <p:sp>
        <p:nvSpPr>
          <p:cNvPr id="6" name="TextBox 5">
            <a:extLst>
              <a:ext uri="{FF2B5EF4-FFF2-40B4-BE49-F238E27FC236}">
                <a16:creationId xmlns:a16="http://schemas.microsoft.com/office/drawing/2014/main" id="{BFF632DF-F949-52C8-0F2F-1A81C21F1159}"/>
              </a:ext>
            </a:extLst>
          </p:cNvPr>
          <p:cNvSpPr txBox="1"/>
          <p:nvPr/>
        </p:nvSpPr>
        <p:spPr>
          <a:xfrm>
            <a:off x="377454" y="2725559"/>
            <a:ext cx="8611153" cy="369332"/>
          </a:xfrm>
          <a:prstGeom prst="rect">
            <a:avLst/>
          </a:prstGeom>
          <a:noFill/>
        </p:spPr>
        <p:txBody>
          <a:bodyPr wrap="square" lIns="91440" tIns="45720" rIns="91440" bIns="45720" rtlCol="0" anchor="t">
            <a:spAutoFit/>
          </a:bodyPr>
          <a:lstStyle/>
          <a:p>
            <a:r>
              <a:rPr lang="en-US" sz="1800" b="1">
                <a:ln w="12700">
                  <a:solidFill>
                    <a:srgbClr val="4ECDC4"/>
                  </a:solidFill>
                  <a:prstDash val="solid"/>
                </a:ln>
                <a:pattFill prst="pct50">
                  <a:fgClr>
                    <a:schemeClr val="accent1"/>
                  </a:fgClr>
                  <a:bgClr>
                    <a:schemeClr val="accent1">
                      <a:lumMod val="20000"/>
                      <a:lumOff val="80000"/>
                    </a:schemeClr>
                  </a:bgClr>
                </a:pattFill>
                <a:effectLst>
                  <a:outerShdw dist="38100" dir="2640000" algn="bl" rotWithShape="0">
                    <a:srgbClr val="4ECDC4"/>
                  </a:outerShdw>
                </a:effectLst>
                <a:latin typeface="Tahoma"/>
                <a:ea typeface="Tahoma"/>
                <a:cs typeface="Tahoma"/>
              </a:rPr>
              <a:t>Early At-risk Student Prediction</a:t>
            </a:r>
          </a:p>
        </p:txBody>
      </p:sp>
      <p:sp>
        <p:nvSpPr>
          <p:cNvPr id="9" name="TextBox 8">
            <a:extLst>
              <a:ext uri="{FF2B5EF4-FFF2-40B4-BE49-F238E27FC236}">
                <a16:creationId xmlns:a16="http://schemas.microsoft.com/office/drawing/2014/main" id="{E4D3530D-4D6E-01D0-A38C-F8F7ECFE9F64}"/>
              </a:ext>
            </a:extLst>
          </p:cNvPr>
          <p:cNvSpPr txBox="1"/>
          <p:nvPr/>
        </p:nvSpPr>
        <p:spPr>
          <a:xfrm>
            <a:off x="389612" y="338683"/>
            <a:ext cx="8754387" cy="523220"/>
          </a:xfrm>
          <a:prstGeom prst="rect">
            <a:avLst/>
          </a:prstGeom>
          <a:noFill/>
        </p:spPr>
        <p:txBody>
          <a:bodyPr wrap="square" lIns="91440" tIns="45720" rIns="91440" bIns="45720" rtlCol="0" anchor="t">
            <a:spAutoFit/>
          </a:bodyPr>
          <a:lstStyle/>
          <a:p>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Conclusion</a:t>
            </a:r>
            <a:endParaRPr lang="en-US">
              <a:pattFill prst="pct50">
                <a:fgClr>
                  <a:schemeClr val="accent1"/>
                </a:fgClr>
                <a:bgClr>
                  <a:schemeClr val="accent1">
                    <a:lumMod val="20000"/>
                    <a:lumOff val="80000"/>
                  </a:schemeClr>
                </a:bgClr>
              </a:pattFill>
            </a:endParaRPr>
          </a:p>
        </p:txBody>
      </p:sp>
    </p:spTree>
    <p:extLst>
      <p:ext uri="{BB962C8B-B14F-4D97-AF65-F5344CB8AC3E}">
        <p14:creationId xmlns:p14="http://schemas.microsoft.com/office/powerpoint/2010/main" val="375696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3</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60601" y="294790"/>
            <a:ext cx="9139446" cy="584775"/>
          </a:xfrm>
          <a:prstGeom prst="rect">
            <a:avLst/>
          </a:prstGeom>
          <a:noFill/>
        </p:spPr>
        <p:txBody>
          <a:bodyPr wrap="square" lIns="91440" tIns="45720" rIns="91440" bIns="45720" rtlCol="0" anchor="t">
            <a:spAutoFit/>
          </a:bodyPr>
          <a:lstStyle/>
          <a:p>
            <a:pPr>
              <a:buClr>
                <a:schemeClr val="dk1"/>
              </a:buClr>
              <a:buSzPts val="3000"/>
            </a:pPr>
            <a:r>
              <a:rPr lang="en-US" sz="2800" b="1">
                <a:solidFill>
                  <a:srgbClr val="4ECDC4"/>
                </a:solidFill>
                <a:latin typeface="Tahoma"/>
                <a:ea typeface="Tahoma"/>
                <a:cs typeface="Tahoma"/>
                <a:sym typeface="Montserrat"/>
              </a:rPr>
              <a:t> </a:t>
            </a: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INTRODUCTION</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2" name="TextBox 1">
            <a:extLst>
              <a:ext uri="{FF2B5EF4-FFF2-40B4-BE49-F238E27FC236}">
                <a16:creationId xmlns:a16="http://schemas.microsoft.com/office/drawing/2014/main" id="{31B034BD-676D-A607-AB55-15C03AAA26E8}"/>
              </a:ext>
            </a:extLst>
          </p:cNvPr>
          <p:cNvSpPr txBox="1"/>
          <p:nvPr/>
        </p:nvSpPr>
        <p:spPr>
          <a:xfrm>
            <a:off x="60601" y="1122414"/>
            <a:ext cx="4186990" cy="3416320"/>
          </a:xfrm>
          <a:prstGeom prst="rect">
            <a:avLst/>
          </a:prstGeom>
          <a:noFill/>
        </p:spPr>
        <p:txBody>
          <a:bodyPr wrap="square" rtlCol="0">
            <a:spAutoFit/>
          </a:bodyPr>
          <a:lstStyle/>
          <a:p>
            <a:pPr marL="171450" indent="-171450">
              <a:buFont typeface="Wingdings" panose="05000000000000000000" pitchFamily="2" charset="2"/>
              <a:buChar char="§"/>
            </a:pPr>
            <a:r>
              <a:rPr lang="en-US" sz="1200">
                <a:solidFill>
                  <a:srgbClr val="0D0D0D"/>
                </a:solidFill>
                <a:latin typeface="ui-sans-serif"/>
              </a:rPr>
              <a:t>In 2022, 220 million people subscribed to at least one MOOC(Massive open Online Course), which is a significant increase from 2021's 40 million.</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Compared with traditional face-to-face teaching, online learning undoubtedly has many advantages. It breaks the limitation of learning time and space, greatly expands the scale of students, and improves the autonomy of students.</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However, online learning has some problems, some of them are High Dropout Rates, Lack of Personal Interaction, Assessment and Feedback Challenges ,etc. This results in many students failing online courses.</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To solve this problem, many researchers have suggested using machine learning algorithms to identify Dropout and at-risk students timely and accurately, and thus to provide adaptive learning intervention or support for them.</a:t>
            </a:r>
          </a:p>
        </p:txBody>
      </p:sp>
      <p:pic>
        <p:nvPicPr>
          <p:cNvPr id="1028" name="Picture 4">
            <a:extLst>
              <a:ext uri="{FF2B5EF4-FFF2-40B4-BE49-F238E27FC236}">
                <a16:creationId xmlns:a16="http://schemas.microsoft.com/office/drawing/2014/main" id="{108F60B5-F2A7-5E20-14DA-37509A46F56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5600"/>
                    </a14:imgEffect>
                    <a14:imgEffect>
                      <a14:brightnessContrast contrast="-12000"/>
                    </a14:imgEffect>
                  </a14:imgLayer>
                </a14:imgProps>
              </a:ext>
              <a:ext uri="{28A0092B-C50C-407E-A947-70E740481C1C}">
                <a14:useLocalDpi xmlns:a14="http://schemas.microsoft.com/office/drawing/2010/main" val="0"/>
              </a:ext>
            </a:extLst>
          </a:blip>
          <a:srcRect t="2" b="13358"/>
          <a:stretch/>
        </p:blipFill>
        <p:spPr bwMode="auto">
          <a:xfrm>
            <a:off x="4525444" y="1122414"/>
            <a:ext cx="4378636" cy="1920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2A72D0-3FFB-29FD-A24C-4C4806785DB9}"/>
              </a:ext>
            </a:extLst>
          </p:cNvPr>
          <p:cNvSpPr txBox="1"/>
          <p:nvPr/>
        </p:nvSpPr>
        <p:spPr>
          <a:xfrm>
            <a:off x="4569210" y="3131614"/>
            <a:ext cx="4132103" cy="338554"/>
          </a:xfrm>
          <a:prstGeom prst="rect">
            <a:avLst/>
          </a:prstGeom>
          <a:noFill/>
        </p:spPr>
        <p:txBody>
          <a:bodyPr wrap="square" rtlCol="0">
            <a:spAutoFit/>
          </a:bodyPr>
          <a:lstStyle/>
          <a:p>
            <a:r>
              <a:rPr lang="en-US" sz="800" b="1">
                <a:solidFill>
                  <a:srgbClr val="0D0D0D"/>
                </a:solidFill>
                <a:latin typeface="ui-sans-serif"/>
              </a:rPr>
              <a:t>Figure 1: </a:t>
            </a:r>
            <a:r>
              <a:rPr lang="en-US" sz="800">
                <a:solidFill>
                  <a:srgbClr val="0D0D0D"/>
                </a:solidFill>
                <a:latin typeface="ui-sans-serif"/>
              </a:rPr>
              <a:t>The above figure shows which shows the increasing number of Massive Open Online Courses (MOOCs) from 2012 to 2022.</a:t>
            </a:r>
          </a:p>
        </p:txBody>
      </p:sp>
    </p:spTree>
    <p:extLst>
      <p:ext uri="{BB962C8B-B14F-4D97-AF65-F5344CB8AC3E}">
        <p14:creationId xmlns:p14="http://schemas.microsoft.com/office/powerpoint/2010/main" val="346502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C21D1-B0BB-E4C8-9FA8-C0D12EDE48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FAA29A-0BC7-6402-33D8-EA3A8B1216C2}"/>
              </a:ext>
            </a:extLst>
          </p:cNvPr>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a:extLst>
              <a:ext uri="{FF2B5EF4-FFF2-40B4-BE49-F238E27FC236}">
                <a16:creationId xmlns:a16="http://schemas.microsoft.com/office/drawing/2014/main" id="{FD113963-0212-FC89-4900-62C12770C9F6}"/>
              </a:ext>
            </a:extLst>
          </p:cNvPr>
          <p:cNvSpPr/>
          <p:nvPr/>
        </p:nvSpPr>
        <p:spPr>
          <a:xfrm>
            <a:off x="5680075" y="1"/>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a:extLst>
              <a:ext uri="{FF2B5EF4-FFF2-40B4-BE49-F238E27FC236}">
                <a16:creationId xmlns:a16="http://schemas.microsoft.com/office/drawing/2014/main" id="{356B6AB7-39ED-21B3-400D-44A2E0C0FE0F}"/>
              </a:ext>
            </a:extLst>
          </p:cNvPr>
          <p:cNvSpPr txBox="1"/>
          <p:nvPr/>
        </p:nvSpPr>
        <p:spPr>
          <a:xfrm>
            <a:off x="168175" y="2028810"/>
            <a:ext cx="5343726" cy="2884123"/>
          </a:xfrm>
          <a:prstGeom prst="rect">
            <a:avLst/>
          </a:prstGeom>
        </p:spPr>
        <p:txBody>
          <a:bodyPr vert="horz" wrap="square" lIns="0" tIns="97790" rIns="0" bIns="0" rtlCol="0" anchor="t">
            <a:spAutoFit/>
          </a:bodyPr>
          <a:lstStyle/>
          <a:p>
            <a:pPr marL="2434590" algn="ctr">
              <a:lnSpc>
                <a:spcPct val="100000"/>
              </a:lnSpc>
              <a:spcBef>
                <a:spcPts val="770"/>
              </a:spcBef>
            </a:pPr>
            <a:r>
              <a:rPr lang="en-US" sz="9600" b="1" spc="-455">
                <a:solidFill>
                  <a:srgbClr val="C6F463"/>
                </a:solidFill>
                <a:latin typeface="Tahoma"/>
                <a:cs typeface="Tahoma"/>
              </a:rPr>
              <a:t>7</a:t>
            </a:r>
            <a:r>
              <a:rPr sz="9600" b="1" spc="-455">
                <a:solidFill>
                  <a:srgbClr val="C6F463"/>
                </a:solidFill>
                <a:latin typeface="Tahoma"/>
                <a:cs typeface="Tahoma"/>
              </a:rPr>
              <a:t>.</a:t>
            </a:r>
            <a:endParaRPr sz="9600">
              <a:latin typeface="Tahoma"/>
              <a:cs typeface="Tahoma"/>
            </a:endParaRP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Lessons Learned &amp;</a:t>
            </a: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Future Work</a:t>
            </a:r>
          </a:p>
        </p:txBody>
      </p:sp>
      <p:sp>
        <p:nvSpPr>
          <p:cNvPr id="6" name="object 6">
            <a:extLst>
              <a:ext uri="{FF2B5EF4-FFF2-40B4-BE49-F238E27FC236}">
                <a16:creationId xmlns:a16="http://schemas.microsoft.com/office/drawing/2014/main" id="{EF44C37E-BD58-838A-CEAE-F0580F7EBB5B}"/>
              </a:ext>
            </a:extLst>
          </p:cNvPr>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30</a:t>
            </a:fld>
            <a:endParaRPr spc="-125"/>
          </a:p>
        </p:txBody>
      </p:sp>
    </p:spTree>
    <p:extLst>
      <p:ext uri="{BB962C8B-B14F-4D97-AF65-F5344CB8AC3E}">
        <p14:creationId xmlns:p14="http://schemas.microsoft.com/office/powerpoint/2010/main" val="1945054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395982" y="4833116"/>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31</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288758" y="338683"/>
            <a:ext cx="8855242" cy="523220"/>
          </a:xfrm>
          <a:prstGeom prst="rect">
            <a:avLst/>
          </a:prstGeom>
          <a:noFill/>
        </p:spPr>
        <p:txBody>
          <a:bodyPr wrap="square" lIns="91440" tIns="45720" rIns="91440" bIns="45720" rtlCol="0" anchor="t">
            <a:spAutoFit/>
          </a:bodyPr>
          <a:lstStyle/>
          <a:p>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Lesson Learned</a:t>
            </a:r>
            <a:endParaRPr lang="en-US">
              <a:pattFill prst="pct50">
                <a:fgClr>
                  <a:schemeClr val="accent1"/>
                </a:fgClr>
                <a:bgClr>
                  <a:schemeClr val="accent1">
                    <a:lumMod val="20000"/>
                    <a:lumOff val="80000"/>
                  </a:schemeClr>
                </a:bgClr>
              </a:pattFill>
            </a:endParaRPr>
          </a:p>
        </p:txBody>
      </p:sp>
      <p:sp>
        <p:nvSpPr>
          <p:cNvPr id="6" name="TextBox 5">
            <a:extLst>
              <a:ext uri="{FF2B5EF4-FFF2-40B4-BE49-F238E27FC236}">
                <a16:creationId xmlns:a16="http://schemas.microsoft.com/office/drawing/2014/main" id="{AD8939A4-12B4-895F-A189-1EB15DD08FD4}"/>
              </a:ext>
            </a:extLst>
          </p:cNvPr>
          <p:cNvSpPr txBox="1"/>
          <p:nvPr/>
        </p:nvSpPr>
        <p:spPr>
          <a:xfrm>
            <a:off x="378135" y="1003777"/>
            <a:ext cx="8367104" cy="3539430"/>
          </a:xfrm>
          <a:prstGeom prst="rect">
            <a:avLst/>
          </a:prstGeom>
          <a:noFill/>
        </p:spPr>
        <p:txBody>
          <a:bodyPr wrap="square" rtlCol="0">
            <a:spAutoFit/>
          </a:bodyPr>
          <a:lstStyle/>
          <a:p>
            <a:pPr marL="285750" indent="-285750">
              <a:buSzPct val="90000"/>
              <a:buFont typeface="Wingdings" panose="05000000000000000000" pitchFamily="2" charset="2"/>
              <a:buChar char="§"/>
            </a:pPr>
            <a:r>
              <a:rPr lang="en-US" sz="1600" b="1">
                <a:solidFill>
                  <a:srgbClr val="0D0D0D"/>
                </a:solidFill>
                <a:latin typeface="ui-sans-serif"/>
              </a:rPr>
              <a:t>Data Quality is Crucial:</a:t>
            </a:r>
            <a:br>
              <a:rPr lang="en-US" sz="1600" b="1">
                <a:solidFill>
                  <a:srgbClr val="0D0D0D"/>
                </a:solidFill>
                <a:latin typeface="ui-sans-serif"/>
              </a:rPr>
            </a:br>
            <a:r>
              <a:rPr lang="en-US" sz="1200">
                <a:solidFill>
                  <a:srgbClr val="0D0D0D"/>
                </a:solidFill>
                <a:latin typeface="ui-sans-serif"/>
              </a:rPr>
              <a:t>The importance of thorough data cleaning and preprocessing to handle missing values and outliers. Engaging in exploratory data analysis (EDA) helped identify relevant features and trends.</a:t>
            </a:r>
          </a:p>
          <a:p>
            <a:pPr marL="285750" indent="-285750">
              <a:buSzPct val="90000"/>
              <a:buFont typeface="Wingdings" panose="05000000000000000000" pitchFamily="2" charset="2"/>
              <a:buChar char="§"/>
            </a:pPr>
            <a:r>
              <a:rPr lang="en-US" sz="1600" b="1">
                <a:solidFill>
                  <a:srgbClr val="0D0D0D"/>
                </a:solidFill>
                <a:latin typeface="ui-sans-serif"/>
              </a:rPr>
              <a:t>Feature Engineering Matters:</a:t>
            </a:r>
            <a:br>
              <a:rPr lang="en-US" sz="1600" b="1">
                <a:solidFill>
                  <a:srgbClr val="0D0D0D"/>
                </a:solidFill>
                <a:latin typeface="ui-sans-serif"/>
              </a:rPr>
            </a:br>
            <a:r>
              <a:rPr lang="en-US" sz="1200">
                <a:solidFill>
                  <a:srgbClr val="0D0D0D"/>
                </a:solidFill>
                <a:latin typeface="ui-sans-serif"/>
              </a:rPr>
              <a:t>Creating new features through clustering and aggregating behavior data significantly improved model performance. Incorporating demographic, behavioral and assessment features provided a more comprehensive understanding of student engagement.</a:t>
            </a:r>
          </a:p>
          <a:p>
            <a:pPr marL="285750" indent="-285750">
              <a:buSzPct val="90000"/>
              <a:buFont typeface="Wingdings" panose="05000000000000000000" pitchFamily="2" charset="2"/>
              <a:buChar char="§"/>
            </a:pPr>
            <a:r>
              <a:rPr lang="en-US" sz="1600" b="1">
                <a:solidFill>
                  <a:srgbClr val="0D0D0D"/>
                </a:solidFill>
                <a:latin typeface="ui-sans-serif"/>
              </a:rPr>
              <a:t>Meta Modeling Concept:</a:t>
            </a:r>
            <a:br>
              <a:rPr lang="en-US" sz="1600" b="1">
                <a:solidFill>
                  <a:srgbClr val="0D0D0D"/>
                </a:solidFill>
                <a:latin typeface="ui-sans-serif"/>
              </a:rPr>
            </a:br>
            <a:r>
              <a:rPr lang="en-US" sz="1200">
                <a:solidFill>
                  <a:srgbClr val="0D0D0D"/>
                </a:solidFill>
                <a:latin typeface="ui-sans-serif"/>
              </a:rPr>
              <a:t>Meta modeling allowed us to leverage the strengths of different base models (e.g., </a:t>
            </a:r>
            <a:r>
              <a:rPr lang="en-US" sz="1200" err="1">
                <a:solidFill>
                  <a:srgbClr val="0D0D0D"/>
                </a:solidFill>
                <a:latin typeface="ui-sans-serif"/>
              </a:rPr>
              <a:t>XGBoost</a:t>
            </a:r>
            <a:r>
              <a:rPr lang="en-US" sz="1200">
                <a:solidFill>
                  <a:srgbClr val="0D0D0D"/>
                </a:solidFill>
                <a:latin typeface="ui-sans-serif"/>
              </a:rPr>
              <a:t> &amp; TSF) to improve overall predictive performance. By stacking models, we could capture diverse patterns in the data that individual models might miss.</a:t>
            </a:r>
          </a:p>
          <a:p>
            <a:pPr marL="285750" indent="-285750">
              <a:buSzPct val="90000"/>
              <a:buFont typeface="Wingdings" panose="05000000000000000000" pitchFamily="2" charset="2"/>
              <a:buChar char="§"/>
            </a:pPr>
            <a:r>
              <a:rPr lang="en-US" sz="1600" b="1">
                <a:solidFill>
                  <a:srgbClr val="0D0D0D"/>
                </a:solidFill>
                <a:latin typeface="ui-sans-serif"/>
              </a:rPr>
              <a:t>Class Imbalance Challenges:</a:t>
            </a:r>
            <a:br>
              <a:rPr lang="en-US" sz="1200">
                <a:solidFill>
                  <a:srgbClr val="0D0D0D"/>
                </a:solidFill>
                <a:latin typeface="ui-sans-serif"/>
              </a:rPr>
            </a:br>
            <a:r>
              <a:rPr lang="en-US" sz="1200">
                <a:solidFill>
                  <a:srgbClr val="0D0D0D"/>
                </a:solidFill>
                <a:latin typeface="ui-sans-serif"/>
              </a:rPr>
              <a:t>Addressing class imbalance through techniques like SMOTE improved prediction performance for at-risk &amp; Dropping out students. Importance of evaluating models using multiple metrics (AUC, precision, recall) to get a complete view of performance.</a:t>
            </a:r>
          </a:p>
          <a:p>
            <a:pPr marL="285750" indent="-285750">
              <a:buSzPct val="90000"/>
              <a:buFont typeface="Wingdings" panose="05000000000000000000" pitchFamily="2" charset="2"/>
              <a:buChar char="§"/>
            </a:pPr>
            <a:r>
              <a:rPr lang="en-US" sz="1600" b="1">
                <a:solidFill>
                  <a:srgbClr val="0D0D0D"/>
                </a:solidFill>
                <a:latin typeface="ui-sans-serif"/>
              </a:rPr>
              <a:t>Collaboration and Feedback:</a:t>
            </a:r>
            <a:br>
              <a:rPr lang="en-US" sz="800">
                <a:solidFill>
                  <a:srgbClr val="0D0D0D"/>
                </a:solidFill>
                <a:latin typeface="ui-sans-serif"/>
              </a:rPr>
            </a:br>
            <a:r>
              <a:rPr lang="en-US" sz="1200">
                <a:solidFill>
                  <a:srgbClr val="0D0D0D"/>
                </a:solidFill>
                <a:latin typeface="ui-sans-serif"/>
              </a:rPr>
              <a:t>Regular discussions with teammates and professors helped refine objectives and methodologies.</a:t>
            </a:r>
            <a:br>
              <a:rPr lang="en-US" sz="1200">
                <a:solidFill>
                  <a:srgbClr val="0D0D0D"/>
                </a:solidFill>
                <a:latin typeface="ui-sans-serif"/>
              </a:rPr>
            </a:br>
            <a:r>
              <a:rPr lang="en-US" sz="1200">
                <a:solidFill>
                  <a:srgbClr val="0D0D0D"/>
                </a:solidFill>
                <a:latin typeface="ui-sans-serif"/>
              </a:rPr>
              <a:t>Peer reviews provided diverse perspectives, enhancing the overall quality of the project.</a:t>
            </a:r>
          </a:p>
        </p:txBody>
      </p:sp>
    </p:spTree>
    <p:extLst>
      <p:ext uri="{BB962C8B-B14F-4D97-AF65-F5344CB8AC3E}">
        <p14:creationId xmlns:p14="http://schemas.microsoft.com/office/powerpoint/2010/main" val="2783319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60986" y="4490168"/>
            <a:ext cx="665843"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32</a:t>
            </a:fld>
            <a:endParaRPr sz="1200">
              <a:latin typeface="Tahoma"/>
              <a:cs typeface="Tahoma"/>
            </a:endParaRPr>
          </a:p>
        </p:txBody>
      </p:sp>
      <p:sp>
        <p:nvSpPr>
          <p:cNvPr id="8" name="TextBox 7">
            <a:extLst>
              <a:ext uri="{FF2B5EF4-FFF2-40B4-BE49-F238E27FC236}">
                <a16:creationId xmlns:a16="http://schemas.microsoft.com/office/drawing/2014/main" id="{12CDADEB-F96B-401A-362B-D294C3EF3F74}"/>
              </a:ext>
            </a:extLst>
          </p:cNvPr>
          <p:cNvSpPr txBox="1"/>
          <p:nvPr/>
        </p:nvSpPr>
        <p:spPr>
          <a:xfrm>
            <a:off x="133365" y="251711"/>
            <a:ext cx="8855242" cy="523220"/>
          </a:xfrm>
          <a:prstGeom prst="rect">
            <a:avLst/>
          </a:prstGeom>
          <a:noFill/>
        </p:spPr>
        <p:txBody>
          <a:bodyPr wrap="square" lIns="91440" tIns="45720" rIns="91440" bIns="45720" rtlCol="0" anchor="t">
            <a:spAutoFit/>
          </a:bodyPr>
          <a:lstStyle/>
          <a:p>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Future Work</a:t>
            </a:r>
            <a:endParaRPr lang="en-US">
              <a:pattFill prst="pct50">
                <a:fgClr>
                  <a:schemeClr val="accent1"/>
                </a:fgClr>
                <a:bgClr>
                  <a:schemeClr val="accent1">
                    <a:lumMod val="20000"/>
                    <a:lumOff val="80000"/>
                  </a:schemeClr>
                </a:bgClr>
              </a:pattFill>
            </a:endParaRPr>
          </a:p>
        </p:txBody>
      </p:sp>
      <p:sp>
        <p:nvSpPr>
          <p:cNvPr id="10" name="Text Placeholder 2">
            <a:extLst>
              <a:ext uri="{FF2B5EF4-FFF2-40B4-BE49-F238E27FC236}">
                <a16:creationId xmlns:a16="http://schemas.microsoft.com/office/drawing/2014/main" id="{82D43A82-1865-667B-7468-4E1E5BDC773F}"/>
              </a:ext>
            </a:extLst>
          </p:cNvPr>
          <p:cNvSpPr txBox="1">
            <a:spLocks/>
          </p:cNvSpPr>
          <p:nvPr/>
        </p:nvSpPr>
        <p:spPr>
          <a:xfrm>
            <a:off x="294055" y="774931"/>
            <a:ext cx="8694551" cy="2868900"/>
          </a:xfrm>
          <a:prstGeom prst="rect">
            <a:avLst/>
          </a:prstGeom>
        </p:spPr>
        <p:txBody>
          <a:bodyPr lIns="91440" tIns="45720" rIns="91440" bIns="45720" anchor="t">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1950" indent="-285750">
              <a:buSzPct val="90000"/>
              <a:buFont typeface="Wingdings" pitchFamily="2" charset="2"/>
              <a:buChar char="§"/>
            </a:pPr>
            <a:endParaRPr lang="en-US" b="1"/>
          </a:p>
          <a:p>
            <a:pPr marL="361950" indent="-285750">
              <a:buSzPct val="90000"/>
              <a:buFont typeface="Wingdings" pitchFamily="2" charset="2"/>
              <a:buChar char="§"/>
            </a:pPr>
            <a:r>
              <a:rPr lang="en-US" sz="1600" b="1">
                <a:solidFill>
                  <a:srgbClr val="0D0D0D"/>
                </a:solidFill>
                <a:latin typeface="ui-sans-serif"/>
              </a:rPr>
              <a:t>Model Deployment:</a:t>
            </a:r>
            <a:br>
              <a:rPr lang="en-US" sz="1200"/>
            </a:br>
            <a:r>
              <a:rPr lang="en-US" sz="1200">
                <a:solidFill>
                  <a:srgbClr val="0D0D0D"/>
                </a:solidFill>
                <a:latin typeface="ui-sans-serif"/>
              </a:rPr>
              <a:t>Plan for deploying the final model into a production environment for real-time predictions.</a:t>
            </a:r>
            <a:br>
              <a:rPr lang="en-US" sz="1200">
                <a:latin typeface="ui-sans-serif"/>
              </a:rPr>
            </a:br>
            <a:r>
              <a:rPr lang="en-US" sz="1200">
                <a:solidFill>
                  <a:srgbClr val="0D0D0D"/>
                </a:solidFill>
                <a:latin typeface="ui-sans-serif"/>
              </a:rPr>
              <a:t>Develop a user-friendly dashboard for educators and students for better engagement and student outcome.</a:t>
            </a:r>
          </a:p>
          <a:p>
            <a:pPr marL="247650" indent="-171450">
              <a:buSzPct val="90000"/>
              <a:buFont typeface="Wingdings" pitchFamily="2" charset="2"/>
              <a:buChar char="§"/>
            </a:pPr>
            <a:endParaRPr lang="en-US" sz="1200">
              <a:solidFill>
                <a:srgbClr val="202124"/>
              </a:solidFill>
            </a:endParaRPr>
          </a:p>
          <a:p>
            <a:pPr marL="361950" indent="-285750">
              <a:buSzPct val="90000"/>
              <a:buFont typeface="Wingdings" pitchFamily="2" charset="2"/>
              <a:buChar char="§"/>
            </a:pPr>
            <a:r>
              <a:rPr lang="en-US" sz="1700" b="1">
                <a:solidFill>
                  <a:srgbClr val="0D0D0D"/>
                </a:solidFill>
                <a:latin typeface="ui-sans-serif"/>
              </a:rPr>
              <a:t>Continuous Improvement:</a:t>
            </a:r>
            <a:br>
              <a:rPr lang="en-US" sz="1500">
                <a:latin typeface="Lucida Sans Unicode"/>
                <a:cs typeface="Lucida Sans Unicode"/>
              </a:rPr>
            </a:br>
            <a:r>
              <a:rPr lang="en-US" sz="1200">
                <a:solidFill>
                  <a:srgbClr val="0D0D0D"/>
                </a:solidFill>
                <a:latin typeface="ui-sans-serif"/>
              </a:rPr>
              <a:t>Implement a feedback loop to update models with new data and improve predictions over time.</a:t>
            </a:r>
            <a:br>
              <a:rPr lang="en-US" sz="1200">
                <a:latin typeface="ui-sans-serif"/>
              </a:rPr>
            </a:br>
            <a:r>
              <a:rPr lang="en-US" sz="1200">
                <a:solidFill>
                  <a:srgbClr val="0D0D0D"/>
                </a:solidFill>
                <a:latin typeface="ui-sans-serif"/>
              </a:rPr>
              <a:t>Explore additional algorithms or techniques to further enhance prediction accuracy.</a:t>
            </a:r>
          </a:p>
          <a:p>
            <a:pPr marL="361950" indent="-285750">
              <a:buSzPct val="90000"/>
              <a:buFont typeface="Wingdings" pitchFamily="2" charset="2"/>
              <a:buChar char="§"/>
            </a:pPr>
            <a:endParaRPr lang="en-US">
              <a:solidFill>
                <a:srgbClr val="0D0D0D"/>
              </a:solidFill>
              <a:latin typeface="ui-sans-serif"/>
            </a:endParaRPr>
          </a:p>
          <a:p>
            <a:pPr marL="361950" indent="-285750">
              <a:buSzPct val="90000"/>
              <a:buFont typeface="Wingdings" pitchFamily="2" charset="2"/>
              <a:buChar char="§"/>
            </a:pPr>
            <a:r>
              <a:rPr lang="en-US" sz="1700" b="1">
                <a:solidFill>
                  <a:srgbClr val="0D0D0D"/>
                </a:solidFill>
                <a:latin typeface="ui-sans-serif"/>
              </a:rPr>
              <a:t>Enhanced Feature Engineering:</a:t>
            </a:r>
            <a:br>
              <a:rPr lang="en-US" sz="1500">
                <a:latin typeface="Lucida Sans Unicode"/>
                <a:cs typeface="Lucida Sans Unicode"/>
              </a:rPr>
            </a:br>
            <a:r>
              <a:rPr lang="en-US" sz="1200">
                <a:solidFill>
                  <a:srgbClr val="0D0D0D"/>
                </a:solidFill>
                <a:latin typeface="ui-sans-serif"/>
              </a:rPr>
              <a:t>Continue exploring innovative feature extraction methods, including time-series analysis and advanced clustering techniques.</a:t>
            </a:r>
          </a:p>
          <a:p>
            <a:pPr marL="247650" indent="-171450">
              <a:buSzPct val="90000"/>
              <a:buFont typeface="Wingdings" pitchFamily="2" charset="2"/>
              <a:buChar char="§"/>
            </a:pPr>
            <a:endParaRPr lang="en-US" sz="1200">
              <a:solidFill>
                <a:srgbClr val="0D0D0D"/>
              </a:solidFill>
              <a:latin typeface="ui-sans-serif"/>
            </a:endParaRPr>
          </a:p>
          <a:p>
            <a:pPr marL="361950" lvl="2" indent="-285750">
              <a:buSzPct val="90000"/>
              <a:buFont typeface="Wingdings" pitchFamily="2" charset="2"/>
              <a:buChar char="§"/>
            </a:pPr>
            <a:r>
              <a:rPr lang="en-US" sz="1700" b="1">
                <a:solidFill>
                  <a:srgbClr val="0D0D0D"/>
                </a:solidFill>
                <a:latin typeface="ui-sans-serif"/>
              </a:rPr>
              <a:t>Additional Filtering for Train &amp; Test Data:</a:t>
            </a:r>
            <a:br>
              <a:rPr lang="en-US" sz="1700" b="1">
                <a:solidFill>
                  <a:srgbClr val="0D0D0D"/>
                </a:solidFill>
                <a:latin typeface="ui-sans-serif"/>
              </a:rPr>
            </a:br>
            <a:r>
              <a:rPr lang="en-US" sz="1200">
                <a:solidFill>
                  <a:srgbClr val="0D0D0D"/>
                </a:solidFill>
                <a:latin typeface="ui-sans-serif"/>
              </a:rPr>
              <a:t>Consider the students that are active(either pass/Distinction/fail students) at a given point in time for training and testing. This approach resembles the actual scenario (live testing) more.</a:t>
            </a:r>
          </a:p>
        </p:txBody>
      </p:sp>
    </p:spTree>
    <p:extLst>
      <p:ext uri="{BB962C8B-B14F-4D97-AF65-F5344CB8AC3E}">
        <p14:creationId xmlns:p14="http://schemas.microsoft.com/office/powerpoint/2010/main" val="293997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552822" y="4854955"/>
            <a:ext cx="241300" cy="211454"/>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33</a:t>
            </a:fld>
            <a:endParaRPr sz="1200">
              <a:latin typeface="Tahoma"/>
              <a:cs typeface="Tahoma"/>
            </a:endParaRPr>
          </a:p>
        </p:txBody>
      </p:sp>
      <p:sp>
        <p:nvSpPr>
          <p:cNvPr id="6" name="Text Placeholder 4">
            <a:extLst>
              <a:ext uri="{FF2B5EF4-FFF2-40B4-BE49-F238E27FC236}">
                <a16:creationId xmlns:a16="http://schemas.microsoft.com/office/drawing/2014/main" id="{BCECB87E-467D-D4BE-71A5-41DA2EB11101}"/>
              </a:ext>
            </a:extLst>
          </p:cNvPr>
          <p:cNvSpPr txBox="1">
            <a:spLocks/>
          </p:cNvSpPr>
          <p:nvPr/>
        </p:nvSpPr>
        <p:spPr>
          <a:xfrm>
            <a:off x="155643" y="1026727"/>
            <a:ext cx="8590837" cy="32975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tx1">
                  <a:lumMod val="50000"/>
                </a:schemeClr>
              </a:buClr>
              <a:buFont typeface="+mj-lt"/>
              <a:buAutoNum type="arabicPeriod"/>
            </a:pPr>
            <a:endParaRPr lang="en-US" sz="1600" kern="100">
              <a:solidFill>
                <a:schemeClr val="tx2">
                  <a:lumMod val="25000"/>
                </a:schemeClr>
              </a:solidFill>
              <a:latin typeface="Lucida Sans Unicode" panose="020B0602030504020204" pitchFamily="34" charset="0"/>
              <a:cs typeface="Lucida Sans Unicode" panose="020B0602030504020204" pitchFamily="34" charset="0"/>
            </a:endParaRPr>
          </a:p>
        </p:txBody>
      </p:sp>
      <p:pic>
        <p:nvPicPr>
          <p:cNvPr id="9" name="Picture 8" descr="A close-up of colorful text">
            <a:extLst>
              <a:ext uri="{FF2B5EF4-FFF2-40B4-BE49-F238E27FC236}">
                <a16:creationId xmlns:a16="http://schemas.microsoft.com/office/drawing/2014/main" id="{7379E84A-96A5-FB8D-14A9-3EEF710503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937827" y="816918"/>
            <a:ext cx="5026467" cy="3162992"/>
          </a:xfrm>
          <a:prstGeom prst="rect">
            <a:avLst/>
          </a:prstGeom>
        </p:spPr>
      </p:pic>
    </p:spTree>
    <p:extLst>
      <p:ext uri="{BB962C8B-B14F-4D97-AF65-F5344CB8AC3E}">
        <p14:creationId xmlns:p14="http://schemas.microsoft.com/office/powerpoint/2010/main" val="306952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4</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217714" y="277628"/>
            <a:ext cx="9139446" cy="584775"/>
          </a:xfrm>
          <a:prstGeom prst="rect">
            <a:avLst/>
          </a:prstGeom>
          <a:noFill/>
        </p:spPr>
        <p:txBody>
          <a:bodyPr wrap="square" lIns="91440" tIns="45720" rIns="91440" bIns="45720" rtlCol="0" anchor="t">
            <a:spAutoFit/>
          </a:bodyPr>
          <a:lstStyle/>
          <a:p>
            <a:pPr>
              <a:buClr>
                <a:schemeClr val="dk1"/>
              </a:buCl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MOTIVATION</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7" name="TextBox 6">
            <a:extLst>
              <a:ext uri="{FF2B5EF4-FFF2-40B4-BE49-F238E27FC236}">
                <a16:creationId xmlns:a16="http://schemas.microsoft.com/office/drawing/2014/main" id="{73FC8D85-58BB-BF4C-AE29-AF0785F187C5}"/>
              </a:ext>
            </a:extLst>
          </p:cNvPr>
          <p:cNvSpPr txBox="1"/>
          <p:nvPr/>
        </p:nvSpPr>
        <p:spPr>
          <a:xfrm>
            <a:off x="217714" y="1030514"/>
            <a:ext cx="8643257" cy="2893100"/>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solidFill>
                  <a:srgbClr val="0D0D0D"/>
                </a:solidFill>
                <a:latin typeface="ui-sans-serif"/>
              </a:rPr>
              <a:t>By examining each student's learning habits and advancement, machine learning algorithms are able to generate customized learning pathways for them. This increases engagement and lowers dropout rates by meeting each student's unique needs and making sure they receive the most relevant information and support.</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Instructors can identify at-risk students early in the course by using predictive analytics. This makes it possible to implement timely interventions that can greatly increase student success and retention rates, such as more tutoring, counseling, or alternate learning resources.</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Early prediction allows for the development of personalized learning plans tailored to the needs of at-risk students, fostering a more supportive and customized educational experience.</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Educational institutions can better allocate resources, such as tutoring, counseling, and financial aid, to those who need them most, improving the efficiency and effectiveness of these resources.</a:t>
            </a:r>
          </a:p>
          <a:p>
            <a:pPr marL="171450" indent="-171450">
              <a:buFont typeface="Wingdings" panose="05000000000000000000" pitchFamily="2" charset="2"/>
              <a:buChar char="§"/>
            </a:pPr>
            <a:endParaRPr lang="en-US" sz="1200">
              <a:solidFill>
                <a:srgbClr val="0D0D0D"/>
              </a:solidFill>
              <a:latin typeface="ui-sans-serif"/>
            </a:endParaRPr>
          </a:p>
          <a:p>
            <a:pPr marL="285750" indent="-285750">
              <a:buFont typeface="Wingdings" panose="05000000000000000000" pitchFamily="2" charset="2"/>
              <a:buChar char="§"/>
            </a:pPr>
            <a:endParaRPr lang="en-US" sz="1200">
              <a:latin typeface="ui-sans-serif"/>
            </a:endParaRPr>
          </a:p>
        </p:txBody>
      </p:sp>
    </p:spTree>
    <p:extLst>
      <p:ext uri="{BB962C8B-B14F-4D97-AF65-F5344CB8AC3E}">
        <p14:creationId xmlns:p14="http://schemas.microsoft.com/office/powerpoint/2010/main" val="112997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p:cNvSpPr/>
          <p:nvPr/>
        </p:nvSpPr>
        <p:spPr>
          <a:xfrm>
            <a:off x="5680075" y="6876"/>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p:cNvSpPr txBox="1"/>
          <p:nvPr/>
        </p:nvSpPr>
        <p:spPr>
          <a:xfrm>
            <a:off x="938030" y="2091041"/>
            <a:ext cx="4742045" cy="2230098"/>
          </a:xfrm>
          <a:prstGeom prst="rect">
            <a:avLst/>
          </a:prstGeom>
        </p:spPr>
        <p:txBody>
          <a:bodyPr vert="horz" wrap="square" lIns="0" tIns="97790" rIns="0" bIns="0" rtlCol="0" anchor="t">
            <a:spAutoFit/>
          </a:bodyPr>
          <a:lstStyle/>
          <a:p>
            <a:pPr marL="2434590" algn="ctr">
              <a:lnSpc>
                <a:spcPct val="100000"/>
              </a:lnSpc>
              <a:spcBef>
                <a:spcPts val="770"/>
              </a:spcBef>
            </a:pPr>
            <a:r>
              <a:rPr lang="en-US" sz="9600" b="1" spc="-455">
                <a:solidFill>
                  <a:srgbClr val="C6F463"/>
                </a:solidFill>
                <a:latin typeface="Tahoma"/>
                <a:cs typeface="Tahoma"/>
              </a:rPr>
              <a:t>2</a:t>
            </a:r>
            <a:r>
              <a:rPr sz="9600" b="1" spc="-455">
                <a:solidFill>
                  <a:srgbClr val="C6F463"/>
                </a:solidFill>
                <a:latin typeface="Tahoma"/>
                <a:cs typeface="Tahoma"/>
              </a:rPr>
              <a:t>.</a:t>
            </a:r>
            <a:endParaRPr lang="en-US" sz="4000" b="1" spc="35">
              <a:solidFill>
                <a:srgbClr val="FFFFFF"/>
              </a:solidFill>
            </a:endParaRP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About Dataset</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object 6"/>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5</a:t>
            </a:fld>
            <a:endParaRPr spc="-125"/>
          </a:p>
        </p:txBody>
      </p:sp>
    </p:spTree>
    <p:extLst>
      <p:ext uri="{BB962C8B-B14F-4D97-AF65-F5344CB8AC3E}">
        <p14:creationId xmlns:p14="http://schemas.microsoft.com/office/powerpoint/2010/main" val="185121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6</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268514" y="361662"/>
            <a:ext cx="9139446" cy="584775"/>
          </a:xfrm>
          <a:prstGeom prst="rect">
            <a:avLst/>
          </a:prstGeom>
          <a:noFill/>
        </p:spPr>
        <p:txBody>
          <a:bodyPr wrap="square" lIns="91440" tIns="45720" rIns="91440" bIns="45720" rtlCol="0" anchor="t">
            <a:spAutoFit/>
          </a:bodyPr>
          <a:lstStyle/>
          <a:p>
            <a:pPr>
              <a:buClr>
                <a:schemeClr val="dk1"/>
              </a:buCl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ABOUT DATASET</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sp>
        <p:nvSpPr>
          <p:cNvPr id="2" name="TextBox 1">
            <a:extLst>
              <a:ext uri="{FF2B5EF4-FFF2-40B4-BE49-F238E27FC236}">
                <a16:creationId xmlns:a16="http://schemas.microsoft.com/office/drawing/2014/main" id="{CA5FA9C3-BC91-6674-2B62-79B9B961ABBA}"/>
              </a:ext>
            </a:extLst>
          </p:cNvPr>
          <p:cNvSpPr txBox="1"/>
          <p:nvPr/>
        </p:nvSpPr>
        <p:spPr>
          <a:xfrm>
            <a:off x="268514" y="936952"/>
            <a:ext cx="4448378" cy="4154984"/>
          </a:xfrm>
          <a:prstGeom prst="rect">
            <a:avLst/>
          </a:prstGeom>
          <a:noFill/>
        </p:spPr>
        <p:txBody>
          <a:bodyPr wrap="square" rtlCol="0">
            <a:spAutoFit/>
          </a:bodyPr>
          <a:lstStyle/>
          <a:p>
            <a:pPr marL="171450" indent="-171450">
              <a:buFont typeface="Wingdings" panose="05000000000000000000" pitchFamily="2" charset="2"/>
              <a:buChar char="§"/>
            </a:pPr>
            <a:r>
              <a:rPr lang="en-US" sz="1200">
                <a:solidFill>
                  <a:srgbClr val="0D0D0D"/>
                </a:solidFill>
                <a:latin typeface="ui-sans-serif"/>
              </a:rPr>
              <a:t>The OULAD data set contains information from courses presented at the Open University (OU). What make s the dataset unique is the fact that it contains demographic data together with aggregated clickstream data of students’ interactions in the Virtual Learning Environment (VLE). </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This enables the analysis of student </a:t>
            </a:r>
            <a:r>
              <a:rPr lang="en-US" sz="1200" err="1">
                <a:solidFill>
                  <a:srgbClr val="0D0D0D"/>
                </a:solidFill>
                <a:latin typeface="ui-sans-serif"/>
              </a:rPr>
              <a:t>behaviour</a:t>
            </a:r>
            <a:r>
              <a:rPr lang="en-US" sz="1200">
                <a:solidFill>
                  <a:srgbClr val="0D0D0D"/>
                </a:solidFill>
                <a:latin typeface="ui-sans-serif"/>
              </a:rPr>
              <a:t>, represented by their actions. The dataset contains the information about 22 courses, 32,593 students, their assessment results, and logs of their interactions with the VLE represented by daily summaries of student clicks (10,655,280 entries).</a:t>
            </a:r>
          </a:p>
          <a:p>
            <a:endParaRPr lang="en-US" sz="1200">
              <a:solidFill>
                <a:srgbClr val="0D0D0D"/>
              </a:solidFill>
              <a:latin typeface="ui-sans-serif"/>
            </a:endParaRPr>
          </a:p>
          <a:p>
            <a:pPr marL="171450" indent="-171450">
              <a:buFont typeface="Wingdings" panose="05000000000000000000" pitchFamily="2" charset="2"/>
              <a:buChar char="§"/>
            </a:pPr>
            <a:r>
              <a:rPr lang="en-US" sz="1200">
                <a:solidFill>
                  <a:srgbClr val="0D0D0D"/>
                </a:solidFill>
                <a:latin typeface="ui-sans-serif"/>
              </a:rPr>
              <a:t>In general, we distinguish three different data types: </a:t>
            </a:r>
          </a:p>
          <a:p>
            <a:endParaRPr lang="en-US" sz="1200">
              <a:solidFill>
                <a:srgbClr val="0D0D0D"/>
              </a:solidFill>
              <a:latin typeface="ui-sans-serif"/>
            </a:endParaRPr>
          </a:p>
          <a:p>
            <a:pPr marL="228600" indent="-228600">
              <a:buFont typeface="+mj-lt"/>
              <a:buAutoNum type="arabicPeriod"/>
            </a:pPr>
            <a:r>
              <a:rPr lang="en-US" sz="1200">
                <a:solidFill>
                  <a:srgbClr val="0D0D0D"/>
                </a:solidFill>
                <a:latin typeface="ui-sans-serif"/>
              </a:rPr>
              <a:t>Demographic—represents the basic information about the students including their age, gender, region, previous education, etc. </a:t>
            </a:r>
          </a:p>
          <a:p>
            <a:pPr marL="228600" indent="-228600">
              <a:buFont typeface="+mj-lt"/>
              <a:buAutoNum type="arabicPeriod"/>
            </a:pPr>
            <a:r>
              <a:rPr lang="en-US" sz="1200">
                <a:solidFill>
                  <a:srgbClr val="0D0D0D"/>
                </a:solidFill>
                <a:latin typeface="ui-sans-serif"/>
              </a:rPr>
              <a:t>Performance—reflects students’ results and achievements during their studies at the OU. </a:t>
            </a:r>
          </a:p>
          <a:p>
            <a:pPr marL="228600" indent="-228600">
              <a:buFont typeface="+mj-lt"/>
              <a:buAutoNum type="arabicPeriod"/>
            </a:pPr>
            <a:r>
              <a:rPr lang="en-US" sz="1200">
                <a:solidFill>
                  <a:srgbClr val="0D0D0D"/>
                </a:solidFill>
                <a:latin typeface="ui-sans-serif"/>
              </a:rPr>
              <a:t>Learning </a:t>
            </a:r>
            <a:r>
              <a:rPr lang="en-US" sz="1200" err="1">
                <a:solidFill>
                  <a:srgbClr val="0D0D0D"/>
                </a:solidFill>
                <a:latin typeface="ui-sans-serif"/>
              </a:rPr>
              <a:t>behaviour</a:t>
            </a:r>
            <a:r>
              <a:rPr lang="en-US" sz="1200">
                <a:solidFill>
                  <a:srgbClr val="0D0D0D"/>
                </a:solidFill>
                <a:latin typeface="ui-sans-serif"/>
              </a:rPr>
              <a:t>—is the log of student activities in the VLE.</a:t>
            </a:r>
          </a:p>
          <a:p>
            <a:pPr marL="228600" indent="-228600">
              <a:buFont typeface="+mj-lt"/>
              <a:buAutoNum type="arabicPeriod"/>
            </a:pPr>
            <a:endParaRPr lang="en-US" sz="1200">
              <a:solidFill>
                <a:srgbClr val="0D0D0D"/>
              </a:solidFill>
              <a:latin typeface="ui-sans-serif"/>
            </a:endParaRPr>
          </a:p>
          <a:p>
            <a:pPr marL="171450" indent="-171450">
              <a:buFont typeface="Wingdings" panose="05000000000000000000" pitchFamily="2" charset="2"/>
              <a:buChar char="§"/>
            </a:pPr>
            <a:endParaRPr lang="en-US" sz="1200">
              <a:solidFill>
                <a:srgbClr val="0D0D0D"/>
              </a:solidFill>
              <a:latin typeface="ui-sans-serif"/>
            </a:endParaRPr>
          </a:p>
        </p:txBody>
      </p:sp>
      <p:pic>
        <p:nvPicPr>
          <p:cNvPr id="10" name="Picture 9">
            <a:extLst>
              <a:ext uri="{FF2B5EF4-FFF2-40B4-BE49-F238E27FC236}">
                <a16:creationId xmlns:a16="http://schemas.microsoft.com/office/drawing/2014/main" id="{E3F40D96-28A4-76F1-B663-E3C22754971C}"/>
              </a:ext>
            </a:extLst>
          </p:cNvPr>
          <p:cNvPicPr>
            <a:picLocks noChangeAspect="1"/>
          </p:cNvPicPr>
          <p:nvPr/>
        </p:nvPicPr>
        <p:blipFill>
          <a:blip r:embed="rId3"/>
          <a:stretch>
            <a:fillRect/>
          </a:stretch>
        </p:blipFill>
        <p:spPr>
          <a:xfrm>
            <a:off x="4854777" y="758612"/>
            <a:ext cx="3606570" cy="1446884"/>
          </a:xfrm>
          <a:prstGeom prst="rect">
            <a:avLst/>
          </a:prstGeom>
        </p:spPr>
      </p:pic>
      <p:sp>
        <p:nvSpPr>
          <p:cNvPr id="11" name="TextBox 10">
            <a:extLst>
              <a:ext uri="{FF2B5EF4-FFF2-40B4-BE49-F238E27FC236}">
                <a16:creationId xmlns:a16="http://schemas.microsoft.com/office/drawing/2014/main" id="{A6C4109D-F093-179D-4248-349A026B7047}"/>
              </a:ext>
            </a:extLst>
          </p:cNvPr>
          <p:cNvSpPr txBox="1"/>
          <p:nvPr/>
        </p:nvSpPr>
        <p:spPr>
          <a:xfrm>
            <a:off x="4854777" y="2205496"/>
            <a:ext cx="4223908" cy="584775"/>
          </a:xfrm>
          <a:prstGeom prst="rect">
            <a:avLst/>
          </a:prstGeom>
          <a:noFill/>
        </p:spPr>
        <p:txBody>
          <a:bodyPr wrap="square" rtlCol="0">
            <a:spAutoFit/>
          </a:bodyPr>
          <a:lstStyle/>
          <a:p>
            <a:r>
              <a:rPr lang="en-US" sz="800" b="1">
                <a:solidFill>
                  <a:srgbClr val="0D0D0D"/>
                </a:solidFill>
                <a:latin typeface="ui-sans-serif"/>
              </a:rPr>
              <a:t>Figure 2: </a:t>
            </a:r>
            <a:r>
              <a:rPr lang="en-US" sz="800">
                <a:solidFill>
                  <a:srgbClr val="0D0D0D"/>
                </a:solidFill>
                <a:latin typeface="ui-sans-serif"/>
              </a:rPr>
              <a:t>Overall dataset structure. The student is linked with the information about his/her demographics and registrations for the modules. For each student-module-presentation triplet, the dataset contains the results of the students’ assessments and logs of student interactions with VLE</a:t>
            </a:r>
            <a:r>
              <a:rPr lang="en-US" sz="600"/>
              <a:t>.</a:t>
            </a:r>
          </a:p>
        </p:txBody>
      </p:sp>
      <p:pic>
        <p:nvPicPr>
          <p:cNvPr id="15" name="Picture 14" descr="A diagram of a student registration&#10;&#10;Description automatically generated">
            <a:extLst>
              <a:ext uri="{FF2B5EF4-FFF2-40B4-BE49-F238E27FC236}">
                <a16:creationId xmlns:a16="http://schemas.microsoft.com/office/drawing/2014/main" id="{83FB7F94-45CC-08FF-6170-4EF390F2EBCE}"/>
              </a:ext>
            </a:extLst>
          </p:cNvPr>
          <p:cNvPicPr>
            <a:picLocks noChangeAspect="1"/>
          </p:cNvPicPr>
          <p:nvPr/>
        </p:nvPicPr>
        <p:blipFill>
          <a:blip r:embed="rId4"/>
          <a:stretch>
            <a:fillRect/>
          </a:stretch>
        </p:blipFill>
        <p:spPr>
          <a:xfrm>
            <a:off x="4854777" y="2809057"/>
            <a:ext cx="3606569" cy="1573703"/>
          </a:xfrm>
          <a:prstGeom prst="rect">
            <a:avLst/>
          </a:prstGeom>
        </p:spPr>
      </p:pic>
      <p:sp>
        <p:nvSpPr>
          <p:cNvPr id="16" name="TextBox 15">
            <a:extLst>
              <a:ext uri="{FF2B5EF4-FFF2-40B4-BE49-F238E27FC236}">
                <a16:creationId xmlns:a16="http://schemas.microsoft.com/office/drawing/2014/main" id="{7B48DAA2-51D6-593A-33DB-08783211B703}"/>
              </a:ext>
            </a:extLst>
          </p:cNvPr>
          <p:cNvSpPr txBox="1"/>
          <p:nvPr/>
        </p:nvSpPr>
        <p:spPr>
          <a:xfrm>
            <a:off x="4854777" y="4455092"/>
            <a:ext cx="4149076" cy="338554"/>
          </a:xfrm>
          <a:prstGeom prst="rect">
            <a:avLst/>
          </a:prstGeom>
          <a:noFill/>
        </p:spPr>
        <p:txBody>
          <a:bodyPr wrap="square" rtlCol="0">
            <a:spAutoFit/>
          </a:bodyPr>
          <a:lstStyle/>
          <a:p>
            <a:r>
              <a:rPr lang="en-US" sz="800" b="1">
                <a:solidFill>
                  <a:srgbClr val="0D0D0D"/>
                </a:solidFill>
                <a:latin typeface="ui-sans-serif"/>
              </a:rPr>
              <a:t>Figure 3: </a:t>
            </a:r>
            <a:r>
              <a:rPr lang="en-US" sz="800">
                <a:solidFill>
                  <a:srgbClr val="0D0D0D"/>
                </a:solidFill>
                <a:latin typeface="ui-sans-serif"/>
              </a:rPr>
              <a:t>Detailed dataset structure. Table </a:t>
            </a:r>
            <a:r>
              <a:rPr lang="en-US" sz="800" err="1">
                <a:solidFill>
                  <a:srgbClr val="0D0D0D"/>
                </a:solidFill>
                <a:latin typeface="ui-sans-serif"/>
              </a:rPr>
              <a:t>studentInfo</a:t>
            </a:r>
            <a:r>
              <a:rPr lang="en-US" sz="800">
                <a:solidFill>
                  <a:srgbClr val="0D0D0D"/>
                </a:solidFill>
                <a:latin typeface="ui-sans-serif"/>
              </a:rPr>
              <a:t> is linked to </a:t>
            </a:r>
            <a:r>
              <a:rPr lang="en-US" sz="800" err="1">
                <a:solidFill>
                  <a:srgbClr val="0D0D0D"/>
                </a:solidFill>
                <a:latin typeface="ui-sans-serif"/>
              </a:rPr>
              <a:t>vle</a:t>
            </a:r>
            <a:r>
              <a:rPr lang="en-US" sz="800">
                <a:solidFill>
                  <a:srgbClr val="0D0D0D"/>
                </a:solidFill>
                <a:latin typeface="ui-sans-serif"/>
              </a:rPr>
              <a:t> courses and assessments table via </a:t>
            </a:r>
            <a:r>
              <a:rPr lang="en-US" sz="800" err="1">
                <a:solidFill>
                  <a:srgbClr val="0D0D0D"/>
                </a:solidFill>
                <a:latin typeface="ui-sans-serif"/>
              </a:rPr>
              <a:t>coresponding</a:t>
            </a:r>
            <a:r>
              <a:rPr lang="en-US" sz="800">
                <a:solidFill>
                  <a:srgbClr val="0D0D0D"/>
                </a:solidFill>
                <a:latin typeface="ui-sans-serif"/>
              </a:rPr>
              <a:t> "student" table.</a:t>
            </a:r>
          </a:p>
        </p:txBody>
      </p:sp>
    </p:spTree>
    <p:extLst>
      <p:ext uri="{BB962C8B-B14F-4D97-AF65-F5344CB8AC3E}">
        <p14:creationId xmlns:p14="http://schemas.microsoft.com/office/powerpoint/2010/main" val="152075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7</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147169" y="135453"/>
            <a:ext cx="9139446" cy="584775"/>
          </a:xfrm>
          <a:prstGeom prst="rect">
            <a:avLst/>
          </a:prstGeom>
          <a:noFill/>
        </p:spPr>
        <p:txBody>
          <a:bodyPr wrap="square" lIns="91440" tIns="45720" rIns="91440" bIns="45720" rtlCol="0" anchor="t">
            <a:spAutoFit/>
          </a:bodyPr>
          <a:lstStyle/>
          <a:p>
            <a:pPr>
              <a:buClr>
                <a:schemeClr val="dk1"/>
              </a:buCl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sym typeface="Montserrat"/>
              </a:rPr>
              <a:t>RAW DATA SUMMARY</a:t>
            </a:r>
            <a:endPar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endParaRPr>
          </a:p>
        </p:txBody>
      </p:sp>
      <p:graphicFrame>
        <p:nvGraphicFramePr>
          <p:cNvPr id="2" name="Table 1">
            <a:extLst>
              <a:ext uri="{FF2B5EF4-FFF2-40B4-BE49-F238E27FC236}">
                <a16:creationId xmlns:a16="http://schemas.microsoft.com/office/drawing/2014/main" id="{C89A8902-567A-4CA2-EBEF-AFC0189F24EE}"/>
              </a:ext>
            </a:extLst>
          </p:cNvPr>
          <p:cNvGraphicFramePr>
            <a:graphicFrameLocks noGrp="1"/>
          </p:cNvGraphicFramePr>
          <p:nvPr>
            <p:extLst>
              <p:ext uri="{D42A27DB-BD31-4B8C-83A1-F6EECF244321}">
                <p14:modId xmlns:p14="http://schemas.microsoft.com/office/powerpoint/2010/main" val="2696743183"/>
              </p:ext>
            </p:extLst>
          </p:nvPr>
        </p:nvGraphicFramePr>
        <p:xfrm>
          <a:off x="273502" y="818010"/>
          <a:ext cx="6099798" cy="3897649"/>
        </p:xfrm>
        <a:graphic>
          <a:graphicData uri="http://schemas.openxmlformats.org/drawingml/2006/table">
            <a:tbl>
              <a:tblPr firstRow="1" bandRow="1">
                <a:tableStyleId>{BBB713A6-5156-4448-B144-822046962AE8}</a:tableStyleId>
              </a:tblPr>
              <a:tblGrid>
                <a:gridCol w="1060284">
                  <a:extLst>
                    <a:ext uri="{9D8B030D-6E8A-4147-A177-3AD203B41FA5}">
                      <a16:colId xmlns:a16="http://schemas.microsoft.com/office/drawing/2014/main" val="3621596503"/>
                    </a:ext>
                  </a:extLst>
                </a:gridCol>
                <a:gridCol w="1086280">
                  <a:extLst>
                    <a:ext uri="{9D8B030D-6E8A-4147-A177-3AD203B41FA5}">
                      <a16:colId xmlns:a16="http://schemas.microsoft.com/office/drawing/2014/main" val="3906402167"/>
                    </a:ext>
                  </a:extLst>
                </a:gridCol>
                <a:gridCol w="3953234">
                  <a:extLst>
                    <a:ext uri="{9D8B030D-6E8A-4147-A177-3AD203B41FA5}">
                      <a16:colId xmlns:a16="http://schemas.microsoft.com/office/drawing/2014/main" val="409654656"/>
                    </a:ext>
                  </a:extLst>
                </a:gridCol>
              </a:tblGrid>
              <a:tr h="331489">
                <a:tc>
                  <a:txBody>
                    <a:bodyPr/>
                    <a:lstStyle/>
                    <a:p>
                      <a:pPr algn="ctr"/>
                      <a:r>
                        <a:rPr lang="en-US" sz="1200">
                          <a:latin typeface="ui-sans-serif"/>
                        </a:rPr>
                        <a:t>TABLE</a:t>
                      </a:r>
                    </a:p>
                  </a:txBody>
                  <a:tcPr/>
                </a:tc>
                <a:tc>
                  <a:txBody>
                    <a:bodyPr/>
                    <a:lstStyle/>
                    <a:p>
                      <a:pPr algn="ctr"/>
                      <a:r>
                        <a:rPr lang="en-US" sz="1200">
                          <a:latin typeface="ui-sans-serif"/>
                          <a:sym typeface="Arial"/>
                        </a:rPr>
                        <a:t>ROW,COLS</a:t>
                      </a:r>
                    </a:p>
                  </a:txBody>
                  <a:tcPr/>
                </a:tc>
                <a:tc>
                  <a:txBody>
                    <a:bodyPr/>
                    <a:lstStyle/>
                    <a:p>
                      <a:pPr marR="0" algn="ctr" rtl="0">
                        <a:lnSpc>
                          <a:spcPct val="100000"/>
                        </a:lnSpc>
                        <a:spcBef>
                          <a:spcPts val="0"/>
                        </a:spcBef>
                        <a:spcAft>
                          <a:spcPts val="0"/>
                        </a:spcAft>
                        <a:buClr>
                          <a:srgbClr val="000000"/>
                        </a:buClr>
                        <a:buFont typeface="Arial"/>
                      </a:pPr>
                      <a:r>
                        <a:rPr lang="en-US" sz="1200">
                          <a:latin typeface="ui-sans-serif"/>
                          <a:sym typeface="Arial"/>
                        </a:rPr>
                        <a:t>COLUMN NAMES</a:t>
                      </a:r>
                    </a:p>
                  </a:txBody>
                  <a:tcPr/>
                </a:tc>
                <a:extLst>
                  <a:ext uri="{0D108BD9-81ED-4DB2-BD59-A6C34878D82A}">
                    <a16:rowId xmlns:a16="http://schemas.microsoft.com/office/drawing/2014/main" val="2837312205"/>
                  </a:ext>
                </a:extLst>
              </a:tr>
              <a:tr h="370840">
                <a:tc>
                  <a:txBody>
                    <a:bodyPr/>
                    <a:lstStyle/>
                    <a:p>
                      <a:r>
                        <a:rPr lang="en-US" sz="1200">
                          <a:latin typeface="ui-sans-serif"/>
                          <a:sym typeface="Arial"/>
                        </a:rPr>
                        <a:t>assessments</a:t>
                      </a:r>
                    </a:p>
                  </a:txBody>
                  <a:tcPr/>
                </a:tc>
                <a:tc>
                  <a:txBody>
                    <a:bodyPr/>
                    <a:lstStyle/>
                    <a:p>
                      <a:r>
                        <a:rPr lang="en-US" sz="1200">
                          <a:latin typeface="ui-sans-serif"/>
                          <a:sym typeface="Arial"/>
                        </a:rPr>
                        <a:t>206, 6</a:t>
                      </a:r>
                    </a:p>
                  </a:txBody>
                  <a:tcPr/>
                </a:tc>
                <a:tc>
                  <a:txBody>
                    <a:bodyPr/>
                    <a:lstStyle/>
                    <a:p>
                      <a:r>
                        <a:rPr lang="en-US" sz="1200">
                          <a:latin typeface="ui-sans-serif"/>
                          <a:sym typeface="Arial"/>
                        </a:rPr>
                        <a:t>['code_module', 'code_presentation', 'id_assessment', 'assessment_type', 'date', 'weight']</a:t>
                      </a:r>
                    </a:p>
                  </a:txBody>
                  <a:tcPr/>
                </a:tc>
                <a:extLst>
                  <a:ext uri="{0D108BD9-81ED-4DB2-BD59-A6C34878D82A}">
                    <a16:rowId xmlns:a16="http://schemas.microsoft.com/office/drawing/2014/main" val="2123007574"/>
                  </a:ext>
                </a:extLst>
              </a:tr>
              <a:tr h="370840">
                <a:tc>
                  <a:txBody>
                    <a:bodyPr/>
                    <a:lstStyle/>
                    <a:p>
                      <a:r>
                        <a:rPr lang="en-US" sz="1200">
                          <a:latin typeface="ui-sans-serif"/>
                          <a:sym typeface="Arial"/>
                        </a:rPr>
                        <a:t>courses</a:t>
                      </a:r>
                    </a:p>
                  </a:txBody>
                  <a:tcPr/>
                </a:tc>
                <a:tc>
                  <a:txBody>
                    <a:bodyPr/>
                    <a:lstStyle/>
                    <a:p>
                      <a:r>
                        <a:rPr lang="en-US" sz="1200">
                          <a:latin typeface="ui-sans-serif"/>
                          <a:sym typeface="Arial"/>
                        </a:rPr>
                        <a:t>22,3</a:t>
                      </a:r>
                    </a:p>
                  </a:txBody>
                  <a:tcPr/>
                </a:tc>
                <a:tc>
                  <a:txBody>
                    <a:bodyPr/>
                    <a:lstStyle/>
                    <a:p>
                      <a:r>
                        <a:rPr lang="en-US" sz="1200">
                          <a:latin typeface="ui-sans-serif"/>
                          <a:sym typeface="Arial"/>
                        </a:rPr>
                        <a:t>['code_module', 'code_presentation', 'id_assessment', 'assessment_type', 'date', 'weight']</a:t>
                      </a:r>
                    </a:p>
                  </a:txBody>
                  <a:tcPr/>
                </a:tc>
                <a:extLst>
                  <a:ext uri="{0D108BD9-81ED-4DB2-BD59-A6C34878D82A}">
                    <a16:rowId xmlns:a16="http://schemas.microsoft.com/office/drawing/2014/main" val="2114274983"/>
                  </a:ext>
                </a:extLst>
              </a:tr>
              <a:tr h="370840">
                <a:tc>
                  <a:txBody>
                    <a:bodyPr/>
                    <a:lstStyle/>
                    <a:p>
                      <a:r>
                        <a:rPr lang="en-US" sz="1200">
                          <a:latin typeface="ui-sans-serif"/>
                          <a:sym typeface="Arial"/>
                        </a:rPr>
                        <a:t>studentAssessment</a:t>
                      </a:r>
                    </a:p>
                  </a:txBody>
                  <a:tcPr/>
                </a:tc>
                <a:tc>
                  <a:txBody>
                    <a:bodyPr/>
                    <a:lstStyle/>
                    <a:p>
                      <a:r>
                        <a:rPr lang="en-US" sz="1200">
                          <a:latin typeface="ui-sans-serif"/>
                          <a:sym typeface="Arial"/>
                        </a:rPr>
                        <a:t>173912, 5</a:t>
                      </a:r>
                    </a:p>
                  </a:txBody>
                  <a:tcPr/>
                </a:tc>
                <a:tc>
                  <a:txBody>
                    <a:bodyPr/>
                    <a:lstStyle/>
                    <a:p>
                      <a:r>
                        <a:rPr lang="en-US" sz="1200">
                          <a:latin typeface="ui-sans-serif"/>
                          <a:sym typeface="Arial"/>
                        </a:rPr>
                        <a:t>['id_assessment', 'id_student', 'date_submitted', 'is_banked', 'score']</a:t>
                      </a:r>
                    </a:p>
                  </a:txBody>
                  <a:tcPr/>
                </a:tc>
                <a:extLst>
                  <a:ext uri="{0D108BD9-81ED-4DB2-BD59-A6C34878D82A}">
                    <a16:rowId xmlns:a16="http://schemas.microsoft.com/office/drawing/2014/main" val="4210456155"/>
                  </a:ext>
                </a:extLst>
              </a:tr>
              <a:tr h="370840">
                <a:tc>
                  <a:txBody>
                    <a:bodyPr/>
                    <a:lstStyle/>
                    <a:p>
                      <a:r>
                        <a:rPr lang="en-US" sz="1200">
                          <a:latin typeface="ui-sans-serif"/>
                          <a:sym typeface="Arial"/>
                        </a:rPr>
                        <a:t>studentInfo</a:t>
                      </a:r>
                    </a:p>
                  </a:txBody>
                  <a:tcPr/>
                </a:tc>
                <a:tc>
                  <a:txBody>
                    <a:bodyPr/>
                    <a:lstStyle/>
                    <a:p>
                      <a:r>
                        <a:rPr lang="en-US" sz="1200">
                          <a:latin typeface="ui-sans-serif"/>
                          <a:sym typeface="Arial"/>
                        </a:rPr>
                        <a:t>32593, 12</a:t>
                      </a:r>
                    </a:p>
                  </a:txBody>
                  <a:tcPr/>
                </a:tc>
                <a:tc>
                  <a:txBody>
                    <a:bodyPr/>
                    <a:lstStyle/>
                    <a:p>
                      <a:r>
                        <a:rPr lang="en-US" sz="1200">
                          <a:latin typeface="ui-sans-serif"/>
                          <a:sym typeface="Arial"/>
                        </a:rPr>
                        <a:t>['code_module', 'code_presentation', 'id_student', 'gender', 'region', 'highest_education', 'imd_band', 'age_band', 'num_of_prev_attempts', 'studied_credits', 'disability', 'final_result']</a:t>
                      </a:r>
                    </a:p>
                  </a:txBody>
                  <a:tcPr/>
                </a:tc>
                <a:extLst>
                  <a:ext uri="{0D108BD9-81ED-4DB2-BD59-A6C34878D82A}">
                    <a16:rowId xmlns:a16="http://schemas.microsoft.com/office/drawing/2014/main" val="668478032"/>
                  </a:ext>
                </a:extLst>
              </a:tr>
              <a:tr h="370840">
                <a:tc>
                  <a:txBody>
                    <a:bodyPr/>
                    <a:lstStyle/>
                    <a:p>
                      <a:r>
                        <a:rPr lang="en-US" sz="1200">
                          <a:latin typeface="ui-sans-serif"/>
                          <a:sym typeface="Arial"/>
                        </a:rPr>
                        <a:t>studentRegistration</a:t>
                      </a:r>
                      <a:endParaRPr lang="en-US" sz="1200" err="1">
                        <a:latin typeface="ui-sans-serif"/>
                        <a:sym typeface="Arial"/>
                      </a:endParaRPr>
                    </a:p>
                  </a:txBody>
                  <a:tcPr/>
                </a:tc>
                <a:tc>
                  <a:txBody>
                    <a:bodyPr/>
                    <a:lstStyle/>
                    <a:p>
                      <a:r>
                        <a:rPr lang="en-US" sz="1200">
                          <a:latin typeface="ui-sans-serif"/>
                          <a:sym typeface="Arial"/>
                        </a:rPr>
                        <a:t>32593, 5</a:t>
                      </a:r>
                    </a:p>
                  </a:txBody>
                  <a:tcPr/>
                </a:tc>
                <a:tc>
                  <a:txBody>
                    <a:bodyPr/>
                    <a:lstStyle/>
                    <a:p>
                      <a:r>
                        <a:rPr lang="en-US" sz="1200">
                          <a:latin typeface="ui-sans-serif"/>
                          <a:sym typeface="Arial"/>
                        </a:rPr>
                        <a:t>['code_module', 'code_presentation', 'id_student', 'date_registration', 'date_unregistration']</a:t>
                      </a:r>
                    </a:p>
                  </a:txBody>
                  <a:tcPr/>
                </a:tc>
                <a:extLst>
                  <a:ext uri="{0D108BD9-81ED-4DB2-BD59-A6C34878D82A}">
                    <a16:rowId xmlns:a16="http://schemas.microsoft.com/office/drawing/2014/main" val="1223205298"/>
                  </a:ext>
                </a:extLst>
              </a:tr>
              <a:tr h="370840">
                <a:tc>
                  <a:txBody>
                    <a:bodyPr/>
                    <a:lstStyle/>
                    <a:p>
                      <a:r>
                        <a:rPr lang="en-US" sz="1200">
                          <a:latin typeface="ui-sans-serif"/>
                          <a:sym typeface="Arial"/>
                        </a:rPr>
                        <a:t>studentVLE</a:t>
                      </a:r>
                      <a:endParaRPr lang="en-US" sz="1200" err="1">
                        <a:latin typeface="ui-sans-serif"/>
                        <a:sym typeface="Arial"/>
                      </a:endParaRPr>
                    </a:p>
                  </a:txBody>
                  <a:tcPr/>
                </a:tc>
                <a:tc>
                  <a:txBody>
                    <a:bodyPr/>
                    <a:lstStyle/>
                    <a:p>
                      <a:r>
                        <a:rPr lang="en-US" sz="1200">
                          <a:latin typeface="ui-sans-serif"/>
                          <a:sym typeface="Arial"/>
                        </a:rPr>
                        <a:t>10655280, 6</a:t>
                      </a:r>
                    </a:p>
                  </a:txBody>
                  <a:tcPr/>
                </a:tc>
                <a:tc>
                  <a:txBody>
                    <a:bodyPr/>
                    <a:lstStyle/>
                    <a:p>
                      <a:r>
                        <a:rPr lang="en-US" sz="1200">
                          <a:latin typeface="ui-sans-serif"/>
                          <a:sym typeface="Arial"/>
                        </a:rPr>
                        <a:t>['code_module', 'code_presentation', 'id_student', 'id_site', 'date', 'sum_click']</a:t>
                      </a:r>
                    </a:p>
                  </a:txBody>
                  <a:tcPr/>
                </a:tc>
                <a:extLst>
                  <a:ext uri="{0D108BD9-81ED-4DB2-BD59-A6C34878D82A}">
                    <a16:rowId xmlns:a16="http://schemas.microsoft.com/office/drawing/2014/main" val="3139094571"/>
                  </a:ext>
                </a:extLst>
              </a:tr>
              <a:tr h="370840">
                <a:tc>
                  <a:txBody>
                    <a:bodyPr/>
                    <a:lstStyle/>
                    <a:p>
                      <a:r>
                        <a:rPr lang="en-US" sz="1200">
                          <a:latin typeface="ui-sans-serif"/>
                          <a:sym typeface="Arial"/>
                        </a:rPr>
                        <a:t>vle</a:t>
                      </a:r>
                      <a:endParaRPr lang="en-US" sz="1200" err="1">
                        <a:latin typeface="ui-sans-serif"/>
                        <a:sym typeface="Arial"/>
                      </a:endParaRPr>
                    </a:p>
                  </a:txBody>
                  <a:tcPr/>
                </a:tc>
                <a:tc>
                  <a:txBody>
                    <a:bodyPr/>
                    <a:lstStyle/>
                    <a:p>
                      <a:r>
                        <a:rPr lang="en-US" sz="1200">
                          <a:latin typeface="ui-sans-serif"/>
                          <a:sym typeface="Arial"/>
                        </a:rPr>
                        <a:t>6364, 6</a:t>
                      </a:r>
                    </a:p>
                  </a:txBody>
                  <a:tcPr/>
                </a:tc>
                <a:tc>
                  <a:txBody>
                    <a:bodyPr/>
                    <a:lstStyle/>
                    <a:p>
                      <a:r>
                        <a:rPr lang="en-US" sz="1200">
                          <a:latin typeface="ui-sans-serif"/>
                          <a:sym typeface="Arial"/>
                        </a:rPr>
                        <a:t>['</a:t>
                      </a:r>
                      <a:r>
                        <a:rPr lang="en-US" sz="1200" err="1">
                          <a:latin typeface="ui-sans-serif"/>
                          <a:sym typeface="Arial"/>
                        </a:rPr>
                        <a:t>id_site</a:t>
                      </a:r>
                      <a:r>
                        <a:rPr lang="en-US" sz="1200">
                          <a:latin typeface="ui-sans-serif"/>
                          <a:sym typeface="Arial"/>
                        </a:rPr>
                        <a:t>', '</a:t>
                      </a:r>
                      <a:r>
                        <a:rPr lang="en-US" sz="1200" err="1">
                          <a:latin typeface="ui-sans-serif"/>
                          <a:sym typeface="Arial"/>
                        </a:rPr>
                        <a:t>code_module</a:t>
                      </a:r>
                      <a:r>
                        <a:rPr lang="en-US" sz="1200">
                          <a:latin typeface="ui-sans-serif"/>
                          <a:sym typeface="Arial"/>
                        </a:rPr>
                        <a:t>', '</a:t>
                      </a:r>
                      <a:r>
                        <a:rPr lang="en-US" sz="1200" err="1">
                          <a:latin typeface="ui-sans-serif"/>
                          <a:sym typeface="Arial"/>
                        </a:rPr>
                        <a:t>code_presentation</a:t>
                      </a:r>
                      <a:r>
                        <a:rPr lang="en-US" sz="1200">
                          <a:latin typeface="ui-sans-serif"/>
                          <a:sym typeface="Arial"/>
                        </a:rPr>
                        <a:t>', '</a:t>
                      </a:r>
                      <a:r>
                        <a:rPr lang="en-US" sz="1200" err="1">
                          <a:latin typeface="ui-sans-serif"/>
                          <a:sym typeface="Arial"/>
                        </a:rPr>
                        <a:t>activity_type</a:t>
                      </a:r>
                      <a:r>
                        <a:rPr lang="en-US" sz="1200">
                          <a:latin typeface="ui-sans-serif"/>
                          <a:sym typeface="Arial"/>
                        </a:rPr>
                        <a:t>', '</a:t>
                      </a:r>
                      <a:r>
                        <a:rPr lang="en-US" sz="1200" err="1">
                          <a:latin typeface="ui-sans-serif"/>
                          <a:sym typeface="Arial"/>
                        </a:rPr>
                        <a:t>week_from</a:t>
                      </a:r>
                      <a:r>
                        <a:rPr lang="en-US" sz="1200">
                          <a:latin typeface="ui-sans-serif"/>
                          <a:sym typeface="Arial"/>
                        </a:rPr>
                        <a:t>', '</a:t>
                      </a:r>
                      <a:r>
                        <a:rPr lang="en-US" sz="1200" err="1">
                          <a:latin typeface="ui-sans-serif"/>
                          <a:sym typeface="Arial"/>
                        </a:rPr>
                        <a:t>week_to</a:t>
                      </a:r>
                      <a:r>
                        <a:rPr lang="en-US" sz="1200">
                          <a:latin typeface="ui-sans-serif"/>
                          <a:sym typeface="Arial"/>
                        </a:rPr>
                        <a:t>']</a:t>
                      </a:r>
                    </a:p>
                  </a:txBody>
                  <a:tcPr/>
                </a:tc>
                <a:extLst>
                  <a:ext uri="{0D108BD9-81ED-4DB2-BD59-A6C34878D82A}">
                    <a16:rowId xmlns:a16="http://schemas.microsoft.com/office/drawing/2014/main" val="2513030733"/>
                  </a:ext>
                </a:extLst>
              </a:tr>
            </a:tbl>
          </a:graphicData>
        </a:graphic>
      </p:graphicFrame>
      <p:sp>
        <p:nvSpPr>
          <p:cNvPr id="6" name="TextBox 5">
            <a:extLst>
              <a:ext uri="{FF2B5EF4-FFF2-40B4-BE49-F238E27FC236}">
                <a16:creationId xmlns:a16="http://schemas.microsoft.com/office/drawing/2014/main" id="{73909218-C429-9598-6463-4686631BBE5A}"/>
              </a:ext>
            </a:extLst>
          </p:cNvPr>
          <p:cNvSpPr txBox="1"/>
          <p:nvPr/>
        </p:nvSpPr>
        <p:spPr>
          <a:xfrm>
            <a:off x="6503928" y="883796"/>
            <a:ext cx="2488818" cy="861774"/>
          </a:xfrm>
          <a:prstGeom prst="rect">
            <a:avLst/>
          </a:prstGeom>
          <a:noFill/>
        </p:spPr>
        <p:txBody>
          <a:bodyPr wrap="square" lIns="91440" tIns="45720" rIns="91440" bIns="45720" rtlCol="0" anchor="t">
            <a:spAutoFit/>
          </a:bodyPr>
          <a:lstStyle/>
          <a:p>
            <a:pPr marL="171450" indent="-171450">
              <a:buFont typeface="Wingdings" panose="05000000000000000000" pitchFamily="2" charset="2"/>
              <a:buChar char="§"/>
            </a:pPr>
            <a:r>
              <a:rPr lang="en-US" sz="1200">
                <a:solidFill>
                  <a:srgbClr val="0D0D0D"/>
                </a:solidFill>
                <a:latin typeface="ui-sans-serif"/>
              </a:rPr>
              <a:t>25,149 unique students, 7 courses from 2 semesters (Feb &amp; Oct) across 2 years (2013 and 2014)</a:t>
            </a:r>
          </a:p>
          <a:p>
            <a:pPr marL="285750" indent="-285750">
              <a:buFont typeface="Wingdings" panose="05000000000000000000" pitchFamily="2" charset="2"/>
              <a:buChar char="§"/>
            </a:pPr>
            <a:endParaRPr lang="en-US"/>
          </a:p>
        </p:txBody>
      </p:sp>
    </p:spTree>
    <p:extLst>
      <p:ext uri="{BB962C8B-B14F-4D97-AF65-F5344CB8AC3E}">
        <p14:creationId xmlns:p14="http://schemas.microsoft.com/office/powerpoint/2010/main" val="402529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5680075" cy="5143500"/>
          </a:xfrm>
          <a:custGeom>
            <a:avLst/>
            <a:gdLst/>
            <a:ahLst/>
            <a:cxnLst/>
            <a:rect l="l" t="t" r="r" b="b"/>
            <a:pathLst>
              <a:path w="5680075" h="5143500">
                <a:moveTo>
                  <a:pt x="0" y="5143500"/>
                </a:moveTo>
                <a:lnTo>
                  <a:pt x="5679948" y="5143500"/>
                </a:lnTo>
                <a:lnTo>
                  <a:pt x="5679948" y="0"/>
                </a:lnTo>
                <a:lnTo>
                  <a:pt x="0" y="0"/>
                </a:lnTo>
                <a:lnTo>
                  <a:pt x="0" y="5143500"/>
                </a:lnTo>
                <a:close/>
              </a:path>
            </a:pathLst>
          </a:custGeom>
          <a:solidFill>
            <a:srgbClr val="4ECDC4"/>
          </a:solidFill>
        </p:spPr>
        <p:txBody>
          <a:bodyPr wrap="square" lIns="0" tIns="0" rIns="0" bIns="0" rtlCol="0"/>
          <a:lstStyle/>
          <a:p>
            <a:endParaRPr/>
          </a:p>
        </p:txBody>
      </p:sp>
      <p:sp>
        <p:nvSpPr>
          <p:cNvPr id="3" name="object 3"/>
          <p:cNvSpPr/>
          <p:nvPr/>
        </p:nvSpPr>
        <p:spPr>
          <a:xfrm>
            <a:off x="5680075" y="6876"/>
            <a:ext cx="3464560" cy="5143500"/>
          </a:xfrm>
          <a:custGeom>
            <a:avLst/>
            <a:gdLst/>
            <a:ahLst/>
            <a:cxnLst/>
            <a:rect l="l" t="t" r="r" b="b"/>
            <a:pathLst>
              <a:path w="3464559" h="5143500">
                <a:moveTo>
                  <a:pt x="3464052" y="0"/>
                </a:moveTo>
                <a:lnTo>
                  <a:pt x="0" y="0"/>
                </a:lnTo>
                <a:lnTo>
                  <a:pt x="0" y="5143500"/>
                </a:lnTo>
                <a:lnTo>
                  <a:pt x="3464052" y="5143500"/>
                </a:lnTo>
                <a:lnTo>
                  <a:pt x="3464052" y="0"/>
                </a:lnTo>
                <a:close/>
              </a:path>
            </a:pathLst>
          </a:custGeom>
          <a:solidFill>
            <a:srgbClr val="FFFFFF"/>
          </a:solidFill>
        </p:spPr>
        <p:txBody>
          <a:bodyPr wrap="square" lIns="0" tIns="0" rIns="0" bIns="0" rtlCol="0"/>
          <a:lstStyle/>
          <a:p>
            <a:endParaRPr/>
          </a:p>
        </p:txBody>
      </p:sp>
      <p:sp>
        <p:nvSpPr>
          <p:cNvPr id="4" name="object 4"/>
          <p:cNvSpPr txBox="1"/>
          <p:nvPr/>
        </p:nvSpPr>
        <p:spPr>
          <a:xfrm>
            <a:off x="226980" y="2011527"/>
            <a:ext cx="5343726" cy="2230098"/>
          </a:xfrm>
          <a:prstGeom prst="rect">
            <a:avLst/>
          </a:prstGeom>
        </p:spPr>
        <p:txBody>
          <a:bodyPr vert="horz" wrap="square" lIns="0" tIns="97790" rIns="0" bIns="0" rtlCol="0" anchor="t">
            <a:spAutoFit/>
          </a:bodyPr>
          <a:lstStyle/>
          <a:p>
            <a:pPr marL="2434590" algn="ctr">
              <a:lnSpc>
                <a:spcPct val="100000"/>
              </a:lnSpc>
              <a:spcBef>
                <a:spcPts val="770"/>
              </a:spcBef>
            </a:pPr>
            <a:r>
              <a:rPr lang="en-US" sz="9600" b="1" spc="-455">
                <a:solidFill>
                  <a:srgbClr val="C6F463"/>
                </a:solidFill>
                <a:latin typeface="Tahoma"/>
                <a:cs typeface="Tahoma"/>
              </a:rPr>
              <a:t>3</a:t>
            </a:r>
            <a:r>
              <a:rPr sz="9600" b="1" spc="-455">
                <a:solidFill>
                  <a:srgbClr val="C6F463"/>
                </a:solidFill>
                <a:latin typeface="Tahoma"/>
                <a:cs typeface="Tahoma"/>
              </a:rPr>
              <a:t>.</a:t>
            </a:r>
            <a:endParaRPr sz="9600">
              <a:latin typeface="Tahoma"/>
              <a:cs typeface="Tahoma"/>
            </a:endParaRPr>
          </a:p>
          <a:p>
            <a:pPr marL="12700">
              <a:spcBef>
                <a:spcPts val="275"/>
              </a:spcBef>
            </a:pPr>
            <a:r>
              <a:rPr lang="en-US" sz="4000" b="1" spc="35">
                <a:solidFill>
                  <a:srgbClr val="FFFFFF"/>
                </a:solidFill>
                <a:latin typeface="Tahoma" panose="020B0604030504040204" pitchFamily="34" charset="0"/>
                <a:ea typeface="Tahoma" panose="020B0604030504040204" pitchFamily="34" charset="0"/>
                <a:cs typeface="Tahoma" panose="020B0604030504040204" pitchFamily="34" charset="0"/>
              </a:rPr>
              <a:t>Objectives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object 6"/>
          <p:cNvSpPr txBox="1">
            <a:spLocks noGrp="1"/>
          </p:cNvSpPr>
          <p:nvPr>
            <p:ph type="sldNum" sz="quarter" idx="7"/>
          </p:nvPr>
        </p:nvSpPr>
        <p:spPr>
          <a:prstGeom prst="rect">
            <a:avLst/>
          </a:prstGeom>
        </p:spPr>
        <p:txBody>
          <a:bodyPr vert="horz" wrap="square" lIns="0" tIns="7620" rIns="0" bIns="0" rtlCol="0">
            <a:spAutoFit/>
          </a:bodyPr>
          <a:lstStyle/>
          <a:p>
            <a:pPr marL="68580">
              <a:lnSpc>
                <a:spcPct val="100000"/>
              </a:lnSpc>
              <a:spcBef>
                <a:spcPts val="60"/>
              </a:spcBef>
            </a:pPr>
            <a:fld id="{81D60167-4931-47E6-BA6A-407CBD079E47}" type="slidenum">
              <a:rPr spc="-125" dirty="0"/>
              <a:t>8</a:t>
            </a:fld>
            <a:endParaRPr spc="-125"/>
          </a:p>
        </p:txBody>
      </p:sp>
    </p:spTree>
    <p:extLst>
      <p:ext uri="{BB962C8B-B14F-4D97-AF65-F5344CB8AC3E}">
        <p14:creationId xmlns:p14="http://schemas.microsoft.com/office/powerpoint/2010/main" val="406981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5039867"/>
            <a:ext cx="9144000" cy="104139"/>
          </a:xfrm>
          <a:custGeom>
            <a:avLst/>
            <a:gdLst/>
            <a:ahLst/>
            <a:cxnLst/>
            <a:rect l="l" t="t" r="r" b="b"/>
            <a:pathLst>
              <a:path w="9144000" h="104139">
                <a:moveTo>
                  <a:pt x="9144000" y="0"/>
                </a:moveTo>
                <a:lnTo>
                  <a:pt x="0" y="0"/>
                </a:lnTo>
                <a:lnTo>
                  <a:pt x="0" y="103631"/>
                </a:lnTo>
                <a:lnTo>
                  <a:pt x="9144000" y="103631"/>
                </a:lnTo>
                <a:lnTo>
                  <a:pt x="9144000" y="0"/>
                </a:lnTo>
                <a:close/>
              </a:path>
            </a:pathLst>
          </a:custGeom>
          <a:solidFill>
            <a:srgbClr val="C6F463"/>
          </a:solidFill>
        </p:spPr>
        <p:txBody>
          <a:bodyPr wrap="square" lIns="0" tIns="0" rIns="0" bIns="0" rtlCol="0"/>
          <a:lstStyle/>
          <a:p>
            <a:endParaRPr/>
          </a:p>
        </p:txBody>
      </p:sp>
      <p:sp>
        <p:nvSpPr>
          <p:cNvPr id="5" name="object 5"/>
          <p:cNvSpPr txBox="1"/>
          <p:nvPr/>
        </p:nvSpPr>
        <p:spPr>
          <a:xfrm>
            <a:off x="4421531" y="4847232"/>
            <a:ext cx="295361" cy="192360"/>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sz="1200" b="1" spc="-120" dirty="0">
                <a:solidFill>
                  <a:srgbClr val="4ECDC4"/>
                </a:solidFill>
                <a:latin typeface="Tahoma"/>
                <a:cs typeface="Tahoma"/>
              </a:rPr>
              <a:t>9</a:t>
            </a:fld>
            <a:endParaRPr sz="1200">
              <a:latin typeface="Tahoma"/>
              <a:cs typeface="Tahoma"/>
            </a:endParaRPr>
          </a:p>
        </p:txBody>
      </p:sp>
      <p:sp>
        <p:nvSpPr>
          <p:cNvPr id="4" name="TextBox 3">
            <a:extLst>
              <a:ext uri="{FF2B5EF4-FFF2-40B4-BE49-F238E27FC236}">
                <a16:creationId xmlns:a16="http://schemas.microsoft.com/office/drawing/2014/main" id="{9DF2CB32-E170-EBB5-A62F-40C1CAC148BB}"/>
              </a:ext>
            </a:extLst>
          </p:cNvPr>
          <p:cNvSpPr txBox="1"/>
          <p:nvPr/>
        </p:nvSpPr>
        <p:spPr>
          <a:xfrm>
            <a:off x="4554" y="133022"/>
            <a:ext cx="9139446" cy="584775"/>
          </a:xfrm>
          <a:prstGeom prst="rect">
            <a:avLst/>
          </a:prstGeom>
          <a:noFill/>
        </p:spPr>
        <p:txBody>
          <a:bodyPr wrap="square" lIns="91440" tIns="45720" rIns="91440" bIns="45720" rtlCol="0" anchor="t">
            <a:spAutoFit/>
          </a:bodyPr>
          <a:lstStyle/>
          <a:p>
            <a:pPr>
              <a:buSzPts val="3000"/>
            </a:pPr>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POSSIBLE OBJECTIVES </a:t>
            </a:r>
          </a:p>
        </p:txBody>
      </p:sp>
      <p:sp>
        <p:nvSpPr>
          <p:cNvPr id="8" name="TextBox 7">
            <a:extLst>
              <a:ext uri="{FF2B5EF4-FFF2-40B4-BE49-F238E27FC236}">
                <a16:creationId xmlns:a16="http://schemas.microsoft.com/office/drawing/2014/main" id="{3B08C685-64D6-0281-7E68-9DBDE60A60C4}"/>
              </a:ext>
            </a:extLst>
          </p:cNvPr>
          <p:cNvSpPr txBox="1"/>
          <p:nvPr/>
        </p:nvSpPr>
        <p:spPr>
          <a:xfrm>
            <a:off x="0" y="661355"/>
            <a:ext cx="8641632" cy="1643655"/>
          </a:xfrm>
          <a:prstGeom prst="rect">
            <a:avLst/>
          </a:prstGeom>
          <a:noFill/>
        </p:spPr>
        <p:txBody>
          <a:bodyPr wrap="square" lIns="91440" tIns="45720" rIns="91440" bIns="45720" rtlCol="0" anchor="t">
            <a:spAutoFit/>
          </a:bodyPr>
          <a:lstStyle/>
          <a:p>
            <a:pPr marL="274320" indent="-171450">
              <a:lnSpc>
                <a:spcPct val="150000"/>
              </a:lnSpc>
              <a:spcBef>
                <a:spcPts val="120"/>
              </a:spcBef>
              <a:spcAft>
                <a:spcPts val="120"/>
              </a:spcAft>
              <a:buFont typeface="Wingdings" panose="05000000000000000000" pitchFamily="2" charset="2"/>
              <a:buChar char="§"/>
            </a:pPr>
            <a:r>
              <a:rPr lang="en-US" sz="1200" b="1">
                <a:solidFill>
                  <a:srgbClr val="0D0D0D"/>
                </a:solidFill>
                <a:latin typeface="ui-sans-serif"/>
              </a:rPr>
              <a:t>Predicting Student Early Dropout</a:t>
            </a:r>
            <a:r>
              <a:rPr lang="en-US" sz="1200">
                <a:solidFill>
                  <a:srgbClr val="0D0D0D"/>
                </a:solidFill>
                <a:latin typeface="ui-sans-serif"/>
              </a:rPr>
              <a:t>: Identify students at risk of dropping out early in the course.</a:t>
            </a:r>
          </a:p>
          <a:p>
            <a:pPr marL="274320" indent="-171450">
              <a:lnSpc>
                <a:spcPct val="150000"/>
              </a:lnSpc>
              <a:spcBef>
                <a:spcPts val="120"/>
              </a:spcBef>
              <a:spcAft>
                <a:spcPts val="120"/>
              </a:spcAft>
              <a:buFont typeface="Wingdings" panose="05000000000000000000" pitchFamily="2" charset="2"/>
              <a:buChar char="§"/>
            </a:pPr>
            <a:r>
              <a:rPr lang="en-US" sz="1200" b="1">
                <a:solidFill>
                  <a:srgbClr val="0D0D0D"/>
                </a:solidFill>
                <a:latin typeface="ui-sans-serif"/>
              </a:rPr>
              <a:t>Predicting Students Who Are At-Risk: </a:t>
            </a:r>
            <a:r>
              <a:rPr lang="en-US" sz="1200">
                <a:solidFill>
                  <a:srgbClr val="0D0D0D"/>
                </a:solidFill>
                <a:latin typeface="ui-sans-serif"/>
              </a:rPr>
              <a:t>Identify students who are at risk of failing out early in the course.</a:t>
            </a:r>
            <a:endParaRPr lang="en-US" sz="1200" b="1">
              <a:solidFill>
                <a:srgbClr val="0D0D0D"/>
              </a:solidFill>
              <a:latin typeface="ui-sans-serif"/>
            </a:endParaRPr>
          </a:p>
          <a:p>
            <a:pPr marL="274320" indent="-171450">
              <a:lnSpc>
                <a:spcPct val="150000"/>
              </a:lnSpc>
              <a:spcBef>
                <a:spcPts val="120"/>
              </a:spcBef>
              <a:spcAft>
                <a:spcPts val="120"/>
              </a:spcAft>
              <a:buFont typeface="Wingdings" panose="05000000000000000000" pitchFamily="2" charset="2"/>
              <a:buChar char="§"/>
            </a:pPr>
            <a:r>
              <a:rPr lang="en-US" sz="1200" b="1">
                <a:solidFill>
                  <a:srgbClr val="0D0D0D"/>
                </a:solidFill>
                <a:latin typeface="ui-sans-serif"/>
              </a:rPr>
              <a:t>Predicting Student Performance:</a:t>
            </a:r>
            <a:r>
              <a:rPr lang="en-US" sz="1200">
                <a:latin typeface="ui-sans-serif"/>
              </a:rPr>
              <a:t> </a:t>
            </a:r>
            <a:r>
              <a:rPr lang="en-US" sz="1200">
                <a:solidFill>
                  <a:srgbClr val="0D0D0D"/>
                </a:solidFill>
                <a:latin typeface="ui-sans-serif"/>
              </a:rPr>
              <a:t>Forecast final grades or performance in specific assessments.</a:t>
            </a:r>
          </a:p>
          <a:p>
            <a:pPr marL="274320" indent="-171450">
              <a:spcBef>
                <a:spcPts val="120"/>
              </a:spcBef>
              <a:spcAft>
                <a:spcPts val="120"/>
              </a:spcAft>
              <a:buFont typeface="Wingdings" panose="05000000000000000000" pitchFamily="2" charset="2"/>
              <a:buChar char="§"/>
            </a:pPr>
            <a:r>
              <a:rPr lang="en-US" sz="1200" b="1">
                <a:solidFill>
                  <a:srgbClr val="0D0D0D"/>
                </a:solidFill>
                <a:latin typeface="ui-sans-serif"/>
              </a:rPr>
              <a:t>Analyzing Student Engagement: </a:t>
            </a:r>
            <a:r>
              <a:rPr lang="en-US" sz="1200">
                <a:solidFill>
                  <a:srgbClr val="0D0D0D"/>
                </a:solidFill>
                <a:latin typeface="ui-sans-serif"/>
              </a:rPr>
              <a:t>Understand how different types of student interactions with the virtual learning environment (VLE) affect their learning outcomes</a:t>
            </a:r>
            <a:r>
              <a:rPr lang="en-US" sz="1200">
                <a:latin typeface="ui-sans-serif"/>
              </a:rPr>
              <a:t>. </a:t>
            </a:r>
          </a:p>
          <a:p>
            <a:pPr marL="274320" indent="-171450">
              <a:lnSpc>
                <a:spcPct val="150000"/>
              </a:lnSpc>
              <a:spcBef>
                <a:spcPts val="120"/>
              </a:spcBef>
              <a:spcAft>
                <a:spcPts val="120"/>
              </a:spcAft>
              <a:buFont typeface="Wingdings" panose="05000000000000000000" pitchFamily="2" charset="2"/>
              <a:buChar char="§"/>
            </a:pPr>
            <a:r>
              <a:rPr lang="en-US" sz="1200" b="1">
                <a:solidFill>
                  <a:srgbClr val="0D0D0D"/>
                </a:solidFill>
                <a:latin typeface="ui-sans-serif"/>
              </a:rPr>
              <a:t>Assessment Impact</a:t>
            </a:r>
            <a:r>
              <a:rPr lang="en-US" sz="1200">
                <a:solidFill>
                  <a:srgbClr val="0D0D0D"/>
                </a:solidFill>
                <a:latin typeface="ui-sans-serif"/>
              </a:rPr>
              <a:t>: Examine the relationship between different types of assessments (TMA, CMA, Exam) and student outcomes.</a:t>
            </a:r>
            <a:endParaRPr lang="en-US" sz="1200">
              <a:latin typeface="ui-sans-serif"/>
            </a:endParaRPr>
          </a:p>
        </p:txBody>
      </p:sp>
      <p:sp>
        <p:nvSpPr>
          <p:cNvPr id="6" name="TextBox 5">
            <a:extLst>
              <a:ext uri="{FF2B5EF4-FFF2-40B4-BE49-F238E27FC236}">
                <a16:creationId xmlns:a16="http://schemas.microsoft.com/office/drawing/2014/main" id="{D6F8CD51-24FF-54D3-911A-B2654D7BEBB1}"/>
              </a:ext>
            </a:extLst>
          </p:cNvPr>
          <p:cNvSpPr txBox="1"/>
          <p:nvPr/>
        </p:nvSpPr>
        <p:spPr>
          <a:xfrm>
            <a:off x="100715" y="2538633"/>
            <a:ext cx="8641632" cy="2308324"/>
          </a:xfrm>
          <a:prstGeom prst="rect">
            <a:avLst/>
          </a:prstGeom>
          <a:noFill/>
        </p:spPr>
        <p:txBody>
          <a:bodyPr wrap="square" lIns="91440" tIns="45720" rIns="91440" bIns="45720" rtlCol="0" anchor="t">
            <a:spAutoFit/>
          </a:bodyPr>
          <a:lstStyle/>
          <a:p>
            <a:r>
              <a:rPr lang="en-US" sz="3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ahoma"/>
                <a:ea typeface="Tahoma"/>
                <a:cs typeface="Tahoma"/>
              </a:rPr>
              <a:t>OUR OBJECTIVES</a:t>
            </a:r>
          </a:p>
          <a:p>
            <a:pPr marL="171450" indent="-171450">
              <a:buFont typeface="Wingdings" panose="05000000000000000000" pitchFamily="2" charset="2"/>
              <a:buChar char="§"/>
            </a:pPr>
            <a:r>
              <a:rPr lang="en-US" sz="1200" b="1">
                <a:solidFill>
                  <a:srgbClr val="0D0D0D"/>
                </a:solidFill>
                <a:latin typeface="ui-sans-serif"/>
              </a:rPr>
              <a:t>Early dropout prediction :</a:t>
            </a:r>
            <a:r>
              <a:rPr lang="en-US" sz="1200">
                <a:solidFill>
                  <a:srgbClr val="0D0D0D"/>
                </a:solidFill>
                <a:latin typeface="ui-sans-serif"/>
              </a:rPr>
              <a:t> To identify students who are at risk of dropping out early in their academic journey and implement timely interventions to improve retention rates.</a:t>
            </a:r>
          </a:p>
          <a:p>
            <a:pPr marL="171450" indent="-171450">
              <a:buFont typeface="Wingdings" panose="05000000000000000000" pitchFamily="2" charset="2"/>
              <a:buChar char="Ø"/>
            </a:pPr>
            <a:r>
              <a:rPr lang="en-US" sz="1200" b="1">
                <a:solidFill>
                  <a:srgbClr val="0D0D0D"/>
                </a:solidFill>
                <a:latin typeface="ui-sans-serif"/>
              </a:rPr>
              <a:t> Why? : </a:t>
            </a:r>
            <a:r>
              <a:rPr lang="en-US" sz="1200">
                <a:solidFill>
                  <a:srgbClr val="0D0D0D"/>
                </a:solidFill>
                <a:latin typeface="ui-sans-serif"/>
              </a:rPr>
              <a:t>Working on predicting and preventing student early dropout is crucial because it directly enhances student success by   providing timely support and resources to those at risk, ensuring they have the best chance to complete their education and achieve  their academic and personal goals</a:t>
            </a:r>
          </a:p>
          <a:p>
            <a:pPr marL="171450" indent="-171450">
              <a:buFont typeface="Wingdings" panose="05000000000000000000" pitchFamily="2" charset="2"/>
              <a:buChar char="§"/>
            </a:pPr>
            <a:r>
              <a:rPr lang="en-US" sz="1200" b="1">
                <a:solidFill>
                  <a:srgbClr val="0D0D0D"/>
                </a:solidFill>
                <a:latin typeface="ui-sans-serif"/>
              </a:rPr>
              <a:t>Early At-risk prediction : </a:t>
            </a:r>
            <a:r>
              <a:rPr lang="en-US" sz="1200">
                <a:solidFill>
                  <a:srgbClr val="0D0D0D"/>
                </a:solidFill>
                <a:latin typeface="ui-sans-serif"/>
              </a:rPr>
              <a:t>To identify students who are at risk of academic failure in the educational process.</a:t>
            </a:r>
          </a:p>
          <a:p>
            <a:pPr marL="171450" indent="-171450">
              <a:buFont typeface="Wingdings" panose="05000000000000000000" pitchFamily="2" charset="2"/>
              <a:buChar char="Ø"/>
            </a:pPr>
            <a:r>
              <a:rPr lang="en-US" sz="1200" b="1">
                <a:solidFill>
                  <a:srgbClr val="0D0D0D"/>
                </a:solidFill>
                <a:latin typeface="ui-sans-serif"/>
              </a:rPr>
              <a:t> Why</a:t>
            </a:r>
            <a:r>
              <a:rPr lang="en-US" sz="1200">
                <a:solidFill>
                  <a:srgbClr val="0D0D0D"/>
                </a:solidFill>
                <a:latin typeface="ui-sans-serif"/>
              </a:rPr>
              <a:t>? : Predicting at-risk students allows educational institutions to provide timely and personalized interventions, such as academic support, counseling, and mentoring. This proactive approach enhances students' academic success, personal development, and well-being, leading to higher retention and graduation rates.</a:t>
            </a:r>
            <a:endParaRPr lang="en-US" sz="1200">
              <a:latin typeface="ui-sans-serif"/>
            </a:endParaRPr>
          </a:p>
        </p:txBody>
      </p:sp>
    </p:spTree>
    <p:extLst>
      <p:ext uri="{BB962C8B-B14F-4D97-AF65-F5344CB8AC3E}">
        <p14:creationId xmlns:p14="http://schemas.microsoft.com/office/powerpoint/2010/main" val="3455460952"/>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3997</Words>
  <Application>Microsoft Macintosh PowerPoint</Application>
  <PresentationFormat>On-screen Show (16:9)</PresentationFormat>
  <Paragraphs>844</Paragraphs>
  <Slides>33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 Narrow</vt:lpstr>
      <vt:lpstr>Arial</vt:lpstr>
      <vt:lpstr>Lucida Sans Unicode</vt:lpstr>
      <vt:lpstr>ui-sans-serif</vt:lpstr>
      <vt:lpstr>Montserrat</vt:lpstr>
      <vt:lpstr>Wingdings</vt:lpstr>
      <vt:lpstr>Tahoma</vt:lpstr>
      <vt:lpstr>Desdemona template</vt:lpstr>
      <vt:lpstr>Group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Sanketkumar Patel</cp:lastModifiedBy>
  <cp:revision>2</cp:revision>
  <dcterms:modified xsi:type="dcterms:W3CDTF">2024-08-12T17:29:14Z</dcterms:modified>
</cp:coreProperties>
</file>