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5" r:id="rId4"/>
    <p:sldId id="258" r:id="rId5"/>
    <p:sldId id="272" r:id="rId6"/>
    <p:sldId id="273" r:id="rId7"/>
    <p:sldId id="266" r:id="rId8"/>
    <p:sldId id="267" r:id="rId9"/>
    <p:sldId id="268" r:id="rId10"/>
    <p:sldId id="269" r:id="rId11"/>
    <p:sldId id="274" r:id="rId12"/>
    <p:sldId id="275" r:id="rId13"/>
    <p:sldId id="264" r:id="rId14"/>
    <p:sldId id="276" r:id="rId15"/>
    <p:sldId id="277" r:id="rId16"/>
    <p:sldId id="25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8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75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ijert.org/plant-disease-detection-using-image-processing2" TargetMode="External"/><Relationship Id="rId2" Type="http://schemas.openxmlformats.org/officeDocument/2006/relationships/hyperlink" Target="https://ieeexplore.ieee.org/document/9155585" TargetMode="External"/><Relationship Id="rId1" Type="http://schemas.openxmlformats.org/officeDocument/2006/relationships/slideLayout" Target="../slideLayouts/slideLayout3.xml"/><Relationship Id="rId4" Type="http://schemas.openxmlformats.org/officeDocument/2006/relationships/hyperlink" Target="https://www.researchgate.net/publication/308953779_Applying_image_processing_technique_to_detect_plant_diseases#:~:text=Kulkarni%20and%20Patil%20(2012)%20employed,reached%2091%25.%2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s231n.stanford.edu/reports/2017/pdfs/325.pdf" TargetMode="External"/><Relationship Id="rId2" Type="http://schemas.openxmlformats.org/officeDocument/2006/relationships/hyperlink" Target="https://www.ijareeie.com/upload/january/5_Agricultural%20plant.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52400" y="3103025"/>
            <a:ext cx="8520600" cy="15384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sz="1400" dirty="0"/>
              <a:t>Student name : Janavi Kharat                                                      Roll no:	83		 Division:B</a:t>
            </a:r>
            <a:endParaRPr sz="1400" dirty="0"/>
          </a:p>
          <a:p>
            <a:pPr marL="0" lvl="0" indent="0" algn="ctr" rtl="0">
              <a:spcBef>
                <a:spcPts val="0"/>
              </a:spcBef>
              <a:spcAft>
                <a:spcPts val="0"/>
              </a:spcAft>
              <a:buClr>
                <a:schemeClr val="dk1"/>
              </a:buClr>
              <a:buSzPts val="1100"/>
              <a:buFont typeface="Arial"/>
              <a:buNone/>
            </a:pPr>
            <a:r>
              <a:rPr lang="en" sz="1400" dirty="0"/>
              <a:t>Student name : Sanket Naikwadi 			  Roll no:	116		 Division:B</a:t>
            </a:r>
            <a:endParaRPr sz="1400" dirty="0"/>
          </a:p>
          <a:p>
            <a:pPr marL="0" lvl="0" indent="0" algn="ctr" rtl="0">
              <a:spcBef>
                <a:spcPts val="0"/>
              </a:spcBef>
              <a:spcAft>
                <a:spcPts val="0"/>
              </a:spcAft>
              <a:buNone/>
            </a:pPr>
            <a:r>
              <a:rPr lang="en" sz="1400" dirty="0"/>
              <a:t>Student name : Aman Pandey			  Roll no:	128		 Division:B</a:t>
            </a:r>
          </a:p>
          <a:p>
            <a:pPr marL="0" indent="0" algn="l"/>
            <a:r>
              <a:rPr lang="en" sz="1400" dirty="0"/>
              <a:t>   </a:t>
            </a:r>
            <a:r>
              <a:rPr lang="en-US" sz="1400" dirty="0"/>
              <a:t>Student name : </a:t>
            </a:r>
            <a:r>
              <a:rPr lang="en-US" sz="1400" dirty="0" err="1"/>
              <a:t>Sayali</a:t>
            </a:r>
            <a:r>
              <a:rPr lang="en-US" sz="1400" dirty="0"/>
              <a:t> </a:t>
            </a:r>
            <a:r>
              <a:rPr lang="en-US" sz="1400" dirty="0" err="1"/>
              <a:t>Nikam</a:t>
            </a:r>
            <a:r>
              <a:rPr lang="en-US" sz="1400" dirty="0"/>
              <a:t>		                        Roll no:	   120	                       </a:t>
            </a:r>
            <a:r>
              <a:rPr lang="en-US" sz="1400" dirty="0" err="1"/>
              <a:t>Division:B</a:t>
            </a:r>
            <a:endParaRPr lang="en-US" sz="1400" dirty="0"/>
          </a:p>
          <a:p>
            <a:pPr marL="0" lvl="0" indent="0" algn="l" rtl="0">
              <a:spcBef>
                <a:spcPts val="0"/>
              </a:spcBef>
              <a:spcAft>
                <a:spcPts val="0"/>
              </a:spcAft>
              <a:buNone/>
            </a:pPr>
            <a:endParaRPr sz="1400" dirty="0"/>
          </a:p>
          <a:p>
            <a:pPr marL="0" lvl="0" indent="0" algn="ctr" rtl="0">
              <a:spcBef>
                <a:spcPts val="0"/>
              </a:spcBef>
              <a:spcAft>
                <a:spcPts val="0"/>
              </a:spcAft>
              <a:buNone/>
            </a:pPr>
            <a:endParaRPr sz="1400" dirty="0"/>
          </a:p>
          <a:p>
            <a:pPr marL="0" lvl="0" indent="0" algn="ctr" rtl="0">
              <a:spcBef>
                <a:spcPts val="0"/>
              </a:spcBef>
              <a:spcAft>
                <a:spcPts val="0"/>
              </a:spcAft>
              <a:buClr>
                <a:schemeClr val="dk1"/>
              </a:buClr>
              <a:buSzPts val="1100"/>
              <a:buFont typeface="Arial"/>
              <a:buNone/>
            </a:pPr>
            <a:r>
              <a:rPr lang="en" sz="1400" dirty="0"/>
              <a:t>Under the Guidance of : Prof.Varsha Wangikar</a:t>
            </a:r>
            <a:endParaRPr sz="1400" dirty="0"/>
          </a:p>
          <a:p>
            <a:pPr marL="0" lvl="0" indent="0" algn="ctr" rtl="0">
              <a:spcBef>
                <a:spcPts val="0"/>
              </a:spcBef>
              <a:spcAft>
                <a:spcPts val="0"/>
              </a:spcAft>
              <a:buNone/>
            </a:pPr>
            <a:endParaRPr sz="1400" dirty="0"/>
          </a:p>
        </p:txBody>
      </p:sp>
      <p:sp>
        <p:nvSpPr>
          <p:cNvPr id="55" name="Google Shape;55;p13"/>
          <p:cNvSpPr txBox="1"/>
          <p:nvPr/>
        </p:nvSpPr>
        <p:spPr>
          <a:xfrm>
            <a:off x="743700" y="2351246"/>
            <a:ext cx="7338000" cy="7078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t>Plant Disease Detection and Treatment</a:t>
            </a:r>
            <a:br>
              <a:rPr lang="en" sz="2000" dirty="0"/>
            </a:br>
            <a:r>
              <a:rPr lang="en" dirty="0"/>
              <a:t>(Group no: 10)</a:t>
            </a:r>
            <a:endParaRPr sz="2000" dirty="0"/>
          </a:p>
        </p:txBody>
      </p:sp>
      <p:sp>
        <p:nvSpPr>
          <p:cNvPr id="56" name="Google Shape;56;p13"/>
          <p:cNvSpPr txBox="1"/>
          <p:nvPr/>
        </p:nvSpPr>
        <p:spPr>
          <a:xfrm>
            <a:off x="903000" y="1600046"/>
            <a:ext cx="7338000" cy="7512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Clr>
                <a:schemeClr val="dk1"/>
              </a:buClr>
              <a:buSzPts val="1100"/>
              <a:buFont typeface="Arial"/>
              <a:buNone/>
            </a:pPr>
            <a:r>
              <a:rPr lang="en" sz="2280" dirty="0">
                <a:solidFill>
                  <a:schemeClr val="dk1"/>
                </a:solidFill>
              </a:rPr>
              <a:t>DEPARTMENT OF COMPUTER ENGINEERING</a:t>
            </a:r>
            <a:endParaRPr sz="2280" dirty="0">
              <a:solidFill>
                <a:schemeClr val="dk1"/>
              </a:solidFill>
            </a:endParaRPr>
          </a:p>
          <a:p>
            <a:pPr marL="0" lvl="0" indent="0" algn="l" rtl="0">
              <a:spcBef>
                <a:spcPts val="0"/>
              </a:spcBef>
              <a:spcAft>
                <a:spcPts val="0"/>
              </a:spcAft>
              <a:buNone/>
            </a:pPr>
            <a:endParaRPr dirty="0"/>
          </a:p>
        </p:txBody>
      </p:sp>
      <p:pic>
        <p:nvPicPr>
          <p:cNvPr id="57" name="Google Shape;57;p13"/>
          <p:cNvPicPr preferRelativeResize="0"/>
          <p:nvPr/>
        </p:nvPicPr>
        <p:blipFill>
          <a:blip r:embed="rId3">
            <a:alphaModFix/>
          </a:blip>
          <a:stretch>
            <a:fillRect/>
          </a:stretch>
        </p:blipFill>
        <p:spPr>
          <a:xfrm>
            <a:off x="152400" y="-2383"/>
            <a:ext cx="8520600" cy="129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8CBA7-0F28-2840-DE5D-6B080A2140EB}"/>
              </a:ext>
            </a:extLst>
          </p:cNvPr>
          <p:cNvSpPr txBox="1"/>
          <p:nvPr/>
        </p:nvSpPr>
        <p:spPr>
          <a:xfrm flipH="1">
            <a:off x="543557" y="340361"/>
            <a:ext cx="2282192" cy="369332"/>
          </a:xfrm>
          <a:prstGeom prst="rect">
            <a:avLst/>
          </a:prstGeom>
          <a:noFill/>
        </p:spPr>
        <p:txBody>
          <a:bodyPr wrap="square" rtlCol="0">
            <a:spAutoFit/>
          </a:bodyPr>
          <a:lstStyle/>
          <a:p>
            <a:r>
              <a:rPr lang="en-IN" sz="1800" dirty="0"/>
              <a:t>Use case diagram :  </a:t>
            </a:r>
          </a:p>
        </p:txBody>
      </p:sp>
      <p:pic>
        <p:nvPicPr>
          <p:cNvPr id="2050" name="Picture 2">
            <a:extLst>
              <a:ext uri="{FF2B5EF4-FFF2-40B4-BE49-F238E27FC236}">
                <a16:creationId xmlns:a16="http://schemas.microsoft.com/office/drawing/2014/main" id="{AD20B309-66A9-70D4-B724-0010E48064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86" b="1825"/>
          <a:stretch/>
        </p:blipFill>
        <p:spPr bwMode="auto">
          <a:xfrm>
            <a:off x="2825749" y="228600"/>
            <a:ext cx="584835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68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4EA3-1857-E5ED-3188-45D17D347799}"/>
              </a:ext>
            </a:extLst>
          </p:cNvPr>
          <p:cNvSpPr>
            <a:spLocks noGrp="1"/>
          </p:cNvSpPr>
          <p:nvPr>
            <p:ph type="title"/>
          </p:nvPr>
        </p:nvSpPr>
        <p:spPr/>
        <p:txBody>
          <a:bodyPr>
            <a:normAutofit fontScale="90000"/>
          </a:bodyPr>
          <a:lstStyle/>
          <a:p>
            <a:r>
              <a:rPr lang="en-IN" dirty="0"/>
              <a:t>Implementation Methodology:</a:t>
            </a:r>
          </a:p>
        </p:txBody>
      </p:sp>
      <p:sp>
        <p:nvSpPr>
          <p:cNvPr id="3" name="Text Placeholder 2">
            <a:extLst>
              <a:ext uri="{FF2B5EF4-FFF2-40B4-BE49-F238E27FC236}">
                <a16:creationId xmlns:a16="http://schemas.microsoft.com/office/drawing/2014/main" id="{3E9403AF-F1F8-3B06-AA19-46CEDEFF8E11}"/>
              </a:ext>
            </a:extLst>
          </p:cNvPr>
          <p:cNvSpPr>
            <a:spLocks noGrp="1"/>
          </p:cNvSpPr>
          <p:nvPr>
            <p:ph type="body" idx="1"/>
          </p:nvPr>
        </p:nvSpPr>
        <p:spPr/>
        <p:txBody>
          <a:bodyPr>
            <a:normAutofit/>
          </a:bodyPr>
          <a:lstStyle/>
          <a:p>
            <a:pPr>
              <a:buFont typeface="+mj-lt"/>
              <a:buAutoNum type="arabicPeriod"/>
            </a:pPr>
            <a:r>
              <a:rPr lang="en-US" sz="1600" b="0" dirty="0">
                <a:solidFill>
                  <a:srgbClr val="333333"/>
                </a:solidFill>
                <a:effectLst/>
                <a:latin typeface="arial" panose="020B0604020202020204" pitchFamily="34" charset="0"/>
              </a:rPr>
              <a:t>Image Dataset Acquisition: The Dataset was taken from Kaggle of Plant Village dataset. In this data-set, </a:t>
            </a:r>
            <a:r>
              <a:rPr lang="en-US" sz="1600" dirty="0">
                <a:solidFill>
                  <a:srgbClr val="333333"/>
                </a:solidFill>
                <a:latin typeface="arial" panose="020B0604020202020204" pitchFamily="34" charset="0"/>
              </a:rPr>
              <a:t>14</a:t>
            </a:r>
            <a:r>
              <a:rPr lang="en-US" sz="1600" b="0" dirty="0">
                <a:solidFill>
                  <a:srgbClr val="333333"/>
                </a:solidFill>
                <a:effectLst/>
                <a:latin typeface="arial" panose="020B0604020202020204" pitchFamily="34" charset="0"/>
              </a:rPr>
              <a:t> different classes of plant leaf and Background images are available. The data-set containing 1,44,134 images. There is a total of 38 Classes that we have to predict using the CNN Model.</a:t>
            </a:r>
          </a:p>
          <a:p>
            <a:pPr>
              <a:buFont typeface="+mj-lt"/>
              <a:buAutoNum type="arabicPeriod"/>
            </a:pPr>
            <a:r>
              <a:rPr lang="en-US" sz="1600" b="0" dirty="0">
                <a:solidFill>
                  <a:srgbClr val="444444"/>
                </a:solidFill>
                <a:effectLst/>
                <a:latin typeface="arial" panose="020B0604020202020204" pitchFamily="34" charset="0"/>
              </a:rPr>
              <a:t>Pre-processing of Images: Transforms are used for Data Augmentation like cropping the image, resize the image, convert the image to tensor, rotate the image, and many more. Transforms work as a filter for all images</a:t>
            </a:r>
            <a:r>
              <a:rPr lang="en-US" sz="1600" dirty="0">
                <a:solidFill>
                  <a:srgbClr val="333333"/>
                </a:solidFill>
                <a:latin typeface="arial" panose="020B0604020202020204" pitchFamily="34" charset="0"/>
              </a:rPr>
              <a:t>.</a:t>
            </a:r>
          </a:p>
          <a:p>
            <a:pPr>
              <a:buFont typeface="+mj-lt"/>
              <a:buAutoNum type="arabicPeriod"/>
            </a:pPr>
            <a:r>
              <a:rPr lang="en-US" sz="1600" b="0" dirty="0">
                <a:solidFill>
                  <a:srgbClr val="444444"/>
                </a:solidFill>
                <a:effectLst/>
                <a:latin typeface="arial" panose="020B0604020202020204" pitchFamily="34" charset="0"/>
              </a:rPr>
              <a:t>Train and Test Split: Split the data into train, test and validation data.</a:t>
            </a:r>
          </a:p>
          <a:p>
            <a:pPr>
              <a:buFont typeface="+mj-lt"/>
              <a:buAutoNum type="arabicPeriod"/>
            </a:pPr>
            <a:r>
              <a:rPr lang="en-US" sz="1600" b="0" dirty="0">
                <a:solidFill>
                  <a:srgbClr val="444444"/>
                </a:solidFill>
                <a:effectLst/>
                <a:latin typeface="arial" panose="020B0604020202020204" pitchFamily="34" charset="0"/>
              </a:rPr>
              <a:t>Model Creation: We use a convolutional neural network for model creation. We also specified filter size for the Conv layer and Pool layer and the shape on each layer.</a:t>
            </a:r>
            <a:endParaRPr lang="en-IN" sz="1600" dirty="0"/>
          </a:p>
        </p:txBody>
      </p:sp>
    </p:spTree>
    <p:extLst>
      <p:ext uri="{BB962C8B-B14F-4D97-AF65-F5344CB8AC3E}">
        <p14:creationId xmlns:p14="http://schemas.microsoft.com/office/powerpoint/2010/main" val="260796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4EA3-1857-E5ED-3188-45D17D347799}"/>
              </a:ext>
            </a:extLst>
          </p:cNvPr>
          <p:cNvSpPr>
            <a:spLocks noGrp="1"/>
          </p:cNvSpPr>
          <p:nvPr>
            <p:ph type="title"/>
          </p:nvPr>
        </p:nvSpPr>
        <p:spPr/>
        <p:txBody>
          <a:bodyPr>
            <a:normAutofit fontScale="90000"/>
          </a:bodyPr>
          <a:lstStyle/>
          <a:p>
            <a:r>
              <a:rPr lang="en-IN" dirty="0"/>
              <a:t>Pseudo code</a:t>
            </a:r>
          </a:p>
        </p:txBody>
      </p:sp>
      <p:sp>
        <p:nvSpPr>
          <p:cNvPr id="3" name="Text Placeholder 2">
            <a:extLst>
              <a:ext uri="{FF2B5EF4-FFF2-40B4-BE49-F238E27FC236}">
                <a16:creationId xmlns:a16="http://schemas.microsoft.com/office/drawing/2014/main" id="{3E9403AF-F1F8-3B06-AA19-46CEDEFF8E11}"/>
              </a:ext>
            </a:extLst>
          </p:cNvPr>
          <p:cNvSpPr>
            <a:spLocks noGrp="1"/>
          </p:cNvSpPr>
          <p:nvPr>
            <p:ph type="body" idx="1"/>
          </p:nvPr>
        </p:nvSpPr>
        <p:spPr>
          <a:xfrm>
            <a:off x="311700" y="1145041"/>
            <a:ext cx="8520600" cy="3416400"/>
          </a:xfrm>
        </p:spPr>
        <p:txBody>
          <a:bodyPr>
            <a:normAutofit fontScale="25000" lnSpcReduction="20000"/>
          </a:bodyPr>
          <a:lstStyle/>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class ResNet9(</a:t>
            </a:r>
            <a:r>
              <a:rPr lang="en-IN" sz="4000" dirty="0" err="1">
                <a:latin typeface="Calibri" panose="020F0502020204030204" pitchFamily="34" charset="0"/>
                <a:ea typeface="Calibri" panose="020F0502020204030204" pitchFamily="34" charset="0"/>
                <a:cs typeface="Calibri" panose="020F0502020204030204" pitchFamily="34" charset="0"/>
              </a:rPr>
              <a:t>nn.Module</a:t>
            </a:r>
            <a:r>
              <a:rPr lang="en-IN" sz="4000" dirty="0">
                <a:latin typeface="Calibri" panose="020F0502020204030204" pitchFamily="34" charset="0"/>
                <a:ea typeface="Calibri" panose="020F0502020204030204" pitchFamily="34" charset="0"/>
                <a:cs typeface="Calibri" panose="020F0502020204030204" pitchFamily="34" charset="0"/>
              </a:rPr>
              <a: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def __</a:t>
            </a:r>
            <a:r>
              <a:rPr lang="en-IN" sz="4000" dirty="0" err="1">
                <a:latin typeface="Calibri" panose="020F0502020204030204" pitchFamily="34" charset="0"/>
                <a:ea typeface="Calibri" panose="020F0502020204030204" pitchFamily="34" charset="0"/>
                <a:cs typeface="Calibri" panose="020F0502020204030204" pitchFamily="34" charset="0"/>
              </a:rPr>
              <a:t>init</a:t>
            </a:r>
            <a:r>
              <a:rPr lang="en-IN" sz="4000" dirty="0">
                <a:latin typeface="Calibri" panose="020F0502020204030204" pitchFamily="34" charset="0"/>
                <a:ea typeface="Calibri" panose="020F0502020204030204" pitchFamily="34" charset="0"/>
                <a:cs typeface="Calibri" panose="020F0502020204030204" pitchFamily="34" charset="0"/>
              </a:rPr>
              <a:t>__(self, </a:t>
            </a:r>
            <a:r>
              <a:rPr lang="en-IN" sz="4000" dirty="0" err="1">
                <a:latin typeface="Calibri" panose="020F0502020204030204" pitchFamily="34" charset="0"/>
                <a:ea typeface="Calibri" panose="020F0502020204030204" pitchFamily="34" charset="0"/>
                <a:cs typeface="Calibri" panose="020F0502020204030204" pitchFamily="34" charset="0"/>
              </a:rPr>
              <a:t>in_channels</a:t>
            </a:r>
            <a:r>
              <a:rPr lang="en-IN" sz="4000" dirty="0">
                <a:latin typeface="Calibri" panose="020F0502020204030204" pitchFamily="34" charset="0"/>
                <a:ea typeface="Calibri" panose="020F0502020204030204" pitchFamily="34" charset="0"/>
                <a:cs typeface="Calibri" panose="020F0502020204030204" pitchFamily="34" charset="0"/>
              </a:rPr>
              <a:t>, </a:t>
            </a:r>
            <a:r>
              <a:rPr lang="en-IN" sz="4000" dirty="0" err="1">
                <a:latin typeface="Calibri" panose="020F0502020204030204" pitchFamily="34" charset="0"/>
                <a:ea typeface="Calibri" panose="020F0502020204030204" pitchFamily="34" charset="0"/>
                <a:cs typeface="Calibri" panose="020F0502020204030204" pitchFamily="34" charset="0"/>
              </a:rPr>
              <a:t>num_diseases</a:t>
            </a:r>
            <a:r>
              <a:rPr lang="en-IN" sz="4000" dirty="0">
                <a:latin typeface="Calibri" panose="020F0502020204030204" pitchFamily="34" charset="0"/>
                <a:ea typeface="Calibri" panose="020F0502020204030204" pitchFamily="34" charset="0"/>
                <a:cs typeface="Calibri" panose="020F0502020204030204" pitchFamily="34" charset="0"/>
              </a:rPr>
              <a: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super().__</a:t>
            </a:r>
            <a:r>
              <a:rPr lang="en-IN" sz="4000" dirty="0" err="1">
                <a:latin typeface="Calibri" panose="020F0502020204030204" pitchFamily="34" charset="0"/>
                <a:ea typeface="Calibri" panose="020F0502020204030204" pitchFamily="34" charset="0"/>
                <a:cs typeface="Calibri" panose="020F0502020204030204" pitchFamily="34" charset="0"/>
              </a:rPr>
              <a:t>init</a:t>
            </a:r>
            <a:r>
              <a:rPr lang="en-IN" sz="4000" dirty="0">
                <a:latin typeface="Calibri" panose="020F0502020204030204" pitchFamily="34" charset="0"/>
                <a:ea typeface="Calibri" panose="020F0502020204030204" pitchFamily="34" charset="0"/>
                <a:cs typeface="Calibri" panose="020F0502020204030204" pitchFamily="34" charset="0"/>
              </a:rPr>
              <a:t>__()</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self.conv1 = </a:t>
            </a:r>
            <a:r>
              <a:rPr lang="en-IN" sz="4000" dirty="0" err="1">
                <a:latin typeface="Calibri" panose="020F0502020204030204" pitchFamily="34" charset="0"/>
                <a:ea typeface="Calibri" panose="020F0502020204030204" pitchFamily="34" charset="0"/>
                <a:cs typeface="Calibri" panose="020F0502020204030204" pitchFamily="34" charset="0"/>
              </a:rPr>
              <a:t>ConvBlock</a:t>
            </a:r>
            <a:r>
              <a:rPr lang="en-IN" sz="4000" dirty="0">
                <a:latin typeface="Calibri" panose="020F0502020204030204" pitchFamily="34" charset="0"/>
                <a:ea typeface="Calibri" panose="020F0502020204030204" pitchFamily="34" charset="0"/>
                <a:cs typeface="Calibri" panose="020F0502020204030204" pitchFamily="34" charset="0"/>
              </a:rPr>
              <a:t>(</a:t>
            </a:r>
            <a:r>
              <a:rPr lang="en-IN" sz="4000" dirty="0" err="1">
                <a:latin typeface="Calibri" panose="020F0502020204030204" pitchFamily="34" charset="0"/>
                <a:ea typeface="Calibri" panose="020F0502020204030204" pitchFamily="34" charset="0"/>
                <a:cs typeface="Calibri" panose="020F0502020204030204" pitchFamily="34" charset="0"/>
              </a:rPr>
              <a:t>in_channels</a:t>
            </a:r>
            <a:r>
              <a:rPr lang="en-IN" sz="4000" dirty="0">
                <a:latin typeface="Calibri" panose="020F0502020204030204" pitchFamily="34" charset="0"/>
                <a:ea typeface="Calibri" panose="020F0502020204030204" pitchFamily="34" charset="0"/>
                <a:cs typeface="Calibri" panose="020F0502020204030204" pitchFamily="34" charset="0"/>
              </a:rPr>
              <a:t>, 64)</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self.conv2 = </a:t>
            </a:r>
            <a:r>
              <a:rPr lang="en-IN" sz="4000" dirty="0" err="1">
                <a:latin typeface="Calibri" panose="020F0502020204030204" pitchFamily="34" charset="0"/>
                <a:ea typeface="Calibri" panose="020F0502020204030204" pitchFamily="34" charset="0"/>
                <a:cs typeface="Calibri" panose="020F0502020204030204" pitchFamily="34" charset="0"/>
              </a:rPr>
              <a:t>ConvBlock</a:t>
            </a:r>
            <a:r>
              <a:rPr lang="en-IN" sz="4000" dirty="0">
                <a:latin typeface="Calibri" panose="020F0502020204030204" pitchFamily="34" charset="0"/>
                <a:ea typeface="Calibri" panose="020F0502020204030204" pitchFamily="34" charset="0"/>
                <a:cs typeface="Calibri" panose="020F0502020204030204" pitchFamily="34" charset="0"/>
              </a:rPr>
              <a:t>(64, 128, pool=True)  </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self.res1 = </a:t>
            </a:r>
            <a:r>
              <a:rPr lang="en-IN" sz="4000" dirty="0" err="1">
                <a:latin typeface="Calibri" panose="020F0502020204030204" pitchFamily="34" charset="0"/>
                <a:ea typeface="Calibri" panose="020F0502020204030204" pitchFamily="34" charset="0"/>
                <a:cs typeface="Calibri" panose="020F0502020204030204" pitchFamily="34" charset="0"/>
              </a:rPr>
              <a:t>nn.Sequential</a:t>
            </a:r>
            <a:r>
              <a:rPr lang="en-IN" sz="4000" dirty="0">
                <a:latin typeface="Calibri" panose="020F0502020204030204" pitchFamily="34" charset="0"/>
                <a:ea typeface="Calibri" panose="020F0502020204030204" pitchFamily="34" charset="0"/>
                <a:cs typeface="Calibri" panose="020F0502020204030204" pitchFamily="34" charset="0"/>
              </a:rPr>
              <a:t>(</a:t>
            </a:r>
            <a:r>
              <a:rPr lang="en-IN" sz="4000" dirty="0" err="1">
                <a:latin typeface="Calibri" panose="020F0502020204030204" pitchFamily="34" charset="0"/>
                <a:ea typeface="Calibri" panose="020F0502020204030204" pitchFamily="34" charset="0"/>
                <a:cs typeface="Calibri" panose="020F0502020204030204" pitchFamily="34" charset="0"/>
              </a:rPr>
              <a:t>ConvBlock</a:t>
            </a:r>
            <a:r>
              <a:rPr lang="en-IN" sz="4000" dirty="0">
                <a:latin typeface="Calibri" panose="020F0502020204030204" pitchFamily="34" charset="0"/>
                <a:ea typeface="Calibri" panose="020F0502020204030204" pitchFamily="34" charset="0"/>
                <a:cs typeface="Calibri" panose="020F0502020204030204" pitchFamily="34" charset="0"/>
              </a:rPr>
              <a:t>(128, 128), </a:t>
            </a:r>
            <a:r>
              <a:rPr lang="en-IN" sz="4000" dirty="0" err="1">
                <a:latin typeface="Calibri" panose="020F0502020204030204" pitchFamily="34" charset="0"/>
                <a:ea typeface="Calibri" panose="020F0502020204030204" pitchFamily="34" charset="0"/>
                <a:cs typeface="Calibri" panose="020F0502020204030204" pitchFamily="34" charset="0"/>
              </a:rPr>
              <a:t>ConvBlock</a:t>
            </a:r>
            <a:r>
              <a:rPr lang="en-IN" sz="4000" dirty="0">
                <a:latin typeface="Calibri" panose="020F0502020204030204" pitchFamily="34" charset="0"/>
                <a:ea typeface="Calibri" panose="020F0502020204030204" pitchFamily="34" charset="0"/>
                <a:cs typeface="Calibri" panose="020F0502020204030204" pitchFamily="34" charset="0"/>
              </a:rPr>
              <a:t>(128, 128))</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self.conv3 = </a:t>
            </a:r>
            <a:r>
              <a:rPr lang="en-IN" sz="4000" dirty="0" err="1">
                <a:latin typeface="Calibri" panose="020F0502020204030204" pitchFamily="34" charset="0"/>
                <a:ea typeface="Calibri" panose="020F0502020204030204" pitchFamily="34" charset="0"/>
                <a:cs typeface="Calibri" panose="020F0502020204030204" pitchFamily="34" charset="0"/>
              </a:rPr>
              <a:t>ConvBlock</a:t>
            </a:r>
            <a:r>
              <a:rPr lang="en-IN" sz="4000" dirty="0">
                <a:latin typeface="Calibri" panose="020F0502020204030204" pitchFamily="34" charset="0"/>
                <a:ea typeface="Calibri" panose="020F0502020204030204" pitchFamily="34" charset="0"/>
                <a:cs typeface="Calibri" panose="020F0502020204030204" pitchFamily="34" charset="0"/>
              </a:rPr>
              <a:t>(128, 256, pool=True)</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self.conv4 = </a:t>
            </a:r>
            <a:r>
              <a:rPr lang="en-IN" sz="4000" dirty="0" err="1">
                <a:latin typeface="Calibri" panose="020F0502020204030204" pitchFamily="34" charset="0"/>
                <a:ea typeface="Calibri" panose="020F0502020204030204" pitchFamily="34" charset="0"/>
                <a:cs typeface="Calibri" panose="020F0502020204030204" pitchFamily="34" charset="0"/>
              </a:rPr>
              <a:t>ConvBlock</a:t>
            </a:r>
            <a:r>
              <a:rPr lang="en-IN" sz="4000" dirty="0">
                <a:latin typeface="Calibri" panose="020F0502020204030204" pitchFamily="34" charset="0"/>
                <a:ea typeface="Calibri" panose="020F0502020204030204" pitchFamily="34" charset="0"/>
                <a:cs typeface="Calibri" panose="020F0502020204030204" pitchFamily="34" charset="0"/>
              </a:rPr>
              <a:t>(256, 512, pool=True)</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self.res2 = </a:t>
            </a:r>
            <a:r>
              <a:rPr lang="en-IN" sz="4000" dirty="0" err="1">
                <a:latin typeface="Calibri" panose="020F0502020204030204" pitchFamily="34" charset="0"/>
                <a:ea typeface="Calibri" panose="020F0502020204030204" pitchFamily="34" charset="0"/>
                <a:cs typeface="Calibri" panose="020F0502020204030204" pitchFamily="34" charset="0"/>
              </a:rPr>
              <a:t>nn.Sequential</a:t>
            </a:r>
            <a:r>
              <a:rPr lang="en-IN" sz="4000" dirty="0">
                <a:latin typeface="Calibri" panose="020F0502020204030204" pitchFamily="34" charset="0"/>
                <a:ea typeface="Calibri" panose="020F0502020204030204" pitchFamily="34" charset="0"/>
                <a:cs typeface="Calibri" panose="020F0502020204030204" pitchFamily="34" charset="0"/>
              </a:rPr>
              <a:t>(</a:t>
            </a:r>
            <a:r>
              <a:rPr lang="en-IN" sz="4000" dirty="0" err="1">
                <a:latin typeface="Calibri" panose="020F0502020204030204" pitchFamily="34" charset="0"/>
                <a:ea typeface="Calibri" panose="020F0502020204030204" pitchFamily="34" charset="0"/>
                <a:cs typeface="Calibri" panose="020F0502020204030204" pitchFamily="34" charset="0"/>
              </a:rPr>
              <a:t>ConvBlock</a:t>
            </a:r>
            <a:r>
              <a:rPr lang="en-IN" sz="4000" dirty="0">
                <a:latin typeface="Calibri" panose="020F0502020204030204" pitchFamily="34" charset="0"/>
                <a:ea typeface="Calibri" panose="020F0502020204030204" pitchFamily="34" charset="0"/>
                <a:cs typeface="Calibri" panose="020F0502020204030204" pitchFamily="34" charset="0"/>
              </a:rPr>
              <a:t>(512, 512), </a:t>
            </a:r>
            <a:r>
              <a:rPr lang="en-IN" sz="4000" dirty="0" err="1">
                <a:latin typeface="Calibri" panose="020F0502020204030204" pitchFamily="34" charset="0"/>
                <a:ea typeface="Calibri" panose="020F0502020204030204" pitchFamily="34" charset="0"/>
                <a:cs typeface="Calibri" panose="020F0502020204030204" pitchFamily="34" charset="0"/>
              </a:rPr>
              <a:t>ConvBlock</a:t>
            </a:r>
            <a:r>
              <a:rPr lang="en-IN" sz="4000" dirty="0">
                <a:latin typeface="Calibri" panose="020F0502020204030204" pitchFamily="34" charset="0"/>
                <a:ea typeface="Calibri" panose="020F0502020204030204" pitchFamily="34" charset="0"/>
                <a:cs typeface="Calibri" panose="020F0502020204030204" pitchFamily="34" charset="0"/>
              </a:rPr>
              <a:t>(512, 512))</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a:t>
            </a:r>
            <a:r>
              <a:rPr lang="en-IN" sz="4000" dirty="0" err="1">
                <a:latin typeface="Calibri" panose="020F0502020204030204" pitchFamily="34" charset="0"/>
                <a:ea typeface="Calibri" panose="020F0502020204030204" pitchFamily="34" charset="0"/>
                <a:cs typeface="Calibri" panose="020F0502020204030204" pitchFamily="34" charset="0"/>
              </a:rPr>
              <a:t>self.classifier</a:t>
            </a:r>
            <a:r>
              <a:rPr lang="en-IN" sz="4000" dirty="0">
                <a:latin typeface="Calibri" panose="020F0502020204030204" pitchFamily="34" charset="0"/>
                <a:ea typeface="Calibri" panose="020F0502020204030204" pitchFamily="34" charset="0"/>
                <a:cs typeface="Calibri" panose="020F0502020204030204" pitchFamily="34" charset="0"/>
              </a:rPr>
              <a:t> = </a:t>
            </a:r>
            <a:r>
              <a:rPr lang="en-IN" sz="4000" dirty="0" err="1">
                <a:latin typeface="Calibri" panose="020F0502020204030204" pitchFamily="34" charset="0"/>
                <a:ea typeface="Calibri" panose="020F0502020204030204" pitchFamily="34" charset="0"/>
                <a:cs typeface="Calibri" panose="020F0502020204030204" pitchFamily="34" charset="0"/>
              </a:rPr>
              <a:t>nn.Sequential</a:t>
            </a:r>
            <a:r>
              <a:rPr lang="en-IN" sz="4000" dirty="0">
                <a:latin typeface="Calibri" panose="020F0502020204030204" pitchFamily="34" charset="0"/>
                <a:ea typeface="Calibri" panose="020F0502020204030204" pitchFamily="34" charset="0"/>
                <a:cs typeface="Calibri" panose="020F0502020204030204" pitchFamily="34" charset="0"/>
              </a:rPr>
              <a:t>(nn.MaxPool2d(4),</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a:t>
            </a:r>
            <a:r>
              <a:rPr lang="en-IN" sz="4000" dirty="0" err="1">
                <a:latin typeface="Calibri" panose="020F0502020204030204" pitchFamily="34" charset="0"/>
                <a:ea typeface="Calibri" panose="020F0502020204030204" pitchFamily="34" charset="0"/>
                <a:cs typeface="Calibri" panose="020F0502020204030204" pitchFamily="34" charset="0"/>
              </a:rPr>
              <a:t>nn.Flatten</a:t>
            </a:r>
            <a:r>
              <a:rPr lang="en-IN" sz="4000" dirty="0">
                <a:latin typeface="Calibri" panose="020F0502020204030204" pitchFamily="34" charset="0"/>
                <a:ea typeface="Calibri" panose="020F0502020204030204" pitchFamily="34" charset="0"/>
                <a:cs typeface="Calibri" panose="020F0502020204030204" pitchFamily="34" charset="0"/>
              </a:rPr>
              <a: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a:t>
            </a:r>
            <a:r>
              <a:rPr lang="en-IN" sz="4000" dirty="0" err="1">
                <a:latin typeface="Calibri" panose="020F0502020204030204" pitchFamily="34" charset="0"/>
                <a:ea typeface="Calibri" panose="020F0502020204030204" pitchFamily="34" charset="0"/>
                <a:cs typeface="Calibri" panose="020F0502020204030204" pitchFamily="34" charset="0"/>
              </a:rPr>
              <a:t>nn.Linear</a:t>
            </a:r>
            <a:r>
              <a:rPr lang="en-IN" sz="4000" dirty="0">
                <a:latin typeface="Calibri" panose="020F0502020204030204" pitchFamily="34" charset="0"/>
                <a:ea typeface="Calibri" panose="020F0502020204030204" pitchFamily="34" charset="0"/>
                <a:cs typeface="Calibri" panose="020F0502020204030204" pitchFamily="34" charset="0"/>
              </a:rPr>
              <a:t>(512, </a:t>
            </a:r>
            <a:r>
              <a:rPr lang="en-IN" sz="4000" dirty="0" err="1">
                <a:latin typeface="Calibri" panose="020F0502020204030204" pitchFamily="34" charset="0"/>
                <a:ea typeface="Calibri" panose="020F0502020204030204" pitchFamily="34" charset="0"/>
                <a:cs typeface="Calibri" panose="020F0502020204030204" pitchFamily="34" charset="0"/>
              </a:rPr>
              <a:t>num_diseases</a:t>
            </a:r>
            <a:r>
              <a:rPr lang="en-IN" sz="4000" dirty="0">
                <a:latin typeface="Calibri" panose="020F0502020204030204" pitchFamily="34" charset="0"/>
                <a:ea typeface="Calibri" panose="020F0502020204030204" pitchFamily="34" charset="0"/>
                <a:cs typeface="Calibri" panose="020F0502020204030204" pitchFamily="34" charset="0"/>
              </a:rPr>
              <a: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def forward(self, </a:t>
            </a:r>
            <a:r>
              <a:rPr lang="en-IN" sz="4000" dirty="0" err="1">
                <a:latin typeface="Calibri" panose="020F0502020204030204" pitchFamily="34" charset="0"/>
                <a:ea typeface="Calibri" panose="020F0502020204030204" pitchFamily="34" charset="0"/>
                <a:cs typeface="Calibri" panose="020F0502020204030204" pitchFamily="34" charset="0"/>
              </a:rPr>
              <a:t>xb</a:t>
            </a:r>
            <a:r>
              <a:rPr lang="en-IN" sz="4000" dirty="0">
                <a:latin typeface="Calibri" panose="020F0502020204030204" pitchFamily="34" charset="0"/>
                <a:ea typeface="Calibri" panose="020F0502020204030204" pitchFamily="34" charset="0"/>
                <a:cs typeface="Calibri" panose="020F0502020204030204" pitchFamily="34" charset="0"/>
              </a:rPr>
              <a: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a:t>
            </a:r>
            <a:r>
              <a:rPr lang="en-IN" sz="4000" dirty="0" err="1">
                <a:latin typeface="Calibri" panose="020F0502020204030204" pitchFamily="34" charset="0"/>
                <a:ea typeface="Calibri" panose="020F0502020204030204" pitchFamily="34" charset="0"/>
                <a:cs typeface="Calibri" panose="020F0502020204030204" pitchFamily="34" charset="0"/>
              </a:rPr>
              <a:t>use_cuda</a:t>
            </a:r>
            <a:r>
              <a:rPr lang="en-IN" sz="4000" dirty="0">
                <a:latin typeface="Calibri" panose="020F0502020204030204" pitchFamily="34" charset="0"/>
                <a:ea typeface="Calibri" panose="020F0502020204030204" pitchFamily="34" charset="0"/>
                <a:cs typeface="Calibri" panose="020F0502020204030204" pitchFamily="34" charset="0"/>
              </a:rPr>
              <a:t> = False</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out = self.conv1(</a:t>
            </a:r>
            <a:r>
              <a:rPr lang="en-IN" sz="4000" dirty="0" err="1">
                <a:latin typeface="Calibri" panose="020F0502020204030204" pitchFamily="34" charset="0"/>
                <a:ea typeface="Calibri" panose="020F0502020204030204" pitchFamily="34" charset="0"/>
                <a:cs typeface="Calibri" panose="020F0502020204030204" pitchFamily="34" charset="0"/>
              </a:rPr>
              <a:t>xb</a:t>
            </a:r>
            <a:r>
              <a:rPr lang="en-IN" sz="4000" dirty="0">
                <a:latin typeface="Calibri" panose="020F0502020204030204" pitchFamily="34" charset="0"/>
                <a:ea typeface="Calibri" panose="020F0502020204030204" pitchFamily="34" charset="0"/>
                <a:cs typeface="Calibri" panose="020F0502020204030204" pitchFamily="34" charset="0"/>
              </a:rPr>
              <a: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out = self.conv2(out)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out = self.res1(out) + out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out = self.conv3(out)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out = self.conv4(out)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out = self.res2(out) + out</a:t>
            </a:r>
          </a:p>
          <a:p>
            <a:pPr marL="114300" indent="0">
              <a:buNone/>
            </a:pPr>
            <a:r>
              <a:rPr lang="en-IN" sz="4000" dirty="0">
                <a:latin typeface="Calibri" panose="020F0502020204030204" pitchFamily="34" charset="0"/>
                <a:ea typeface="Calibri" panose="020F0502020204030204" pitchFamily="34" charset="0"/>
                <a:cs typeface="Calibri" panose="020F0502020204030204" pitchFamily="34" charset="0"/>
              </a:rPr>
              <a:t>        out = </a:t>
            </a:r>
            <a:r>
              <a:rPr lang="en-IN" sz="4000" dirty="0" err="1">
                <a:latin typeface="Calibri" panose="020F0502020204030204" pitchFamily="34" charset="0"/>
                <a:ea typeface="Calibri" panose="020F0502020204030204" pitchFamily="34" charset="0"/>
                <a:cs typeface="Calibri" panose="020F0502020204030204" pitchFamily="34" charset="0"/>
              </a:rPr>
              <a:t>self.classifier</a:t>
            </a:r>
            <a:r>
              <a:rPr lang="en-IN" sz="4000" dirty="0">
                <a:latin typeface="Calibri" panose="020F0502020204030204" pitchFamily="34" charset="0"/>
                <a:ea typeface="Calibri" panose="020F0502020204030204" pitchFamily="34" charset="0"/>
                <a:cs typeface="Calibri" panose="020F0502020204030204" pitchFamily="34" charset="0"/>
              </a:rPr>
              <a:t>(out)</a:t>
            </a:r>
          </a:p>
          <a:p>
            <a:pPr marL="114300" indent="0">
              <a:buNone/>
            </a:pPr>
            <a:r>
              <a:rPr lang="en-IN" sz="3200" dirty="0">
                <a:latin typeface="Calibri" panose="020F0502020204030204" pitchFamily="34" charset="0"/>
                <a:ea typeface="Calibri" panose="020F0502020204030204" pitchFamily="34" charset="0"/>
                <a:cs typeface="Calibri" panose="020F0502020204030204" pitchFamily="34" charset="0"/>
              </a:rPr>
              <a:t>        </a:t>
            </a:r>
            <a:r>
              <a:rPr lang="en-IN" sz="4000" dirty="0">
                <a:latin typeface="Calibri" panose="020F0502020204030204" pitchFamily="34" charset="0"/>
                <a:ea typeface="Calibri" panose="020F0502020204030204" pitchFamily="34" charset="0"/>
                <a:cs typeface="Calibri" panose="020F0502020204030204" pitchFamily="34" charset="0"/>
              </a:rPr>
              <a:t>return out </a:t>
            </a:r>
          </a:p>
          <a:p>
            <a:pPr marL="114300" indent="0">
              <a:buNone/>
            </a:pPr>
            <a:endParaRPr lang="en-IN" sz="3200" dirty="0"/>
          </a:p>
          <a:p>
            <a:pPr marL="114300" indent="0">
              <a:buNone/>
            </a:pPr>
            <a:endParaRPr lang="en-IN" dirty="0"/>
          </a:p>
        </p:txBody>
      </p:sp>
    </p:spTree>
    <p:extLst>
      <p:ext uri="{BB962C8B-B14F-4D97-AF65-F5344CB8AC3E}">
        <p14:creationId xmlns:p14="http://schemas.microsoft.com/office/powerpoint/2010/main" val="3532701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Technology : </a:t>
            </a:r>
            <a:endParaRPr dirty="0"/>
          </a:p>
        </p:txBody>
      </p:sp>
      <p:sp>
        <p:nvSpPr>
          <p:cNvPr id="72" name="Google Shape;72;p15"/>
          <p:cNvSpPr txBox="1">
            <a:spLocks noGrp="1"/>
          </p:cNvSpPr>
          <p:nvPr>
            <p:ph type="body" idx="1"/>
          </p:nvPr>
        </p:nvSpPr>
        <p:spPr>
          <a:xfrm>
            <a:off x="311700" y="952500"/>
            <a:ext cx="8520600" cy="3653825"/>
          </a:xfrm>
          <a:prstGeom prst="rect">
            <a:avLst/>
          </a:prstGeom>
        </p:spPr>
        <p:txBody>
          <a:bodyPr spcFirstLastPara="1" wrap="square" lIns="91425" tIns="91425" rIns="91425" bIns="91425" anchor="t" anchorCtr="0">
            <a:normAutofit fontScale="92500" lnSpcReduction="20000"/>
          </a:bodyPr>
          <a:lstStyle/>
          <a:p>
            <a:pPr marL="114300" indent="0">
              <a:lnSpc>
                <a:spcPct val="107000"/>
              </a:lnSpc>
              <a:buNone/>
            </a:pP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pPr>
            <a:r>
              <a:rPr lang="en-US" sz="2400" dirty="0">
                <a:effectLst/>
                <a:latin typeface="Calibri" panose="020F0502020204030204" pitchFamily="34" charset="0"/>
                <a:ea typeface="Calibri" panose="020F0502020204030204" pitchFamily="34" charset="0"/>
                <a:cs typeface="Mangal" panose="02040503050203030202" pitchFamily="18" charset="0"/>
              </a:rPr>
              <a:t>Frontend: </a:t>
            </a:r>
            <a:r>
              <a:rPr lang="en-US" sz="2400" dirty="0" err="1">
                <a:effectLst/>
                <a:latin typeface="Calibri" panose="020F0502020204030204" pitchFamily="34" charset="0"/>
                <a:ea typeface="Calibri" panose="020F0502020204030204" pitchFamily="34" charset="0"/>
                <a:cs typeface="Mangal" panose="02040503050203030202" pitchFamily="18" charset="0"/>
              </a:rPr>
              <a:t>Javascript</a:t>
            </a:r>
            <a:r>
              <a:rPr lang="en-US" sz="2400" dirty="0">
                <a:effectLst/>
                <a:latin typeface="Calibri" panose="020F0502020204030204" pitchFamily="34" charset="0"/>
                <a:ea typeface="Calibri" panose="020F0502020204030204" pitchFamily="34" charset="0"/>
                <a:cs typeface="Mangal" panose="02040503050203030202" pitchFamily="18" charset="0"/>
              </a:rPr>
              <a:t>, Html , CSS , ReactJS</a:t>
            </a:r>
          </a:p>
          <a:p>
            <a:pPr>
              <a:lnSpc>
                <a:spcPct val="107000"/>
              </a:lnSpc>
            </a:pPr>
            <a:r>
              <a:rPr lang="en-US" sz="2400" dirty="0">
                <a:effectLst/>
                <a:latin typeface="Calibri" panose="020F0502020204030204" pitchFamily="34" charset="0"/>
                <a:ea typeface="Calibri" panose="020F0502020204030204" pitchFamily="34" charset="0"/>
                <a:cs typeface="Mangal" panose="02040503050203030202" pitchFamily="18" charset="0"/>
              </a:rPr>
              <a:t>Backend: </a:t>
            </a:r>
            <a:r>
              <a:rPr lang="en-US" sz="2400" dirty="0" err="1">
                <a:latin typeface="Calibri" panose="020F0502020204030204" pitchFamily="34" charset="0"/>
                <a:ea typeface="Calibri" panose="020F0502020204030204" pitchFamily="34" charset="0"/>
                <a:cs typeface="Mangal" panose="02040503050203030202" pitchFamily="18" charset="0"/>
              </a:rPr>
              <a:t>Python,FastAPI</a:t>
            </a:r>
            <a:endParaRPr lang="en-US" sz="2400" dirty="0">
              <a:latin typeface="Calibri" panose="020F0502020204030204" pitchFamily="34" charset="0"/>
              <a:ea typeface="Calibri" panose="020F0502020204030204" pitchFamily="34" charset="0"/>
              <a:cs typeface="Mangal" panose="02040503050203030202" pitchFamily="18" charset="0"/>
            </a:endParaRPr>
          </a:p>
          <a:p>
            <a:pPr>
              <a:lnSpc>
                <a:spcPct val="107000"/>
              </a:lnSpc>
            </a:pPr>
            <a:r>
              <a:rPr lang="en-US" sz="2400" dirty="0">
                <a:effectLst/>
                <a:latin typeface="Calibri" panose="020F0502020204030204" pitchFamily="34" charset="0"/>
                <a:ea typeface="Calibri" panose="020F0502020204030204" pitchFamily="34" charset="0"/>
                <a:cs typeface="Mangal" panose="02040503050203030202" pitchFamily="18" charset="0"/>
              </a:rPr>
              <a:t>Machine Learning:- </a:t>
            </a:r>
            <a:r>
              <a:rPr lang="en-US" sz="2400" dirty="0" err="1">
                <a:effectLst/>
                <a:latin typeface="Calibri" panose="020F0502020204030204" pitchFamily="34" charset="0"/>
                <a:ea typeface="Calibri" panose="020F0502020204030204" pitchFamily="34" charset="0"/>
                <a:cs typeface="Mangal" panose="02040503050203030202" pitchFamily="18" charset="0"/>
              </a:rPr>
              <a:t>Tensorflow</a:t>
            </a:r>
            <a:r>
              <a:rPr lang="en-US" sz="2400" dirty="0">
                <a:effectLst/>
                <a:latin typeface="Calibri" panose="020F0502020204030204" pitchFamily="34" charset="0"/>
                <a:ea typeface="Calibri" panose="020F0502020204030204" pitchFamily="34" charset="0"/>
                <a:cs typeface="Mangal" panose="02040503050203030202" pitchFamily="18" charset="0"/>
              </a:rPr>
              <a:t> , </a:t>
            </a:r>
            <a:r>
              <a:rPr lang="en-US" sz="2400" dirty="0" err="1">
                <a:effectLst/>
                <a:latin typeface="Calibri" panose="020F0502020204030204" pitchFamily="34" charset="0"/>
                <a:ea typeface="Calibri" panose="020F0502020204030204" pitchFamily="34" charset="0"/>
                <a:cs typeface="Mangal" panose="02040503050203030202" pitchFamily="18" charset="0"/>
              </a:rPr>
              <a:t>Keras</a:t>
            </a:r>
            <a:r>
              <a:rPr lang="en-US" sz="2400" dirty="0">
                <a:effectLst/>
                <a:latin typeface="Calibri" panose="020F0502020204030204" pitchFamily="34" charset="0"/>
                <a:ea typeface="Calibri" panose="020F0502020204030204" pitchFamily="34" charset="0"/>
                <a:cs typeface="Mangal" panose="02040503050203030202" pitchFamily="18" charset="0"/>
              </a:rPr>
              <a:t> ,</a:t>
            </a:r>
            <a:r>
              <a:rPr lang="en-US" sz="2400" dirty="0" err="1">
                <a:effectLst/>
                <a:latin typeface="Calibri" panose="020F0502020204030204" pitchFamily="34" charset="0"/>
                <a:ea typeface="Calibri" panose="020F0502020204030204" pitchFamily="34" charset="0"/>
                <a:cs typeface="Mangal" panose="02040503050203030202" pitchFamily="18" charset="0"/>
              </a:rPr>
              <a:t>pytorch</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114300" indent="0">
              <a:lnSpc>
                <a:spcPct val="107000"/>
              </a:lnSpc>
              <a:buNone/>
            </a:pP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endParaRPr lang="en-US" sz="2400" dirty="0">
              <a:latin typeface="Calibri" panose="020F0502020204030204" pitchFamily="34" charset="0"/>
              <a:ea typeface="Calibri" panose="020F0502020204030204" pitchFamily="34" charset="0"/>
              <a:cs typeface="Mangal" panose="02040503050203030202" pitchFamily="18" charset="0"/>
            </a:endParaRPr>
          </a:p>
          <a:p>
            <a:pPr marL="114300" indent="0">
              <a:lnSpc>
                <a:spcPct val="107000"/>
              </a:lnSpc>
              <a:spcAft>
                <a:spcPts val="800"/>
              </a:spcAft>
              <a:buNone/>
            </a:pPr>
            <a:r>
              <a:rPr lang="en-US" sz="1600" b="1" dirty="0">
                <a:effectLst/>
                <a:latin typeface="Calibri" panose="020F0502020204030204" pitchFamily="34" charset="0"/>
                <a:ea typeface="Calibri" panose="020F0502020204030204" pitchFamily="34" charset="0"/>
                <a:cs typeface="Mangal" panose="02040503050203030202" pitchFamily="18" charset="0"/>
              </a:rPr>
              <a:t>(What is </a:t>
            </a:r>
            <a:r>
              <a:rPr lang="en-US" sz="1600" b="1" dirty="0" err="1">
                <a:effectLst/>
                <a:latin typeface="Calibri" panose="020F0502020204030204" pitchFamily="34" charset="0"/>
                <a:ea typeface="Calibri" panose="020F0502020204030204" pitchFamily="34" charset="0"/>
                <a:cs typeface="Mangal" panose="02040503050203030202" pitchFamily="18" charset="0"/>
              </a:rPr>
              <a:t>keras</a:t>
            </a:r>
            <a:r>
              <a:rPr lang="en-US" sz="1600" b="1" dirty="0">
                <a:effectLst/>
                <a:latin typeface="Calibri" panose="020F0502020204030204" pitchFamily="34" charset="0"/>
                <a:ea typeface="Calibri" panose="020F0502020204030204" pitchFamily="34" charset="0"/>
                <a:cs typeface="Mangal" panose="02040503050203030202" pitchFamily="18" charset="0"/>
              </a:rPr>
              <a:t> &amp; </a:t>
            </a:r>
            <a:r>
              <a:rPr lang="en-US" sz="1600" b="1" dirty="0" err="1">
                <a:effectLst/>
                <a:latin typeface="Calibri" panose="020F0502020204030204" pitchFamily="34" charset="0"/>
                <a:ea typeface="Calibri" panose="020F0502020204030204" pitchFamily="34" charset="0"/>
                <a:cs typeface="Mangal" panose="02040503050203030202" pitchFamily="18" charset="0"/>
              </a:rPr>
              <a:t>tensorflow</a:t>
            </a:r>
            <a:r>
              <a:rPr lang="en-US" sz="1600" b="1"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14300" indent="0">
              <a:lnSpc>
                <a:spcPct val="107000"/>
              </a:lnSpc>
              <a:spcAft>
                <a:spcPts val="800"/>
              </a:spcAft>
              <a:buNone/>
            </a:pPr>
            <a:r>
              <a:rPr lang="en-US" sz="1600" dirty="0">
                <a:solidFill>
                  <a:srgbClr val="1C1D1F"/>
                </a:solidFill>
                <a:effectLst/>
                <a:latin typeface="Segoe UI" panose="020B0502040204020203" pitchFamily="34" charset="0"/>
                <a:ea typeface="Times New Roman" panose="02020603050405020304" pitchFamily="18" charset="0"/>
                <a:cs typeface="Mangal" panose="02040503050203030202" pitchFamily="18" charset="0"/>
              </a:rPr>
              <a:t>TensorFlow is an open-sourced end-to-end platform, a library for multiple machine learning tasks, while </a:t>
            </a:r>
            <a:r>
              <a:rPr lang="en-US" sz="1600" dirty="0" err="1">
                <a:solidFill>
                  <a:srgbClr val="1C1D1F"/>
                </a:solidFill>
                <a:effectLst/>
                <a:latin typeface="Segoe UI" panose="020B0502040204020203" pitchFamily="34" charset="0"/>
                <a:ea typeface="Times New Roman" panose="02020603050405020304" pitchFamily="18" charset="0"/>
                <a:cs typeface="Mangal" panose="02040503050203030202" pitchFamily="18" charset="0"/>
              </a:rPr>
              <a:t>Keras</a:t>
            </a:r>
            <a:r>
              <a:rPr lang="en-US" sz="1600" dirty="0">
                <a:solidFill>
                  <a:srgbClr val="1C1D1F"/>
                </a:solidFill>
                <a:effectLst/>
                <a:latin typeface="Segoe UI" panose="020B0502040204020203" pitchFamily="34" charset="0"/>
                <a:ea typeface="Times New Roman" panose="02020603050405020304" pitchFamily="18" charset="0"/>
                <a:cs typeface="Mangal" panose="02040503050203030202" pitchFamily="18" charset="0"/>
              </a:rPr>
              <a:t> is a high-level neural network library that runs on top of TensorFlow.)</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14300" indent="0">
              <a:lnSpc>
                <a:spcPct val="107000"/>
              </a:lnSpc>
              <a:buNone/>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lvl="0" indent="0" algn="l" rtl="0">
              <a:spcBef>
                <a:spcPts val="0"/>
              </a:spcBef>
              <a:spcAft>
                <a:spcPts val="1200"/>
              </a:spcAft>
              <a:buNone/>
            </a:pPr>
            <a:r>
              <a:rPr lang="en-IN" dirty="0"/>
              <a:t>    </a:t>
            </a:r>
          </a:p>
        </p:txBody>
      </p:sp>
      <p:sp>
        <p:nvSpPr>
          <p:cNvPr id="5" name="Google Shape;73;p15">
            <a:extLst>
              <a:ext uri="{FF2B5EF4-FFF2-40B4-BE49-F238E27FC236}">
                <a16:creationId xmlns:a16="http://schemas.microsoft.com/office/drawing/2014/main" id="{3C3F5252-7FD4-BBCF-84A5-02FACE3A5781}"/>
              </a:ext>
            </a:extLst>
          </p:cNvPr>
          <p:cNvSpPr txBox="1"/>
          <p:nvPr/>
        </p:nvSpPr>
        <p:spPr>
          <a:xfrm>
            <a:off x="5449230" y="4606325"/>
            <a:ext cx="348699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Plant Disease Detection and Treatment</a:t>
            </a:r>
            <a:endParaRPr dirty="0"/>
          </a:p>
        </p:txBody>
      </p:sp>
    </p:spTree>
    <p:extLst>
      <p:ext uri="{BB962C8B-B14F-4D97-AF65-F5344CB8AC3E}">
        <p14:creationId xmlns:p14="http://schemas.microsoft.com/office/powerpoint/2010/main" val="175229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5BEE-151C-E2B7-C064-E82C56ADE22C}"/>
              </a:ext>
            </a:extLst>
          </p:cNvPr>
          <p:cNvSpPr>
            <a:spLocks noGrp="1"/>
          </p:cNvSpPr>
          <p:nvPr>
            <p:ph type="title"/>
          </p:nvPr>
        </p:nvSpPr>
        <p:spPr>
          <a:xfrm>
            <a:off x="311700" y="120561"/>
            <a:ext cx="8520600" cy="572700"/>
          </a:xfrm>
        </p:spPr>
        <p:txBody>
          <a:bodyPr>
            <a:normAutofit fontScale="90000"/>
          </a:bodyPr>
          <a:lstStyle/>
          <a:p>
            <a:r>
              <a:rPr lang="en-IN" dirty="0"/>
              <a:t>Results</a:t>
            </a:r>
          </a:p>
        </p:txBody>
      </p:sp>
      <p:sp>
        <p:nvSpPr>
          <p:cNvPr id="6" name="AutoShape 4">
            <a:extLst>
              <a:ext uri="{FF2B5EF4-FFF2-40B4-BE49-F238E27FC236}">
                <a16:creationId xmlns:a16="http://schemas.microsoft.com/office/drawing/2014/main" id="{286066AA-78D3-B070-74B6-3F3BC951BD0D}"/>
              </a:ext>
            </a:extLst>
          </p:cNvPr>
          <p:cNvSpPr>
            <a:spLocks noChangeAspect="1" noChangeArrowheads="1"/>
          </p:cNvSpPr>
          <p:nvPr/>
        </p:nvSpPr>
        <p:spPr bwMode="auto">
          <a:xfrm>
            <a:off x="4419600" y="0"/>
            <a:ext cx="2491740" cy="2724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a:extLst>
              <a:ext uri="{FF2B5EF4-FFF2-40B4-BE49-F238E27FC236}">
                <a16:creationId xmlns:a16="http://schemas.microsoft.com/office/drawing/2014/main" id="{DDC27AC9-2F0E-97F0-CE6B-F28245F1C94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CD6ABF0-D58B-2F7F-6DEE-6440D9AA5AF8}"/>
              </a:ext>
            </a:extLst>
          </p:cNvPr>
          <p:cNvPicPr>
            <a:picLocks noChangeAspect="1"/>
          </p:cNvPicPr>
          <p:nvPr/>
        </p:nvPicPr>
        <p:blipFill>
          <a:blip r:embed="rId2"/>
          <a:stretch>
            <a:fillRect/>
          </a:stretch>
        </p:blipFill>
        <p:spPr>
          <a:xfrm>
            <a:off x="617220" y="813028"/>
            <a:ext cx="7909560" cy="4063365"/>
          </a:xfrm>
          <a:prstGeom prst="rect">
            <a:avLst/>
          </a:prstGeom>
        </p:spPr>
      </p:pic>
    </p:spTree>
    <p:extLst>
      <p:ext uri="{BB962C8B-B14F-4D97-AF65-F5344CB8AC3E}">
        <p14:creationId xmlns:p14="http://schemas.microsoft.com/office/powerpoint/2010/main" val="2957952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D4A348-253E-D252-84BB-18063327DE54}"/>
              </a:ext>
            </a:extLst>
          </p:cNvPr>
          <p:cNvPicPr>
            <a:picLocks noChangeAspect="1"/>
          </p:cNvPicPr>
          <p:nvPr/>
        </p:nvPicPr>
        <p:blipFill>
          <a:blip r:embed="rId2"/>
          <a:stretch>
            <a:fillRect/>
          </a:stretch>
        </p:blipFill>
        <p:spPr>
          <a:xfrm>
            <a:off x="523568" y="612057"/>
            <a:ext cx="8089490" cy="4395711"/>
          </a:xfrm>
          <a:prstGeom prst="rect">
            <a:avLst/>
          </a:prstGeom>
        </p:spPr>
      </p:pic>
    </p:spTree>
    <p:extLst>
      <p:ext uri="{BB962C8B-B14F-4D97-AF65-F5344CB8AC3E}">
        <p14:creationId xmlns:p14="http://schemas.microsoft.com/office/powerpoint/2010/main" val="305693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15486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a:t>
            </a:r>
            <a:endParaRPr dirty="0"/>
          </a:p>
        </p:txBody>
      </p:sp>
      <p:sp>
        <p:nvSpPr>
          <p:cNvPr id="79" name="Google Shape;79;p16"/>
          <p:cNvSpPr txBox="1">
            <a:spLocks noGrp="1"/>
          </p:cNvSpPr>
          <p:nvPr>
            <p:ph type="body" idx="1"/>
          </p:nvPr>
        </p:nvSpPr>
        <p:spPr>
          <a:xfrm>
            <a:off x="190500" y="863550"/>
            <a:ext cx="89535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20000"/>
              </a:lnSpc>
              <a:spcBef>
                <a:spcPts val="0"/>
              </a:spcBef>
              <a:spcAft>
                <a:spcPts val="1200"/>
              </a:spcAft>
              <a:buNone/>
            </a:pPr>
            <a:r>
              <a:rPr lang="en-IN" sz="4800" dirty="0"/>
              <a:t>[1] V. Kumar, H. Arora, Harsh and J. Sisodia, "</a:t>
            </a:r>
            <a:r>
              <a:rPr lang="en-IN" sz="4800" dirty="0" err="1"/>
              <a:t>ResNet</a:t>
            </a:r>
            <a:r>
              <a:rPr lang="en-IN" sz="4800" dirty="0"/>
              <a:t>-based approach for Detection and Classification of Plant Leaf Diseases," 2020 International Conference on Electronics and Sustainable Communication Systems (ICESC), 2020, pp. 495-502, </a:t>
            </a:r>
            <a:r>
              <a:rPr lang="en-IN" sz="4800" dirty="0" err="1"/>
              <a:t>doi</a:t>
            </a:r>
            <a:r>
              <a:rPr lang="en-IN" sz="4800" dirty="0"/>
              <a:t>: 10.1109/ICESC48915.2020.9155585.</a:t>
            </a:r>
          </a:p>
          <a:p>
            <a:pPr marL="0" lvl="0" indent="0" algn="l" rtl="0">
              <a:lnSpc>
                <a:spcPct val="120000"/>
              </a:lnSpc>
              <a:spcBef>
                <a:spcPts val="0"/>
              </a:spcBef>
              <a:spcAft>
                <a:spcPts val="1200"/>
              </a:spcAft>
              <a:buNone/>
            </a:pPr>
            <a:r>
              <a:rPr lang="en-IN" sz="4800" dirty="0"/>
              <a:t>[2] S. D. </a:t>
            </a:r>
            <a:r>
              <a:rPr lang="en-IN" sz="4800" dirty="0" err="1"/>
              <a:t>Khirade</a:t>
            </a:r>
            <a:r>
              <a:rPr lang="en-IN" sz="4800" dirty="0"/>
              <a:t> and A. B. Patil, "Plant Disease Detection Using Image Processing," 2015 International Conference on Computing Communication Control and Automation, 2015, pp. 768-771, </a:t>
            </a:r>
            <a:r>
              <a:rPr lang="en-IN" sz="4800" dirty="0" err="1"/>
              <a:t>doi</a:t>
            </a:r>
            <a:r>
              <a:rPr lang="en-IN" sz="4800" dirty="0"/>
              <a:t>: 10.1109/ICCUBEA.2015.153.</a:t>
            </a:r>
          </a:p>
          <a:p>
            <a:pPr marL="0" lvl="0" indent="0" algn="l" rtl="0">
              <a:lnSpc>
                <a:spcPct val="120000"/>
              </a:lnSpc>
              <a:spcBef>
                <a:spcPts val="0"/>
              </a:spcBef>
              <a:spcAft>
                <a:spcPts val="1200"/>
              </a:spcAft>
              <a:buNone/>
            </a:pPr>
            <a:r>
              <a:rPr lang="en-IN" sz="4800" dirty="0"/>
              <a:t>[3] L. Li, S. Zhang and B. Wang, "Plant Disease Detection and Classification by Deep Learning—A Review," in IEEE Access, vol. 9, pp. 56683-56698, 2021, </a:t>
            </a:r>
            <a:r>
              <a:rPr lang="en-IN" sz="4800" dirty="0" err="1"/>
              <a:t>doi</a:t>
            </a:r>
            <a:r>
              <a:rPr lang="en-IN" sz="4800" dirty="0"/>
              <a:t>: 10.1109/ACCESS.2021.3069646.</a:t>
            </a:r>
          </a:p>
          <a:p>
            <a:pPr marL="0" lvl="0" indent="0" algn="l" rtl="0">
              <a:lnSpc>
                <a:spcPct val="120000"/>
              </a:lnSpc>
              <a:spcBef>
                <a:spcPts val="0"/>
              </a:spcBef>
              <a:spcAft>
                <a:spcPts val="1200"/>
              </a:spcAft>
              <a:buNone/>
            </a:pPr>
            <a:r>
              <a:rPr lang="en-IN" sz="4800" dirty="0"/>
              <a:t>[4] R. Kaur and S. S. Kang, "An enhancement in classifier support vector machine to improve plant disease detection," 2015 IEEE 3rd International Conference on MOOCs, Innovation and Technology in Education (MITE), 2015, pp. 135-140, </a:t>
            </a:r>
            <a:r>
              <a:rPr lang="en-IN" sz="4800" dirty="0" err="1"/>
              <a:t>doi</a:t>
            </a:r>
            <a:r>
              <a:rPr lang="en-IN" sz="4800" dirty="0"/>
              <a:t>: 10.1109/MITE.2015.7375303.</a:t>
            </a:r>
          </a:p>
          <a:p>
            <a:pPr marL="0" lvl="0" indent="0" algn="l" rtl="0">
              <a:lnSpc>
                <a:spcPct val="120000"/>
              </a:lnSpc>
              <a:spcBef>
                <a:spcPts val="0"/>
              </a:spcBef>
              <a:spcAft>
                <a:spcPts val="1200"/>
              </a:spcAft>
              <a:buNone/>
            </a:pPr>
            <a:r>
              <a:rPr lang="en-IN" sz="4800" dirty="0"/>
              <a:t>[5] R. Gandhi, S. </a:t>
            </a:r>
            <a:r>
              <a:rPr lang="en-IN" sz="4800" dirty="0" err="1"/>
              <a:t>Nimbalkar</a:t>
            </a:r>
            <a:r>
              <a:rPr lang="en-IN" sz="4800" dirty="0"/>
              <a:t>, N. </a:t>
            </a:r>
            <a:r>
              <a:rPr lang="en-IN" sz="4800" dirty="0" err="1"/>
              <a:t>Yelamanchili</a:t>
            </a:r>
            <a:r>
              <a:rPr lang="en-IN" sz="4800" dirty="0"/>
              <a:t> and S. </a:t>
            </a:r>
            <a:r>
              <a:rPr lang="en-IN" sz="4800" dirty="0" err="1"/>
              <a:t>Ponkshe</a:t>
            </a:r>
            <a:r>
              <a:rPr lang="en-IN" sz="4800" dirty="0"/>
              <a:t>, "Plant disease detection using CNNs and GANs as an augmentative approach," 2018 IEEE International Conference on Innovative Research and Development (ICIRD), 2018, pp. 1-5, </a:t>
            </a:r>
            <a:r>
              <a:rPr lang="en-IN" sz="4800" dirty="0" err="1"/>
              <a:t>doi</a:t>
            </a:r>
            <a:r>
              <a:rPr lang="en-IN" sz="4800" dirty="0"/>
              <a:t>: 10.1109/ICIRD.2018.8376321.</a:t>
            </a:r>
          </a:p>
          <a:p>
            <a:pPr marL="0" lvl="0" indent="0" algn="l" rtl="0">
              <a:lnSpc>
                <a:spcPct val="120000"/>
              </a:lnSpc>
              <a:spcBef>
                <a:spcPts val="0"/>
              </a:spcBef>
              <a:spcAft>
                <a:spcPts val="1200"/>
              </a:spcAft>
              <a:buNone/>
            </a:pPr>
            <a:r>
              <a:rPr lang="en-IN" sz="4800" dirty="0"/>
              <a:t>[6] S. S. Kumar and B. K. Raghavendra, "Diseases Detection of Various Plant Leaf Using Image Processing Techniques: A Review," 2019 5th International Conference on Advanced Computing &amp; Communication Systems (ICACCS), 2019, pp. 313-316, </a:t>
            </a:r>
            <a:r>
              <a:rPr lang="en-IN" sz="4800" dirty="0" err="1"/>
              <a:t>doi</a:t>
            </a:r>
            <a:r>
              <a:rPr lang="en-IN" sz="4800" dirty="0"/>
              <a:t>: 10.1109/ICACCS.2019.8728325</a:t>
            </a:r>
            <a:r>
              <a:rPr lang="en-IN" sz="2800" dirty="0"/>
              <a:t>.</a:t>
            </a:r>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r>
              <a:rPr lang="en-IN" dirty="0"/>
              <a:t> </a:t>
            </a:r>
          </a:p>
        </p:txBody>
      </p:sp>
      <p:sp>
        <p:nvSpPr>
          <p:cNvPr id="5" name="Google Shape;73;p15">
            <a:extLst>
              <a:ext uri="{FF2B5EF4-FFF2-40B4-BE49-F238E27FC236}">
                <a16:creationId xmlns:a16="http://schemas.microsoft.com/office/drawing/2014/main" id="{1A9F8731-5101-4CC1-536D-0F4CC5119A39}"/>
              </a:ext>
            </a:extLst>
          </p:cNvPr>
          <p:cNvSpPr txBox="1"/>
          <p:nvPr/>
        </p:nvSpPr>
        <p:spPr>
          <a:xfrm>
            <a:off x="5449230" y="4606325"/>
            <a:ext cx="348699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Plant Disease Detection and Treatment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 :</a:t>
            </a:r>
            <a:endParaRPr dirty="0"/>
          </a:p>
        </p:txBody>
      </p:sp>
      <p:sp>
        <p:nvSpPr>
          <p:cNvPr id="63" name="Google Shape;63;p14"/>
          <p:cNvSpPr txBox="1">
            <a:spLocks noGrp="1"/>
          </p:cNvSpPr>
          <p:nvPr>
            <p:ph type="body" idx="1"/>
          </p:nvPr>
        </p:nvSpPr>
        <p:spPr>
          <a:xfrm>
            <a:off x="311700" y="1152475"/>
            <a:ext cx="8520600" cy="892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Human society would need to raise food production by an estimated 70% by 2050 to feed a population of more than 9 billion people. Infectious illnesses currently limit potential production by 40% on average, with many farmers in the developing countries facing yield losses of up to 100%.</a:t>
            </a:r>
          </a:p>
          <a:p>
            <a:pPr marL="0" lvl="0" indent="0" algn="l" rtl="0">
              <a:spcBef>
                <a:spcPts val="0"/>
              </a:spcBef>
              <a:spcAft>
                <a:spcPts val="1200"/>
              </a:spcAft>
              <a:buNone/>
            </a:pPr>
            <a:r>
              <a:rPr lang="en-US" dirty="0"/>
              <a:t>The broad availability of smartphones among farmers worldwide has the potential to transform cellphones into a valuable tool for those farmers.</a:t>
            </a:r>
          </a:p>
          <a:p>
            <a:pPr marL="0" lvl="0" indent="0" algn="l" rtl="0">
              <a:spcBef>
                <a:spcPts val="0"/>
              </a:spcBef>
              <a:spcAft>
                <a:spcPts val="12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This project can be used by farmers to diagnose early if their plants are suffering from any diseases or not.</a:t>
            </a:r>
            <a:endParaRPr dirty="0">
              <a:latin typeface="Arial" panose="020B0604020202020204" pitchFamily="34" charset="0"/>
              <a:cs typeface="Arial" panose="020B0604020202020204" pitchFamily="34" charset="0"/>
            </a:endParaRPr>
          </a:p>
        </p:txBody>
      </p:sp>
      <p:sp>
        <p:nvSpPr>
          <p:cNvPr id="66" name="Google Shape;66;p14"/>
          <p:cNvSpPr txBox="1"/>
          <p:nvPr/>
        </p:nvSpPr>
        <p:spPr>
          <a:xfrm>
            <a:off x="5605346" y="4606325"/>
            <a:ext cx="360723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Plant Disease Detection and Treatment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87A7-7A59-4909-5F6C-B50A0DC3A195}"/>
              </a:ext>
            </a:extLst>
          </p:cNvPr>
          <p:cNvSpPr>
            <a:spLocks noGrp="1"/>
          </p:cNvSpPr>
          <p:nvPr>
            <p:ph type="title"/>
          </p:nvPr>
        </p:nvSpPr>
        <p:spPr/>
        <p:txBody>
          <a:bodyPr>
            <a:normAutofit fontScale="90000"/>
          </a:bodyPr>
          <a:lstStyle/>
          <a:p>
            <a:r>
              <a:rPr lang="en-IN" dirty="0"/>
              <a:t>Objective :</a:t>
            </a:r>
            <a:br>
              <a:rPr lang="en-IN" dirty="0"/>
            </a:br>
            <a:endParaRPr lang="en-IN" dirty="0"/>
          </a:p>
        </p:txBody>
      </p:sp>
      <p:sp>
        <p:nvSpPr>
          <p:cNvPr id="3" name="Text Placeholder 2">
            <a:extLst>
              <a:ext uri="{FF2B5EF4-FFF2-40B4-BE49-F238E27FC236}">
                <a16:creationId xmlns:a16="http://schemas.microsoft.com/office/drawing/2014/main" id="{4063C596-3CF1-CB2B-2F9D-E9AB89BEDC4D}"/>
              </a:ext>
            </a:extLst>
          </p:cNvPr>
          <p:cNvSpPr>
            <a:spLocks noGrp="1"/>
          </p:cNvSpPr>
          <p:nvPr>
            <p:ph type="body" idx="1"/>
          </p:nvPr>
        </p:nvSpPr>
        <p:spPr/>
        <p:txBody>
          <a:bodyPr>
            <a:normAutofit/>
          </a:bodyPr>
          <a:lstStyle/>
          <a:p>
            <a:r>
              <a:rPr lang="en-US" dirty="0"/>
              <a:t>The main objective is to identify the plant diseases using CNN model by image processing with </a:t>
            </a:r>
            <a:r>
              <a:rPr lang="en-US" dirty="0" err="1"/>
              <a:t>ResNet</a:t>
            </a:r>
            <a:r>
              <a:rPr lang="en-US" dirty="0"/>
              <a:t> .</a:t>
            </a:r>
          </a:p>
          <a:p>
            <a:pPr marL="114300" indent="0">
              <a:buNone/>
            </a:pPr>
            <a:endParaRPr lang="en-US" dirty="0"/>
          </a:p>
          <a:p>
            <a:r>
              <a:rPr lang="en-US" dirty="0"/>
              <a:t>After identification of the disease, the model will give information about disease also treatment which needs to be done as a cure.</a:t>
            </a:r>
          </a:p>
          <a:p>
            <a:pPr marL="114300" indent="0">
              <a:buNone/>
            </a:pPr>
            <a:endParaRPr lang="en-US" dirty="0"/>
          </a:p>
          <a:p>
            <a:r>
              <a:rPr lang="en-US" dirty="0"/>
              <a:t>Model will fetch data from datasets and display it to the user.</a:t>
            </a:r>
          </a:p>
          <a:p>
            <a:endParaRPr lang="en-US" dirty="0"/>
          </a:p>
          <a:p>
            <a:r>
              <a:rPr lang="en-US" dirty="0"/>
              <a:t>Hence, we can limit pest attacks by utilizing appropriate pesticides and treatments.</a:t>
            </a:r>
          </a:p>
          <a:p>
            <a:pPr marL="114300" indent="0">
              <a:buNone/>
            </a:pPr>
            <a:endParaRPr lang="en-US" dirty="0"/>
          </a:p>
          <a:p>
            <a:endParaRPr lang="en-IN" dirty="0"/>
          </a:p>
        </p:txBody>
      </p:sp>
    </p:spTree>
    <p:extLst>
      <p:ext uri="{BB962C8B-B14F-4D97-AF65-F5344CB8AC3E}">
        <p14:creationId xmlns:p14="http://schemas.microsoft.com/office/powerpoint/2010/main" val="120048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Scope : </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Arial" panose="020B0604020202020204" pitchFamily="34" charset="0"/>
              <a:buChar char="•"/>
            </a:pPr>
            <a:r>
              <a:rPr lang="en-US" dirty="0"/>
              <a:t>We will build a convolutional neural network (CNN Model) that can predict whether or not a plant is infected.</a:t>
            </a:r>
          </a:p>
          <a:p>
            <a:pPr marL="285750" lvl="0" indent="-285750" algn="l" rtl="0">
              <a:spcBef>
                <a:spcPts val="0"/>
              </a:spcBef>
              <a:spcAft>
                <a:spcPts val="1200"/>
              </a:spcAft>
              <a:buFont typeface="Arial" panose="020B0604020202020204" pitchFamily="34" charset="0"/>
              <a:buChar char="•"/>
            </a:pPr>
            <a:r>
              <a:rPr lang="en-US" dirty="0"/>
              <a:t>We will use different layers and other hyperparameters for building, training and testing.</a:t>
            </a:r>
          </a:p>
          <a:p>
            <a:pPr marL="285750" indent="-285750">
              <a:spcAft>
                <a:spcPts val="1200"/>
              </a:spcAft>
              <a:buFont typeface="Arial" panose="020B0604020202020204" pitchFamily="34" charset="0"/>
              <a:buChar char="•"/>
            </a:pPr>
            <a:r>
              <a:rPr lang="en-US" sz="1800" dirty="0">
                <a:solidFill>
                  <a:schemeClr val="bg2"/>
                </a:solidFill>
                <a:effectLst/>
                <a:latin typeface="+mn-lt"/>
                <a:ea typeface="Times New Roman" panose="02020603050405020304" pitchFamily="18" charset="0"/>
              </a:rPr>
              <a:t>This model is mainly built using TensorFlow and </a:t>
            </a:r>
            <a:r>
              <a:rPr lang="en-US" sz="1800" dirty="0" err="1">
                <a:solidFill>
                  <a:schemeClr val="bg2"/>
                </a:solidFill>
                <a:effectLst/>
                <a:latin typeface="+mn-lt"/>
                <a:ea typeface="Times New Roman" panose="02020603050405020304" pitchFamily="18" charset="0"/>
              </a:rPr>
              <a:t>Keras</a:t>
            </a:r>
            <a:r>
              <a:rPr lang="en-US" sz="1800" dirty="0">
                <a:solidFill>
                  <a:schemeClr val="bg2"/>
                </a:solidFill>
                <a:effectLst/>
                <a:latin typeface="+mn-lt"/>
                <a:ea typeface="Times New Roman" panose="02020603050405020304" pitchFamily="18" charset="0"/>
              </a:rPr>
              <a:t>.</a:t>
            </a:r>
          </a:p>
          <a:p>
            <a:pPr marL="285750" lvl="0" indent="-285750" algn="l" rtl="0">
              <a:spcBef>
                <a:spcPts val="0"/>
              </a:spcBef>
              <a:spcAft>
                <a:spcPts val="1200"/>
              </a:spcAft>
              <a:buFont typeface="Arial" panose="020B0604020202020204" pitchFamily="34" charset="0"/>
              <a:buChar char="•"/>
            </a:pPr>
            <a:r>
              <a:rPr lang="en-US" dirty="0"/>
              <a:t>This system will assist farmers by facilitating the rapid identification and treatment of plant diseases, as well as assisting them in making informed decisions while using chemical pesticides.</a:t>
            </a:r>
          </a:p>
          <a:p>
            <a:pPr marL="285750" lvl="0" indent="-285750" algn="l" rtl="0">
              <a:spcBef>
                <a:spcPts val="0"/>
              </a:spcBef>
              <a:spcAft>
                <a:spcPts val="1200"/>
              </a:spcAft>
              <a:buFont typeface="Arial" panose="020B0604020202020204" pitchFamily="34" charset="0"/>
              <a:buChar char="•"/>
            </a:pPr>
            <a:endParaRPr dirty="0"/>
          </a:p>
        </p:txBody>
      </p:sp>
      <p:sp>
        <p:nvSpPr>
          <p:cNvPr id="5" name="Google Shape;66;p14">
            <a:extLst>
              <a:ext uri="{FF2B5EF4-FFF2-40B4-BE49-F238E27FC236}">
                <a16:creationId xmlns:a16="http://schemas.microsoft.com/office/drawing/2014/main" id="{04536322-9454-CC7E-231D-DCF6CB547C66}"/>
              </a:ext>
            </a:extLst>
          </p:cNvPr>
          <p:cNvSpPr txBox="1"/>
          <p:nvPr/>
        </p:nvSpPr>
        <p:spPr>
          <a:xfrm>
            <a:off x="5672254" y="4629404"/>
            <a:ext cx="360723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Plant Disease Detection and Treatment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A299-9128-79B4-7105-83264E9CFF85}"/>
              </a:ext>
            </a:extLst>
          </p:cNvPr>
          <p:cNvSpPr>
            <a:spLocks noGrp="1"/>
          </p:cNvSpPr>
          <p:nvPr>
            <p:ph type="title"/>
          </p:nvPr>
        </p:nvSpPr>
        <p:spPr>
          <a:xfrm>
            <a:off x="344917" y="291253"/>
            <a:ext cx="8520600" cy="572700"/>
          </a:xfrm>
        </p:spPr>
        <p:txBody>
          <a:bodyPr>
            <a:normAutofit fontScale="90000"/>
          </a:bodyPr>
          <a:lstStyle/>
          <a:p>
            <a:r>
              <a:rPr lang="en-IN" dirty="0"/>
              <a:t>Literature Survey</a:t>
            </a:r>
          </a:p>
        </p:txBody>
      </p:sp>
      <p:graphicFrame>
        <p:nvGraphicFramePr>
          <p:cNvPr id="10" name="Table 10">
            <a:extLst>
              <a:ext uri="{FF2B5EF4-FFF2-40B4-BE49-F238E27FC236}">
                <a16:creationId xmlns:a16="http://schemas.microsoft.com/office/drawing/2014/main" id="{16A2C4F8-9AFF-71EA-D288-FBA64788CDAF}"/>
              </a:ext>
            </a:extLst>
          </p:cNvPr>
          <p:cNvGraphicFramePr>
            <a:graphicFrameLocks noGrp="1"/>
          </p:cNvGraphicFramePr>
          <p:nvPr>
            <p:extLst>
              <p:ext uri="{D42A27DB-BD31-4B8C-83A1-F6EECF244321}">
                <p14:modId xmlns:p14="http://schemas.microsoft.com/office/powerpoint/2010/main" val="223321865"/>
              </p:ext>
            </p:extLst>
          </p:nvPr>
        </p:nvGraphicFramePr>
        <p:xfrm>
          <a:off x="344918" y="1072727"/>
          <a:ext cx="8454164" cy="3779520"/>
        </p:xfrm>
        <a:graphic>
          <a:graphicData uri="http://schemas.openxmlformats.org/drawingml/2006/table">
            <a:tbl>
              <a:tblPr firstRow="1" bandRow="1">
                <a:tableStyleId>{5940675A-B579-460E-94D1-54222C63F5DA}</a:tableStyleId>
              </a:tblPr>
              <a:tblGrid>
                <a:gridCol w="446888">
                  <a:extLst>
                    <a:ext uri="{9D8B030D-6E8A-4147-A177-3AD203B41FA5}">
                      <a16:colId xmlns:a16="http://schemas.microsoft.com/office/drawing/2014/main" val="1586189667"/>
                    </a:ext>
                  </a:extLst>
                </a:gridCol>
                <a:gridCol w="1794424">
                  <a:extLst>
                    <a:ext uri="{9D8B030D-6E8A-4147-A177-3AD203B41FA5}">
                      <a16:colId xmlns:a16="http://schemas.microsoft.com/office/drawing/2014/main" val="3851975355"/>
                    </a:ext>
                  </a:extLst>
                </a:gridCol>
                <a:gridCol w="2830270">
                  <a:extLst>
                    <a:ext uri="{9D8B030D-6E8A-4147-A177-3AD203B41FA5}">
                      <a16:colId xmlns:a16="http://schemas.microsoft.com/office/drawing/2014/main" val="2286260046"/>
                    </a:ext>
                  </a:extLst>
                </a:gridCol>
                <a:gridCol w="2381122">
                  <a:extLst>
                    <a:ext uri="{9D8B030D-6E8A-4147-A177-3AD203B41FA5}">
                      <a16:colId xmlns:a16="http://schemas.microsoft.com/office/drawing/2014/main" val="899483560"/>
                    </a:ext>
                  </a:extLst>
                </a:gridCol>
                <a:gridCol w="1001460">
                  <a:extLst>
                    <a:ext uri="{9D8B030D-6E8A-4147-A177-3AD203B41FA5}">
                      <a16:colId xmlns:a16="http://schemas.microsoft.com/office/drawing/2014/main" val="762248975"/>
                    </a:ext>
                  </a:extLst>
                </a:gridCol>
              </a:tblGrid>
              <a:tr h="661131">
                <a:tc>
                  <a:txBody>
                    <a:bodyPr/>
                    <a:lstStyle/>
                    <a:p>
                      <a:pPr>
                        <a:lnSpc>
                          <a:spcPct val="100000"/>
                        </a:lnSpc>
                      </a:pPr>
                      <a:r>
                        <a:rPr lang="en-IN" sz="1400" b="0" u="none" strike="noStrike" cap="none" dirty="0">
                          <a:solidFill>
                            <a:schemeClr val="tx1"/>
                          </a:solidFill>
                          <a:effectLst/>
                          <a:sym typeface="Arial"/>
                        </a:rPr>
                        <a:t>Sr No.</a:t>
                      </a:r>
                      <a:endParaRPr lang="en-IN" dirty="0">
                        <a:solidFill>
                          <a:schemeClr val="tx1"/>
                        </a:solidFill>
                      </a:endParaRPr>
                    </a:p>
                  </a:txBody>
                  <a:tcPr/>
                </a:tc>
                <a:tc>
                  <a:txBody>
                    <a:bodyPr/>
                    <a:lstStyle/>
                    <a:p>
                      <a:pPr algn="ctr">
                        <a:lnSpc>
                          <a:spcPct val="200000"/>
                        </a:lnSpc>
                      </a:pPr>
                      <a:r>
                        <a:rPr lang="en-IN" sz="1400" b="0" i="0" u="none" strike="noStrike" cap="none" dirty="0">
                          <a:solidFill>
                            <a:schemeClr val="tx1"/>
                          </a:solidFill>
                          <a:effectLst/>
                          <a:latin typeface="+mn-lt"/>
                          <a:ea typeface="+mn-ea"/>
                          <a:cs typeface="+mn-cs"/>
                          <a:sym typeface="Arial"/>
                        </a:rPr>
                        <a:t>Author</a:t>
                      </a:r>
                      <a:endParaRPr lang="en-IN" dirty="0"/>
                    </a:p>
                  </a:txBody>
                  <a:tcPr/>
                </a:tc>
                <a:tc>
                  <a:txBody>
                    <a:bodyPr/>
                    <a:lstStyle/>
                    <a:p>
                      <a:pPr algn="ctr">
                        <a:lnSpc>
                          <a:spcPct val="200000"/>
                        </a:lnSpc>
                      </a:pPr>
                      <a:r>
                        <a:rPr lang="en-IN" sz="1400" b="0" i="0" u="none" strike="noStrike" cap="none" dirty="0">
                          <a:solidFill>
                            <a:schemeClr val="tx1"/>
                          </a:solidFill>
                          <a:effectLst/>
                          <a:latin typeface="+mn-lt"/>
                          <a:ea typeface="+mn-ea"/>
                          <a:cs typeface="+mn-cs"/>
                          <a:sym typeface="Arial"/>
                        </a:rPr>
                        <a:t>Research Paper</a:t>
                      </a:r>
                      <a:endParaRPr lang="en-IN" dirty="0"/>
                    </a:p>
                  </a:txBody>
                  <a:tcPr/>
                </a:tc>
                <a:tc>
                  <a:txBody>
                    <a:bodyPr/>
                    <a:lstStyle/>
                    <a:p>
                      <a:pPr algn="ctr">
                        <a:lnSpc>
                          <a:spcPct val="200000"/>
                        </a:lnSpc>
                      </a:pPr>
                      <a:r>
                        <a:rPr lang="en-IN" sz="1400" b="0" i="0" u="none" strike="noStrike" cap="none" dirty="0">
                          <a:solidFill>
                            <a:schemeClr val="tx1"/>
                          </a:solidFill>
                          <a:effectLst/>
                          <a:latin typeface="+mn-lt"/>
                          <a:ea typeface="+mn-ea"/>
                          <a:cs typeface="+mn-cs"/>
                          <a:sym typeface="Arial"/>
                        </a:rPr>
                        <a:t>Outcomes</a:t>
                      </a:r>
                      <a:endParaRPr lang="en-IN" dirty="0"/>
                    </a:p>
                  </a:txBody>
                  <a:tcPr/>
                </a:tc>
                <a:tc>
                  <a:txBody>
                    <a:bodyPr/>
                    <a:lstStyle/>
                    <a:p>
                      <a:pPr algn="ctr">
                        <a:lnSpc>
                          <a:spcPct val="200000"/>
                        </a:lnSpc>
                      </a:pPr>
                      <a:r>
                        <a:rPr lang="en-IN" dirty="0"/>
                        <a:t>Year</a:t>
                      </a:r>
                    </a:p>
                  </a:txBody>
                  <a:tcPr/>
                </a:tc>
                <a:extLst>
                  <a:ext uri="{0D108BD9-81ED-4DB2-BD59-A6C34878D82A}">
                    <a16:rowId xmlns:a16="http://schemas.microsoft.com/office/drawing/2014/main" val="803991346"/>
                  </a:ext>
                </a:extLst>
              </a:tr>
              <a:tr h="302650">
                <a:tc>
                  <a:txBody>
                    <a:bodyPr/>
                    <a:lstStyle/>
                    <a:p>
                      <a:r>
                        <a:rPr lang="en-IN" sz="1200" dirty="0"/>
                        <a:t>1.</a:t>
                      </a:r>
                    </a:p>
                  </a:txBody>
                  <a:tcPr/>
                </a:tc>
                <a:tc>
                  <a:txBody>
                    <a:bodyPr/>
                    <a:lstStyle/>
                    <a:p>
                      <a:pPr marR="0" algn="l" rtl="0" fontAlgn="t">
                        <a:lnSpc>
                          <a:spcPct val="100000"/>
                        </a:lnSpc>
                        <a:spcBef>
                          <a:spcPts val="0"/>
                        </a:spcBef>
                        <a:spcAft>
                          <a:spcPts val="0"/>
                        </a:spcAft>
                        <a:buClr>
                          <a:srgbClr val="000000"/>
                        </a:buClr>
                        <a:buFont typeface="Arial"/>
                      </a:pPr>
                      <a:r>
                        <a:rPr lang="en-IN" sz="1400" b="0" i="0" u="none" strike="noStrike" cap="none" dirty="0">
                          <a:solidFill>
                            <a:schemeClr val="tx1"/>
                          </a:solidFill>
                          <a:effectLst/>
                          <a:latin typeface="+mn-lt"/>
                          <a:ea typeface="+mn-ea"/>
                          <a:cs typeface="+mn-cs"/>
                          <a:sym typeface="Arial"/>
                        </a:rPr>
                        <a:t>Vinod Kumar, </a:t>
                      </a:r>
                      <a:r>
                        <a:rPr lang="en-IN" sz="1400" b="0" i="0" u="none" strike="noStrike" cap="none" dirty="0" err="1">
                          <a:solidFill>
                            <a:schemeClr val="tx1"/>
                          </a:solidFill>
                          <a:effectLst/>
                          <a:latin typeface="+mn-lt"/>
                          <a:ea typeface="+mn-ea"/>
                          <a:cs typeface="+mn-cs"/>
                          <a:sym typeface="Arial"/>
                        </a:rPr>
                        <a:t>Hritik</a:t>
                      </a:r>
                      <a:r>
                        <a:rPr lang="en-IN" sz="1400" b="0" i="0" u="none" strike="noStrike" cap="none" dirty="0">
                          <a:solidFill>
                            <a:schemeClr val="tx1"/>
                          </a:solidFill>
                          <a:effectLst/>
                          <a:latin typeface="+mn-lt"/>
                          <a:ea typeface="+mn-ea"/>
                          <a:cs typeface="+mn-cs"/>
                          <a:sym typeface="Arial"/>
                        </a:rPr>
                        <a:t> Arora</a:t>
                      </a:r>
                    </a:p>
                  </a:txBody>
                  <a:tcPr marL="63500" marR="63500" marT="63500" marB="63500"/>
                </a:tc>
                <a:tc>
                  <a:txBody>
                    <a:bodyPr/>
                    <a:lstStyle/>
                    <a:p>
                      <a:pPr marR="0" algn="l" rtl="0">
                        <a:lnSpc>
                          <a:spcPct val="100000"/>
                        </a:lnSpc>
                        <a:spcBef>
                          <a:spcPts val="0"/>
                        </a:spcBef>
                        <a:spcAft>
                          <a:spcPts val="0"/>
                        </a:spcAft>
                        <a:buClr>
                          <a:srgbClr val="000000"/>
                        </a:buClr>
                        <a:buFont typeface="Arial"/>
                      </a:pPr>
                      <a:r>
                        <a:rPr lang="en-US" sz="1400" b="0" i="0" u="sng" strike="noStrike" cap="none" dirty="0" err="1">
                          <a:solidFill>
                            <a:schemeClr val="tx1"/>
                          </a:solidFill>
                          <a:effectLst/>
                          <a:latin typeface="+mn-lt"/>
                          <a:ea typeface="+mn-ea"/>
                          <a:cs typeface="+mn-cs"/>
                          <a:sym typeface="Arial"/>
                          <a:hlinkClick r:id="rId2"/>
                        </a:rPr>
                        <a:t>ResNet</a:t>
                      </a:r>
                      <a:r>
                        <a:rPr lang="en-US" sz="1400" b="0" i="0" u="sng" strike="noStrike" cap="none" dirty="0">
                          <a:solidFill>
                            <a:schemeClr val="tx1"/>
                          </a:solidFill>
                          <a:effectLst/>
                          <a:latin typeface="+mn-lt"/>
                          <a:ea typeface="+mn-ea"/>
                          <a:cs typeface="+mn-cs"/>
                          <a:sym typeface="Arial"/>
                          <a:hlinkClick r:id="rId2"/>
                        </a:rPr>
                        <a:t>-based approach for Detection and Classification of Plant Leaf Diseases</a:t>
                      </a:r>
                      <a:endParaRPr lang="en-IN" sz="1400" b="0" i="0" u="sng" strike="noStrike" cap="none" dirty="0">
                        <a:solidFill>
                          <a:schemeClr val="tx1"/>
                        </a:solidFill>
                        <a:effectLst/>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effectLst/>
                          <a:latin typeface="+mn-lt"/>
                          <a:ea typeface="+mn-ea"/>
                          <a:cs typeface="+mn-cs"/>
                          <a:sym typeface="Arial"/>
                        </a:rPr>
                        <a:t>Demonstrated the feasibility of using residual networks (</a:t>
                      </a:r>
                      <a:r>
                        <a:rPr lang="en-US" sz="1400" b="0" i="0" u="none" strike="noStrike" cap="none" dirty="0" err="1">
                          <a:solidFill>
                            <a:schemeClr val="tx1"/>
                          </a:solidFill>
                          <a:effectLst/>
                          <a:latin typeface="+mn-lt"/>
                          <a:ea typeface="+mn-ea"/>
                          <a:cs typeface="+mn-cs"/>
                          <a:sym typeface="Arial"/>
                        </a:rPr>
                        <a:t>ResNet</a:t>
                      </a:r>
                      <a:r>
                        <a:rPr lang="en-US" sz="1400" b="0" i="0" u="none" strike="noStrike" cap="none" dirty="0">
                          <a:solidFill>
                            <a:schemeClr val="tx1"/>
                          </a:solidFill>
                          <a:effectLst/>
                          <a:latin typeface="+mn-lt"/>
                          <a:ea typeface="+mn-ea"/>
                          <a:cs typeface="+mn-cs"/>
                          <a:sym typeface="Arial"/>
                        </a:rPr>
                        <a:t>) to classify plant diseases.</a:t>
                      </a:r>
                      <a:endParaRPr lang="en-IN" sz="1400" b="0" i="0" u="none" strike="noStrike" cap="none" dirty="0">
                        <a:solidFill>
                          <a:schemeClr val="tx1"/>
                        </a:solidFill>
                        <a:latin typeface="+mn-lt"/>
                        <a:ea typeface="+mn-ea"/>
                        <a:cs typeface="+mn-cs"/>
                        <a:sym typeface="Arial"/>
                      </a:endParaRPr>
                    </a:p>
                  </a:txBody>
                  <a:tcPr/>
                </a:tc>
                <a:tc>
                  <a:txBody>
                    <a:bodyPr/>
                    <a:lstStyle/>
                    <a:p>
                      <a:endParaRPr lang="en-IN"/>
                    </a:p>
                  </a:txBody>
                  <a:tcPr/>
                </a:tc>
                <a:extLst>
                  <a:ext uri="{0D108BD9-81ED-4DB2-BD59-A6C34878D82A}">
                    <a16:rowId xmlns:a16="http://schemas.microsoft.com/office/drawing/2014/main" val="2722240142"/>
                  </a:ext>
                </a:extLst>
              </a:tr>
              <a:tr h="661131">
                <a:tc>
                  <a:txBody>
                    <a:bodyPr/>
                    <a:lstStyle/>
                    <a:p>
                      <a:r>
                        <a:rPr lang="en-IN" dirty="0"/>
                        <a:t>2.</a:t>
                      </a:r>
                    </a:p>
                  </a:txBody>
                  <a:tcPr/>
                </a:tc>
                <a:tc>
                  <a:txBody>
                    <a:bodyPr/>
                    <a:lstStyle/>
                    <a:p>
                      <a:r>
                        <a:rPr lang="en-IN" sz="1400" b="0" i="0" u="none" strike="noStrike" cap="none" dirty="0">
                          <a:solidFill>
                            <a:schemeClr val="tx1"/>
                          </a:solidFill>
                          <a:effectLst/>
                          <a:latin typeface="+mn-lt"/>
                          <a:ea typeface="+mn-ea"/>
                          <a:cs typeface="+mn-cs"/>
                          <a:sym typeface="Arial"/>
                        </a:rPr>
                        <a:t>Ashwini C</a:t>
                      </a:r>
                      <a:endParaRPr lang="en-IN" dirty="0"/>
                    </a:p>
                  </a:txBody>
                  <a:tcPr/>
                </a:tc>
                <a:tc>
                  <a:txBody>
                    <a:bodyPr/>
                    <a:lstStyle/>
                    <a:p>
                      <a:r>
                        <a:rPr lang="en-US" sz="1400" b="0" i="0" u="sng" strike="noStrike" cap="none" dirty="0">
                          <a:solidFill>
                            <a:schemeClr val="tx1"/>
                          </a:solidFill>
                          <a:effectLst/>
                          <a:latin typeface="+mn-lt"/>
                          <a:ea typeface="+mn-ea"/>
                          <a:cs typeface="+mn-cs"/>
                          <a:sym typeface="Arial"/>
                          <a:hlinkClick r:id="rId3"/>
                        </a:rPr>
                        <a:t>Plant Disease Detection by image pre-processing</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Linear &amp; Non Linear SVM. Feature Extraction with Image </a:t>
                      </a:r>
                      <a:r>
                        <a:rPr lang="en-US" sz="1400" b="0" i="0" u="none" strike="noStrike" cap="none" dirty="0" err="1">
                          <a:solidFill>
                            <a:schemeClr val="tx1"/>
                          </a:solidFill>
                          <a:effectLst/>
                          <a:latin typeface="+mn-lt"/>
                          <a:ea typeface="+mn-ea"/>
                          <a:cs typeface="+mn-cs"/>
                          <a:sym typeface="Arial"/>
                        </a:rPr>
                        <a:t>greysccaling</a:t>
                      </a:r>
                      <a:r>
                        <a:rPr lang="en-US" sz="1400" b="0" i="0" u="none" strike="noStrike" cap="none" dirty="0">
                          <a:solidFill>
                            <a:schemeClr val="tx1"/>
                          </a:solidFill>
                          <a:effectLst/>
                          <a:latin typeface="+mn-lt"/>
                          <a:ea typeface="+mn-ea"/>
                          <a:cs typeface="+mn-cs"/>
                          <a:sym typeface="Arial"/>
                        </a:rPr>
                        <a:t>, edge </a:t>
                      </a:r>
                      <a:r>
                        <a:rPr lang="en-US" sz="1400" b="0" i="0" u="none" strike="noStrike" cap="none" dirty="0" err="1">
                          <a:solidFill>
                            <a:schemeClr val="tx1"/>
                          </a:solidFill>
                          <a:effectLst/>
                          <a:latin typeface="+mn-lt"/>
                          <a:ea typeface="+mn-ea"/>
                          <a:cs typeface="+mn-cs"/>
                          <a:sym typeface="Arial"/>
                        </a:rPr>
                        <a:t>detetction</a:t>
                      </a:r>
                      <a:r>
                        <a:rPr lang="en-US" sz="1400" b="0" i="0" u="none" strike="noStrike" cap="none" dirty="0">
                          <a:solidFill>
                            <a:schemeClr val="tx1"/>
                          </a:solidFill>
                          <a:effectLst/>
                          <a:latin typeface="+mn-lt"/>
                          <a:ea typeface="+mn-ea"/>
                          <a:cs typeface="+mn-cs"/>
                          <a:sym typeface="Arial"/>
                        </a:rPr>
                        <a:t>, image sharpening etc.</a:t>
                      </a:r>
                      <a:endParaRPr lang="en-IN" dirty="0"/>
                    </a:p>
                  </a:txBody>
                  <a:tcPr/>
                </a:tc>
                <a:tc>
                  <a:txBody>
                    <a:bodyPr/>
                    <a:lstStyle/>
                    <a:p>
                      <a:endParaRPr lang="en-IN"/>
                    </a:p>
                  </a:txBody>
                  <a:tcPr/>
                </a:tc>
                <a:extLst>
                  <a:ext uri="{0D108BD9-81ED-4DB2-BD59-A6C34878D82A}">
                    <a16:rowId xmlns:a16="http://schemas.microsoft.com/office/drawing/2014/main" val="117197852"/>
                  </a:ext>
                </a:extLst>
              </a:tr>
              <a:tr h="661131">
                <a:tc>
                  <a:txBody>
                    <a:bodyPr/>
                    <a:lstStyle/>
                    <a:p>
                      <a:r>
                        <a:rPr lang="en-IN" dirty="0"/>
                        <a:t>3.</a:t>
                      </a:r>
                    </a:p>
                  </a:txBody>
                  <a:tcPr/>
                </a:tc>
                <a:tc>
                  <a:txBody>
                    <a:bodyPr/>
                    <a:lstStyle/>
                    <a:p>
                      <a:r>
                        <a:rPr lang="en-IN" sz="1400" b="0" i="0" u="none" strike="noStrike" cap="none" dirty="0">
                          <a:solidFill>
                            <a:schemeClr val="tx1"/>
                          </a:solidFill>
                          <a:effectLst/>
                          <a:latin typeface="+mn-lt"/>
                          <a:ea typeface="+mn-ea"/>
                          <a:cs typeface="+mn-cs"/>
                          <a:sym typeface="Arial"/>
                        </a:rPr>
                        <a:t>A Kulkarni</a:t>
                      </a:r>
                      <a:endParaRPr lang="en-IN" dirty="0"/>
                    </a:p>
                  </a:txBody>
                  <a:tcPr/>
                </a:tc>
                <a:tc>
                  <a:txBody>
                    <a:bodyPr/>
                    <a:lstStyle/>
                    <a:p>
                      <a:r>
                        <a:rPr lang="en-US" sz="1400" b="0" i="0" u="sng" strike="noStrike" cap="none" dirty="0">
                          <a:solidFill>
                            <a:schemeClr val="tx1"/>
                          </a:solidFill>
                          <a:effectLst/>
                          <a:latin typeface="+mn-lt"/>
                          <a:ea typeface="+mn-ea"/>
                          <a:cs typeface="+mn-cs"/>
                          <a:sym typeface="Arial"/>
                          <a:hlinkClick r:id="rId4"/>
                        </a:rPr>
                        <a:t>Applying image processing technique to detect plant diseases</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Artificial Neural network (ANN) &amp; </a:t>
                      </a:r>
                      <a:r>
                        <a:rPr lang="en-US" sz="1400" b="0" i="0" u="none" strike="noStrike" cap="none" dirty="0" err="1">
                          <a:solidFill>
                            <a:schemeClr val="tx1"/>
                          </a:solidFill>
                          <a:effectLst/>
                          <a:latin typeface="+mn-lt"/>
                          <a:ea typeface="+mn-ea"/>
                          <a:cs typeface="+mn-cs"/>
                          <a:sym typeface="Arial"/>
                        </a:rPr>
                        <a:t>Gabol</a:t>
                      </a:r>
                      <a:r>
                        <a:rPr lang="en-US" sz="1400" b="0" i="0" u="none" strike="noStrike" cap="none" dirty="0">
                          <a:solidFill>
                            <a:schemeClr val="tx1"/>
                          </a:solidFill>
                          <a:effectLst/>
                          <a:latin typeface="+mn-lt"/>
                          <a:ea typeface="+mn-ea"/>
                          <a:cs typeface="+mn-cs"/>
                          <a:sym typeface="Arial"/>
                        </a:rPr>
                        <a:t> Filter for feature extraction which is used in texture analysis.</a:t>
                      </a:r>
                      <a:endParaRPr lang="en-IN" dirty="0"/>
                    </a:p>
                  </a:txBody>
                  <a:tcPr/>
                </a:tc>
                <a:tc>
                  <a:txBody>
                    <a:bodyPr/>
                    <a:lstStyle/>
                    <a:p>
                      <a:endParaRPr lang="en-IN" dirty="0"/>
                    </a:p>
                  </a:txBody>
                  <a:tcPr/>
                </a:tc>
                <a:extLst>
                  <a:ext uri="{0D108BD9-81ED-4DB2-BD59-A6C34878D82A}">
                    <a16:rowId xmlns:a16="http://schemas.microsoft.com/office/drawing/2014/main" val="3496154385"/>
                  </a:ext>
                </a:extLst>
              </a:tr>
            </a:tbl>
          </a:graphicData>
        </a:graphic>
      </p:graphicFrame>
    </p:spTree>
    <p:extLst>
      <p:ext uri="{BB962C8B-B14F-4D97-AF65-F5344CB8AC3E}">
        <p14:creationId xmlns:p14="http://schemas.microsoft.com/office/powerpoint/2010/main" val="115186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0">
            <a:extLst>
              <a:ext uri="{FF2B5EF4-FFF2-40B4-BE49-F238E27FC236}">
                <a16:creationId xmlns:a16="http://schemas.microsoft.com/office/drawing/2014/main" id="{1E140AF0-291D-DA21-1C41-E06244EC7759}"/>
              </a:ext>
            </a:extLst>
          </p:cNvPr>
          <p:cNvGraphicFramePr>
            <a:graphicFrameLocks noGrp="1"/>
          </p:cNvGraphicFramePr>
          <p:nvPr>
            <p:extLst>
              <p:ext uri="{D42A27DB-BD31-4B8C-83A1-F6EECF244321}">
                <p14:modId xmlns:p14="http://schemas.microsoft.com/office/powerpoint/2010/main" val="3397517002"/>
              </p:ext>
            </p:extLst>
          </p:nvPr>
        </p:nvGraphicFramePr>
        <p:xfrm>
          <a:off x="344918" y="1072727"/>
          <a:ext cx="8454164" cy="1676400"/>
        </p:xfrm>
        <a:graphic>
          <a:graphicData uri="http://schemas.openxmlformats.org/drawingml/2006/table">
            <a:tbl>
              <a:tblPr firstRow="1" bandRow="1">
                <a:tableStyleId>{5940675A-B579-460E-94D1-54222C63F5DA}</a:tableStyleId>
              </a:tblPr>
              <a:tblGrid>
                <a:gridCol w="446888">
                  <a:extLst>
                    <a:ext uri="{9D8B030D-6E8A-4147-A177-3AD203B41FA5}">
                      <a16:colId xmlns:a16="http://schemas.microsoft.com/office/drawing/2014/main" val="1586189667"/>
                    </a:ext>
                  </a:extLst>
                </a:gridCol>
                <a:gridCol w="1794424">
                  <a:extLst>
                    <a:ext uri="{9D8B030D-6E8A-4147-A177-3AD203B41FA5}">
                      <a16:colId xmlns:a16="http://schemas.microsoft.com/office/drawing/2014/main" val="3851975355"/>
                    </a:ext>
                  </a:extLst>
                </a:gridCol>
                <a:gridCol w="2830270">
                  <a:extLst>
                    <a:ext uri="{9D8B030D-6E8A-4147-A177-3AD203B41FA5}">
                      <a16:colId xmlns:a16="http://schemas.microsoft.com/office/drawing/2014/main" val="2286260046"/>
                    </a:ext>
                  </a:extLst>
                </a:gridCol>
                <a:gridCol w="2381122">
                  <a:extLst>
                    <a:ext uri="{9D8B030D-6E8A-4147-A177-3AD203B41FA5}">
                      <a16:colId xmlns:a16="http://schemas.microsoft.com/office/drawing/2014/main" val="899483560"/>
                    </a:ext>
                  </a:extLst>
                </a:gridCol>
                <a:gridCol w="1001460">
                  <a:extLst>
                    <a:ext uri="{9D8B030D-6E8A-4147-A177-3AD203B41FA5}">
                      <a16:colId xmlns:a16="http://schemas.microsoft.com/office/drawing/2014/main" val="762248975"/>
                    </a:ext>
                  </a:extLst>
                </a:gridCol>
              </a:tblGrid>
              <a:tr h="661131">
                <a:tc>
                  <a:txBody>
                    <a:bodyPr/>
                    <a:lstStyle/>
                    <a:p>
                      <a:r>
                        <a:rPr lang="en-IN" dirty="0"/>
                        <a:t>4.</a:t>
                      </a:r>
                    </a:p>
                  </a:txBody>
                  <a:tcPr/>
                </a:tc>
                <a:tc>
                  <a:txBody>
                    <a:bodyPr/>
                    <a:lstStyle/>
                    <a:p>
                      <a:r>
                        <a:rPr lang="en-IN" sz="1400" b="0" i="0" u="none" strike="noStrike" cap="none" dirty="0">
                          <a:solidFill>
                            <a:schemeClr val="tx1"/>
                          </a:solidFill>
                          <a:effectLst/>
                          <a:latin typeface="+mn-lt"/>
                          <a:ea typeface="+mn-ea"/>
                          <a:cs typeface="+mn-cs"/>
                          <a:sym typeface="Arial"/>
                        </a:rPr>
                        <a:t>Prof. Sanjay, B. </a:t>
                      </a:r>
                      <a:r>
                        <a:rPr lang="en-IN" sz="1400" b="0" i="0" u="none" strike="noStrike" cap="none" dirty="0" err="1">
                          <a:solidFill>
                            <a:schemeClr val="tx1"/>
                          </a:solidFill>
                          <a:effectLst/>
                          <a:latin typeface="+mn-lt"/>
                          <a:ea typeface="+mn-ea"/>
                          <a:cs typeface="+mn-cs"/>
                          <a:sym typeface="Arial"/>
                        </a:rPr>
                        <a:t>Dhaygude</a:t>
                      </a:r>
                      <a:endParaRPr lang="en-IN" dirty="0"/>
                    </a:p>
                  </a:txBody>
                  <a:tcPr/>
                </a:tc>
                <a:tc>
                  <a:txBody>
                    <a:bodyPr/>
                    <a:lstStyle/>
                    <a:p>
                      <a:r>
                        <a:rPr lang="en-US" sz="1400" b="0" i="0" u="sng" strike="noStrike" cap="none" dirty="0">
                          <a:solidFill>
                            <a:schemeClr val="tx1"/>
                          </a:solidFill>
                          <a:effectLst/>
                          <a:latin typeface="+mn-lt"/>
                          <a:ea typeface="+mn-ea"/>
                          <a:cs typeface="+mn-cs"/>
                          <a:sym typeface="Arial"/>
                          <a:hlinkClick r:id="rId2"/>
                        </a:rPr>
                        <a:t>Agricultural plant Leaf Disease Detection Using Image</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Vision-based detection algorithm, Conversion of RGB to HSV, Masking of Pixels, Texture Statistics.</a:t>
                      </a:r>
                      <a:endParaRPr lang="en-IN" dirty="0"/>
                    </a:p>
                  </a:txBody>
                  <a:tcPr/>
                </a:tc>
                <a:tc>
                  <a:txBody>
                    <a:bodyPr/>
                    <a:lstStyle/>
                    <a:p>
                      <a:endParaRPr lang="en-IN" dirty="0"/>
                    </a:p>
                  </a:txBody>
                  <a:tcPr/>
                </a:tc>
                <a:extLst>
                  <a:ext uri="{0D108BD9-81ED-4DB2-BD59-A6C34878D82A}">
                    <a16:rowId xmlns:a16="http://schemas.microsoft.com/office/drawing/2014/main" val="117197852"/>
                  </a:ext>
                </a:extLst>
              </a:tr>
              <a:tr h="661131">
                <a:tc>
                  <a:txBody>
                    <a:bodyPr/>
                    <a:lstStyle/>
                    <a:p>
                      <a:r>
                        <a:rPr lang="en-IN" dirty="0"/>
                        <a:t>5.</a:t>
                      </a:r>
                    </a:p>
                  </a:txBody>
                  <a:tcPr/>
                </a:tc>
                <a:tc>
                  <a:txBody>
                    <a:bodyPr/>
                    <a:lstStyle/>
                    <a:p>
                      <a:r>
                        <a:rPr lang="en-IN" sz="1400" b="0" i="0" u="none" strike="noStrike" cap="none" dirty="0" err="1">
                          <a:solidFill>
                            <a:schemeClr val="tx1"/>
                          </a:solidFill>
                          <a:effectLst/>
                          <a:latin typeface="+mn-lt"/>
                          <a:ea typeface="+mn-ea"/>
                          <a:cs typeface="+mn-cs"/>
                          <a:sym typeface="Arial"/>
                        </a:rPr>
                        <a:t>Emaneul</a:t>
                      </a:r>
                      <a:r>
                        <a:rPr lang="en-IN" sz="1400" b="0" i="0" u="none" strike="noStrike" cap="none" dirty="0">
                          <a:solidFill>
                            <a:schemeClr val="tx1"/>
                          </a:solidFill>
                          <a:effectLst/>
                          <a:latin typeface="+mn-lt"/>
                          <a:ea typeface="+mn-ea"/>
                          <a:cs typeface="+mn-cs"/>
                          <a:sym typeface="Arial"/>
                        </a:rPr>
                        <a:t> Cortes</a:t>
                      </a:r>
                      <a:endParaRPr lang="en-IN" dirty="0"/>
                    </a:p>
                  </a:txBody>
                  <a:tcPr/>
                </a:tc>
                <a:tc>
                  <a:txBody>
                    <a:bodyPr/>
                    <a:lstStyle/>
                    <a:p>
                      <a:r>
                        <a:rPr lang="en-US" sz="1400" b="0" i="0" u="sng" strike="noStrike" cap="none" dirty="0">
                          <a:solidFill>
                            <a:schemeClr val="tx1"/>
                          </a:solidFill>
                          <a:effectLst/>
                          <a:latin typeface="+mn-lt"/>
                          <a:ea typeface="+mn-ea"/>
                          <a:cs typeface="+mn-cs"/>
                          <a:sym typeface="Arial"/>
                          <a:hlinkClick r:id="rId3"/>
                        </a:rPr>
                        <a:t>Plant disease detection using CNN and GAN</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Generative Adversarial networks &amp; Convolutional Neural Network</a:t>
                      </a:r>
                      <a:endParaRPr lang="en-IN" dirty="0"/>
                    </a:p>
                  </a:txBody>
                  <a:tcPr/>
                </a:tc>
                <a:tc>
                  <a:txBody>
                    <a:bodyPr/>
                    <a:lstStyle/>
                    <a:p>
                      <a:endParaRPr lang="en-IN" dirty="0"/>
                    </a:p>
                  </a:txBody>
                  <a:tcPr/>
                </a:tc>
                <a:extLst>
                  <a:ext uri="{0D108BD9-81ED-4DB2-BD59-A6C34878D82A}">
                    <a16:rowId xmlns:a16="http://schemas.microsoft.com/office/drawing/2014/main" val="3496154385"/>
                  </a:ext>
                </a:extLst>
              </a:tr>
            </a:tbl>
          </a:graphicData>
        </a:graphic>
      </p:graphicFrame>
    </p:spTree>
    <p:extLst>
      <p:ext uri="{BB962C8B-B14F-4D97-AF65-F5344CB8AC3E}">
        <p14:creationId xmlns:p14="http://schemas.microsoft.com/office/powerpoint/2010/main" val="355932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CD9650-2C13-20E1-08D9-4DB52BCC5833}"/>
              </a:ext>
            </a:extLst>
          </p:cNvPr>
          <p:cNvPicPr>
            <a:picLocks noChangeAspect="1"/>
          </p:cNvPicPr>
          <p:nvPr/>
        </p:nvPicPr>
        <p:blipFill>
          <a:blip r:embed="rId2"/>
          <a:stretch>
            <a:fillRect/>
          </a:stretch>
        </p:blipFill>
        <p:spPr>
          <a:xfrm>
            <a:off x="1714500" y="91440"/>
            <a:ext cx="6568440" cy="4922520"/>
          </a:xfrm>
          <a:prstGeom prst="rect">
            <a:avLst/>
          </a:prstGeom>
        </p:spPr>
      </p:pic>
      <p:sp>
        <p:nvSpPr>
          <p:cNvPr id="4" name="TextBox 3">
            <a:extLst>
              <a:ext uri="{FF2B5EF4-FFF2-40B4-BE49-F238E27FC236}">
                <a16:creationId xmlns:a16="http://schemas.microsoft.com/office/drawing/2014/main" id="{4808823C-13A9-B762-C972-A3D037575D9D}"/>
              </a:ext>
            </a:extLst>
          </p:cNvPr>
          <p:cNvSpPr txBox="1"/>
          <p:nvPr/>
        </p:nvSpPr>
        <p:spPr>
          <a:xfrm>
            <a:off x="426719" y="274320"/>
            <a:ext cx="2696527" cy="369332"/>
          </a:xfrm>
          <a:prstGeom prst="rect">
            <a:avLst/>
          </a:prstGeom>
          <a:noFill/>
        </p:spPr>
        <p:txBody>
          <a:bodyPr wrap="square" rtlCol="0">
            <a:spAutoFit/>
          </a:bodyPr>
          <a:lstStyle/>
          <a:p>
            <a:r>
              <a:rPr lang="en-IN" sz="1800" dirty="0"/>
              <a:t>Architecture Diagram </a:t>
            </a:r>
          </a:p>
        </p:txBody>
      </p:sp>
    </p:spTree>
    <p:extLst>
      <p:ext uri="{BB962C8B-B14F-4D97-AF65-F5344CB8AC3E}">
        <p14:creationId xmlns:p14="http://schemas.microsoft.com/office/powerpoint/2010/main" val="800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604D7-832E-9306-000A-AAB212D71C06}"/>
              </a:ext>
            </a:extLst>
          </p:cNvPr>
          <p:cNvSpPr txBox="1"/>
          <p:nvPr/>
        </p:nvSpPr>
        <p:spPr>
          <a:xfrm>
            <a:off x="586740" y="624840"/>
            <a:ext cx="1844040" cy="369332"/>
          </a:xfrm>
          <a:prstGeom prst="rect">
            <a:avLst/>
          </a:prstGeom>
          <a:noFill/>
        </p:spPr>
        <p:txBody>
          <a:bodyPr wrap="square" rtlCol="0">
            <a:spAutoFit/>
          </a:bodyPr>
          <a:lstStyle/>
          <a:p>
            <a:r>
              <a:rPr lang="en-IN" sz="1800" dirty="0"/>
              <a:t>DFD level 0 :</a:t>
            </a:r>
          </a:p>
        </p:txBody>
      </p:sp>
      <p:pic>
        <p:nvPicPr>
          <p:cNvPr id="6" name="Picture 5">
            <a:extLst>
              <a:ext uri="{FF2B5EF4-FFF2-40B4-BE49-F238E27FC236}">
                <a16:creationId xmlns:a16="http://schemas.microsoft.com/office/drawing/2014/main" id="{03DC857B-44FC-E06B-7957-5AFB960D756A}"/>
              </a:ext>
            </a:extLst>
          </p:cNvPr>
          <p:cNvPicPr>
            <a:picLocks noChangeAspect="1"/>
          </p:cNvPicPr>
          <p:nvPr/>
        </p:nvPicPr>
        <p:blipFill>
          <a:blip r:embed="rId2"/>
          <a:stretch>
            <a:fillRect/>
          </a:stretch>
        </p:blipFill>
        <p:spPr>
          <a:xfrm>
            <a:off x="1753552" y="1943100"/>
            <a:ext cx="5058728" cy="1676399"/>
          </a:xfrm>
          <a:prstGeom prst="rect">
            <a:avLst/>
          </a:prstGeom>
        </p:spPr>
      </p:pic>
    </p:spTree>
    <p:extLst>
      <p:ext uri="{BB962C8B-B14F-4D97-AF65-F5344CB8AC3E}">
        <p14:creationId xmlns:p14="http://schemas.microsoft.com/office/powerpoint/2010/main" val="31734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1CC591-22B1-9152-BD23-70F5E3E13B97}"/>
              </a:ext>
            </a:extLst>
          </p:cNvPr>
          <p:cNvSpPr txBox="1"/>
          <p:nvPr/>
        </p:nvSpPr>
        <p:spPr>
          <a:xfrm>
            <a:off x="810321" y="443420"/>
            <a:ext cx="1439818" cy="369332"/>
          </a:xfrm>
          <a:prstGeom prst="rect">
            <a:avLst/>
          </a:prstGeom>
          <a:noFill/>
        </p:spPr>
        <p:txBody>
          <a:bodyPr wrap="none" rtlCol="0">
            <a:spAutoFit/>
          </a:bodyPr>
          <a:lstStyle/>
          <a:p>
            <a:r>
              <a:rPr lang="en-IN" sz="1800" dirty="0"/>
              <a:t>DFD level 1</a:t>
            </a:r>
            <a:r>
              <a:rPr lang="en-IN" dirty="0"/>
              <a:t>:</a:t>
            </a:r>
          </a:p>
        </p:txBody>
      </p:sp>
      <p:pic>
        <p:nvPicPr>
          <p:cNvPr id="1026" name="Picture 2">
            <a:extLst>
              <a:ext uri="{FF2B5EF4-FFF2-40B4-BE49-F238E27FC236}">
                <a16:creationId xmlns:a16="http://schemas.microsoft.com/office/drawing/2014/main" id="{C5E7C2DA-C899-049B-02BF-8E9A3DDB6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139" y="538162"/>
            <a:ext cx="584835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021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4099</TotalTime>
  <Words>1321</Words>
  <Application>Microsoft Office PowerPoint</Application>
  <PresentationFormat>On-screen Show (16:9)</PresentationFormat>
  <Paragraphs>114</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vt:lpstr>
      <vt:lpstr>Calibri</vt:lpstr>
      <vt:lpstr>Segoe UI</vt:lpstr>
      <vt:lpstr>Simple Light</vt:lpstr>
      <vt:lpstr>PowerPoint Presentation</vt:lpstr>
      <vt:lpstr>Problem statement :</vt:lpstr>
      <vt:lpstr>Objective : </vt:lpstr>
      <vt:lpstr>Scope : </vt:lpstr>
      <vt:lpstr>Literature Survey</vt:lpstr>
      <vt:lpstr>PowerPoint Presentation</vt:lpstr>
      <vt:lpstr>PowerPoint Presentation</vt:lpstr>
      <vt:lpstr>PowerPoint Presentation</vt:lpstr>
      <vt:lpstr>PowerPoint Presentation</vt:lpstr>
      <vt:lpstr>PowerPoint Presentation</vt:lpstr>
      <vt:lpstr>Implementation Methodology:</vt:lpstr>
      <vt:lpstr>Pseudo code</vt:lpstr>
      <vt:lpstr>Technology : </vt:lpstr>
      <vt:lpstr>Results</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Sayali Nikam</dc:creator>
  <cp:lastModifiedBy>sayalinikam2002@gmail.com</cp:lastModifiedBy>
  <cp:revision>24</cp:revision>
  <dcterms:modified xsi:type="dcterms:W3CDTF">2022-11-10T17:30:45Z</dcterms:modified>
</cp:coreProperties>
</file>