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style2.xml" ContentType="application/vnd.ms-office.chartstyle+xml"/>
  <Override PartName="/ppt/charts/colors2.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Ex2.xml" ContentType="application/vnd.ms-office.chartex+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1" r:id="rId5"/>
    <p:sldId id="262" r:id="rId6"/>
    <p:sldId id="263" r:id="rId7"/>
    <p:sldId id="264" r:id="rId8"/>
    <p:sldId id="265" r:id="rId9"/>
    <p:sldId id="268" r:id="rId10"/>
    <p:sldId id="269" r:id="rId11"/>
    <p:sldId id="272" r:id="rId12"/>
    <p:sldId id="274" r:id="rId13"/>
    <p:sldId id="275" r:id="rId14"/>
    <p:sldId id="278" r:id="rId15"/>
    <p:sldId id="276"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esktop\excel%20project\excel%20project%20fina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n\Desktop\excel%20project\excel%20project%20fina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Desktop\excel%20project\excel%20project%20final.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dmin\Desktop\excel%20project\excel%20project%20final.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Admin\Desktop\excel%20project\excel%20project%20final.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Admin\Desktop\excel%20project\excel%20project%20final.xlsx"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Desktop\Excel%20project%20final%20sp%20ecommerce%20dataset.xlsx" TargetMode="External"/><Relationship Id="rId2" Type="http://schemas.microsoft.com/office/2011/relationships/chartColorStyle" Target="colors2.xml"/><Relationship Id="rId1" Type="http://schemas.microsoft.com/office/2011/relationships/chartStyle" Target="style2.xml"/></Relationships>
</file>

<file path=ppt/charts/_rels/chart8.xml.rels><?xml version="1.0" encoding="UTF-8" standalone="yes"?>
<Relationships xmlns="http://schemas.openxmlformats.org/package/2006/relationships"><Relationship Id="rId1" Type="http://schemas.openxmlformats.org/officeDocument/2006/relationships/oleObject" Target="file:///C:\Users\Admin\Desktop\excel%20project\excel%20project%20final.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Admin\Desktop\excel%20project\excel%20project%20final.xlsx"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dmin\Desktop\excel%20project\excel%20project%20final.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Admin\Desktop\Excel%20project%20final%20sp%20ecommerce%20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[excel project final.xlsx]Sales Trend!PivotTable1</c:name>
    <c:fmtId val="6"/>
  </c:pivotSource>
  <c:chart>
    <c:title>
      <c:tx>
        <c:rich>
          <a:bodyPr/>
          <a:lstStyle/>
          <a:p>
            <a:pPr>
              <a:defRPr/>
            </a:pPr>
            <a:r>
              <a:rPr lang="en-US" dirty="0"/>
              <a:t>Sales</a:t>
            </a:r>
            <a:r>
              <a:rPr lang="en-US" baseline="0" dirty="0"/>
              <a:t> and Profit Trend</a:t>
            </a:r>
            <a:endParaRPr lang="en-IN" dirty="0"/>
          </a:p>
        </c:rich>
      </c:tx>
      <c:layout>
        <c:manualLayout>
          <c:xMode val="edge"/>
          <c:yMode val="edge"/>
          <c:x val="0.26244132111609408"/>
          <c:y val="1.9389650445824552E-2"/>
        </c:manualLayout>
      </c:layout>
      <c:overlay val="0"/>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w="9525">
              <a:solidFill>
                <a:schemeClr val="accent2">
                  <a:shade val="76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w="9525">
              <a:solidFill>
                <a:schemeClr val="accent2">
                  <a:tint val="77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w="9525">
              <a:solidFill>
                <a:schemeClr val="accent2">
                  <a:shade val="76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w="9525">
              <a:solidFill>
                <a:schemeClr val="accent2">
                  <a:tint val="77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4"/>
        <c:spPr>
          <a:gradFill rotWithShape="1">
            <a:gsLst>
              <a:gs pos="0">
                <a:schemeClr val="accent2">
                  <a:tint val="98000"/>
                  <a:lumMod val="114000"/>
                </a:schemeClr>
              </a:gs>
              <a:gs pos="100000">
                <a:schemeClr val="accent2">
                  <a:shade val="90000"/>
                  <a:lumMod val="84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w="9525">
              <a:solidFill>
                <a:schemeClr val="accent2">
                  <a:shade val="76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5"/>
        <c:spPr>
          <a:gradFill rotWithShape="1">
            <a:gsLst>
              <a:gs pos="0">
                <a:schemeClr val="accent2">
                  <a:tint val="98000"/>
                  <a:lumMod val="114000"/>
                </a:schemeClr>
              </a:gs>
              <a:gs pos="100000">
                <a:schemeClr val="accent2">
                  <a:shade val="90000"/>
                  <a:lumMod val="84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w="9525">
              <a:solidFill>
                <a:schemeClr val="accent2">
                  <a:tint val="77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s>
    <c:plotArea>
      <c:layout>
        <c:manualLayout>
          <c:layoutTarget val="inner"/>
          <c:xMode val="edge"/>
          <c:yMode val="edge"/>
          <c:x val="0.12974862683498053"/>
          <c:y val="0.13034761215691384"/>
          <c:w val="0.76655516359789999"/>
          <c:h val="0.64903755576814615"/>
        </c:manualLayout>
      </c:layout>
      <c:lineChart>
        <c:grouping val="standard"/>
        <c:varyColors val="0"/>
        <c:ser>
          <c:idx val="0"/>
          <c:order val="0"/>
          <c:tx>
            <c:strRef>
              <c:f>'Sales Trend'!$B$1</c:f>
              <c:strCache>
                <c:ptCount val="1"/>
                <c:pt idx="0">
                  <c:v>Sum of Sales</c:v>
                </c:pt>
              </c:strCache>
            </c:strRef>
          </c:tx>
          <c:spPr>
            <a:ln w="34925" cap="rnd">
              <a:solidFill>
                <a:schemeClr val="accent2">
                  <a:shade val="76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w="9525">
                <a:solidFill>
                  <a:schemeClr val="accent2">
                    <a:shade val="76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multiLvlStrRef>
              <c:f>'Sales Trend'!$A$2:$A$20</c:f>
              <c:multiLvlStrCache>
                <c:ptCount val="12"/>
                <c:lvl>
                  <c:pt idx="0">
                    <c:v>Apr</c:v>
                  </c:pt>
                  <c:pt idx="1">
                    <c:v>May</c:v>
                  </c:pt>
                  <c:pt idx="2">
                    <c:v>Jun</c:v>
                  </c:pt>
                  <c:pt idx="3">
                    <c:v>Jul</c:v>
                  </c:pt>
                  <c:pt idx="4">
                    <c:v>Aug</c:v>
                  </c:pt>
                  <c:pt idx="5">
                    <c:v>Sep</c:v>
                  </c:pt>
                  <c:pt idx="6">
                    <c:v>Oct</c:v>
                  </c:pt>
                  <c:pt idx="7">
                    <c:v>Nov</c:v>
                  </c:pt>
                  <c:pt idx="8">
                    <c:v>Dec</c:v>
                  </c:pt>
                  <c:pt idx="9">
                    <c:v>Jan</c:v>
                  </c:pt>
                  <c:pt idx="10">
                    <c:v>Feb</c:v>
                  </c:pt>
                  <c:pt idx="11">
                    <c:v>Mar</c:v>
                  </c:pt>
                </c:lvl>
                <c:lvl>
                  <c:pt idx="0">
                    <c:v>Qtr2</c:v>
                  </c:pt>
                  <c:pt idx="3">
                    <c:v>Qtr3</c:v>
                  </c:pt>
                  <c:pt idx="6">
                    <c:v>Qtr4</c:v>
                  </c:pt>
                  <c:pt idx="9">
                    <c:v>Qtr1</c:v>
                  </c:pt>
                </c:lvl>
                <c:lvl>
                  <c:pt idx="0">
                    <c:v>2018</c:v>
                  </c:pt>
                  <c:pt idx="9">
                    <c:v>2019</c:v>
                  </c:pt>
                </c:lvl>
              </c:multiLvlStrCache>
            </c:multiLvlStrRef>
          </c:cat>
          <c:val>
            <c:numRef>
              <c:f>'Sales Trend'!$B$2:$B$20</c:f>
              <c:numCache>
                <c:formatCode>General</c:formatCode>
                <c:ptCount val="12"/>
                <c:pt idx="0">
                  <c:v>452887</c:v>
                </c:pt>
                <c:pt idx="1">
                  <c:v>742501</c:v>
                </c:pt>
                <c:pt idx="2">
                  <c:v>425730</c:v>
                </c:pt>
                <c:pt idx="3">
                  <c:v>155027</c:v>
                </c:pt>
                <c:pt idx="4">
                  <c:v>794330</c:v>
                </c:pt>
                <c:pt idx="5">
                  <c:v>487192</c:v>
                </c:pt>
                <c:pt idx="6">
                  <c:v>508863</c:v>
                </c:pt>
                <c:pt idx="7">
                  <c:v>1026724</c:v>
                </c:pt>
                <c:pt idx="8">
                  <c:v>639298</c:v>
                </c:pt>
                <c:pt idx="9">
                  <c:v>1440020</c:v>
                </c:pt>
                <c:pt idx="10">
                  <c:v>638162</c:v>
                </c:pt>
                <c:pt idx="11">
                  <c:v>1621776</c:v>
                </c:pt>
              </c:numCache>
            </c:numRef>
          </c:val>
          <c:smooth val="0"/>
          <c:extLst>
            <c:ext xmlns:c16="http://schemas.microsoft.com/office/drawing/2014/chart" uri="{C3380CC4-5D6E-409C-BE32-E72D297353CC}">
              <c16:uniqueId val="{00000000-2971-4BD7-8ECC-E4D0DE9489EE}"/>
            </c:ext>
          </c:extLst>
        </c:ser>
        <c:dLbls>
          <c:showLegendKey val="0"/>
          <c:showVal val="0"/>
          <c:showCatName val="0"/>
          <c:showSerName val="0"/>
          <c:showPercent val="0"/>
          <c:showBubbleSize val="0"/>
        </c:dLbls>
        <c:marker val="1"/>
        <c:smooth val="0"/>
        <c:axId val="111758336"/>
        <c:axId val="111768320"/>
      </c:lineChart>
      <c:lineChart>
        <c:grouping val="standard"/>
        <c:varyColors val="0"/>
        <c:ser>
          <c:idx val="1"/>
          <c:order val="1"/>
          <c:tx>
            <c:strRef>
              <c:f>'Sales Trend'!$C$1</c:f>
              <c:strCache>
                <c:ptCount val="1"/>
                <c:pt idx="0">
                  <c:v>Sum of Profit</c:v>
                </c:pt>
              </c:strCache>
            </c:strRef>
          </c:tx>
          <c:spPr>
            <a:ln w="34925" cap="rnd">
              <a:solidFill>
                <a:schemeClr val="accent2">
                  <a:tint val="77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w="9525">
                <a:solidFill>
                  <a:schemeClr val="accent2">
                    <a:tint val="77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multiLvlStrRef>
              <c:f>'Sales Trend'!$A$2:$A$20</c:f>
              <c:multiLvlStrCache>
                <c:ptCount val="12"/>
                <c:lvl>
                  <c:pt idx="0">
                    <c:v>Apr</c:v>
                  </c:pt>
                  <c:pt idx="1">
                    <c:v>May</c:v>
                  </c:pt>
                  <c:pt idx="2">
                    <c:v>Jun</c:v>
                  </c:pt>
                  <c:pt idx="3">
                    <c:v>Jul</c:v>
                  </c:pt>
                  <c:pt idx="4">
                    <c:v>Aug</c:v>
                  </c:pt>
                  <c:pt idx="5">
                    <c:v>Sep</c:v>
                  </c:pt>
                  <c:pt idx="6">
                    <c:v>Oct</c:v>
                  </c:pt>
                  <c:pt idx="7">
                    <c:v>Nov</c:v>
                  </c:pt>
                  <c:pt idx="8">
                    <c:v>Dec</c:v>
                  </c:pt>
                  <c:pt idx="9">
                    <c:v>Jan</c:v>
                  </c:pt>
                  <c:pt idx="10">
                    <c:v>Feb</c:v>
                  </c:pt>
                  <c:pt idx="11">
                    <c:v>Mar</c:v>
                  </c:pt>
                </c:lvl>
                <c:lvl>
                  <c:pt idx="0">
                    <c:v>Qtr2</c:v>
                  </c:pt>
                  <c:pt idx="3">
                    <c:v>Qtr3</c:v>
                  </c:pt>
                  <c:pt idx="6">
                    <c:v>Qtr4</c:v>
                  </c:pt>
                  <c:pt idx="9">
                    <c:v>Qtr1</c:v>
                  </c:pt>
                </c:lvl>
                <c:lvl>
                  <c:pt idx="0">
                    <c:v>2018</c:v>
                  </c:pt>
                  <c:pt idx="9">
                    <c:v>2019</c:v>
                  </c:pt>
                </c:lvl>
              </c:multiLvlStrCache>
            </c:multiLvlStrRef>
          </c:cat>
          <c:val>
            <c:numRef>
              <c:f>'Sales Trend'!$C$2:$C$20</c:f>
              <c:numCache>
                <c:formatCode>General</c:formatCode>
                <c:ptCount val="12"/>
                <c:pt idx="0">
                  <c:v>-3960</c:v>
                </c:pt>
                <c:pt idx="1">
                  <c:v>-3584</c:v>
                </c:pt>
                <c:pt idx="2">
                  <c:v>-4970</c:v>
                </c:pt>
                <c:pt idx="3">
                  <c:v>-2138</c:v>
                </c:pt>
                <c:pt idx="4">
                  <c:v>-2180</c:v>
                </c:pt>
                <c:pt idx="5">
                  <c:v>-4963</c:v>
                </c:pt>
                <c:pt idx="6">
                  <c:v>3093</c:v>
                </c:pt>
                <c:pt idx="7">
                  <c:v>11619</c:v>
                </c:pt>
                <c:pt idx="8">
                  <c:v>5284</c:v>
                </c:pt>
                <c:pt idx="9">
                  <c:v>9760</c:v>
                </c:pt>
                <c:pt idx="10">
                  <c:v>5917</c:v>
                </c:pt>
                <c:pt idx="11">
                  <c:v>10077</c:v>
                </c:pt>
              </c:numCache>
            </c:numRef>
          </c:val>
          <c:smooth val="0"/>
          <c:extLst>
            <c:ext xmlns:c16="http://schemas.microsoft.com/office/drawing/2014/chart" uri="{C3380CC4-5D6E-409C-BE32-E72D297353CC}">
              <c16:uniqueId val="{00000001-2971-4BD7-8ECC-E4D0DE9489EE}"/>
            </c:ext>
          </c:extLst>
        </c:ser>
        <c:dLbls>
          <c:showLegendKey val="0"/>
          <c:showVal val="0"/>
          <c:showCatName val="0"/>
          <c:showSerName val="0"/>
          <c:showPercent val="0"/>
          <c:showBubbleSize val="0"/>
        </c:dLbls>
        <c:marker val="1"/>
        <c:smooth val="0"/>
        <c:axId val="111783936"/>
        <c:axId val="111769856"/>
      </c:lineChart>
      <c:catAx>
        <c:axId val="11175833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1768320"/>
        <c:crosses val="autoZero"/>
        <c:auto val="1"/>
        <c:lblAlgn val="ctr"/>
        <c:lblOffset val="100"/>
        <c:noMultiLvlLbl val="0"/>
      </c:catAx>
      <c:valAx>
        <c:axId val="11176832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1758336"/>
        <c:crosses val="autoZero"/>
        <c:crossBetween val="between"/>
      </c:valAx>
      <c:valAx>
        <c:axId val="11176985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1783936"/>
        <c:crosses val="max"/>
        <c:crossBetween val="between"/>
      </c:valAx>
      <c:catAx>
        <c:axId val="111783936"/>
        <c:scaling>
          <c:orientation val="minMax"/>
        </c:scaling>
        <c:delete val="1"/>
        <c:axPos val="b"/>
        <c:numFmt formatCode="General" sourceLinked="1"/>
        <c:majorTickMark val="out"/>
        <c:minorTickMark val="none"/>
        <c:tickLblPos val="nextTo"/>
        <c:crossAx val="111769856"/>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[excel project final.xlsx]Sales Trend!PivotTable1</c:name>
    <c:fmtId val="6"/>
  </c:pivotSource>
  <c:chart>
    <c:title>
      <c:tx>
        <c:rich>
          <a:bodyPr/>
          <a:lstStyle/>
          <a:p>
            <a:pPr>
              <a:defRPr/>
            </a:pPr>
            <a:r>
              <a:rPr lang="en-US" dirty="0"/>
              <a:t>Sales</a:t>
            </a:r>
            <a:r>
              <a:rPr lang="en-US" baseline="0" dirty="0"/>
              <a:t> v/s Profit Trend</a:t>
            </a:r>
            <a:endParaRPr lang="en-IN" dirty="0"/>
          </a:p>
        </c:rich>
      </c:tx>
      <c:overlay val="0"/>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w="9525">
              <a:solidFill>
                <a:schemeClr val="accent2">
                  <a:shade val="76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w="9525">
              <a:solidFill>
                <a:schemeClr val="accent2">
                  <a:tint val="77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w="9525">
              <a:solidFill>
                <a:schemeClr val="accent2">
                  <a:shade val="76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w="9525">
              <a:solidFill>
                <a:schemeClr val="accent2">
                  <a:tint val="77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4"/>
        <c:spPr>
          <a:gradFill rotWithShape="1">
            <a:gsLst>
              <a:gs pos="0">
                <a:schemeClr val="accent2">
                  <a:tint val="98000"/>
                  <a:lumMod val="114000"/>
                </a:schemeClr>
              </a:gs>
              <a:gs pos="100000">
                <a:schemeClr val="accent2">
                  <a:shade val="90000"/>
                  <a:lumMod val="84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w="9525">
              <a:solidFill>
                <a:schemeClr val="accent2">
                  <a:shade val="76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5"/>
        <c:spPr>
          <a:gradFill rotWithShape="1">
            <a:gsLst>
              <a:gs pos="0">
                <a:schemeClr val="accent2">
                  <a:tint val="98000"/>
                  <a:lumMod val="114000"/>
                </a:schemeClr>
              </a:gs>
              <a:gs pos="100000">
                <a:schemeClr val="accent2">
                  <a:shade val="90000"/>
                  <a:lumMod val="84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w="9525">
              <a:solidFill>
                <a:schemeClr val="accent2">
                  <a:tint val="77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s>
    <c:plotArea>
      <c:layout/>
      <c:lineChart>
        <c:grouping val="standard"/>
        <c:varyColors val="0"/>
        <c:ser>
          <c:idx val="0"/>
          <c:order val="0"/>
          <c:tx>
            <c:strRef>
              <c:f>'Sales Trend'!$B$1</c:f>
              <c:strCache>
                <c:ptCount val="1"/>
                <c:pt idx="0">
                  <c:v>Sum of Sales</c:v>
                </c:pt>
              </c:strCache>
            </c:strRef>
          </c:tx>
          <c:spPr>
            <a:ln w="34925" cap="rnd">
              <a:solidFill>
                <a:schemeClr val="accent2">
                  <a:shade val="76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w="9525">
                <a:solidFill>
                  <a:schemeClr val="accent2">
                    <a:shade val="76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multiLvlStrRef>
              <c:f>'Sales Trend'!$A$2:$A$20</c:f>
              <c:multiLvlStrCache>
                <c:ptCount val="12"/>
                <c:lvl>
                  <c:pt idx="0">
                    <c:v>Apr</c:v>
                  </c:pt>
                  <c:pt idx="1">
                    <c:v>May</c:v>
                  </c:pt>
                  <c:pt idx="2">
                    <c:v>Jun</c:v>
                  </c:pt>
                  <c:pt idx="3">
                    <c:v>Jul</c:v>
                  </c:pt>
                  <c:pt idx="4">
                    <c:v>Aug</c:v>
                  </c:pt>
                  <c:pt idx="5">
                    <c:v>Sep</c:v>
                  </c:pt>
                  <c:pt idx="6">
                    <c:v>Oct</c:v>
                  </c:pt>
                  <c:pt idx="7">
                    <c:v>Nov</c:v>
                  </c:pt>
                  <c:pt idx="8">
                    <c:v>Dec</c:v>
                  </c:pt>
                  <c:pt idx="9">
                    <c:v>Jan</c:v>
                  </c:pt>
                  <c:pt idx="10">
                    <c:v>Feb</c:v>
                  </c:pt>
                  <c:pt idx="11">
                    <c:v>Mar</c:v>
                  </c:pt>
                </c:lvl>
                <c:lvl>
                  <c:pt idx="0">
                    <c:v>Qtr2</c:v>
                  </c:pt>
                  <c:pt idx="3">
                    <c:v>Qtr3</c:v>
                  </c:pt>
                  <c:pt idx="6">
                    <c:v>Qtr4</c:v>
                  </c:pt>
                  <c:pt idx="9">
                    <c:v>Qtr1</c:v>
                  </c:pt>
                </c:lvl>
                <c:lvl>
                  <c:pt idx="0">
                    <c:v>2018</c:v>
                  </c:pt>
                  <c:pt idx="9">
                    <c:v>2019</c:v>
                  </c:pt>
                </c:lvl>
              </c:multiLvlStrCache>
            </c:multiLvlStrRef>
          </c:cat>
          <c:val>
            <c:numRef>
              <c:f>'Sales Trend'!$B$2:$B$20</c:f>
              <c:numCache>
                <c:formatCode>General</c:formatCode>
                <c:ptCount val="12"/>
                <c:pt idx="0">
                  <c:v>452887</c:v>
                </c:pt>
                <c:pt idx="1">
                  <c:v>742501</c:v>
                </c:pt>
                <c:pt idx="2">
                  <c:v>425730</c:v>
                </c:pt>
                <c:pt idx="3">
                  <c:v>155027</c:v>
                </c:pt>
                <c:pt idx="4">
                  <c:v>794330</c:v>
                </c:pt>
                <c:pt idx="5">
                  <c:v>487192</c:v>
                </c:pt>
                <c:pt idx="6">
                  <c:v>508863</c:v>
                </c:pt>
                <c:pt idx="7">
                  <c:v>1026724</c:v>
                </c:pt>
                <c:pt idx="8">
                  <c:v>639298</c:v>
                </c:pt>
                <c:pt idx="9">
                  <c:v>1440020</c:v>
                </c:pt>
                <c:pt idx="10">
                  <c:v>638162</c:v>
                </c:pt>
                <c:pt idx="11">
                  <c:v>1621776</c:v>
                </c:pt>
              </c:numCache>
            </c:numRef>
          </c:val>
          <c:smooth val="0"/>
          <c:extLst>
            <c:ext xmlns:c16="http://schemas.microsoft.com/office/drawing/2014/chart" uri="{C3380CC4-5D6E-409C-BE32-E72D297353CC}">
              <c16:uniqueId val="{00000000-2971-4BD7-8ECC-E4D0DE9489EE}"/>
            </c:ext>
          </c:extLst>
        </c:ser>
        <c:dLbls>
          <c:showLegendKey val="0"/>
          <c:showVal val="0"/>
          <c:showCatName val="0"/>
          <c:showSerName val="0"/>
          <c:showPercent val="0"/>
          <c:showBubbleSize val="0"/>
        </c:dLbls>
        <c:marker val="1"/>
        <c:smooth val="0"/>
        <c:axId val="112258048"/>
        <c:axId val="112153344"/>
      </c:lineChart>
      <c:lineChart>
        <c:grouping val="standard"/>
        <c:varyColors val="0"/>
        <c:ser>
          <c:idx val="1"/>
          <c:order val="1"/>
          <c:tx>
            <c:strRef>
              <c:f>'Sales Trend'!$C$1</c:f>
              <c:strCache>
                <c:ptCount val="1"/>
                <c:pt idx="0">
                  <c:v>Sum of Profit</c:v>
                </c:pt>
              </c:strCache>
            </c:strRef>
          </c:tx>
          <c:spPr>
            <a:ln w="34925" cap="rnd">
              <a:solidFill>
                <a:schemeClr val="accent2">
                  <a:tint val="77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w="9525">
                <a:solidFill>
                  <a:schemeClr val="accent2">
                    <a:tint val="77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multiLvlStrRef>
              <c:f>'Sales Trend'!$A$2:$A$20</c:f>
              <c:multiLvlStrCache>
                <c:ptCount val="12"/>
                <c:lvl>
                  <c:pt idx="0">
                    <c:v>Apr</c:v>
                  </c:pt>
                  <c:pt idx="1">
                    <c:v>May</c:v>
                  </c:pt>
                  <c:pt idx="2">
                    <c:v>Jun</c:v>
                  </c:pt>
                  <c:pt idx="3">
                    <c:v>Jul</c:v>
                  </c:pt>
                  <c:pt idx="4">
                    <c:v>Aug</c:v>
                  </c:pt>
                  <c:pt idx="5">
                    <c:v>Sep</c:v>
                  </c:pt>
                  <c:pt idx="6">
                    <c:v>Oct</c:v>
                  </c:pt>
                  <c:pt idx="7">
                    <c:v>Nov</c:v>
                  </c:pt>
                  <c:pt idx="8">
                    <c:v>Dec</c:v>
                  </c:pt>
                  <c:pt idx="9">
                    <c:v>Jan</c:v>
                  </c:pt>
                  <c:pt idx="10">
                    <c:v>Feb</c:v>
                  </c:pt>
                  <c:pt idx="11">
                    <c:v>Mar</c:v>
                  </c:pt>
                </c:lvl>
                <c:lvl>
                  <c:pt idx="0">
                    <c:v>Qtr2</c:v>
                  </c:pt>
                  <c:pt idx="3">
                    <c:v>Qtr3</c:v>
                  </c:pt>
                  <c:pt idx="6">
                    <c:v>Qtr4</c:v>
                  </c:pt>
                  <c:pt idx="9">
                    <c:v>Qtr1</c:v>
                  </c:pt>
                </c:lvl>
                <c:lvl>
                  <c:pt idx="0">
                    <c:v>2018</c:v>
                  </c:pt>
                  <c:pt idx="9">
                    <c:v>2019</c:v>
                  </c:pt>
                </c:lvl>
              </c:multiLvlStrCache>
            </c:multiLvlStrRef>
          </c:cat>
          <c:val>
            <c:numRef>
              <c:f>'Sales Trend'!$C$2:$C$20</c:f>
              <c:numCache>
                <c:formatCode>General</c:formatCode>
                <c:ptCount val="12"/>
                <c:pt idx="0">
                  <c:v>-3960</c:v>
                </c:pt>
                <c:pt idx="1">
                  <c:v>-3584</c:v>
                </c:pt>
                <c:pt idx="2">
                  <c:v>-4970</c:v>
                </c:pt>
                <c:pt idx="3">
                  <c:v>-2138</c:v>
                </c:pt>
                <c:pt idx="4">
                  <c:v>-2180</c:v>
                </c:pt>
                <c:pt idx="5">
                  <c:v>-4963</c:v>
                </c:pt>
                <c:pt idx="6">
                  <c:v>3093</c:v>
                </c:pt>
                <c:pt idx="7">
                  <c:v>11619</c:v>
                </c:pt>
                <c:pt idx="8">
                  <c:v>5284</c:v>
                </c:pt>
                <c:pt idx="9">
                  <c:v>9760</c:v>
                </c:pt>
                <c:pt idx="10">
                  <c:v>5917</c:v>
                </c:pt>
                <c:pt idx="11">
                  <c:v>10077</c:v>
                </c:pt>
              </c:numCache>
            </c:numRef>
          </c:val>
          <c:smooth val="0"/>
          <c:extLst>
            <c:ext xmlns:c16="http://schemas.microsoft.com/office/drawing/2014/chart" uri="{C3380CC4-5D6E-409C-BE32-E72D297353CC}">
              <c16:uniqueId val="{00000001-2971-4BD7-8ECC-E4D0DE9489EE}"/>
            </c:ext>
          </c:extLst>
        </c:ser>
        <c:dLbls>
          <c:showLegendKey val="0"/>
          <c:showVal val="0"/>
          <c:showCatName val="0"/>
          <c:showSerName val="0"/>
          <c:showPercent val="0"/>
          <c:showBubbleSize val="0"/>
        </c:dLbls>
        <c:marker val="1"/>
        <c:smooth val="0"/>
        <c:axId val="112156672"/>
        <c:axId val="112154880"/>
      </c:lineChart>
      <c:catAx>
        <c:axId val="112258048"/>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2153344"/>
        <c:crosses val="autoZero"/>
        <c:auto val="1"/>
        <c:lblAlgn val="ctr"/>
        <c:lblOffset val="100"/>
        <c:noMultiLvlLbl val="0"/>
      </c:catAx>
      <c:valAx>
        <c:axId val="1121533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2258048"/>
        <c:crosses val="autoZero"/>
        <c:crossBetween val="between"/>
      </c:valAx>
      <c:valAx>
        <c:axId val="112154880"/>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2156672"/>
        <c:crosses val="max"/>
        <c:crossBetween val="between"/>
      </c:valAx>
      <c:catAx>
        <c:axId val="112156672"/>
        <c:scaling>
          <c:orientation val="minMax"/>
        </c:scaling>
        <c:delete val="1"/>
        <c:axPos val="b"/>
        <c:numFmt formatCode="General" sourceLinked="1"/>
        <c:majorTickMark val="out"/>
        <c:minorTickMark val="none"/>
        <c:tickLblPos val="nextTo"/>
        <c:crossAx val="112154880"/>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[excel project final.xlsx]order quantity vs sales amount!PivotTable2</c:name>
    <c:fmtId val="5"/>
  </c:pivotSource>
  <c:chart>
    <c:title>
      <c:tx>
        <c:rich>
          <a:bodyPr/>
          <a:lstStyle/>
          <a:p>
            <a:pPr>
              <a:defRPr/>
            </a:pPr>
            <a:r>
              <a:rPr lang="en-US" dirty="0"/>
              <a:t>Quantity</a:t>
            </a:r>
            <a:r>
              <a:rPr lang="en-US" baseline="0" dirty="0"/>
              <a:t> and Profit Trend</a:t>
            </a:r>
            <a:endParaRPr lang="en-IN" dirty="0"/>
          </a:p>
        </c:rich>
      </c:tx>
      <c:overlay val="0"/>
    </c:title>
    <c:autoTitleDeleted val="0"/>
    <c:pivotFmts>
      <c:pivotFmt>
        <c:idx val="0"/>
      </c:pivotFmt>
      <c:pivotFmt>
        <c:idx val="1"/>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w="9525">
              <a:solidFill>
                <a:schemeClr val="accent2">
                  <a:shade val="76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w="9525">
              <a:solidFill>
                <a:schemeClr val="accent2">
                  <a:tint val="77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w="9525">
              <a:solidFill>
                <a:schemeClr val="accent2">
                  <a:tint val="77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w="9525">
              <a:solidFill>
                <a:schemeClr val="accent2">
                  <a:tint val="77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w="9525">
              <a:solidFill>
                <a:schemeClr val="accent2">
                  <a:shade val="76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7"/>
        <c:spPr>
          <a:gradFill rotWithShape="1">
            <a:gsLst>
              <a:gs pos="0">
                <a:schemeClr val="accent2">
                  <a:tint val="98000"/>
                  <a:lumMod val="114000"/>
                </a:schemeClr>
              </a:gs>
              <a:gs pos="100000">
                <a:schemeClr val="accent2">
                  <a:shade val="90000"/>
                  <a:lumMod val="84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w="9525">
              <a:solidFill>
                <a:schemeClr val="accent2">
                  <a:tint val="77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8"/>
        <c:spPr>
          <a:gradFill rotWithShape="1">
            <a:gsLst>
              <a:gs pos="0">
                <a:schemeClr val="accent2">
                  <a:tint val="98000"/>
                  <a:lumMod val="114000"/>
                </a:schemeClr>
              </a:gs>
              <a:gs pos="100000">
                <a:schemeClr val="accent2">
                  <a:shade val="90000"/>
                  <a:lumMod val="84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w="9525">
              <a:solidFill>
                <a:schemeClr val="accent2">
                  <a:shade val="76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s>
    <c:plotArea>
      <c:layout>
        <c:manualLayout>
          <c:layoutTarget val="inner"/>
          <c:xMode val="edge"/>
          <c:yMode val="edge"/>
          <c:x val="9.1978018011053708E-2"/>
          <c:y val="0.13525535654914289"/>
          <c:w val="0.83915232748219004"/>
          <c:h val="0.83519086765057082"/>
        </c:manualLayout>
      </c:layout>
      <c:lineChart>
        <c:grouping val="standard"/>
        <c:varyColors val="0"/>
        <c:ser>
          <c:idx val="1"/>
          <c:order val="1"/>
          <c:tx>
            <c:strRef>
              <c:f>'order quantity vs sales amount'!$C$1</c:f>
              <c:strCache>
                <c:ptCount val="1"/>
                <c:pt idx="0">
                  <c:v>Sum of Profit</c:v>
                </c:pt>
              </c:strCache>
            </c:strRef>
          </c:tx>
          <c:spPr>
            <a:ln w="34925" cap="rnd">
              <a:solidFill>
                <a:schemeClr val="accent2">
                  <a:tint val="77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w="9525">
                <a:solidFill>
                  <a:schemeClr val="accent2">
                    <a:tint val="77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multiLvlStrRef>
              <c:f>'order quantity vs sales amount'!$A$2:$A$20</c:f>
              <c:multiLvlStrCache>
                <c:ptCount val="12"/>
                <c:lvl>
                  <c:pt idx="0">
                    <c:v>Apr</c:v>
                  </c:pt>
                  <c:pt idx="1">
                    <c:v>May</c:v>
                  </c:pt>
                  <c:pt idx="2">
                    <c:v>Jun</c:v>
                  </c:pt>
                  <c:pt idx="3">
                    <c:v>Jul</c:v>
                  </c:pt>
                  <c:pt idx="4">
                    <c:v>Aug</c:v>
                  </c:pt>
                  <c:pt idx="5">
                    <c:v>Sep</c:v>
                  </c:pt>
                  <c:pt idx="6">
                    <c:v>Oct</c:v>
                  </c:pt>
                  <c:pt idx="7">
                    <c:v>Nov</c:v>
                  </c:pt>
                  <c:pt idx="8">
                    <c:v>Dec</c:v>
                  </c:pt>
                  <c:pt idx="9">
                    <c:v>Jan</c:v>
                  </c:pt>
                  <c:pt idx="10">
                    <c:v>Feb</c:v>
                  </c:pt>
                  <c:pt idx="11">
                    <c:v>Mar</c:v>
                  </c:pt>
                </c:lvl>
                <c:lvl>
                  <c:pt idx="0">
                    <c:v>Qtr2</c:v>
                  </c:pt>
                  <c:pt idx="3">
                    <c:v>Qtr3</c:v>
                  </c:pt>
                  <c:pt idx="6">
                    <c:v>Qtr4</c:v>
                  </c:pt>
                  <c:pt idx="9">
                    <c:v>Qtr1</c:v>
                  </c:pt>
                </c:lvl>
                <c:lvl>
                  <c:pt idx="0">
                    <c:v>2018</c:v>
                  </c:pt>
                  <c:pt idx="9">
                    <c:v>2019</c:v>
                  </c:pt>
                </c:lvl>
              </c:multiLvlStrCache>
            </c:multiLvlStrRef>
          </c:cat>
          <c:val>
            <c:numRef>
              <c:f>'order quantity vs sales amount'!$C$2:$C$20</c:f>
              <c:numCache>
                <c:formatCode>General</c:formatCode>
                <c:ptCount val="12"/>
                <c:pt idx="0">
                  <c:v>-3960</c:v>
                </c:pt>
                <c:pt idx="1">
                  <c:v>-3584</c:v>
                </c:pt>
                <c:pt idx="2">
                  <c:v>-4970</c:v>
                </c:pt>
                <c:pt idx="3">
                  <c:v>-2138</c:v>
                </c:pt>
                <c:pt idx="4">
                  <c:v>-2180</c:v>
                </c:pt>
                <c:pt idx="5">
                  <c:v>-4963</c:v>
                </c:pt>
                <c:pt idx="6">
                  <c:v>3093</c:v>
                </c:pt>
                <c:pt idx="7">
                  <c:v>11619</c:v>
                </c:pt>
                <c:pt idx="8">
                  <c:v>5284</c:v>
                </c:pt>
                <c:pt idx="9">
                  <c:v>9760</c:v>
                </c:pt>
                <c:pt idx="10">
                  <c:v>5917</c:v>
                </c:pt>
                <c:pt idx="11">
                  <c:v>10077</c:v>
                </c:pt>
              </c:numCache>
            </c:numRef>
          </c:val>
          <c:smooth val="0"/>
          <c:extLst>
            <c:ext xmlns:c16="http://schemas.microsoft.com/office/drawing/2014/chart" uri="{C3380CC4-5D6E-409C-BE32-E72D297353CC}">
              <c16:uniqueId val="{00000000-2A96-4272-8954-88814E9F719D}"/>
            </c:ext>
          </c:extLst>
        </c:ser>
        <c:dLbls>
          <c:showLegendKey val="0"/>
          <c:showVal val="0"/>
          <c:showCatName val="0"/>
          <c:showSerName val="0"/>
          <c:showPercent val="0"/>
          <c:showBubbleSize val="0"/>
        </c:dLbls>
        <c:marker val="1"/>
        <c:smooth val="0"/>
        <c:axId val="112279936"/>
        <c:axId val="112393216"/>
      </c:lineChart>
      <c:lineChart>
        <c:grouping val="standard"/>
        <c:varyColors val="0"/>
        <c:ser>
          <c:idx val="0"/>
          <c:order val="0"/>
          <c:tx>
            <c:strRef>
              <c:f>'order quantity vs sales amount'!$B$1</c:f>
              <c:strCache>
                <c:ptCount val="1"/>
                <c:pt idx="0">
                  <c:v>Sum of Quantity</c:v>
                </c:pt>
              </c:strCache>
            </c:strRef>
          </c:tx>
          <c:spPr>
            <a:ln w="34925" cap="rnd">
              <a:solidFill>
                <a:schemeClr val="accent2">
                  <a:shade val="76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w="9525">
                <a:solidFill>
                  <a:schemeClr val="accent2">
                    <a:shade val="76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multiLvlStrRef>
              <c:f>'order quantity vs sales amount'!$A$2:$A$20</c:f>
              <c:multiLvlStrCache>
                <c:ptCount val="12"/>
                <c:lvl>
                  <c:pt idx="0">
                    <c:v>Apr</c:v>
                  </c:pt>
                  <c:pt idx="1">
                    <c:v>May</c:v>
                  </c:pt>
                  <c:pt idx="2">
                    <c:v>Jun</c:v>
                  </c:pt>
                  <c:pt idx="3">
                    <c:v>Jul</c:v>
                  </c:pt>
                  <c:pt idx="4">
                    <c:v>Aug</c:v>
                  </c:pt>
                  <c:pt idx="5">
                    <c:v>Sep</c:v>
                  </c:pt>
                  <c:pt idx="6">
                    <c:v>Oct</c:v>
                  </c:pt>
                  <c:pt idx="7">
                    <c:v>Nov</c:v>
                  </c:pt>
                  <c:pt idx="8">
                    <c:v>Dec</c:v>
                  </c:pt>
                  <c:pt idx="9">
                    <c:v>Jan</c:v>
                  </c:pt>
                  <c:pt idx="10">
                    <c:v>Feb</c:v>
                  </c:pt>
                  <c:pt idx="11">
                    <c:v>Mar</c:v>
                  </c:pt>
                </c:lvl>
                <c:lvl>
                  <c:pt idx="0">
                    <c:v>Qtr2</c:v>
                  </c:pt>
                  <c:pt idx="3">
                    <c:v>Qtr3</c:v>
                  </c:pt>
                  <c:pt idx="6">
                    <c:v>Qtr4</c:v>
                  </c:pt>
                  <c:pt idx="9">
                    <c:v>Qtr1</c:v>
                  </c:pt>
                </c:lvl>
                <c:lvl>
                  <c:pt idx="0">
                    <c:v>2018</c:v>
                  </c:pt>
                  <c:pt idx="9">
                    <c:v>2019</c:v>
                  </c:pt>
                </c:lvl>
              </c:multiLvlStrCache>
            </c:multiLvlStrRef>
          </c:cat>
          <c:val>
            <c:numRef>
              <c:f>'order quantity vs sales amount'!$B$2:$B$20</c:f>
              <c:numCache>
                <c:formatCode>General</c:formatCode>
                <c:ptCount val="12"/>
                <c:pt idx="0">
                  <c:v>389</c:v>
                </c:pt>
                <c:pt idx="1">
                  <c:v>423</c:v>
                </c:pt>
                <c:pt idx="2">
                  <c:v>369</c:v>
                </c:pt>
                <c:pt idx="3">
                  <c:v>240</c:v>
                </c:pt>
                <c:pt idx="4">
                  <c:v>446</c:v>
                </c:pt>
                <c:pt idx="5">
                  <c:v>331</c:v>
                </c:pt>
                <c:pt idx="6">
                  <c:v>419</c:v>
                </c:pt>
                <c:pt idx="7">
                  <c:v>578</c:v>
                </c:pt>
                <c:pt idx="8">
                  <c:v>412</c:v>
                </c:pt>
                <c:pt idx="9">
                  <c:v>745</c:v>
                </c:pt>
                <c:pt idx="10">
                  <c:v>512</c:v>
                </c:pt>
                <c:pt idx="11">
                  <c:v>751</c:v>
                </c:pt>
              </c:numCache>
            </c:numRef>
          </c:val>
          <c:smooth val="0"/>
          <c:extLst>
            <c:ext xmlns:c16="http://schemas.microsoft.com/office/drawing/2014/chart" uri="{C3380CC4-5D6E-409C-BE32-E72D297353CC}">
              <c16:uniqueId val="{00000001-2A96-4272-8954-88814E9F719D}"/>
            </c:ext>
          </c:extLst>
        </c:ser>
        <c:dLbls>
          <c:showLegendKey val="0"/>
          <c:showVal val="0"/>
          <c:showCatName val="0"/>
          <c:showSerName val="0"/>
          <c:showPercent val="0"/>
          <c:showBubbleSize val="0"/>
        </c:dLbls>
        <c:marker val="1"/>
        <c:smooth val="0"/>
        <c:axId val="112296704"/>
        <c:axId val="112282624"/>
      </c:lineChart>
      <c:catAx>
        <c:axId val="112279936"/>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2393216"/>
        <c:crosses val="autoZero"/>
        <c:auto val="1"/>
        <c:lblAlgn val="ctr"/>
        <c:lblOffset val="100"/>
        <c:noMultiLvlLbl val="0"/>
      </c:catAx>
      <c:valAx>
        <c:axId val="112393216"/>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2279936"/>
        <c:crosses val="autoZero"/>
        <c:crossBetween val="between"/>
      </c:valAx>
      <c:valAx>
        <c:axId val="11228262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2296704"/>
        <c:crosses val="max"/>
        <c:crossBetween val="between"/>
      </c:valAx>
      <c:catAx>
        <c:axId val="112296704"/>
        <c:scaling>
          <c:orientation val="minMax"/>
        </c:scaling>
        <c:delete val="1"/>
        <c:axPos val="b"/>
        <c:numFmt formatCode="General" sourceLinked="1"/>
        <c:majorTickMark val="out"/>
        <c:minorTickMark val="none"/>
        <c:tickLblPos val="nextTo"/>
        <c:crossAx val="112282624"/>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[excel project final.xlsx]state vs sales amount!PivotTable3</c:name>
    <c:fmtId val="10"/>
  </c:pivotSource>
  <c:chart>
    <c:title>
      <c:tx>
        <c:rich>
          <a:bodyPr/>
          <a:lstStyle/>
          <a:p>
            <a:pPr>
              <a:defRPr/>
            </a:pPr>
            <a:r>
              <a:rPr lang="en-US" sz="1100" dirty="0" err="1"/>
              <a:t>Statewise</a:t>
            </a:r>
            <a:r>
              <a:rPr lang="en-US" sz="1100" baseline="0" dirty="0"/>
              <a:t> Sales</a:t>
            </a:r>
            <a:endParaRPr lang="en-IN" sz="1100" dirty="0"/>
          </a:p>
        </c:rich>
      </c:tx>
      <c:overlay val="0"/>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barChart>
        <c:barDir val="bar"/>
        <c:grouping val="clustered"/>
        <c:varyColors val="0"/>
        <c:ser>
          <c:idx val="0"/>
          <c:order val="0"/>
          <c:tx>
            <c:strRef>
              <c:f>'state vs sales amount'!$B$1</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'state vs sales amount'!$A$2:$A$21</c:f>
              <c:strCache>
                <c:ptCount val="19"/>
                <c:pt idx="0">
                  <c:v>Sikkim</c:v>
                </c:pt>
                <c:pt idx="1">
                  <c:v>Tamil Nadu</c:v>
                </c:pt>
                <c:pt idx="2">
                  <c:v>Haryana</c:v>
                </c:pt>
                <c:pt idx="3">
                  <c:v>Goa</c:v>
                </c:pt>
                <c:pt idx="4">
                  <c:v>Himachal Pradesh</c:v>
                </c:pt>
                <c:pt idx="5">
                  <c:v>Karnataka</c:v>
                </c:pt>
                <c:pt idx="6">
                  <c:v>Punjab</c:v>
                </c:pt>
                <c:pt idx="7">
                  <c:v>Kerala </c:v>
                </c:pt>
                <c:pt idx="8">
                  <c:v>Jammu and Kashmir</c:v>
                </c:pt>
                <c:pt idx="9">
                  <c:v>Bihar</c:v>
                </c:pt>
                <c:pt idx="10">
                  <c:v>Andhra Pradesh</c:v>
                </c:pt>
                <c:pt idx="11">
                  <c:v>Nagaland</c:v>
                </c:pt>
                <c:pt idx="12">
                  <c:v>West Bengal</c:v>
                </c:pt>
                <c:pt idx="13">
                  <c:v>Rajasthan</c:v>
                </c:pt>
                <c:pt idx="14">
                  <c:v>Gujarat</c:v>
                </c:pt>
                <c:pt idx="15">
                  <c:v>Delhi</c:v>
                </c:pt>
                <c:pt idx="16">
                  <c:v>Uttar Pradesh</c:v>
                </c:pt>
                <c:pt idx="17">
                  <c:v>Maharashtra</c:v>
                </c:pt>
                <c:pt idx="18">
                  <c:v>Madhya Pradesh</c:v>
                </c:pt>
              </c:strCache>
            </c:strRef>
          </c:cat>
          <c:val>
            <c:numRef>
              <c:f>'state vs sales amount'!$B$2:$B$21</c:f>
              <c:numCache>
                <c:formatCode>General</c:formatCode>
                <c:ptCount val="19"/>
                <c:pt idx="0">
                  <c:v>47846</c:v>
                </c:pt>
                <c:pt idx="1">
                  <c:v>114851</c:v>
                </c:pt>
                <c:pt idx="2">
                  <c:v>115479</c:v>
                </c:pt>
                <c:pt idx="3">
                  <c:v>125628</c:v>
                </c:pt>
                <c:pt idx="4">
                  <c:v>150452</c:v>
                </c:pt>
                <c:pt idx="5">
                  <c:v>193610</c:v>
                </c:pt>
                <c:pt idx="6">
                  <c:v>195945</c:v>
                </c:pt>
                <c:pt idx="7">
                  <c:v>203668</c:v>
                </c:pt>
                <c:pt idx="8">
                  <c:v>211219</c:v>
                </c:pt>
                <c:pt idx="9">
                  <c:v>231504</c:v>
                </c:pt>
                <c:pt idx="10">
                  <c:v>269141</c:v>
                </c:pt>
                <c:pt idx="11">
                  <c:v>310738</c:v>
                </c:pt>
                <c:pt idx="12">
                  <c:v>357648</c:v>
                </c:pt>
                <c:pt idx="13">
                  <c:v>397550</c:v>
                </c:pt>
                <c:pt idx="14">
                  <c:v>405179</c:v>
                </c:pt>
                <c:pt idx="15">
                  <c:v>478211</c:v>
                </c:pt>
                <c:pt idx="16">
                  <c:v>563089</c:v>
                </c:pt>
                <c:pt idx="17">
                  <c:v>1970339</c:v>
                </c:pt>
                <c:pt idx="18">
                  <c:v>2590413</c:v>
                </c:pt>
              </c:numCache>
            </c:numRef>
          </c:val>
          <c:extLst>
            <c:ext xmlns:c16="http://schemas.microsoft.com/office/drawing/2014/chart" uri="{C3380CC4-5D6E-409C-BE32-E72D297353CC}">
              <c16:uniqueId val="{00000000-CDA2-4714-98D5-CC6DE2637241}"/>
            </c:ext>
          </c:extLst>
        </c:ser>
        <c:dLbls>
          <c:showLegendKey val="0"/>
          <c:showVal val="0"/>
          <c:showCatName val="0"/>
          <c:showSerName val="0"/>
          <c:showPercent val="0"/>
          <c:showBubbleSize val="0"/>
        </c:dLbls>
        <c:gapWidth val="115"/>
        <c:overlap val="-20"/>
        <c:axId val="112424064"/>
        <c:axId val="112425600"/>
      </c:barChart>
      <c:catAx>
        <c:axId val="112424064"/>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800" b="0" i="0" u="none" strike="noStrike" kern="1200" baseline="0">
                <a:solidFill>
                  <a:schemeClr val="lt1">
                    <a:lumMod val="85000"/>
                  </a:schemeClr>
                </a:solidFill>
                <a:latin typeface="+mn-lt"/>
                <a:ea typeface="+mn-ea"/>
                <a:cs typeface="+mn-cs"/>
              </a:defRPr>
            </a:pPr>
            <a:endParaRPr lang="en-US"/>
          </a:p>
        </c:txPr>
        <c:crossAx val="112425600"/>
        <c:crosses val="autoZero"/>
        <c:auto val="1"/>
        <c:lblAlgn val="ctr"/>
        <c:lblOffset val="100"/>
        <c:noMultiLvlLbl val="0"/>
      </c:catAx>
      <c:valAx>
        <c:axId val="1124256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lt1">
                    <a:lumMod val="85000"/>
                  </a:schemeClr>
                </a:solidFill>
                <a:latin typeface="+mn-lt"/>
                <a:ea typeface="+mn-ea"/>
                <a:cs typeface="+mn-cs"/>
              </a:defRPr>
            </a:pPr>
            <a:endParaRPr lang="en-US"/>
          </a:p>
        </c:txPr>
        <c:crossAx val="112424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800"/>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[excel project final.xlsx]state vs sales amount!PivotTable2</c:name>
    <c:fmtId val="8"/>
  </c:pivotSource>
  <c:chart>
    <c:title>
      <c:tx>
        <c:rich>
          <a:bodyPr/>
          <a:lstStyle/>
          <a:p>
            <a:pPr>
              <a:defRPr/>
            </a:pPr>
            <a:r>
              <a:rPr lang="en-US" sz="1100" dirty="0" err="1"/>
              <a:t>Citywise</a:t>
            </a:r>
            <a:r>
              <a:rPr lang="en-US" sz="1100" baseline="0" dirty="0"/>
              <a:t> Sales</a:t>
            </a:r>
            <a:endParaRPr lang="en-IN" sz="1100" dirty="0"/>
          </a:p>
        </c:rich>
      </c:tx>
      <c:overlay val="0"/>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manualLayout>
          <c:layoutTarget val="inner"/>
          <c:xMode val="edge"/>
          <c:yMode val="edge"/>
          <c:x val="0.23738021213064756"/>
          <c:y val="0.11617304045534833"/>
          <c:w val="0.68460826771653549"/>
          <c:h val="0.73768846602508042"/>
        </c:manualLayout>
      </c:layout>
      <c:barChart>
        <c:barDir val="bar"/>
        <c:grouping val="clustered"/>
        <c:varyColors val="0"/>
        <c:ser>
          <c:idx val="0"/>
          <c:order val="0"/>
          <c:tx>
            <c:strRef>
              <c:f>'state vs sales amount'!$F$2</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'state vs sales amount'!$E$3:$E$27</c:f>
              <c:strCache>
                <c:ptCount val="24"/>
                <c:pt idx="0">
                  <c:v>Amritsar</c:v>
                </c:pt>
                <c:pt idx="1">
                  <c:v>Gangtok</c:v>
                </c:pt>
                <c:pt idx="2">
                  <c:v>Surat</c:v>
                </c:pt>
                <c:pt idx="3">
                  <c:v>Chennai</c:v>
                </c:pt>
                <c:pt idx="4">
                  <c:v>Lucknow</c:v>
                </c:pt>
                <c:pt idx="5">
                  <c:v>Goa</c:v>
                </c:pt>
                <c:pt idx="6">
                  <c:v>Simla</c:v>
                </c:pt>
                <c:pt idx="7">
                  <c:v>Jaipur</c:v>
                </c:pt>
                <c:pt idx="8">
                  <c:v>Bangalore</c:v>
                </c:pt>
                <c:pt idx="9">
                  <c:v>Thiruvananthapuram</c:v>
                </c:pt>
                <c:pt idx="10">
                  <c:v>Kashmir</c:v>
                </c:pt>
                <c:pt idx="11">
                  <c:v>Udaipur</c:v>
                </c:pt>
                <c:pt idx="12">
                  <c:v>Patna</c:v>
                </c:pt>
                <c:pt idx="13">
                  <c:v>Hyderabad</c:v>
                </c:pt>
                <c:pt idx="14">
                  <c:v>Chandigarh</c:v>
                </c:pt>
                <c:pt idx="15">
                  <c:v>Kohima</c:v>
                </c:pt>
                <c:pt idx="16">
                  <c:v>Ahmedabad</c:v>
                </c:pt>
                <c:pt idx="17">
                  <c:v>Kolkata</c:v>
                </c:pt>
                <c:pt idx="18">
                  <c:v>Allahabad</c:v>
                </c:pt>
                <c:pt idx="19">
                  <c:v>Bhopal</c:v>
                </c:pt>
                <c:pt idx="20">
                  <c:v>Delhi</c:v>
                </c:pt>
                <c:pt idx="21">
                  <c:v>Pune</c:v>
                </c:pt>
                <c:pt idx="22">
                  <c:v>Mumbai</c:v>
                </c:pt>
                <c:pt idx="23">
                  <c:v>Indore</c:v>
                </c:pt>
              </c:strCache>
            </c:strRef>
          </c:cat>
          <c:val>
            <c:numRef>
              <c:f>'state vs sales amount'!$F$3:$F$27</c:f>
              <c:numCache>
                <c:formatCode>General</c:formatCode>
                <c:ptCount val="24"/>
                <c:pt idx="0">
                  <c:v>26879</c:v>
                </c:pt>
                <c:pt idx="1">
                  <c:v>47846</c:v>
                </c:pt>
                <c:pt idx="2">
                  <c:v>84071</c:v>
                </c:pt>
                <c:pt idx="3">
                  <c:v>114851</c:v>
                </c:pt>
                <c:pt idx="4">
                  <c:v>117365</c:v>
                </c:pt>
                <c:pt idx="5">
                  <c:v>125628</c:v>
                </c:pt>
                <c:pt idx="6">
                  <c:v>150452</c:v>
                </c:pt>
                <c:pt idx="7">
                  <c:v>181817</c:v>
                </c:pt>
                <c:pt idx="8">
                  <c:v>193610</c:v>
                </c:pt>
                <c:pt idx="9">
                  <c:v>203668</c:v>
                </c:pt>
                <c:pt idx="10">
                  <c:v>211219</c:v>
                </c:pt>
                <c:pt idx="11">
                  <c:v>215733</c:v>
                </c:pt>
                <c:pt idx="12">
                  <c:v>231504</c:v>
                </c:pt>
                <c:pt idx="13">
                  <c:v>269141</c:v>
                </c:pt>
                <c:pt idx="14">
                  <c:v>284545</c:v>
                </c:pt>
                <c:pt idx="15">
                  <c:v>310738</c:v>
                </c:pt>
                <c:pt idx="16">
                  <c:v>321108</c:v>
                </c:pt>
                <c:pt idx="17">
                  <c:v>357648</c:v>
                </c:pt>
                <c:pt idx="18">
                  <c:v>445724</c:v>
                </c:pt>
                <c:pt idx="19">
                  <c:v>487184</c:v>
                </c:pt>
                <c:pt idx="20">
                  <c:v>515572</c:v>
                </c:pt>
                <c:pt idx="21">
                  <c:v>909029</c:v>
                </c:pt>
                <c:pt idx="22">
                  <c:v>1061310</c:v>
                </c:pt>
                <c:pt idx="23">
                  <c:v>2065868</c:v>
                </c:pt>
              </c:numCache>
            </c:numRef>
          </c:val>
          <c:extLst>
            <c:ext xmlns:c16="http://schemas.microsoft.com/office/drawing/2014/chart" uri="{C3380CC4-5D6E-409C-BE32-E72D297353CC}">
              <c16:uniqueId val="{00000000-EE26-4A04-87C7-C4F157DDC03D}"/>
            </c:ext>
          </c:extLst>
        </c:ser>
        <c:dLbls>
          <c:showLegendKey val="0"/>
          <c:showVal val="0"/>
          <c:showCatName val="0"/>
          <c:showSerName val="0"/>
          <c:showPercent val="0"/>
          <c:showBubbleSize val="0"/>
        </c:dLbls>
        <c:gapWidth val="115"/>
        <c:overlap val="-20"/>
        <c:axId val="112614784"/>
        <c:axId val="112616576"/>
      </c:barChart>
      <c:catAx>
        <c:axId val="112614784"/>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700" b="0" i="0" u="none" strike="noStrike" kern="1200" baseline="0">
                <a:solidFill>
                  <a:schemeClr val="lt1">
                    <a:lumMod val="85000"/>
                  </a:schemeClr>
                </a:solidFill>
                <a:latin typeface="+mn-lt"/>
                <a:ea typeface="+mn-ea"/>
                <a:cs typeface="+mn-cs"/>
              </a:defRPr>
            </a:pPr>
            <a:endParaRPr lang="en-US"/>
          </a:p>
        </c:txPr>
        <c:crossAx val="112616576"/>
        <c:crosses val="autoZero"/>
        <c:auto val="1"/>
        <c:lblAlgn val="ctr"/>
        <c:lblOffset val="100"/>
        <c:noMultiLvlLbl val="0"/>
      </c:catAx>
      <c:valAx>
        <c:axId val="1126165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2614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[excel project final.xlsx]product vs profit!PivotTable6</c:name>
    <c:fmtId val="7"/>
  </c:pivotSource>
  <c:chart>
    <c:title>
      <c:tx>
        <c:rich>
          <a:bodyPr/>
          <a:lstStyle/>
          <a:p>
            <a:pPr>
              <a:defRPr/>
            </a:pPr>
            <a:r>
              <a:rPr lang="en-US" sz="1200" dirty="0"/>
              <a:t>Product</a:t>
            </a:r>
            <a:r>
              <a:rPr lang="en-US" sz="1200" baseline="0" dirty="0"/>
              <a:t> v/s Profit</a:t>
            </a:r>
            <a:endParaRPr lang="en-IN" sz="1200" dirty="0"/>
          </a:p>
        </c:rich>
      </c:tx>
      <c:overlay val="0"/>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manualLayout>
          <c:layoutTarget val="inner"/>
          <c:xMode val="edge"/>
          <c:yMode val="edge"/>
          <c:x val="5.6857910799660481E-2"/>
          <c:y val="0.15110302421282693"/>
          <c:w val="0.88375434479002679"/>
          <c:h val="0.70238927173703314"/>
        </c:manualLayout>
      </c:layout>
      <c:barChart>
        <c:barDir val="bar"/>
        <c:grouping val="clustered"/>
        <c:varyColors val="0"/>
        <c:ser>
          <c:idx val="0"/>
          <c:order val="0"/>
          <c:tx>
            <c:strRef>
              <c:f>'product vs profit'!$B$1</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'product vs profit'!$A$2:$A$19</c:f>
              <c:strCache>
                <c:ptCount val="17"/>
                <c:pt idx="0">
                  <c:v>Tables</c:v>
                </c:pt>
                <c:pt idx="1">
                  <c:v>Phones</c:v>
                </c:pt>
                <c:pt idx="2">
                  <c:v>Electronic Games</c:v>
                </c:pt>
                <c:pt idx="3">
                  <c:v>Kurti</c:v>
                </c:pt>
                <c:pt idx="4">
                  <c:v>Furnishings</c:v>
                </c:pt>
                <c:pt idx="5">
                  <c:v>Chairs</c:v>
                </c:pt>
                <c:pt idx="6">
                  <c:v>Trousers</c:v>
                </c:pt>
                <c:pt idx="7">
                  <c:v>Saree</c:v>
                </c:pt>
                <c:pt idx="8">
                  <c:v>Printers</c:v>
                </c:pt>
                <c:pt idx="9">
                  <c:v>Shirt</c:v>
                </c:pt>
                <c:pt idx="10">
                  <c:v>Leggings</c:v>
                </c:pt>
                <c:pt idx="11">
                  <c:v>Accessories</c:v>
                </c:pt>
                <c:pt idx="12">
                  <c:v>Skirt</c:v>
                </c:pt>
                <c:pt idx="13">
                  <c:v>T-shirt</c:v>
                </c:pt>
                <c:pt idx="14">
                  <c:v>Bookcases</c:v>
                </c:pt>
                <c:pt idx="15">
                  <c:v>Hankerchief</c:v>
                </c:pt>
                <c:pt idx="16">
                  <c:v>Stole</c:v>
                </c:pt>
              </c:strCache>
            </c:strRef>
          </c:cat>
          <c:val>
            <c:numRef>
              <c:f>'product vs profit'!$B$2:$B$19</c:f>
              <c:numCache>
                <c:formatCode>General</c:formatCode>
                <c:ptCount val="17"/>
                <c:pt idx="0">
                  <c:v>-2616</c:v>
                </c:pt>
                <c:pt idx="1">
                  <c:v>-2370</c:v>
                </c:pt>
                <c:pt idx="2">
                  <c:v>-2208</c:v>
                </c:pt>
                <c:pt idx="3">
                  <c:v>-994</c:v>
                </c:pt>
                <c:pt idx="4">
                  <c:v>516</c:v>
                </c:pt>
                <c:pt idx="5">
                  <c:v>591</c:v>
                </c:pt>
                <c:pt idx="6">
                  <c:v>878</c:v>
                </c:pt>
                <c:pt idx="7">
                  <c:v>1066</c:v>
                </c:pt>
                <c:pt idx="8">
                  <c:v>1093</c:v>
                </c:pt>
                <c:pt idx="9">
                  <c:v>1262</c:v>
                </c:pt>
                <c:pt idx="10">
                  <c:v>1769</c:v>
                </c:pt>
                <c:pt idx="11">
                  <c:v>2973</c:v>
                </c:pt>
                <c:pt idx="12">
                  <c:v>3061</c:v>
                </c:pt>
                <c:pt idx="13">
                  <c:v>3376</c:v>
                </c:pt>
                <c:pt idx="14">
                  <c:v>3564</c:v>
                </c:pt>
                <c:pt idx="15">
                  <c:v>3977</c:v>
                </c:pt>
                <c:pt idx="16">
                  <c:v>8017</c:v>
                </c:pt>
              </c:numCache>
            </c:numRef>
          </c:val>
          <c:extLst>
            <c:ext xmlns:c16="http://schemas.microsoft.com/office/drawing/2014/chart" uri="{C3380CC4-5D6E-409C-BE32-E72D297353CC}">
              <c16:uniqueId val="{00000000-A551-438D-A5E4-F96B49931318}"/>
            </c:ext>
          </c:extLst>
        </c:ser>
        <c:dLbls>
          <c:showLegendKey val="0"/>
          <c:showVal val="0"/>
          <c:showCatName val="0"/>
          <c:showSerName val="0"/>
          <c:showPercent val="0"/>
          <c:showBubbleSize val="0"/>
        </c:dLbls>
        <c:gapWidth val="115"/>
        <c:overlap val="-20"/>
        <c:axId val="112978176"/>
        <c:axId val="112988160"/>
      </c:barChart>
      <c:catAx>
        <c:axId val="112978176"/>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2988160"/>
        <c:crosses val="autoZero"/>
        <c:auto val="1"/>
        <c:lblAlgn val="ctr"/>
        <c:lblOffset val="100"/>
        <c:noMultiLvlLbl val="0"/>
      </c:catAx>
      <c:valAx>
        <c:axId val="1129881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2978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[Excel project final sp ecommerce dataset.xlsx]product vs sales!PivotTable2</c:name>
    <c:fmtId val="3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Product</a:t>
            </a:r>
            <a:r>
              <a:rPr lang="en-IN" baseline="0"/>
              <a:t> sales v/s order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w="9525">
              <a:solidFill>
                <a:schemeClr val="accent2">
                  <a:shade val="76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w="9525">
              <a:solidFill>
                <a:schemeClr val="accent2">
                  <a:shade val="76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
        <c:spPr>
          <a:gradFill rotWithShape="1">
            <a:gsLst>
              <a:gs pos="0">
                <a:schemeClr val="accent2">
                  <a:tint val="98000"/>
                  <a:lumMod val="114000"/>
                </a:schemeClr>
              </a:gs>
              <a:gs pos="100000">
                <a:schemeClr val="accent2">
                  <a:shade val="90000"/>
                  <a:lumMod val="84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w="9525">
              <a:solidFill>
                <a:schemeClr val="accent2">
                  <a:shade val="76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s>
    <c:plotArea>
      <c:layout/>
      <c:barChart>
        <c:barDir val="col"/>
        <c:grouping val="clustered"/>
        <c:varyColors val="0"/>
        <c:ser>
          <c:idx val="1"/>
          <c:order val="1"/>
          <c:tx>
            <c:strRef>
              <c:f>'product vs sales'!$N$1</c:f>
              <c:strCache>
                <c:ptCount val="1"/>
                <c:pt idx="0">
                  <c:v>Sum of Sales</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'product vs sales'!$L$2:$L$19</c:f>
              <c:strCache>
                <c:ptCount val="17"/>
                <c:pt idx="0">
                  <c:v>Accessories</c:v>
                </c:pt>
                <c:pt idx="1">
                  <c:v>Bookcases</c:v>
                </c:pt>
                <c:pt idx="2">
                  <c:v>Chairs</c:v>
                </c:pt>
                <c:pt idx="3">
                  <c:v>Electronic Games</c:v>
                </c:pt>
                <c:pt idx="4">
                  <c:v>Furnishings</c:v>
                </c:pt>
                <c:pt idx="5">
                  <c:v>Hankerchief</c:v>
                </c:pt>
                <c:pt idx="6">
                  <c:v>Kurti</c:v>
                </c:pt>
                <c:pt idx="7">
                  <c:v>Leggings</c:v>
                </c:pt>
                <c:pt idx="8">
                  <c:v>Phones</c:v>
                </c:pt>
                <c:pt idx="9">
                  <c:v>Printers</c:v>
                </c:pt>
                <c:pt idx="10">
                  <c:v>Saree</c:v>
                </c:pt>
                <c:pt idx="11">
                  <c:v>Shirt</c:v>
                </c:pt>
                <c:pt idx="12">
                  <c:v>Skirt</c:v>
                </c:pt>
                <c:pt idx="13">
                  <c:v>Stole</c:v>
                </c:pt>
                <c:pt idx="14">
                  <c:v>Tables</c:v>
                </c:pt>
                <c:pt idx="15">
                  <c:v>Trousers</c:v>
                </c:pt>
                <c:pt idx="16">
                  <c:v>T-shirt</c:v>
                </c:pt>
              </c:strCache>
            </c:strRef>
          </c:cat>
          <c:val>
            <c:numRef>
              <c:f>'product vs sales'!$N$2:$N$19</c:f>
              <c:numCache>
                <c:formatCode>General</c:formatCode>
                <c:ptCount val="17"/>
                <c:pt idx="0">
                  <c:v>817073</c:v>
                </c:pt>
                <c:pt idx="1">
                  <c:v>630689</c:v>
                </c:pt>
                <c:pt idx="2">
                  <c:v>206509</c:v>
                </c:pt>
                <c:pt idx="3">
                  <c:v>198424</c:v>
                </c:pt>
                <c:pt idx="4">
                  <c:v>239468</c:v>
                </c:pt>
                <c:pt idx="5">
                  <c:v>1131027</c:v>
                </c:pt>
                <c:pt idx="6">
                  <c:v>222986</c:v>
                </c:pt>
                <c:pt idx="7">
                  <c:v>311812</c:v>
                </c:pt>
                <c:pt idx="8">
                  <c:v>380176</c:v>
                </c:pt>
                <c:pt idx="9">
                  <c:v>777791</c:v>
                </c:pt>
                <c:pt idx="10">
                  <c:v>970832</c:v>
                </c:pt>
                <c:pt idx="11">
                  <c:v>247047</c:v>
                </c:pt>
                <c:pt idx="12">
                  <c:v>492366</c:v>
                </c:pt>
                <c:pt idx="13">
                  <c:v>1513564</c:v>
                </c:pt>
                <c:pt idx="14">
                  <c:v>63938</c:v>
                </c:pt>
                <c:pt idx="15">
                  <c:v>173078</c:v>
                </c:pt>
                <c:pt idx="16">
                  <c:v>555730</c:v>
                </c:pt>
              </c:numCache>
            </c:numRef>
          </c:val>
          <c:extLst>
            <c:ext xmlns:c16="http://schemas.microsoft.com/office/drawing/2014/chart" uri="{C3380CC4-5D6E-409C-BE32-E72D297353CC}">
              <c16:uniqueId val="{00000000-E9B2-4040-908F-A24EBEFAB693}"/>
            </c:ext>
          </c:extLst>
        </c:ser>
        <c:dLbls>
          <c:showLegendKey val="0"/>
          <c:showVal val="0"/>
          <c:showCatName val="0"/>
          <c:showSerName val="0"/>
          <c:showPercent val="0"/>
          <c:showBubbleSize val="0"/>
        </c:dLbls>
        <c:gapWidth val="150"/>
        <c:axId val="506515704"/>
        <c:axId val="506520296"/>
      </c:barChart>
      <c:lineChart>
        <c:grouping val="standard"/>
        <c:varyColors val="0"/>
        <c:ser>
          <c:idx val="0"/>
          <c:order val="0"/>
          <c:tx>
            <c:strRef>
              <c:f>'product vs sales'!$M$1</c:f>
              <c:strCache>
                <c:ptCount val="1"/>
                <c:pt idx="0">
                  <c:v>Sum of Quantity</c:v>
                </c:pt>
              </c:strCache>
            </c:strRef>
          </c:tx>
          <c:spPr>
            <a:ln w="34925" cap="rnd">
              <a:solidFill>
                <a:schemeClr val="accent2">
                  <a:shade val="76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w="9525">
                <a:solidFill>
                  <a:schemeClr val="accent2">
                    <a:shade val="76000"/>
                  </a:schemeClr>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'product vs sales'!$L$2:$L$19</c:f>
              <c:strCache>
                <c:ptCount val="17"/>
                <c:pt idx="0">
                  <c:v>Accessories</c:v>
                </c:pt>
                <c:pt idx="1">
                  <c:v>Bookcases</c:v>
                </c:pt>
                <c:pt idx="2">
                  <c:v>Chairs</c:v>
                </c:pt>
                <c:pt idx="3">
                  <c:v>Electronic Games</c:v>
                </c:pt>
                <c:pt idx="4">
                  <c:v>Furnishings</c:v>
                </c:pt>
                <c:pt idx="5">
                  <c:v>Hankerchief</c:v>
                </c:pt>
                <c:pt idx="6">
                  <c:v>Kurti</c:v>
                </c:pt>
                <c:pt idx="7">
                  <c:v>Leggings</c:v>
                </c:pt>
                <c:pt idx="8">
                  <c:v>Phones</c:v>
                </c:pt>
                <c:pt idx="9">
                  <c:v>Printers</c:v>
                </c:pt>
                <c:pt idx="10">
                  <c:v>Saree</c:v>
                </c:pt>
                <c:pt idx="11">
                  <c:v>Shirt</c:v>
                </c:pt>
                <c:pt idx="12">
                  <c:v>Skirt</c:v>
                </c:pt>
                <c:pt idx="13">
                  <c:v>Stole</c:v>
                </c:pt>
                <c:pt idx="14">
                  <c:v>Tables</c:v>
                </c:pt>
                <c:pt idx="15">
                  <c:v>Trousers</c:v>
                </c:pt>
                <c:pt idx="16">
                  <c:v>T-shirt</c:v>
                </c:pt>
              </c:strCache>
            </c:strRef>
          </c:cat>
          <c:val>
            <c:numRef>
              <c:f>'product vs sales'!$M$2:$M$19</c:f>
              <c:numCache>
                <c:formatCode>General</c:formatCode>
                <c:ptCount val="17"/>
                <c:pt idx="0">
                  <c:v>340</c:v>
                </c:pt>
                <c:pt idx="1">
                  <c:v>342</c:v>
                </c:pt>
                <c:pt idx="2">
                  <c:v>153</c:v>
                </c:pt>
                <c:pt idx="3">
                  <c:v>180</c:v>
                </c:pt>
                <c:pt idx="4">
                  <c:v>286</c:v>
                </c:pt>
                <c:pt idx="5">
                  <c:v>837</c:v>
                </c:pt>
                <c:pt idx="6">
                  <c:v>242</c:v>
                </c:pt>
                <c:pt idx="7">
                  <c:v>233</c:v>
                </c:pt>
                <c:pt idx="8">
                  <c:v>233</c:v>
                </c:pt>
                <c:pt idx="9">
                  <c:v>316</c:v>
                </c:pt>
                <c:pt idx="10">
                  <c:v>634</c:v>
                </c:pt>
                <c:pt idx="11">
                  <c:v>195</c:v>
                </c:pt>
                <c:pt idx="12">
                  <c:v>336</c:v>
                </c:pt>
                <c:pt idx="13">
                  <c:v>847</c:v>
                </c:pt>
                <c:pt idx="14">
                  <c:v>28</c:v>
                </c:pt>
                <c:pt idx="15">
                  <c:v>97</c:v>
                </c:pt>
                <c:pt idx="16">
                  <c:v>316</c:v>
                </c:pt>
              </c:numCache>
            </c:numRef>
          </c:val>
          <c:smooth val="0"/>
          <c:extLst>
            <c:ext xmlns:c16="http://schemas.microsoft.com/office/drawing/2014/chart" uri="{C3380CC4-5D6E-409C-BE32-E72D297353CC}">
              <c16:uniqueId val="{00000001-E9B2-4040-908F-A24EBEFAB693}"/>
            </c:ext>
          </c:extLst>
        </c:ser>
        <c:dLbls>
          <c:showLegendKey val="0"/>
          <c:showVal val="0"/>
          <c:showCatName val="0"/>
          <c:showSerName val="0"/>
          <c:showPercent val="0"/>
          <c:showBubbleSize val="0"/>
        </c:dLbls>
        <c:marker val="1"/>
        <c:smooth val="0"/>
        <c:axId val="435184312"/>
        <c:axId val="435188248"/>
      </c:lineChart>
      <c:catAx>
        <c:axId val="506515704"/>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6520296"/>
        <c:crosses val="autoZero"/>
        <c:auto val="1"/>
        <c:lblAlgn val="ctr"/>
        <c:lblOffset val="100"/>
        <c:noMultiLvlLbl val="0"/>
      </c:catAx>
      <c:valAx>
        <c:axId val="5065202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6515704"/>
        <c:crosses val="autoZero"/>
        <c:crossBetween val="between"/>
      </c:valAx>
      <c:valAx>
        <c:axId val="43518824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35184312"/>
        <c:crosses val="max"/>
        <c:crossBetween val="between"/>
      </c:valAx>
      <c:catAx>
        <c:axId val="435184312"/>
        <c:scaling>
          <c:orientation val="minMax"/>
        </c:scaling>
        <c:delete val="1"/>
        <c:axPos val="b"/>
        <c:numFmt formatCode="General" sourceLinked="1"/>
        <c:majorTickMark val="out"/>
        <c:minorTickMark val="none"/>
        <c:tickLblPos val="nextTo"/>
        <c:crossAx val="435188248"/>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[excel project final.xlsx]saleswise product!PivotTable7</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Category</a:t>
            </a:r>
            <a:r>
              <a:rPr lang="en-US" baseline="0" dirty="0"/>
              <a:t> v/s Sales</a:t>
            </a:r>
            <a:endParaRPr lang="en-IN" dirty="0"/>
          </a:p>
        </c:rich>
      </c:tx>
      <c:overlay val="0"/>
      <c:spPr>
        <a:noFill/>
        <a:ln>
          <a:noFill/>
        </a:ln>
        <a:effectLst/>
      </c:spPr>
    </c:title>
    <c:autoTitleDeleted val="0"/>
    <c:pivotFmts>
      <c:pivotFmt>
        <c:idx val="0"/>
        <c:dLbl>
          <c:idx val="0"/>
          <c:showLegendKey val="0"/>
          <c:showVal val="0"/>
          <c:showCatName val="1"/>
          <c:showSerName val="0"/>
          <c:showPercent val="1"/>
          <c:showBubbleSize val="0"/>
          <c:extLst>
            <c:ext xmlns:c15="http://schemas.microsoft.com/office/drawing/2012/chart" uri="{CE6537A1-D6FC-4f65-9D91-7224C49458BB}"/>
          </c:extLst>
        </c:dLbl>
      </c:pivotFmt>
      <c:pivotFmt>
        <c:idx val="1"/>
      </c:pivotFmt>
      <c:pivotFmt>
        <c:idx val="2"/>
      </c:pivotFmt>
      <c:pivotFmt>
        <c:idx val="3"/>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
        <c:spPr>
          <a:gradFill rotWithShape="1">
            <a:gsLst>
              <a:gs pos="0">
                <a:schemeClr val="accent2">
                  <a:shade val="65000"/>
                  <a:satMod val="103000"/>
                  <a:lumMod val="102000"/>
                  <a:tint val="94000"/>
                </a:schemeClr>
              </a:gs>
              <a:gs pos="50000">
                <a:schemeClr val="accent2">
                  <a:shade val="65000"/>
                  <a:satMod val="110000"/>
                  <a:lumMod val="100000"/>
                  <a:shade val="100000"/>
                </a:schemeClr>
              </a:gs>
              <a:gs pos="100000">
                <a:schemeClr val="accent2">
                  <a:shade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
        <c:spPr>
          <a:gradFill rotWithShape="1">
            <a:gsLst>
              <a:gs pos="0">
                <a:schemeClr val="accent2">
                  <a:tint val="65000"/>
                  <a:satMod val="103000"/>
                  <a:lumMod val="102000"/>
                  <a:tint val="94000"/>
                </a:schemeClr>
              </a:gs>
              <a:gs pos="50000">
                <a:schemeClr val="accent2">
                  <a:tint val="65000"/>
                  <a:satMod val="110000"/>
                  <a:lumMod val="100000"/>
                  <a:shade val="100000"/>
                </a:schemeClr>
              </a:gs>
              <a:gs pos="100000">
                <a:schemeClr val="accent2">
                  <a:tint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9"/>
        <c:spPr>
          <a:gradFill rotWithShape="1">
            <a:gsLst>
              <a:gs pos="0">
                <a:schemeClr val="accent2">
                  <a:shade val="65000"/>
                  <a:satMod val="103000"/>
                  <a:lumMod val="102000"/>
                  <a:tint val="94000"/>
                </a:schemeClr>
              </a:gs>
              <a:gs pos="50000">
                <a:schemeClr val="accent2">
                  <a:shade val="65000"/>
                  <a:satMod val="110000"/>
                  <a:lumMod val="100000"/>
                  <a:shade val="100000"/>
                </a:schemeClr>
              </a:gs>
              <a:gs pos="100000">
                <a:schemeClr val="accent2">
                  <a:shade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1"/>
        <c:spPr>
          <a:gradFill rotWithShape="1">
            <a:gsLst>
              <a:gs pos="0">
                <a:schemeClr val="accent2">
                  <a:tint val="65000"/>
                  <a:satMod val="103000"/>
                  <a:lumMod val="102000"/>
                  <a:tint val="94000"/>
                </a:schemeClr>
              </a:gs>
              <a:gs pos="50000">
                <a:schemeClr val="accent2">
                  <a:tint val="65000"/>
                  <a:satMod val="110000"/>
                  <a:lumMod val="100000"/>
                  <a:shade val="100000"/>
                </a:schemeClr>
              </a:gs>
              <a:gs pos="100000">
                <a:schemeClr val="accent2">
                  <a:tint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3"/>
        <c:spPr>
          <a:gradFill rotWithShape="1">
            <a:gsLst>
              <a:gs pos="0">
                <a:schemeClr val="accent2">
                  <a:shade val="65000"/>
                  <a:satMod val="103000"/>
                  <a:lumMod val="102000"/>
                  <a:tint val="94000"/>
                </a:schemeClr>
              </a:gs>
              <a:gs pos="50000">
                <a:schemeClr val="accent2">
                  <a:shade val="65000"/>
                  <a:satMod val="110000"/>
                  <a:lumMod val="100000"/>
                  <a:shade val="100000"/>
                </a:schemeClr>
              </a:gs>
              <a:gs pos="100000">
                <a:schemeClr val="accent2">
                  <a:shade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5"/>
        <c:spPr>
          <a:gradFill rotWithShape="1">
            <a:gsLst>
              <a:gs pos="0">
                <a:schemeClr val="accent2">
                  <a:tint val="65000"/>
                  <a:satMod val="103000"/>
                  <a:lumMod val="102000"/>
                  <a:tint val="94000"/>
                </a:schemeClr>
              </a:gs>
              <a:gs pos="50000">
                <a:schemeClr val="accent2">
                  <a:tint val="65000"/>
                  <a:satMod val="110000"/>
                  <a:lumMod val="100000"/>
                  <a:shade val="100000"/>
                </a:schemeClr>
              </a:gs>
              <a:gs pos="100000">
                <a:schemeClr val="accent2">
                  <a:tint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s>
    <c:plotArea>
      <c:layout/>
      <c:doughnutChart>
        <c:varyColors val="1"/>
        <c:ser>
          <c:idx val="0"/>
          <c:order val="0"/>
          <c:tx>
            <c:strRef>
              <c:f>'saleswise product'!$B$1</c:f>
              <c:strCache>
                <c:ptCount val="1"/>
                <c:pt idx="0">
                  <c:v>Total</c:v>
                </c:pt>
              </c:strCache>
            </c:strRef>
          </c:tx>
          <c:dPt>
            <c:idx val="0"/>
            <c:bubble3D val="0"/>
            <c:spPr>
              <a:gradFill rotWithShape="1">
                <a:gsLst>
                  <a:gs pos="0">
                    <a:schemeClr val="accent2">
                      <a:shade val="65000"/>
                      <a:satMod val="103000"/>
                      <a:lumMod val="102000"/>
                      <a:tint val="94000"/>
                    </a:schemeClr>
                  </a:gs>
                  <a:gs pos="50000">
                    <a:schemeClr val="accent2">
                      <a:shade val="65000"/>
                      <a:satMod val="110000"/>
                      <a:lumMod val="100000"/>
                      <a:shade val="100000"/>
                    </a:schemeClr>
                  </a:gs>
                  <a:gs pos="100000">
                    <a:schemeClr val="accent2">
                      <a:shade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E4FD-48A0-BEDD-11AB38D1608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E4FD-48A0-BEDD-11AB38D16086}"/>
              </c:ext>
            </c:extLst>
          </c:dPt>
          <c:dPt>
            <c:idx val="2"/>
            <c:bubble3D val="0"/>
            <c:spPr>
              <a:gradFill rotWithShape="1">
                <a:gsLst>
                  <a:gs pos="0">
                    <a:schemeClr val="accent2">
                      <a:tint val="65000"/>
                      <a:satMod val="103000"/>
                      <a:lumMod val="102000"/>
                      <a:tint val="94000"/>
                    </a:schemeClr>
                  </a:gs>
                  <a:gs pos="50000">
                    <a:schemeClr val="accent2">
                      <a:tint val="65000"/>
                      <a:satMod val="110000"/>
                      <a:lumMod val="100000"/>
                      <a:shade val="100000"/>
                    </a:schemeClr>
                  </a:gs>
                  <a:gs pos="100000">
                    <a:schemeClr val="accent2">
                      <a:tint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E4FD-48A0-BEDD-11AB38D16086}"/>
              </c:ext>
            </c:extLst>
          </c:dPt>
          <c:cat>
            <c:strRef>
              <c:f>'saleswise product'!$A$2:$A$5</c:f>
              <c:strCache>
                <c:ptCount val="3"/>
                <c:pt idx="0">
                  <c:v>Clothing</c:v>
                </c:pt>
                <c:pt idx="1">
                  <c:v>Electronics</c:v>
                </c:pt>
                <c:pt idx="2">
                  <c:v>Furniture</c:v>
                </c:pt>
              </c:strCache>
            </c:strRef>
          </c:cat>
          <c:val>
            <c:numRef>
              <c:f>'saleswise product'!$B$2:$B$5</c:f>
              <c:numCache>
                <c:formatCode>General</c:formatCode>
                <c:ptCount val="3"/>
                <c:pt idx="0">
                  <c:v>5618442</c:v>
                </c:pt>
                <c:pt idx="1">
                  <c:v>2173464</c:v>
                </c:pt>
                <c:pt idx="2">
                  <c:v>1140604</c:v>
                </c:pt>
              </c:numCache>
            </c:numRef>
          </c:val>
          <c:extLst>
            <c:ext xmlns:c16="http://schemas.microsoft.com/office/drawing/2014/chart" uri="{C3380CC4-5D6E-409C-BE32-E72D297353CC}">
              <c16:uniqueId val="{00000006-E4FD-48A0-BEDD-11AB38D16086}"/>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70256716294083932"/>
          <c:y val="0.34891748413728269"/>
          <c:w val="0.16093858418559748"/>
          <c:h val="0.4038481823092208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[excel project final.xlsx]saleswise product!PivotTable3</c:name>
    <c:fmtId val="1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Category v/s Profit</a:t>
            </a:r>
          </a:p>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dirty="0"/>
              <a:t> </a:t>
            </a:r>
            <a:endParaRPr lang="en-IN" dirty="0"/>
          </a:p>
        </c:rich>
      </c:tx>
      <c:overlay val="0"/>
      <c:spPr>
        <a:noFill/>
        <a:ln>
          <a:noFill/>
        </a:ln>
        <a:effectLst/>
      </c:sp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
        <c:spPr>
          <a:gradFill rotWithShape="1">
            <a:gsLst>
              <a:gs pos="0">
                <a:schemeClr val="accent2">
                  <a:shade val="65000"/>
                  <a:satMod val="103000"/>
                  <a:lumMod val="102000"/>
                  <a:tint val="94000"/>
                </a:schemeClr>
              </a:gs>
              <a:gs pos="50000">
                <a:schemeClr val="accent2">
                  <a:shade val="65000"/>
                  <a:satMod val="110000"/>
                  <a:lumMod val="100000"/>
                  <a:shade val="100000"/>
                </a:schemeClr>
              </a:gs>
              <a:gs pos="100000">
                <a:schemeClr val="accent2">
                  <a:shade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
        <c:spPr>
          <a:gradFill rotWithShape="1">
            <a:gsLst>
              <a:gs pos="0">
                <a:schemeClr val="accent2">
                  <a:tint val="65000"/>
                  <a:satMod val="103000"/>
                  <a:lumMod val="102000"/>
                  <a:tint val="94000"/>
                </a:schemeClr>
              </a:gs>
              <a:gs pos="50000">
                <a:schemeClr val="accent2">
                  <a:tint val="65000"/>
                  <a:satMod val="110000"/>
                  <a:lumMod val="100000"/>
                  <a:shade val="100000"/>
                </a:schemeClr>
              </a:gs>
              <a:gs pos="100000">
                <a:schemeClr val="accent2">
                  <a:tint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
        <c:spPr>
          <a:gradFill rotWithShape="1">
            <a:gsLst>
              <a:gs pos="0">
                <a:schemeClr val="accent2">
                  <a:shade val="65000"/>
                  <a:satMod val="103000"/>
                  <a:lumMod val="102000"/>
                  <a:tint val="94000"/>
                </a:schemeClr>
              </a:gs>
              <a:gs pos="50000">
                <a:schemeClr val="accent2">
                  <a:shade val="65000"/>
                  <a:satMod val="110000"/>
                  <a:lumMod val="100000"/>
                  <a:shade val="100000"/>
                </a:schemeClr>
              </a:gs>
              <a:gs pos="100000">
                <a:schemeClr val="accent2">
                  <a:shade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
        <c:spPr>
          <a:gradFill rotWithShape="1">
            <a:gsLst>
              <a:gs pos="0">
                <a:schemeClr val="accent2">
                  <a:tint val="65000"/>
                  <a:satMod val="103000"/>
                  <a:lumMod val="102000"/>
                  <a:tint val="94000"/>
                </a:schemeClr>
              </a:gs>
              <a:gs pos="50000">
                <a:schemeClr val="accent2">
                  <a:tint val="65000"/>
                  <a:satMod val="110000"/>
                  <a:lumMod val="100000"/>
                  <a:shade val="100000"/>
                </a:schemeClr>
              </a:gs>
              <a:gs pos="100000">
                <a:schemeClr val="accent2">
                  <a:tint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9"/>
        <c:spPr>
          <a:gradFill rotWithShape="1">
            <a:gsLst>
              <a:gs pos="0">
                <a:schemeClr val="accent2">
                  <a:shade val="65000"/>
                  <a:satMod val="103000"/>
                  <a:lumMod val="102000"/>
                  <a:tint val="94000"/>
                </a:schemeClr>
              </a:gs>
              <a:gs pos="50000">
                <a:schemeClr val="accent2">
                  <a:shade val="65000"/>
                  <a:satMod val="110000"/>
                  <a:lumMod val="100000"/>
                  <a:shade val="100000"/>
                </a:schemeClr>
              </a:gs>
              <a:gs pos="100000">
                <a:schemeClr val="accent2">
                  <a:shade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1"/>
        <c:spPr>
          <a:gradFill rotWithShape="1">
            <a:gsLst>
              <a:gs pos="0">
                <a:schemeClr val="accent2">
                  <a:tint val="65000"/>
                  <a:satMod val="103000"/>
                  <a:lumMod val="102000"/>
                  <a:tint val="94000"/>
                </a:schemeClr>
              </a:gs>
              <a:gs pos="50000">
                <a:schemeClr val="accent2">
                  <a:tint val="65000"/>
                  <a:satMod val="110000"/>
                  <a:lumMod val="100000"/>
                  <a:shade val="100000"/>
                </a:schemeClr>
              </a:gs>
              <a:gs pos="100000">
                <a:schemeClr val="accent2">
                  <a:tint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s>
    <c:plotArea>
      <c:layout/>
      <c:doughnutChart>
        <c:varyColors val="1"/>
        <c:ser>
          <c:idx val="0"/>
          <c:order val="0"/>
          <c:tx>
            <c:strRef>
              <c:f>'saleswise product'!$M$1</c:f>
              <c:strCache>
                <c:ptCount val="1"/>
                <c:pt idx="0">
                  <c:v>Total</c:v>
                </c:pt>
              </c:strCache>
            </c:strRef>
          </c:tx>
          <c:dPt>
            <c:idx val="0"/>
            <c:bubble3D val="0"/>
            <c:spPr>
              <a:gradFill rotWithShape="1">
                <a:gsLst>
                  <a:gs pos="0">
                    <a:schemeClr val="accent2">
                      <a:shade val="65000"/>
                      <a:satMod val="103000"/>
                      <a:lumMod val="102000"/>
                      <a:tint val="94000"/>
                    </a:schemeClr>
                  </a:gs>
                  <a:gs pos="50000">
                    <a:schemeClr val="accent2">
                      <a:shade val="65000"/>
                      <a:satMod val="110000"/>
                      <a:lumMod val="100000"/>
                      <a:shade val="100000"/>
                    </a:schemeClr>
                  </a:gs>
                  <a:gs pos="100000">
                    <a:schemeClr val="accent2">
                      <a:shade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AC46-4C8E-B927-785073F0CF6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AC46-4C8E-B927-785073F0CF66}"/>
              </c:ext>
            </c:extLst>
          </c:dPt>
          <c:dPt>
            <c:idx val="2"/>
            <c:bubble3D val="0"/>
            <c:spPr>
              <a:gradFill rotWithShape="1">
                <a:gsLst>
                  <a:gs pos="0">
                    <a:schemeClr val="accent2">
                      <a:tint val="65000"/>
                      <a:satMod val="103000"/>
                      <a:lumMod val="102000"/>
                      <a:tint val="94000"/>
                    </a:schemeClr>
                  </a:gs>
                  <a:gs pos="50000">
                    <a:schemeClr val="accent2">
                      <a:tint val="65000"/>
                      <a:satMod val="110000"/>
                      <a:lumMod val="100000"/>
                      <a:shade val="100000"/>
                    </a:schemeClr>
                  </a:gs>
                  <a:gs pos="100000">
                    <a:schemeClr val="accent2">
                      <a:tint val="65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AC46-4C8E-B927-785073F0CF66}"/>
              </c:ext>
            </c:extLst>
          </c:dPt>
          <c:cat>
            <c:strRef>
              <c:f>'saleswise product'!$L$2:$L$5</c:f>
              <c:strCache>
                <c:ptCount val="3"/>
                <c:pt idx="0">
                  <c:v>Clothing</c:v>
                </c:pt>
                <c:pt idx="1">
                  <c:v>Electronics</c:v>
                </c:pt>
                <c:pt idx="2">
                  <c:v>Furniture</c:v>
                </c:pt>
              </c:strCache>
            </c:strRef>
          </c:cat>
          <c:val>
            <c:numRef>
              <c:f>'saleswise product'!$M$2:$M$5</c:f>
              <c:numCache>
                <c:formatCode>General</c:formatCode>
                <c:ptCount val="3"/>
                <c:pt idx="0">
                  <c:v>22412</c:v>
                </c:pt>
                <c:pt idx="1">
                  <c:v>-512</c:v>
                </c:pt>
                <c:pt idx="2">
                  <c:v>2055</c:v>
                </c:pt>
              </c:numCache>
            </c:numRef>
          </c:val>
          <c:extLst>
            <c:ext xmlns:c16="http://schemas.microsoft.com/office/drawing/2014/chart" uri="{C3380CC4-5D6E-409C-BE32-E72D297353CC}">
              <c16:uniqueId val="{00000006-AC46-4C8E-B927-785073F0CF66}"/>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72838267917537125"/>
          <c:y val="0.34621649374406066"/>
          <c:w val="0.16214460619068816"/>
          <c:h val="0.4323649736988526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'Regionwise sales'!$B$5:$T$5</cx:f>
        <cx:lvl ptCount="19">
          <cx:pt idx="0">Andhra Pradesh</cx:pt>
          <cx:pt idx="1">Bihar</cx:pt>
          <cx:pt idx="2">Delhi</cx:pt>
          <cx:pt idx="3">Goa</cx:pt>
          <cx:pt idx="4">Gujarat</cx:pt>
          <cx:pt idx="5">Haryana</cx:pt>
          <cx:pt idx="6">Himachal Pradesh</cx:pt>
          <cx:pt idx="7">Jammu and Kashmir</cx:pt>
          <cx:pt idx="8">Karnataka</cx:pt>
          <cx:pt idx="9">Kerala </cx:pt>
          <cx:pt idx="10">Madhya Pradesh</cx:pt>
          <cx:pt idx="11">Maharashtra</cx:pt>
          <cx:pt idx="12">Nagaland</cx:pt>
          <cx:pt idx="13">Punjab</cx:pt>
          <cx:pt idx="14">Rajasthan</cx:pt>
          <cx:pt idx="15">Sikkim</cx:pt>
          <cx:pt idx="16">Tamil Nadu</cx:pt>
          <cx:pt idx="17">Uttar Pradesh</cx:pt>
          <cx:pt idx="18">West Bengal</cx:pt>
        </cx:lvl>
      </cx:strDim>
      <cx:numDim type="colorVal">
        <cx:f dir="row">'Regionwise sales'!$B$6:$T$6</cx:f>
        <cx:lvl ptCount="19" formatCode="General">
          <cx:pt idx="0">269141</cx:pt>
          <cx:pt idx="1">231504</cx:pt>
          <cx:pt idx="2">478211</cx:pt>
          <cx:pt idx="3">125628</cx:pt>
          <cx:pt idx="4">405179</cx:pt>
          <cx:pt idx="5">115479</cx:pt>
          <cx:pt idx="6">150452</cx:pt>
          <cx:pt idx="7">211219</cx:pt>
          <cx:pt idx="8">193610</cx:pt>
          <cx:pt idx="9">203668</cx:pt>
          <cx:pt idx="10">2590413</cx:pt>
          <cx:pt idx="11">1970339</cx:pt>
          <cx:pt idx="12">310738</cx:pt>
          <cx:pt idx="13">195945</cx:pt>
          <cx:pt idx="14">397550</cx:pt>
          <cx:pt idx="15">47846</cx:pt>
          <cx:pt idx="16">114851</cx:pt>
          <cx:pt idx="17">563089</cx:pt>
          <cx:pt idx="18">357648</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dirty="0" err="1">
                <a:solidFill>
                  <a:prstClr val="white">
                    <a:lumMod val="95000"/>
                  </a:prstClr>
                </a:solidFill>
                <a:latin typeface="Century Gothic"/>
              </a:rPr>
              <a:t>Regionwise</a:t>
            </a:r>
            <a:r>
              <a:rPr lang="en-US" sz="1400" b="0" i="0" u="none" strike="noStrike" baseline="0" dirty="0">
                <a:solidFill>
                  <a:prstClr val="white">
                    <a:lumMod val="95000"/>
                  </a:prstClr>
                </a:solidFill>
                <a:latin typeface="Century Gothic"/>
              </a:rPr>
              <a:t> Sales</a:t>
            </a:r>
          </a:p>
        </cx:rich>
      </cx:tx>
    </cx:title>
    <cx:plotArea>
      <cx:plotAreaRegion>
        <cx:series layoutId="regionMap" uniqueId="{4693E292-C255-4EEA-A034-95C1A04ECD81}">
          <cx:dataId val="0"/>
          <cx:layoutPr>
            <cx:geography cultureLanguage="en-US" cultureRegion="IN" attribution="Powered by Bing">
              <cx:geoCache provider="{E9337A44-BEBE-4D9F-B70C-5C5E7DAFC167}">
                <cx:binary>1HxZc9xGsvVfUejhPn2ga0VVzTeeiMHSaLK5SzIlvyBaJIWtABT25dffbC02CbPZGloTcRVhh81G
o7ZTJzPrZFb/83b8x62+39avxlwXzT9ux19fx21r/vHLL81tfJ9vm6M8ua3LpvzUHt2W+S/lp0/J
7f0vd/V2SIroF4Iw++U23tbt/fj6X/+E1qL78rS83bZJWVx19/V0fd90um2eefbko1fbuzwpvKRp
6+S2xb++Drp0W2/b16/uizZpp7eTuf/19aMvvX71y7Kpv3T7SsPI2u4O3iXkyFZEYMkRl1xRwV+/
0mURfX0s8BFXAlFkU2Uzyaj81vX5NofXv2M8n0ezvbur75sG5vP5vw9efDR4+Pzk9avbsiva3ZpF
sHy/vj4u7pLt61dJU7pfHrjlbuTH55+n+svj1f7XPxcfwOQXnzwAZLlShx79BY9/F3dxvX11WW/v
7pv429r8fVgwPxKc24JTDLDYirLHsKgjZXOmCGGSU465/a3rL7B8/7CeRmf5/gKkf1/+VCB59zpO
vi3Q38eGyCObUaqQzTnHggvgxEPKiCOMORNyBwsBOn2h6hdgDg7laTy+vraAwTv9qWBwErCQ35bj
B8DAj2yhdqtMsZKEEfIIBgmPkbJtprCtFMFyYbkOjuZpJL6+tkDCuf6pkFhv62lbgE39YV5EHQEG
WDGOqJAMLxhhH1GGCEN7SPEdw3kajD9eXMCx/rngCMofCAV4DmpTQhWRklKEltaJHSFObGUTIhER
lIFjeWigDozlaRw+v7TAIPj3z0WJJN9CBKd/vCun+EgRym1bYkmooGgRYYkjQm2CqS0ZkgRR/BiQ
9X8wsKfR+WsLC6jWP5c7P9nmefdqW9y92mybOE9+oE+h9AiCLsU5wgJJJXfseOja+RFGwrZt9IRr
/zKs/9nm5v9/z8CexurJRhZwnWx+KmZttnWxbbfZj7Rx7EhgxAhjhBIshKCPYbKPMKAIgcHuC5LI
BaW+a0RP4/Pg1QUqm5/L3m3u663evvpma/5+OIbREWNKMcKllMjG/HE4JuyjnXmzGX6SPF+G89xo
9uDxeRqvH5/Lfn29+bki47PtXTz9F06RBMwZlXBE4UACyQVbYCKP4GNlU4qFBEKpRSzw/cN6Gpzl
+wvGnP1cbudsC8cXcDht/SMtmTpinCAJZ3kgD8dY/MWSgR9iCBO2e4jVN4p8OU5+55j2wfNgQkts
1j+VjznfRmDNirtvq/P3zRmxj8CISQjIsAJPo2xY+QeRgGJHDAI6cD2KM7wLB751/QWY7xnQ06j8
+eYCkvOfy6ZddkW6/fhtVf4+IBQdSUYw4woroZRchtH8CFwLyABw0vwcRUNI8PBcc3g4T8Px7b0F
GJfO3+XHY9nygSK7myiBoxtRCCOElFiYBHKEQYaFsAfbFAzH0mh/G/D+o/1/NtGvMC402cttBqL0
tvirLHsJ0Sko0AvN9S8f/Hdl2ettum3aeDe+/evwHwrl9hEH/RviSQlHONCVIKh8YBAEPQIJHUOs
KT5HnEvh77tG9DQyD15d7MLrn0ssf5NkWZL/QEjEERcIkhME3CMin7WMB5BIecSEIOBYQf3b5TUe
2oPDY3kajG/vLZB483Odyd5u80S/Ot/edd9W5e8baIyPEAT3YJkhKwH/3aWKHqAhAA0kEAHuSMmE
vfSY3zekp0F5+O4CmLeQJVrYrv/L+aR3bQtZyB+eToJo5rMGBTG+jRVmCMKVB9hIBLKHTTkBweOp
A/N3j+ppeBavLxB693MdA27um/aVc19AwPnjuAMHNTgCYI7AXsExTJDHPl+KIyVAtGWQhN39z5I7
3zmmp9F59PICm5u/HeYs4oAf6/afJvZDj//oG/95ahwowTEjNujlf1WZ1E5otyE7i0Br+usR4KuZ
2T+ap+H4+tqjgf+Xc+ALjB4kwf+oHPBAwfM/lxx899PP04M6iMWrzwVkX9bq+O7X17CeBLITQIM/
qhl27Txy4WfbIjFd/Y2Fj1+7h/jv19dwTBMQszEE+jtjkCiEU8EABIYn5EgBqIpDGh1Od5/jg6Ks
2xhKIiBzqBAEDphhEO5hD7x+1ZTd50fAU2ojDkEHtKgotf8o97gs9RSVxR8r9vXvV0WXX5ZJ0Ta/
vgaKv35lvnxvN1oBOhloM1yAMKMg1S9tBM9vt9dQUwJfx/+PV01hLJSpdSdz4qi6lG7KEuIMrXAt
ljdeV+WDU4ymPO1yO+j52LolTakLs/JoGLabtPaFrWIHN0PmoHz0oplxt9a8dMLU6l1NsTzOipvQ
Mm/J0Lm4wuN5bFnGyXE5O8VQOdOUDn5jycKpWJY7E2fQdh9d4Fkzr5hD6kTDlLh1lpzE7G6czez3
WqFV+l7NxjpRvbBOaCFPSz3X65Dqy9r00qnZb03aXafJzB1jT9zNZ38eYumlHUo9S5v3OGyMM4eh
8cIYHyfZNFz3pMIB0hH2Ula5OtXNZfphppPtzTKSjmnkNmwT4+MSvaNtc1EkW1HE1kWe2aVncuu4
wSJ1SdngN7x6iwt8xk1y1RfY01NSn85F6MZGRM5UIu0xityhH2N36kPt1Tz8lNlR59pN03o47CK3
7yrLzTscO2bKI3e2Y+QWNbpu6jhZtz36zbZY5CvaRu+pCub6rQy7+JJMVR6ocmgdlteNo+3s2K6r
cV3RvnIG8qGgUXXJuzxxKzPB4o/1akiq0etkJ4M469Gq5bB+EZwMV/Np3gu8aWu0HhNLbIxxhKXe
KqupHBplkz9P5dvYEr1ni4a7XS1cPfDBi3Nd+r2ps6CI6w+56kuHlEkcJIZObthz5Uyiz11bpidj
OFqrqSStx6vZOJIoeSwaWrohBNUrGjc3Osoip6Oqv7TKJnYGllkuivHskTy8zUreOE1Uhqcqk9jJ
Slwf1yK2N3lmzhhKldOWlDqmNW9wl83e1MzSIWncrJOZpZ6qiktFkuzEouTNOPbluszGyBneDaEh
G0j6h0HRxRdxqtCJbio31rZ2EpyWXpRM+SrEG9PELthvfhLpFoDSs3bqgUarqdcezmkRzBTmXbWz
06S9w0UxO2mWn0dpqZ3SbgIeSWisFZ1vGMqc2FgDjCHnzmB3m47P1bFhwzqy496dcdX6sZJ001Wb
TsnsMlfsoxym3yzcFgENTRkAavFqglWBPRbWjuqmxld1ml3w7kandAjk0F3MdTG6FKPeyWPbUXbv
izmenLjNTng2nhdFl91EfZFvmjI2rt79GdqmW/GKfRCW0H45hfi4QRd8yisnHnAEOzTNHDXw38Jm
lYF04MhYZW6UitCRvOycGqboZxp1Pgl77HRJmGzKcIhcHY93A5PSi2NiOSkZnanHcs1z7aGwHJ25
tLLN0J5WpN/orvc4adcTDd9i1pyENYEVm9s1BPybma+bJrsq6RS5IoqFU5vwbYto64wdTd0mHH8L
Tea0RX9qj/Z5adobXbRuKnJ6nObFqczKtygTkSeUFR7bRbxC+L5i3Ms1zZyyzkunR1IeW7GLraRy
usjm13KkyLHmi0Sl00nRt42XydHJcBFuDImZp8p4eKPm0m+5ug3DEUzrFCcXadQYt9WZOZ1VKn5T
tIT1is7ybIo3kL/IzgXvJ+Sokq46TZq1RKI/icOpP+Fkyo7TgbldQmvLEZOH0hhvSDxYG9Ylk4Nz
ZK/LIs7fNVyFjjXIDBBMOlinLDkt03ZriUSsuLZmh2skfC1jfkZhlWdHizDx66y1HZNrcqIhiX9C
WMxzB2oTz8u5ycHaMNhVflwXJ2CGYgcKZNwyQ+tawpbL6jp3c8rXqLGwr/I3GNhop+lZVcXvMm2t
mGw2ccfBiOTzpo79yepSJwcqHKu6cPo4L1zaebUi2rGqDAeSFNs+ptyhiZKBquWHyhrb44RZtm8w
Tp2qGqd1YlfEj7rw04TQSZ2T/LhKkdvxRDuMIH3b8HRtwIaHlJTuzKMMupS3LeqJE43oGskscmtj
35twhu2krckjIH05qB43kT2E/iAk9anFkEujCQdpZY5xaMKbySTiuNa98cqBhjc2FBW68eBZTUTP
bPM7zrPwrJ5C6ZFxnF2o5LxNY1R+kmkw1v3dRHpxrcAE+DPGhd+PYDnSeuCnNLV0oKNUB1zrIhhl
+U6kLfaJsYRbk3l0m9ZOHEtF1KujfEOrFFaKAptRCr6FzRV9Y5XMDS0SOpHsGzdvCXiZKKxWEnfK
Y4MMNxautZfVGeykuM4cO8dvh3xoXPDzuYPa7sQybF6zXoJbN0PqIolqZ5AYOJqSyBvxca4aILLI
lNvM9qVuZOemUb0G/9xeURQdRyYlTi3yyCEiqh3b7j7kpbjX7wTDsIcm8AnUvhu0ZTzezm4sZX5S
iP4cxU6tuPHjlhbORLBjivAs7JvfU2tcI1YcZ/3kQsScuyrOPLvAGtpOsQvp9NgnyPoYA0DVCFyI
xXCaWV3vxgm+HBubOnV1WaJxheQ6ShKwhdFFbcWwBbX2+4GuUKUvQmbd7CDmtN4MGHAz7G1hwNGK
OGU+1ekd6cYg7VcFbY5nlJzNJj9u21Pec+pUvGydck59xPGqmaqtjuKzVuOVlZR3Vs2vaDe73Aau
mKSWLjL4Q0uDeciIb41W5Y6oh102stwxnZU5UdOPLpdjsZq6/jwBBcrVYZY6mRXfo2jajE3zvq5b
lxRgnWabMjA//QS7uuFOCELiaQ/xjyNZ1q1UUnum5pdobN+DU79to6qC6Kc7TsZan7fYyleKWOCd
0w5cd9qctlUScFx8Kji908nopz1pPLKyyij20ooVblxHq5zabivTaBNFo8vwdIpTU65qCDXcDskc
gsj5hqXWGePd5JqoyZzRLk/z4opFxI+7EZ3For2YI5E5pFenGvXbEHVg1xprU5STcls0FE7Xx2u9
c7R5UZ8xGw9uVZdOhy7tdEBOWnbXQ9X2EDTGl3O56TpUuC2zr4nGJeyRtHEjWEuegjOH3XobZtQ1
zSig7ajzOl0aiD4z7thEHNNKfJghjFmVvP+YqMahOjpNASsv69nKzOZtnwydk89z70t5ZuXWCS8i
vzT9R1u32GtTsC5jNa3MeS4RdiTlyYpVF6zPxjUz1W+FQRBCQwu9QS4uisntRQmmpp0ueWU2HQam
YgzRIR5tT7f8cu7x6CEKVLIzl+hqVfYGaFVEoyPA5aLegpA2+gThHq5E7A81z1c8Q7YzU32eNxy+
SyDws5PhtjXx2yKEQCO35ktBVhBO0vwEHueuTOVF2onEjUhGrg0+LqgZzxQuI7eCKMgrqcC+SS0U
tEkR8DEcTiIFQyitOT9J7MH4gvUMLIVsN1HMHa2K0JmG2vaHKFMrHYN97rkzk7n6mBm+6ca0O4mq
fl6NUkBk02v8plT8MsPytyIVzVlWzvw6K46Vzth5OkfNRYIFW8V6+tTOVuTEVEYnJus2bTQ7RnLL
GxL1sZr7DcYQFPTUOs51PAFpB+F05Y2KC3XCbV8kk3BYVSEfDmDXuEG1l89J5qukeg9B87SaRPOG
hUXidDFfl1iHF9nUM69uLwS2qrNilFcQjwYoH3qvSfPaIXF4o6bmdMD5BiN7djGdhpMZkiiOTItp
RaCJIs/vO2a1qyn3DWlLN1HZtPocF2fjFnWtA4f8wa+UnmDLlLlLq+QORnFR59rhYRg7LR+oM8o8
dbtZXWRJd9ey2rcwvaoiiJ3h9DA4HI4Qo+7S7kzYWQK2aPa1qLpVDl4nGCAQQjLlZ3laFZ4hWe7i
ssz8Ip0at8LsZoKzSV/Ejh2LwMpk5dlZuLU139Rty07jJrkZoyQ8V5HlF2GVHGMFJ4whPsPaKhxT
0tCVOlpLN1MQRha9ws4QcaCNAp+bsS0rw+Oa1VeJSj5UfXLBpJ26iR5nh+anbJR6DWw8RU1xkmgS
O2M+dR7qpsEtC+qh8rjv5Xw8R9Od1VfaHUPyhsZD6UK4MzqRbQHpyBb+vclrE0wt+BM4XoHBoMl1
YUawDz6B84WD66I4tSbYF5mMnF5DMB7mkIv+M6P06Jx9W5qpTqL4682KP/7819syh38+Z6H+/HB3
MePPv86+3eh49lvBfbnL6DbLL+00kz/a+lPV2okUf+S6FsrHlzsge2SRZx8+0kweKUOPxI+durFf
LnmkR30WS3bf/6qTCBDn8a5sHUgsEdtlu7/oJDbUiCDKFGj2oHl8KU/8qpNQcQTVpRiKeiWUNtLP
mcivOol9JGwEaqUEJRPSslB//Z/oJJCqeaCSWJD0FdAJFEk+Vkd6k0D8WuJh3cSoCEgcmw3SjXAV
z1jwYCmekGIeCzF/dgFJvYcCTNRVSVoyMa5Jl6RePEEAysIo955vfd8EFvJOJ+Gs0eFsWLekgJis
y/mHlGlrI7tw/LLpv2SJn5jAni44APdwAhbWSRqBG15X4P3Ps5nUUzBlNpgels79++fnsWeVOGR2
HnYyNU0zT62GTuKy1SuWpPHoRgyZQ7PY1wHofg87MHUhBVxBmtZDWyg4l/dF8jaJbdAdXjYBSH88
bB8Uht5u9CjgGBjr2JnnabqJiT1+uWK0F4TdMP+U8/7YRXwHzgMZLxUWiFdjIfy6KXR00uiUY0eg
uvm9r+dROQUewtptcSti9/kJ7YN9t5APelT5nMkuC20/r3ucXhCNqsmN6a5fqrmoj5/vZh8uYDAe
dtPYCLZWVNh+PBkIL0wyy91BlpS/P9/+voVbMFyoCplUTbbfYcPObGUJed1aBcSxk2yLMbDEbNdO
PlXm+vkO901owXcjkenFrkNQMMV4UsZd2Lms6eLEf76D3Y56aissKC+TeYDDG+W+1FOZvguTmLZw
MFRZyL2aVnKyHdZwPb55vju8a/eJ/tiC/0bkTcabiftdFEHQD5UlAc3H2u0npa0PXWePqTexAYSP
bhLWKcmQpNq1IklyqDf6w5s8YYH2zJgtjIOOprzXfOD+IAl3aV1+ivvpuEKgvw1jdPZ8J3twYwsD
UQJZBzm13J+mRryP6lr4E0X6gBHdN4WFedAyTeyG1tzPaJLcI7gHeto0TDi7tELpsBaiyOensReu
haUorYGbKubctyIIKsPR/o1w0PojW+XurIgBVauLPG13vUPy4V0Gp6rne963gLvPHxiMWg+pMaTi
fgtHhtmvcZ1GnoELodELO1iYCjJGWE46tX0bRRokuCwDyXzkeRK+sIOFrSDpZBVlY6wAzqXCvmxL
OVtvBKhC0QGbuscY7Qp8Hi5RI1GHhpEDgUTIgiGJW1DB+jibQK6qatcaxngdpzM90N0+RBaWQpUZ
0x2ZwqC05Jyvhhqb3h+TvOyD5yHf4yPowjRQiPjlAJpV0LYdiLaFXRbIn0GuGX2TtMMh372vmwX/
q7KvQjrmMoAzzfw2q6f4ojJtfdmkZXzxspks2D9ko8QD4iog1pj4DFdxtlGDBGeRcZmNLwMEcnuP
8I9lZDIpjAxqzaZjUEjRhYpApXtZDEKX1A+TCcEK2UEnKlDZUTqyD/YM4sfL1mhB8A5kjF2+EZKE
GmAYs6HxwbMWu2xJZ164QvTxCoHkXUx6SmXAmj5LfD3J0XIaNIHG9bJJLDieKYtXatxBUNVUraq4
S5GfSNO1J5mli+qFa7VguiATbbA12kE45fMZUXN13kyKnk091y8LCemC3SAtDDztIiAfw3nncRCy
zVXd1JBModUM2azWipW4gpQytV8WrJEF38UES4YQF0FfA0xBzCfcesWoLfoyN0kWTAdFt7JbUosA
WxEVTkk6m3tGdWHpNDmBnGXasTo50Nkea7yriHlojacojUDjgb3GQaoTK9R11nCqCel7r4xEgs8z
3gt0KnGLxw/P777dQj0RS5GFAdBjFIpyHsIAzrMxPi8jNje3DZlj41tzXdpXWUp0BHZOx+0pSokh
7yemKL96vvs9DmFXQfpoxqEN4W9mhUEurM6LmSbuYAtzwH3uCz3IwkDwvh2TilQqoAgmA0mPsG99
CWmOKYiaqYtujMWGfM1mWfDzEbSA4ozA0T99LzPC+QGC75vjwoLIIuWmHBIWGBE2UMYwq3szjkN1
wEDtkHoKwYX90DW18TSmImA0GYJoGlK/lrq4tmQ5B2MedgfOLfumsTAgHa4hdZ5GLIjQnP6eysq6
DHsdHTBP+1pf2I6KRkVqWUJB/mlAIDhimc+Qsa2n5mXc2t0qebjTmqSaOBlrGbTTEJJjJlpCfqsM
ZdMaMpUmd8hsm+jW5HNDDiCz28RPILO7If6wSzoUGvZRbQe2DPPOmaGkCoo/sqi67ycwjQe2175e
FkZjZnNWdTYcDuJIZ77d5rFXmIh4MTYvDNvwwkjYoUJFWo1z0HRRG5DE7j1tuFi9yAbghQ2wMYqt
ERxEkJIkd0mLUy+E4oyXbSy8MAFwiiolToAKpKkKB2o4boqI1QcQ3rNrd+LiQ4SxbQo26mgOEmHN
V0NfEOr1EVTIvLD9BbfjtGsNrac5sMJcHVuIVis4D7AXLs2C0dT03LQZtN6GhLksB282oSw8sC/3
Gd/Pnz84fsmCzLIXgCvOGo8O3Zpa41meR++Zyt6M0gLF314JM7okF8fPb6U9DhQtSJ4iq0ZD2ADY
Jv2ArMRyom6cHA1ZMCeco8pVrT7Q1R7aoQW5i5DH84ytIRgsfg/H26xfsTYzRdAOwj6whHu2F1pQ
m/aiL9IsHAIKBL9WbZn6mJXZgRPGbqRPmKddffTDzdsWYPyG2R4CDLkpHwj4u5Vlp5B6Th3KwvdN
qTtHhemBzbYPmt06PtgNuM11KOe0CxrOLShtoRzK9sg6M13uhWVNHDPqAxPbt2wLyoPHD7MM0zao
yjTEbs1J44p4zGLv+V22D/oF63kIOWVrBv1Jgnpx0sK9GafPS71RRVYc8Fb7prAgPgi3Vo+7tF3V
XTQ0b0IM+b9T0xX6/mVTWFA/w0lfRT0Z/TGC4gA9zW+FMMrRIRRzPN/DvhksHDpPrQwqrMLer3QM
Am3TEadSqjvQ+tNBD1ELolOTQplcKnvfFNaHaIQUYt+oC9OkJ63h6YusLxQBPt6ymZlry2qgUu3z
FBipiMN7+9AUnl4gKIZ93DrlUDkpY9z7alDIIbvWm5cv0ILcGepNqBtovZqbyOFmuoyMfd7JrIPC
FZIegGHfHBakjhmXJVx/AQ2HkfsSCmJ9qGSZX7j8u04fWIwMfrdOJhE0LhuZ+zODzHo02DHcD3tO
wn3aHhG1IPHYguKlpwyGTuo1U/WbsYUKmIbNq96wm0ZAXeTLOiKPp5HHhhQlhSJEyFQEQ4PO0wxq
Ycf0Y0zp2k7yA2rxHncLldyP+2nmujVQ+df5UYJXNByhuFCtLV25dmatoxr5cc+u8oR7VcheOLUF
x1HIazrFVuuPUGnD8jSQKQudZky2LMNvhBpfFCESuWB71agxhSC989Nd2bedQpFdVxNxYBZPm3P4
dYDHCyeg9i1KLNX6JZT4rSLLbp1ibsQF2EJ9YLPt4YlccH3sGCmYUF0wQ3K3geLNPNPuPMZCeC/a
ZHJBd1KNKu9M1Ac8m8y1qrm9MrkELNiModJHQQnGJPPg+c72zWbBepyEpC7HvAuisNEnKm2w12Tp
5D/f+j44FrTv6tBAySPvglbR3xtrhIKzPHEKaR1Yqn3tL4nfTGk+TVYbJLF1Dlb3Aw2jq8zkV88P
f49nkgu6qyTJBS5EG0DqM4c65Qg5fRlf91A6pLKUvnDPLsiekAxqdy1l+axOndIgL0yuaZq/EIIF
r6H1smpAmPSrKPSN6D5QS28MNgfisz0IiAWdwe7Wcq6lBeVQxWnCzjmPvNpMB7i2r/UFnYussWol
uy6oE35W1ah0QKe7aO3x5nmA97W/4DKUiwxQyQejJ3XiF034JpnwDeH5lzvie/Pqe8glFkw2Cc9x
HwrLB+/n2aPyejYdcKj7XMTufvBDjyqTIbIgMJsCFs4ooCMk6LMwa50Zl9qPyjQJRFhTl9VteTYm
c+Sxrs4P7Ng9vBALWvcR7+IMWg40BOXn06QLLx8UWVsTXLkwUncHzmX7+lnQu6s0lF+HZRdAxcZF
lmf9rh47oIbYjl2pT8/vgX2dLEgeyqQSfVJ3wdDD9RRczxd5bhJHEHMJP8t5AK59O2HBcVXYLDFW
3gYSp/c2lJafgJkXl8/PYN8uXlCctKSt4Qd4wYb3wzluogsKZYymG69f1PyuturhTptZqdIwzroA
1WZ3D6f0w6H8XVfyZcO3FyRnAxuHhEL70housyJcDWl5AjfmD9iQPfjaC46XQxhGLY1aCDisqx5V
o9PJEc73ZQKpH6gQf36Rdq399QAONy4fLxLGxojZImBmYe3bnDlRX74LBfagTPq8I9WByHAP1PaC
9VYMB726hLXKOgijw9kntFmFeew/P4s929ReEJuZYaIjpJb8cu7X9UA2jB9AYd/AF1Q2E2/t0oBk
QHF7bJpynUOQNrPuZZZ2WWqX6HaMuw4GTso3yEDiXt2/bEUWxNUqrc2cAa64lFsSVueZEuuXNb2g
bVdBTfc02G0wNSl+CwVqJEg72njPt75nQy4L6+B3PliKtGoDDBXIMQug8G0jiQngBymuSENetu2X
lXVQOhzBPQ9k+WCPr+Aeimshe1s1cwH3/yrHWPplG5MvSAy7vqrgslEb8HkwLuRYK5f1YjhgnXe/
VvUUe3f30x+aONn0omW8t/xxJYPxOH7PmAM6RPR73TrTRe8Xfml5+qp+F5beIX1zDyOWRXdxFFes
iqc2iKvorEXJ7zxqoHTQCj8+vwH2tb/g8gDZ22kqwsbHsVknkFnyQiu9TmI5HcB+XwcLStdwTwKS
2tCB1PxSmuIjFMucSVu9zC3sbjE/xAR+q3dClVSNX+f0ciTZR030WSP4geb3mDq+IDYeEvG/nH3b
cpw6tO0XUQWI6yvQTXf7EsdO4sQvVJzEIBACCQQSX39Gr7MfHHZw1+63Va4sqZE0py5zXAjRzpjH
M/HuwagZAEEFZ+Ljwd/YdPxVbFeDNzHce6wdWQDOb5V6DRdwSbj11aFkuG4C1tg5HStvbmIkEIgy
zDS1GyDMMj+SC8t60Q2XTnsb87wGyPVz6xWoSY556fU/rXl6nv3uu12wzx8P1Vbzq9CeIAIsA4Kh
4h5FLeq8JVsMJ30wncYLs7HVxSq8ZTWFqLlo3OPc6lYu4UtN57uCR18//oKNpeSdu333uFW3IZSj
KzLkRpA7WVt0R72I5h83vvXbz52+a1yVEvh0NeGK65vMs+UxCqIdm5cL6Met374OYt/ipiTtkLuu
76auJC+xdsSVC3QVwqZyajz3jUPumemmYuTUzd0nMbUXQngjyNaANxfFZSD+LZk3c/FYRcGJ1faX
Dj8/FYVYdh+P/1Ynq0ju/JnHk4dORExJWsT9IYrKH0HX/rZ4s/+4j/9qjP84Pa6hbqp3h6ZyZpkH
Tpe3AyDXvuMaEPD932R2bsVUxBkvqyNKYk06g0iQUbt/AiFI5G1hX7qkbCy1swDS+6U2WwQZ11OY
rsr9NIz+o+WFX4aYfPv4K7eaXwX6OJOh6oNuyAuL5KXr3+m+P9rtpUfTjT18DX+biqgJaubJfB4p
XiM0Sadi+FwSqRI3oneDLy9kk42QWQPhwPsvBqmbIY9Bbm88A6belafks2vG3zMgXdCBQ5lX7eSD
9B4G4D4HvU7m2sWz7HXzsAp5v+Gag+CPgTLjg4Ukyyrv2eqbLx83vzU8q6DXgB+zAG8PyCjTcGgN
+IpAB5Ps49a3FtFq2y7dysdZxpU585znua4fwb7ZeVZ/YY1u/fhVtFda9I20K8gquNSbd3g8i8e0
ROG+ufD7N9LJGuTmVWUJnQwm80Vbn2nrfmGif9C8yzVXFzLWxhCtYW6M+gIvAuhiKKY7EZV3ndIH
0C4vXFu2ml+FMYtM0YrJyFyS8Jc9RTjzR+742SlnemFP2urhPHbvtjw3nGx/oligajZDIphzU4qe
JWBaXPkJ547fddDqwhr1UOETPBDLQdz6VFT2p0rGv69apGuo2ig9pbwYM4CEejMZ96apeB4V7pVr
aBXA8VyCpClKmfOGfgPG/1HI/imA4k0vLlWDtpbpKogBrZA2ztwyt1GB9RuGa7u4BX30dpbR7rpB
WkUyXnTHIpgtkQ9B9ByUwa0B4II14vt1za8iuQAHvoGCALZUjFUSi3JOSj8qU+UN1+XRNQptJLWw
6i4WeRPrr1Bo+Aw1kc/Kir9+/AEbqWiNOLNtXA65b4s8ihjkGqpaINJ01z593Lxznsp/nDn+uwu/
C4K6jkGwqw1+vui/LmH7ICNxR63hlQhr3tld8JWGrkq5ID4UZ0JQzuPRSZior/y+VZRPtR8UbURE
vsTSTZ3Bu59mcLE//rqtwVtFuLI49ER0J/LSXyro6oREdP2fKJ6aC+9ZWx2c//5u9DwoMIG/zkVu
+mHsc8cRYkiKwhOXSmdbHayC3DRKRbIt+hwVFbvMGh32KlFxOMsLQ7QR4v+ti3df4LSu7c2x1ed1
Mf/Gy+WtDsYzk7u+t6Xd7z+eh/N4/2uRrYI8DLWOIEnR56SRX31q/MQOBpkS3OsvfMZWD6s4HxkQ
swPheNhaFv5nWrQ5OYvb/GyM5pfwLxt9rKFomspAzhpD1VV1l4wBlDCgcqCZc6GItjHXa/wZc7u5
tULV5+CR9gcz2MN+Zl11Ybfban21YU9kIqZn83mi/eXZ7oryALoypIw+nuKt5ldxTJBlISqEKYZk
gxj2oYqIB82BLrh0i9xYqGfh7Pehhpp00/F+6vMo5HU+4ElTyuhrx/lPv/SuPFfa5697Fw1h07og
B4D7H3rjEy2Hz9W4PMfRkF83SKtoLgszE8ZKkYc8fuHd7CSVB4GH6xp3//7tojVhZKm2B1fDki9W
4LhH1bTTlctnFcL9OFZ1SPwuL2w/xYuunUkWBLvrfvoqeqWxgHSB2F8edeOYlNyH1t9F6OC5QPW/
k4+zBpYJqgGKjdwur2tDra9lCAG0FnIvsiCPga2gz2NVRQClpyKMzMMQFiF0f2I36FPHU350VMJt
nCb14mI2OdhVZM7m2dTyp46Ctoa0oONgo2xGXh/buSjlqdSgJebWUlf+AxkaVF5j4gbTiz1CWPop
Ljp/PAT+EEYZFYFt9rOOHboLfDLwHzr0vOIBsjNW/WqXQaN+Mx5WeMlrRtHeB3gicBJJ69DcjGTk
827upTZQ5HFi/zHWrWsAtC6E3DucGHXAM+xSHuZ4ajnoGH1gH2de1PGxC0lcPCqtoflli8Iu8Mig
SMSvmk5Yqv29ElvtKfxy0uUWyupJN3M8R5ruqvMWVPT/bhw4VoPjIetzFtQvk+afYqc8FSG96sDo
xKs8NqGEpJmL3+6rAlmGncIOoohRnH280v+9h2BW/v71/gR4ldPWfQ4ApE4KK4bOj65/Q4Hiwiay
1cEqg0m7JEGDOiSeVmrgSJDCyGy9BLX8ct0HrFJYDd75xEMowdQQ/Qfe22J7kDDpoSPj/yig/B/x
Eg5UN/5KwlVAbcVdiBqGKPMcF4h34PYnvcePP+C8Tv6VDlaJTLblNE39hFyjZZ0CLl3f4Mi77ISW
7tEQKm6VY19Vp4UFx99fIjgdQcWKMVjgyid+I75JLpzEFOrCx2zM9hpGZ1MJMZQIgo1yFIDcxMbv
ji4g2T/wPnJRdmKrk1U4O5w6i0WwZoOy9fWusmj/p1cQXAwtfNKFwDivz39MyxpPN7ZiLqxqxLR4
7A2I9ZMPddALKePfRwdnDaXr1SwnYcION+Uu+ML7Vn1vFqv73Xpm/mE60r1dtbSiVXBPkAYik0J1
lYkY+qCkpCGqh1bg3opmISKZqOWbRCNefn7c4dagnf/+7rgy95w5ti5xXIm6F9WpOaeUXrfjQxrn
78b7cC6gmIVNmRgoEsbKCbDvz/ZVRyF4Cv7d+mxDAsGnePHiHWOnKuLNzdgM9rfrBmYV5EPNy6bo
OmRxrsJTxYn9gkuuuRDWW8O+CutQt2JpBxxFm4Kxo+KQYgzt8RLwc2O1rrF0LmEKMmLY4KI2Onms
v8ch7oVQ802N7aVi3sYXnN013y8cRzpaaVyOc8tw8qcCjePP0qp2vBBwW82v9mjfJbyu6ga31iCc
rGMTcye1i3n2L+A8NmBvzhpSBwp6UQQs4jkQW2PzQLkxUVqE3O2zeeisL+XQ3luQhHP3wYj95BQF
RppTZfl+d90aWAPvZAiBbVXjVDkbUUWp1UK0Ejq4vGf7q5bwGl0X2GTBZQRJqyCybm8bPUR4JNFi
vFQO3ZqkVXwvtpIgwLtQ/CUOxTFkhh4snni8KU4+/oKNfSNchXgwLK3kLjoYSvp9GJtDtahn0GB+
fdz81u9fxTgbWzPGauE5dJeGVJfkbYE87oXfvtX4KsRLsTiQAQ7bfLK9PXObk+sOF05oG/G9BtK1
lmWXM3SBoNcJODEkLKBu7X4OINxrle7Xq8ZmDaYbKyZLB+TFPPYhOus50wxJFskvhPfGxK6xdHMI
w3uOuc2p6Zbb0oa05DLG9RcvqtwLq3+ri/PgvdvZhtrjncedNsd57T6clpsicPNKXaotbEzvGkAH
vV7hBbLD+NSWdyAFlNBZ31/3iuCs8XNzE9Boakibe91Ac+Mt8ktXe9OhChW/TjoLJlp/D5AXa0gu
cLvFIZnXgEJFh8Jxn4RZrlxBq+CVPS/LIoZKZ+xV8200xnaGfch9+Hh9bk3vKnbjGWqYs4PdvyYV
qNtwp/OXYzXWnsmg5NuFbx93szXNqyiGTFURBaREkg7OXgGax9GcNpYdd9nHHWx8xxpe11p0EFNM
29xl6pF1TqZG+7F0it3HzTvn8fjHqXgNrIMozQjBZHyAz4YssuKDw6cH4bU7u+pS0WkIzHp30DF/
szuRgMV9od+tz1rt37yOIqsBlnI3LMQ5kGYs95Ox+ide+fy6AF9j7RjljrLdgeVUFf3eGSjLe2h+
QxjWj66cnPPXvcsh/WK1dtFylk8L+9UJduNaQPuaYrnw+L81SudV9659ZaCopQx+OA79EeT7575/
oaEvPy0s7qYLG9FWJ6s4hyAVrCVGyWDMEL76rDl2VfXU1+bCSWojQtbwOm+yUUoHkRd09K6oIWxN
qi+hGi8hGTYu22t4HXUHzqviPAWkLsA96MXJVOP3eibdjjVWkBS89S6sqPPW8K9YWQV759ZKL1C6
zXG6vaupDe3dVoIo6UCPDPJKly6TGyO2htvFwRIaf8CR35lHx2RUAfuaRIErhgt0h40ZXwPtogmm
ETg+4zuqwGROQ7xPQ+/KdIH8w3WzvtahM5Bxbq1ZWFnplLo71bBwvHfd3r/E2Di7vv9rLrzzHL0L
jQBuNhpK7VhWYDm0YPEK24cWDLRbQVRx/GlfwQxmyFB/t5u8lkV0FhSOqu7Z8cE57FnZp23oWY9h
qSOUugyQgSNEmGOLfe8715n3cz9XEAf3a/2LtJ53M/X1eDK0msCTVHMSL3FFKzjJUG/5UjkgiH2W
RbWYT5UNQOx93VfWkpHWqgZ4FhAZp8QtuunCwXRrAs9/f/fx/gIjgbOYwK4sUEab4ia+nYO6Pcww
Enn+eGPY6mKVeiqrJtMyTU0+1v63obAzrL/PjWWuXIKrpIPLrGmtYG5ysgx9wlzvKJbxeywuXZ42
0oK3OlxABKktl0E3eK7gzAV/yMhxB/XrSmZLK6zlFIIpHx2H2KqvQ0s4a5SgI+Ch5E1+gzdpuD54
zcz2pWj3QYCi+giK1IU9YSMJeaskVOFpzyGSNLnoSwqFVmiMoyx26jnfB/NwqWi7Mf1roKBjl1Q1
UjV5wBR9Ambd+wTyoP6pa8c6XLXC1ihAu4jD0u1Fsxs0aYLMMD1Gb4MHV4YDnUEXvZCJNsbrbJX1
PlaAlYCiewDNoZKiOrJXvobgN5wrdrRdIjeNposFrK03gzUyEF4ukE6SrIHo+lsRfQdMejcu5K2v
SaZlf4Rm/A4YoPtRXnpA2yg8rRGClu4dPEnwJl+4daicKoMCEjwx7HQRcJNx2t1Zh19H1y6KVU4I
SdFECwvjDHJE4QjJ+8Hfd1EMKEJQTsy+sMC3lt4qNfhoO6DQxsl0p/pb3VEvFarjDwwn7Ozjpbex
w5JVdoCGnaDUoIQWhv64D6hTptSCCvt1ra+uHhPFgymBG1YeGBLtJYUnWM3Kt+saX4W/HfQOYyEr
MmeiJxueY14XXBj4jVFZQwbPOrED2DtFtiweKFM4kTsi//hXb8zpGipooN9IB2j7Zg114aczHmLx
IOvrdsO1Ah5wlLCLDKCf2tezOIGfWO9hAvZYsnp/3a8/p5Z3223hh1DqJVacaQWJ54j3sNuwbH/H
4G7ycQ9bqWOtaQfdY1n4EB/KOZd/XHg8gJ94DyGLz1KTfWEFn/RUTQlYPH/a/tI63ciMa/RgGYSl
NUHPPWfGZfupK/TJEciOAymdFIWY6EKi38hS7iqgLaNRQmolhb4quZHEg0dOcTuTeefD8AxAlFus
Ozjsqev0SeGP+Pd06doWCsZscYb3KGve8zNzBQqf0XJd9nBX8V0BqiuYx2MUwoPbcvL3xhc/Pl4H
WyG4im5TaV22JQ52bFTQL1AcqZz5jx83vjEPaxzhBIbE0sGBLmv78Fsxwzlx+h4NLy3eKgh3Hyej
UgqbtI872/iSNapwgUbYMI09xet1aWdjZdRbIXl8CXe3kVDWoMIYcG8vbPw4i7xucZPRqQQcf5w3
NRWLdeUnrMJeBbzgoSAxOOdLopvPMJm50PIGJhJ+En8vUS9YUMoF0SJ3jEUmeADWLfkZwu4NTou8
kKfK+ED1WhCQh8Dyou348zzKTuxCEHPHn9UySy8fcUCX19Ua1oJ3cHSCU6Q7nq9rcixhXMVbuq9D
1lvX7Ylr0TtO6RhEThVmKl4s/xQ13Og9tOvBUv94vW0c+NcoQzk2apmKXu0UrAB3TTE90KK9bwr5
x7fnvRKXKJwbSfO/d7R3ewGOjD7pSYt++hruLyjkN3XJk0FZh9YLLwDTtzpZpYE+nLyhGNHJpOYm
sVrn3l3o0SzOc+wMF3bNjT7WWEOvUtDEUSAD1O6y53x5GMrpO+zI/+Ax5fXjOdnIAWu4YddEEQxi
i3E3uVWbRJYFHSHt2fvrWl8d7MvINLZnEUjwgKCbdI0s71lIxm8ft76RYNZCdx6e2ogTwMdyhNVP
QoMCmLQxduD+5l2iQW0NzyoJUDk7HWrT4w6+Sc1XeHdBRy2wl/DCmetcaf3Ha9Uaabj4FczG1AR5
a4kFqgZ4Atj+nUujA1ziDryMnqvwEnlw61NWWzzo32QhkT/saOzA1svmPMX77iVVyI3Ytt2/syWZ
XbKwZhx2oit3vuPfewRQ63gQb8oBX602vz+e861+Vhu7mgVk+kIYkRYOe6RB+dCG1Q3r4Yo2mKcz
IehC+t/qZxXefqMCiwjMzOw4nyRKyChDPbIZ3m8hLzJDL4GD/j0r9hqXaMHwTxSMQN0LXKYsBp8v
RZK/pHT37wix1xi8BdSTgk5y2IW9+0qZ9xlSF29dX144NW79+PPgvUu0VVu1Xdd7aufH8Ei1YO6W
OkvR7T6e6n9nP3sNwmNOA8xlh+tZVygFf0+pDNRvYTbc7k3gMrn3ZO9eMhj498HLXkPyiokUnlPj
U9gsd7Tzb+CbcIc3w+/Y9fdRV7xFU3Ts9SXCw1Z35xF9N3J9VYTjGKC7kcqTEeNtTOwbbv74/gu8
zCDfU0Uwao3z60ZyFfpNjUQTwU5pF/VaJmM9YcOSYkqi0X0Y2uJCSXtrsa1SQAzth7H1fbmbGjXB
KC5yE/g8s1v4nM5XRaW91sIzsIgMFokZcvA2kICw8AvGy7dtWX2ag+nVEd0ljcJ/h7+9xuwtVest
HV6+dnHMBCwy+1Pb2DVYQ+WncGRvXEwXLvQbi3yN3eOhCccwKvodbSZYPnt+mdRLzxMZTDKR2r4Q
SxuRutbCKzyPSacO0M0oqhQu2HBbbWt14eT43xn0f+9j9hq3pxwD909Z4iUFGOOwQfXTkH1TdnMK
mebbeQaLvLH0s+/pI+jN9zH14D3JlITPpA+LcG1ftz7WGL+CoCsFFPmuEuNbQCIKUcH+qRTOXQ+h
xkBcx/K31xg/lDBQKDBxvPcsP4kn61fH+JePY/XfRwI7WmWGxnEdmIqKcC8C1aaegGUprLCLQzG0
6mZaSvUNCHI3b9qiuuqQBs+kv3ORw4B9XKAluF8Kzfx0cJyxuwkcxqMLiWFr8a0SA5zuFe4ufbyP
qmjXDSJh9nUHTDtaHQcgKChG46LpyXXzhY5ZHA7ZxxOx9atXJwBY9NCiCgWG5SwBFpWgKrVCXSdO
aa/xfZDjAanEdF6mwR7weXPLZf9gB+GFiNz48Wton+0DOEba1sug17HXvvvJ4/Tzx+Py3/PAP4I9
XO36PlS0Kkm4Bzn66I/LZv83HATUSRVF/NgN03cy1z9UL+8DuZhcV5M6CD42jw3Ek3YK/qGJNl2X
ODBgTxnxPpM4cJM6bi6pWG5k1DUqkPeOqJnqQpRaeP2dCYY64eIsQCw74gQjT/n08Ths9XPeBt9t
4dRqei+ai2Df9tZwAM3X8D+uApPnULYLvExHnIQuPUa4/18B+V+jfp7pd92Fxi34VAu2qwY9c53C
LJG5/a7zQbQaEsl8B6u0EqDypZWEKrGXkGYxuFXYvVe4wCaOAt4mHeuDqt33Tlk3UMUVxeAcBgbT
8xdCZkA1cemvxyYxspzlDI4JJc5NXME17H4aitkJjho6EAI4QX/u2VcPZKPuS+dwqZPJhYcV9Its
qMNCsdIWfTo5o9D93iy9E5aZEdMM40Av7nDxKGgHm9Uwqk+kIWMKfED/1YdzZsLYIn/IbvHeYBoB
xne4CCu8gU56WyQ1rr5LEnPtdCfIk1Wnfg7sO8PjEdRUQzUugW3cWkPO/cKjL3Pk9NaJ89orVRJ2
kp4AyQrymXssV3YlP7mDQXWxocDiL1HVwDqkJdAN7kLT7vHaq8q01nO5963FS6hHj6yKl+8ViAHP
3JFppMs9C/ixi6R/DrGYpIzOWmdFQdo0qO0oiZSdsgBG325MjxDCmvKID+4eMNUMxsW/e2luKzCG
UifUd2QWe78DBaGY5txMLBduLDJ7kk5KozAd7BolSsMeq8BNpfjtDjd1N4uk00PqQcIaTnw30OeF
N8U+FlU+CHbS5hFKNymHtb3WN22HHRe64FWTUAXtzBm+4bGCgHrz4i0sb1wbfu2DSobhtcSe00J/
FDDTT0OjX7X1a3Dq3zDVeCXWK0hgd4tw73XUJ33DUzPb+5FhrCAkpoBR6l+m6TdumAGcct0naeQJ
+kqJlPRIXYxYD/d283WI+6xahtto+jaX1T3G/A4kkqOv21c7hrkzjL2wjA1NfLo8gM0ikjOMPh0B
4NCso4/A/ULxqwi6g45BTNbWNNw78BZOI1J095VbFjkA2YThfTaGUCEeNxYb0WGD1FzWOJbiVRI2
2TFGfugzs4j4HmNrJzO2PXwE6rVd5/0ixj0OXD/VtQoSOfunVrLbwnhpWJP7qWJ720R3bjH9kFP5
ta6mPyTwGZTL+wwUwgYE3RksXat6dk35RY3Dg79gzQkBL2dUzXacVa8wpv7pcOvZi73XYYnvGFyz
OzPfKFtnleV+nUkACe7WpLZdwWVaVN8jKOiAI5017njPaIOF0U6/rLkeEhjg7TwqskI9tfAjlpA8
7iEENfkguxtysOnwrYmdJ0JJ5vUyTEzXP5IFesKxvvPdZycI97DU2Onav+VuiMqSF3+dZnYX2+yx
hDOMqfUtC6Od308wOxGZ1TaoQBxJEO8tx7lnVdtD6Hy4H6BHVA0yKyv72Nn1AQoXO6qiw+zoHPIl
sPTmiaidG1GOn8AcKrOOdjtVlUf4Waa0oT8Qb8kCo+uyNM+FPWSwM0wX50ezhA8hiHJWABNu1E8N
NnzkwQoYOI7/ruP4nkJrzo6mxOGfvK47jAvcKpt+B2DngxqsvQr6+xJrivZ8B++l3Qy/EGeI60wq
9qmk8qDYnzD45ZLmG3hTOacR2Do4Njb+yS2GNJDes0thqb5U8Jk+9jF9ciP3aPcwHSpxr4I3Re5C
tzcDdfHWJfa+ga1TIijmNJIzux1mv0qUG70ap95HU/dAFCiI/UReoZyLV7fo1e37++VsaaKnU+nw
WxPTvYRPRNLafD6njC/wQ3vg83Io4VndauylLpD1oLUgCbDliMsKlp0blzvPDh+wLUEsZvZJ0hG/
3wfKLg5hBWPXOACJox/aXUzkaxzVT7TyUloSfB3/bY/LTT25u84udSqH9oth7glaKE+RRZ+0T18k
l5+dkEssHHs4lEswlikf9VLslHL5F1WjUpUAhBM+jG7kPdVax1ESzlw9cYeaDLa7WCeNZOlIQS83
xW/fSJlyCJUEKf6t6p6m1lgPnqOgc01FB/RpDW9ygUEYwKuvoibMqUeqZ6+F/Uvq+nEHk4kK7uRJ
4GMUv8UzvGkT0Bmg+05rL2zBxe+LEWboo/riTRP/1sYl1HEdD8k3WyDEhgRR9e0uGGzK0sgjeryZ
qTEPBUR1yc4UQCKd/C5gPyOU079HId7nOinJveeN1p2rOy8tZobD1iR0yfeDVhIyv06Mg4+/OE3e
Wv74k1jAkYfGoz+gLeyWKaDe3feOV+qsF+DBLn3ht8VMo9S0LT9WLlrMXM1sfiRMKD9rC2ijHoPa
TPFt3xZO8yew/EE9OnXrPekyBoLFZRYjydhb/c9BV/pnUbj8W9SMNvJJ7x01Kq53kAI0etfjfPDH
sH5yMjH08R3YcN+bNrZuxhCmjbtxED5icbJilbEhAvMUKC5y8pzO3xejwtzXbIyR9ZX7jbpR/WMp
qg7xxbC1Po3D0B3H0KFPcvHtX2UJ6Qo4dFWa3E5tLN7KdiD2DhZe6gc4ZPoPbWuZFXPZZAvj5Cit
wLtvqHZ/E3fyeswj6Q6lY5t7ill8aQB4guDcKO8n+L7+Kux59B4WzuJ8wBb20HqBeITaB38yrRAH
T8USweoFEU/HLsDrYKGlfSg6HR2XqnSSyWujZ4qmEM6hxAnDG5avAxAb9Slyg/AoakEz+Bi9SMcb
+K7RhAaPXSzpj7MlnpvYeFH9NVqu2g8qHtzjOMB/45OCRrHO2IQtWxivQwB6MccWZjz2KdDdsLPg
Ove5mv35exs5+qs32OGXbnTaE2oH/p5yPuf9WNE9FNPdQ+yH5h6ZdfoZTJYcYB0y11kzjtHBK/Gb
jAHy7WyFnsZxZH32DegoJqgBBQ4xikg0lmVSbIjTV6kdXmddbfwJRaQwJrdLNbV+SseOvelFtA9+
PRho2U/VDZ/n8HtIyja1qspJAdAk6ew7HL0IbHW4K1YR3F0bAp2tP0GFqg4SY8ThZJTPQkh5TyPP
0enCJXK00Yz0j7UR2krBuxOvSk+RTRKcMqPvMo69Z0YLu7oTMJcuQUyGF98rh6I1zWBa6YRpZJfO
dGw0df2d5jgKFYleYARz0OB0m90CfpeVLJPuH3wgh4fE0aEeTBr40BjbQ9YeddqqscsyCftqLt4Y
FupsJTZbmCihWBmqSe1M2+Mx88i8eVRy17vQcWnZDPhWXCFBPFCIlbVpEzTY7eKoTTnlQytTGBNa
w5SK3qpU4nm+6+JozMkjrWv3hZHyyYe+UDqWwipwNRXFE3zIpinxSREg981h+0Vrt+Q4KkZlKY5l
AWzvElQ+jjqFRZ1d6JvRSm0cxtkN4UT2mUIWfOSyLOjtXDd+GutFy31rdG9SWELb1k8cjZS5s9sy
dvM48kO3TsFO4t5tFM6x+qMUXC6f5sYCdWN2hjE+cXd2pAdQEsSXl3Ry25jeUKaa8HPnwWS5S/pu
VMPtPLnmDjkmMnuX1g7bzbS14pNQs29lcAMl9uMsqhkaaBjsHz0eHSOcJt3JhjXeSL7C6KGe0rIh
M+oCrK1/lvp86ZtD+ELkXit4l1CobS2JzV3+bDc4g2S6KuAF3jK9+Nng4WjZ2jjyA9jJaXwfQ+3O
ZLzo/eWulvBHe5hqT6udZ2Bivotg7qgx5rrUu6aNTJhVM5HNgRdQB85Mx+kfEFhUfehbpxbPmBsD
1Rn4f6qU0MpWaYGAn1JbzJBgK+0BJzEH2EogcGEU2qA6OgXFHkThcEhBeu7IjeeOETtwUFZUBju9
xbuHF2f4ygaO5NObuup2vA+sNpl60O/38zxN/skaZjyS+XY3ehl0L6P6MMhOicwXlQ4S6joYQ9er
lhcL2mksqfVSFTt/cce3ciZODCckP2C/lq6izwgsv8sENLk/RQOpF8Dm5oGnEKNp3WQCfYwf1ahC
O43mmPUpPBnDag+WeGfuwOUZohT/q+X9GhuP9ynoHrij956cvsK3FKm7gMDR69J7+m2MyPIsqcPG
VMU1JPwwMRE/wJTLhGloagvaDY273IMsUu5HkG2HrJ+iMNrXVc+qbDkLIyRYG47K49JSQda1TWHf
ELCL/QRcN/ybEiYg9GhBt0nudNwbkSkdwRQILc7NnsA+BiDKAYHnnEoha/Lb90dcgXwUZV+Kls64
PzTE+l0Hgpi8D9rJOngU7poH2FvozwUNmj5jzP1/nH1Zc9w4uuVf6ejnYV+QIAEi4vaNGJKZylWL
JcvLC8K2ZHABSJAA118/J7t7Zro9XVUTN6JeXLZlKZMJfN9Zq+aW8x+RjJsIx5titTRFxKo+fgjn
Rt6H3RScoBLbfggdIixihrl6QmSEyCFQxCCIKP10Pql0jqN970OZZEhgpZ9xXiizlxHTSD7W6XTf
9Z5/WzEWtVmJN7MsllDG7y1f9HavKtuPBx6z6GVAsUe6q8IYtWrzov10jytok1krOrYUazh2LA8w
ZshD6YyCHC4ceZSvauLft6FJkyd8snoOS75wTZbiXYwOJQ0waCmYqqdLHdU8PE+0wRO76Lix+20I
8eEE8xiLe+ol6fbtpPqlUDKIul1IIfDcB3YlaVH2+NpYNTqIrusNRzpS2GSPUOepiWQG8kSs9+VC
BpfDahZvu9Uxv+E2Ndp9QF78tOXNRiYFUSeJzJ4qKsOCQwrGMx4E26eqcUIWuEs9vABxGr7enspH
WJqQ0l4HxoYnIG/sWzcJG2HinWKfuYrI8YAjDrLnshS1zUXaWIjB4yiMMniWWJNtMgnlXbMOlt9x
J6AvmGe8cFlSr+N3p43zhZ8RGlp41yJRw1EDET/TGLpOTV06UsS4fsaCs3LwF3x0qT+pEfZFSCnJ
rcxwMuMLh3+B5aX0aFcD7CIfO1+S8tTeYlozLqG5zF0bu5/bMEoGxIPbazrIENPn4vDIalYuiLfl
oLpywuMVWfGqFd9H6tc2i7HsmWMjVct3Gz7vOo/rij+ixdW/rsvNVh7osf00BxbvfSy2u1EvqLHq
wznhAFoUAUqEiHV2bCtMSViS0a2FsyYN1QuwQV1BItdsEC1QxbbqyoM2cNkaOzS1YFX2fGmzcLO3
c2BmstqarJb6dkrP40STV1SdDgBc0PHeNB9qMroQhd/2dneOQe/JuE/w3vhvJPBRvWR+jvvmPC9O
lTpb0BcuDsgbAQy8IMdD3Se4mPUHocaZXWfM3+7JaRyex8lvs7gbDZKwi36O5Hqh6Bt+RAiuci+d
tRKczArOnyKQBlPej7KKDTtvU5eSeyBUg9y3cRD1p16NsU6x1Gs/19m80DT+4SpV6YeQImLguEDP
Oly7mfkKBn0U4ULGJ9asnwcRHkMqnH9IXB+036JqSfWFaeoAgrWl0eWbnYehu4wQnGgYC1a1vcog
rP2TbkxS3sP1WtMjcouYvo5DhGL0XTMSzWCDCah831DstGD7Habx+4TG9gozaBrG9ams/WoPFuxj
pDJ4HSaycxYZM9mEJyN6bjGEnGhkaH8Evz5FV2Ir9K3nQxg0GPHgtJiL3nBkqKESZ34HgGFw7aI5
1tvMwGJPcXlXkf7RRKabn2KboqpXpZUOnxMwOeQngXUiOiZBDLTAD/g4flcpxOB1xpuuqb5PULgH
mKBo3yxz7noeD8cwmMj2HbHZpT9KW/rood1mF96h+Hp55J1vjw6EzHTBjsDKr3TqmPxEhoT6T2RZ
If7G+RuMeNFnqjZAb3azSLrNShZuA8n6tg3MQ8r9trwFqCylkPOELfymhRRtleicz2pk50q20fq9
GbhVJ09TeFuABc+tyBTeq2bf6kql74kfZfiCXVsu+wmz9vRIwiANXoiLUnnqja6Hq6iSZiv4VJL2
SSPGAUsk1JAo+8kcg1slvdYbrtI5Q6Ks3opuJtuS5KkTuOxwuAfk6KUjRoPHJSnrshRj3ATcBa2P
WDooENT4oJKZtYcF2uy4YGUZNEVLUiu/a2ZnICJ0Iaa/t2VfRiJDC8lioTNlHscaBFk2PCdhFU8P
YUsQS7/ZMhUvi42Q1ZaGTelfAtqleOw4CSDlrFhZIxc5oRvwVRz/29nqrgsWgIDJoME6qqbGH0hi
N1zBR+N7uWlnG3XtUcFtXzCZRspmcY0z9ISYvtpD3NHeTgI1ADZlOdpRGd0NREY2R1XK2HyqG0hL
zKUd5bAKQDJ48F4tPmj0daiHlQL7I7i9ac417cgnBJCtmhbK8wRHImeThnmHEAv8M5gGM901Cz4N
XxIyzNM+4o0Oc4xybjkFnfI1xiE1XgTm5dlnNGzNdEr1nFZdbpgB/TxDxOcLmobheAjcuiVnMNU8
+UiosCPJRi3D6QNSlWtv8tkh2OYSB/2tLNM4y9ZPzYxRe86N1DUIbbo2QI8xHsYQtXjwZQ99xCS9
llSJ+TGM6rWGzilxpYZOiCIpzmVTaxu1F5h++B3sacpjRNHO1/vEtFXd4q4KKyAdaWfapAP+3Qzz
ZbKLUBlGalrtSB32BD+Y92IHo9yIJ/EGYqBQgTm7Sxbh7UHHOgASS3uvMCRZxICUNwR1ctjvskh1
VfRUzZt158kzEp8QWzFuAAraHlNE2whTeJlU9AQpIx12gBWGN7kZmp4wohpyj7Iu5/fN1i017nGk
HZ+k3cq+UBHUkM+hixT9vpokSHOMYUF0sJWt4osNqiVAL8karcdIJA1AkiqsxUNPRwpMzgdjsqOU
qiLsQ3pAHppv9hs+BojGBwsOktqEtjyoKpn6PIlIyWDic0117UjiXyHVwF4payAehSldz/YrmG25
M2ru8Gk3I/ZKiLXiOQtqZrYniTr3cIf29RTkBhCMfjeukooXmFpHfeQbKas3v8XAG5oYbt5M4iPq
vxCYUqJ9VyfSf2g4loCPPAzZ9lyGWxLu1YTF+YjqOrijYOSwaEppY2ow2cceAn2yMKCuSMAIcMsP
guTUTat/Bei0jfdwxNGwKFtSyT2L9XQx6bK4I0VmljtUcGGaBwBdw0NXrarZ6SUJxd4ppMbtccEF
rognZLygSH5LSe4cRuEymzst5oIPKZne2tGyZgfuGAoTTAadxwqXJsNPAFFNvccQ45cMFjnanqXH
4XcoWz6H164OUvK6dIHgr03SiGPcjQBUAaqpHecKAphlpSq+KFwjMm+GtuJFvXQJzHXLsNXAB9BK
dwCNFLQZAo9Mez9UDBzO1AUM5/UwLsVkcGZ8YjPiyl/TGYfjZ0RnYnnNOp6WSOjA9tQUdqVwa5ZC
x591hTt+J5Ek9mFEPgnmDaGn+Qnq9KZ7JbxKXrG0YAdZSg+wU0iqo/u5N0r+RIvQIj+mQk3fhgqR
HLtxUbO5G8FI3ZTz4GHOfuEMAPbEUnWRI8bsc5OkqcOYILv248IMcI44Mir6yGa12jgTzSrjJNMV
DcZvTbmm3aEKbSNhYCflfIgB//8c6Upx5oVb42QG0/8ygGyBtnXIoMHRD6Moh+uIvztns6Yr1B6o
kX+cWwaQXyON7oMaDEiZSY7HdvX8Hpqu8SkKx5k+RXME7iBKphRYKBuS5gRX7dYDduH03Ylyu0vX
UVwM5ApfGZblfTIt6z4uAdohMRT4cVQKm3nhwDGEyDTrE2j8YzG7CygGpLSsQ3NN4e3aM/y/wrMt
LaxbYWyeNRpGNwrtW1sP9G42VAClDJenDkqEL2NMOTQKQYu/CKXRfamFRuvwaF5aucKPAVfse6yW
8hRZkFNWbl/ksk47lGC1c8askO90TKuv1cKafcB7j4Vk3vZBWUUXVgJmyTbcvNcmFdSDRTIJ3SNY
aToHMaHHto0Q37X2MeoKYZHNlRDyG97O4GsthZFAadAZPbfIpV6iDdKa0obDz6Rs0YidbGP7kYze
PHR6WO4IZ1ipyi42yz6IhqnGxaBslKu0AzcXK1TqQiAdrzvBE3KCujs5kmiqDlFF7V3Jeg1zZGI+
236b99Us+l1d4ctkNXzBFdDhmNagvZbtGKwmbXJAyASZoaq5N05D/BV19aFuR0AtyPzrd3NH+yLG
5KKycNywaViDdWAcXPCQ2IZcCZwHF8Cf4W6NbiCZ38Ln2Jtqh2slPZsoDAF41VS81YZhcU36lezD
0Mg9WmDYM9+q6qGxDAGUUcQLQ5eGZ7Gft9PAw2VXaS12qDpskdypEpr7tmV1RnqKxN/OQ8GIOqu1
QYKCoDF6Olx9t3YGXrYJz853pzysiBXgOIE1LROIV9x1KgIoKJf0A5bk5HNZq0oUOBK0zgWLw8ck
KNM0CyfLf1QBYuVAUk/Y6latdTY0S5phn2jREyWmsmggM3r2YiATmL2o+xbQYL2CP5BfRb0kx3pL
7aNBvN646xG3WDS934qhXt1hYQG5ot6t/RmBstjbDu/zYmfcmikGZ6ydCZ2OwPgjaK9mQBHgdynC
8TM7qg2QlEXuO3KM9HiPyxslnIiyUoc69Pwl1iQ6U1M5OLW1WnMeTml4KzQFDtk2CYSwGpZGeCaT
uZjQ7nQZSs6/rulqr7IG31Y2hp+iYA27TGJIv0joAncrou5OakO+MrJOwdZqpNXlTVep6xTx8Asg
+bLNh46rt1SrOod4cC08to5zkIbuMcXG8rmMOwTjB0iHoLDvVFSvBavDmy0KaF+cGYT8XxoUV07Z
2jqMLjFFeH5AePmxDjp6b6u06bOhZNNFcr4ey76dwC3gyn+SNAyeCZ2526eyA8eKgP8edI6e/QHY
2w1sjTqMMq4brg5z2MGbZr6fGO2e5jqpgAaDTg0jxN7MtrrGHrL8EXfBXRIuCcSJ1XYOtg0qJ6C8
UYKnsNYVJuCO1oDwdbiv06SesgEtK7lZrTm7dBj3k1s+KwfFMQEYg23BpkcGY/fjtqlvap0WiNFK
JH/XfXIXzHDVN3M65ZAt+N0I4u+OiHjMLe7XSz1p8MNb8Orxz+wabCoEXVPfNwzdnzqIjPIKFmI4
EaXZh8mGhlx4XLIhdeyAvEuQ4IFG6TMp1+6u13zYa9hn78dpNgBVnDyFyUJ/LrIN7mGqvc26A5u/
r7Mnp7GtCYj+lOxEs5V3wzhFtzyX8XFN6+mecREB0zFxqjPS1W3BEhJm2Dxp4bjpLgvv2GtfgQmH
p2c4AP4WB8SPDo+s3ZajCESFXW0zGIaEf+5KlPkOagJjtFXl+s6pGPcCyvZ8Tds5b7Gd5nxEZ0ZC
BfzqgwoOwdTbDCKmEFcsKQGCrd3PsBuf0xUdJGMSdvsSaP2L0mua9QqIboaDUIJdB5oaDepDhIt2
TyLQ7tnGy7C6B4DXo5+F1F15bRGjlTzi6h7sHumnnx12YrUWCNIr/V08mAo/9LTVsAZnzVjGiu4w
SSXRcQF0xz4npF63O8XIOt6TJl6Cz4sO1m7vazb1IUhZuagPHfeLvFL0LmG/hx1XTccJ573XBTjB
laC5twMEVWwtpJgATlXMZ5PBKd4iNponqnlLLcbLr4iOndbdkKQOJ18ZrXiL0goahwrYxN3ARwAY
GNpRS3rBIrNUV7wGJtptDnW6McQbEmdwNjjuw3O6ICHwY0yBJJ3WJVgw4fdTm1SHtW/L+okFsap/
ou0eDkbC2gE9XR7MlP6BrUk7moXr0E14wiskn06+78MxKxUiYj5ClKHZnYTwZDtGMPDzc4mUihqX
v3O0uUou0/plI2ts33k5KvMei6nTVRYKfMp+tvFEDab4Gd0vezENLCoWvxGK7osIHSdzv9quhtBg
avSBpSIZDm1d2wYhh4Ai67yrcKh3Obq83XaYsMmYp3KT83LXCTK3EBBEpTwPqrTlF6TxDvGPGcJX
GwCc1p380LoKirGsbXUaYwUrZx7clu2G/zBgAZbxgFFq9RAlEWR8P5B4AYcGpJks3cGhPMACxdNy
/BpEi2+ueFab/rChVmCF5t2CjEyAroo3YSkSdE0b4Xk2aHxQOU2Slrz2gTPg/9ZwHQPEKXRL8w0Y
Vo/LAJ1IyMHvOTLdD1Hc9/4Y4iK3H8UyoM34pEmMhdPp0bZHvAOogSnCOlhoBz9T1/VviL5z5rRI
DJlVFmBX6j9R3Rp+Sbow2F6RORoO16hbvN7hwcDbmkNXiqc/FfhFW3QxVq+iRjbBfGJkqeOP3RDi
ZMoalejwnYhtqD7ik9hNz7Cd3VrglWTJcIoQ5gGZAkMBGFDpdBX8ywqyy3zsprFqisRjC3tSW8v6
Ko82hr0kwGpjDw0Xs96JgK3to7QoAn/ElEMMMALRRxB40CmNNgxj6ajBOaKJ42FqQE9e+WJ1j2y9
dLTe3RZXtAZRTUb1Gm2ydbtWkqbFMT8F0WMMmqbjGZhPys+I5lntfqbIst+XHapqcUrbho3XniVd
ojNMu1uA8UTLpjrWzrP1xzQB3cWUzt0SvgROdeOhjGcOSTNYN7btl7ZU8rDGLa8BCARIev6IqEbR
QqaSxM2pK+kygRke/fxRpEQbmweCEdUejZsxM1bNKvxJVpTTjG4JIkdK7B/2CSSNBSTap0ZScH0J
KIoe8GJTt9HOwVvmkns9klnMV7yBEOntXYm08nif8EovnwKzIrgkK0NPu3EPSGoCitFtLGy+lqXT
NXS3k8IntF6lUg+Yrt28QpdCGSYdWipmwMG6htgaJ/Wm8IlNgLNg8YSkorPQyJS2RrYVAKgxfdBC
AFo/QnZnQRlstOaDK9QkRrJmoNzTsd7NPB7TF6ShGANsYojH5tUGED49AlEZ+qd6qGX6DuhYTM9J
U9HkYxniY/Ji17EJP6QEaz4+1SVCzb4j4V0uCzSdxgHoQsDGktKCJMyn59lOi7o0ZZOySxhvVf9E
7Ij8Td0t5bzT2uke5DwhkuRNa0d3Xqt0ra88gkrlSSZ2Xj6toy1rsMAuBtE9mhS8svNINzAJ4dPL
pmEuy2+C7+RSlvFG3tLw5nc5ALBvOGh+uQ6QdugAurA0Gu2hp1US7yMU+87fhZvjGgSVkPG5l80E
6YelLpmnIwQrSuAoZiSRmUdzVAgAFdT0kA/W3VQxGmswYLwN+rMT5BfxeF1R2tWqhxZWlebikmFM
X/sBEEwWL2btdv3o/bxDxmnb7tpmJReoIsiHWpeQyogBOrGiCoPlqwk85EnLDAx+187Ym2SwqWcK
3h0FY6sBYyyqD4HCiQMcNopm8DhtiJUQWsP2fENKjjE+pysyZ8e4uZvxnPfZ6GGAPAEPo/q8RinA
Gz/1tAOwKiNfsHWGGHGJbABYXKskwUUBiOxxiJDNcy8A/otHa4BSTHnsUDihHrBG8cFckEzJVlSP
WbJuJEdBGQs+RrNavluN5wyMiIcu7z4A2wBFzTbproCcapZZwCtsVdHtOdX5hJquS9qVG7YMjfUe
RcU1gRCFobohJwI/IxaMlr1NWijyBMAzLvca+q9PQiPI40GBhO6w5Qo7F9BwtNAGDisGRnRNRRFY
SBlBCJJ1cBtbHJhJFeIY08vMv4qkbLaPIO+AALsVJrJ4FfP0okJqv6J5s3sUSuB7wm7D5/t64216
oPABVvdQofImn1p8O3cbxb1+19S8Ty4Nw8+TYVF27EPZhsGaSbM5cohxz4Alqxy2GqXn+bMNYqmv
TS/DT4PGypmr2gV9VkdyjB5CrFf60g9l3D52hPL6DqkXAwQZBoqFeylKKqHIqjr71qDRBHDygmCw
Q9dXDdzbfY9NCIyz1Xfcq4Q9BgvEqHnS8xn6JjBMnS26BE0vuTeJQTQNxngcwk3CnmPLyRcQ/aYG
SGOZzPTcjEixC2AbysZWhVUxJL3EnsG29TlOu77LN063JpfA/li24iklx1XI5FPNYwTGlXEA4DOA
kyDYJzjMkfvah9PnljvgTqWF5IhnzK1l02TO1El0N3ZLNz83yAlVGfZPhOXHuD2DfQmjPX9K2rQM
7jCm4vNaLbWcdltFq+/btix2B2xbkixBOAM5tNrb7QeOrVrmLMZPvBt8CawAob9htFMNSr2vsnP4
/8Hamy+49lyzkwk+N5oYCCQgUyZQToKThLSxdOOWEzAyYodrY+EFCjnGn0z2Pr7iXWuwftR1+Rbr
EB0gkBqqPq9Z0kT5PExrm+N4k4BFDLC/HGv2UJ9WkYz85zL30XlkJce90lbgTSDdXtlTOuE0LPp4
jsoiBSkznZOFLapwHUCnXbdW8TlGgxQI1qbbcDv27jZ5U8I6qGOipk9z3W5mxjcMHP/IQ82WjGOr
ci+4eKK6KAem4wc7QI2Ua8xGYL0N/gKBbMbRl81hn8pNZGZ1SLqAfE91577gLqDhPtaQduYIGR+b
HfXKnscFOuGi88GicxA44gEyOhNkc7jV76Plncma0q7icYPy8Q31gVh+OHOI/8190kFkS0yKJqNS
cLQVdJMjENMB9yEfqEHEAeDZpIdENxwIyn31jMS4yxixlcDJgONvF29yuk3tPoyLqhLuK26cut4D
R44hr2NB9FYuKHyEgnR2rL4bPQD5HAFhQp8HtMMgLGmGFaJQagyinZnnbUD7xjqckc4zdcdQBev3
oY0xBqxrj40Mi/hWPuCM1+rUhSWutjmMDC+gVahHjFeg6fG88HZ5CKAYTHMTNFDLoZ94ugosTswU
Q1kP29eSN/ET0tPLd6YWwG1ZDwegyUMYvvy3EYxpesulTMZsQWMb/KXjBN0aKoTU8DI1grCTBPwO
0mwzQT7Ujk/Qw6SUPcM7CiKyo2vZogyyTze7fAkW3EtZIDrp1kyxysnLYl1vX5ce/tIUMzMV8y40
wJQXrK7gfsF6ewDedZbgMgZxH0uMw20G7fkIX+dMxq4Xu3aJWfnFJeMK31YXdmHVI8YNxzMQFgXZ
m0RVJJ+CsBho2Uxr8T8Qqi9AYPP0Dop6neOK2KCdjThULArd373vX1qKmqFkHccnvwZkZ8oKxLUL
kh1adqDHx6gDVVJgH+fVfiVL6vegZ8YPpGHiDHR3+jLLSDzqmYRNRrYJWE5Dmp2yLNz3fbQeIAdq
nzaNlN3JQStPeEiyOhBJXqcroF0PsgOKteAyQqbyxAaf5IGDZKaqDcj7zo4ULR72huJ28QGQlH2F
i90+T5OZilKN/NxjsqGZhnYCeC8gED0vMxDxaniFyGpEC9Hs0EfIzIFOVn6MN6X2KQlbqIfjNZuw
u2R+SIB5dHF52jiGjVDZ7lUT0X9SQbNkfaxCC5atW6HqpUBLO9rkegqDfEmBrvGkZLmTzQAJ9XLd
YMLJsBhvhQTs9xij2OOlh6YTmZGV/APD79/CgP6dC+UXrxjDVG261umd36sDLH4HsY9eyS5iebyL
7jCBZ3EGd+ZdU0y5PEfn9ACP3y7+YXOcN0jl/gN7029YTfkvjrJE02kB7aF3Un0mKR7H8jxBqvf7
xp7fcjPyX0xlHao/hKw434c49XYMmlL0h3YVZJxoPs5K8G6fIGcNj2nYwy9c4syyLYzIM/Isu4xD
cXzwDVRdiP/94+/p5jr7dy/8L240lEigXn2FLVDMQ+T22qdx+djhuga0GmGhyoA5b8kBufEIG568
4mMO1UIpcvC83fgHr8xvWJ5+Da1Wy+aXKhj4vsPdqIuqZMuVS+i5MR3FB4hHWXr8/ffgN97gX6Or
h96tLqaU7TfgdvwZGZu1KUIDJcKhqTowpL//z/yGTY79YmUDj94LM0fJHpxBBDFQ2O56kJf/zR/i
9jL+k2XLDsnkEFeZ7CduIEoIse0rk3H7Rw0Ev/Ui/eJA873qjVUS4UaAHTLYZY5S1PdIo/2jMLnf
enl+8Zz5MPRQM7Jkn8b9DoZQyKfhsf6Dh+m3vvgvR4lcQJ8m2OT3ClqALB0mHH8lUNn/3jv7ywkR
NZZCmovXJtoMy7gHAuq27vn3v/hvuMPZLwcEG0IzIwsAj00JYPbNtdVt8mIr8llBDAAmsSMc5ICl
fGLvf/+f/K1X65fPf5os/ThzA7d0uMC5Mq7xeeQj/fD7Xz28vej/5nj5NcKa1ytl06ri/VjLnu8c
6UWXoyQrad6YaTH2yD5VHvpG66IHcHNb/SV0G5EFi2qqzmVcW/USx/1QFSAc50D9/W38j3+pAXL/
9Z/49Y/OrkOlQNj+6y//66Uz+O8/b3/n//yZX/7I3Xt3/828u1//0L/8HXzdf/y7xTf/7V9+sWt9
5den8X1YP7y7Ufu/fX313t3+5P/vb/7p/W9f5WW173/987c3U7UFQImh+uH//I/fOr799c9hcjs+
/+Of/4F//O7tJ/jrn/9n+1YO3/70OHx7e3fl//s33785/9c/p/FfOEsRgSgoZPJhfMvAmd9vv8MZ
focklIUCajbOEvxO22HfwT8t/gI3F/Yl1MMjl54wPAWuG//2W9FfWIQvJZJbEmqExKH//Q0+/v0x
+fubglfkH7/+UzuaR3hwvMPXvX3I/u/TBNEqvjU00qNtLWVJmvwasM9Q8zAhw9XDsqBm91yOaYpc
aYxKRVn54TFa0g5u4LDEcD+23VN864SkEZV7JEnUO401tvinl/DffUcp/9cPEI/xDfFUCFAKFPd2
Gv7yQSIJeI9gFTA4hQ6OOFDmhWRCHoFc2iPMg/TJo0mimJoJFfVLm9wlxhiQRimGLmDTS7YuEc3R
2WZAEa0kC+VaIU62Sy6KTWj3DbcZ0Vb1cOlF/UYD434soBh2AqR5mfXBGOcBsm19vigtYbTh1Q+o
iebP0bglGFiB1J7Z2KAgSERTAzppaKCIGzFsDJIt3yIKYBlSXIjuoFwLIIyhWg4YBLF3w6gAZWcG
2IS8hc0Ar5hUTS4gedu3paB738zusdINEHwXNfIn/LhxQVrYQBFA4Y4jAicehqauHnoDiT0DlAsh
QOwfFaOyiEZoUNdgGfIRKtHrHFpl7ioPJqpjJPpYziLYbwxubktSD1wq5Egkjom4zLAJ7uZJf3XB
RoqFRtDTKvDaSaLbnM1iybECtY9jFaudnXu74yNSX/IGQfNfgGL4l6QnthBVBx0iD8VZxGi0gn0j
wdy3IR4pWqu9jKU5GcD5H7GgVS+1aoJP89zDpCLi4RDoVMD2M6dF39k632oyf5mnoTu0G1o9KHLV
d8ql5l1CfngVnIVYEeyQB3xaby9ss+dmLK+qC9U9oOx6jxrw4VMqg6Eoa7/cKPcJkRetgICusieC
vqdnNcp2pwYIbPno2mJGsOJh3cYA62FQP9qm8Z8rCMHuWueBpICHyunSyV0NdPQIfWtamF6VjyYR
ExKBbg+ATvUeYrx2B4TSQJBEwnwDN1kw7OBXNXhxNy9WfdqgvgJjEU7rFVtHlzW6j/Yg1sJ9g23g
cZv7+eI8RcqU8sGJePxIgajHJ6Dr/E5EET703Y1SLIMRKSTQociY8w9LQvwF2r8aPuYqAXQCmTX8
c6SI2h6Wvb6a8mGCJwCxcQv0kbwP4PgV5mUbgPakEJXuxhowxVj27MCMAosMLgtG5CU+WhR75AYU
Sl53FLL0sgeIYimYUfCmyyl13O7s0qB/r0H3+uCDdOdrFJpnTq6IrtJmo1/hb4aGIwgYzg6ZUpUF
dgF035rVHOqbbW0tucSNPEygfAzE+2LtB4Apw3SPQtrtbqpnLDCNnw82UcMZ0lL5sBG9wNIfNpf/
xd6Z7UauZFn2h5oJGknj8ErS50GTa4h4IaRQiPNknPn1tTwrG9351GiggXroQiITFzdDIXeJTh7b
Z++1l1olP2U8M05zjgyEt0ZneDb6AwJY+xFz990vQ4frfiDDqeiUu1TYvw4F7PYT2VPeWVnnyaYd
i/hkNG56tLNe7vtpGP4oq2ifuUG62Jwz7fFOk9sJB+nKQ+5PgiYdcF/1RTMMB2YNdV9cDgPlk0lP
SpycBf7vejF1Z/D/awOTXq/W/qTgPf6XByY1IyIPr2qcOv5/xyb/Ozb5/yQ2yRb/ogmWA0Ge4YLx
c07gVxC/pQwba6pKOhnuKUpntfIfpKj/U4oy7lbnj1Wu8nugsDqshdtuWGRhT6E+LD0JrUbaYUmr
cMJSX9eTtbGsKtmqMW/mzxITnX5QaTZ6b4JIyQ1jDBZfmU6cXGdCJHbDun7IGuouxnX4nMkfbleR
Gc8ejukN1L91m4yzPLmpV50d2xl+xc6Eh6wcxefYtXU4gsvYlGAVNskYKdr+0DeKUr26JAr3Hj3t
OzU1sV8y8gdKW4rN6tQa5x4sDilIisCtcTV6C3+k0NVXO+RPPZ9GVnh7dmxBnUensrTPxtKRxx/O
s/m1xtYvtZx6Q+E2OOitwXK7ufWx/ZTENzWcprb7RooO8BgUQe0NH2NZBxBBnjJrQuRIXqtWan7j
9KFh2OdlkYExG+dsqU51ilmT2qXiMmsvfZRt6sELhhZv39Lv8Z4fnCoPexihzjxeB6s76Mv4XVok
ncR8d0b6c+KpIMajXIGoaozk4M4l69gZUgYTXJWSKNB2zJu53xq4EdzorLfpwV6rQNecgE51wmDz
3waetpmcTfuTuOwhWptfokhOhrP60OjxhXRPRIUL8Jjlrs8JqenY9DMbOsdPY/0deKJ10xN7RL/l
kW5UzwoRYdYrgiJPkkRz6r0W6qUBwJOvPoeOW5H2zDu/SJOEXf9IRoWU20PmkebJPzN3DPPiafEy
35TPtDqFJSZQNrBUZlS5+24tYGFszXlMIKJgtYh+xhmzZMJOIW2sNlQq47s4xr3qhg2ACYoE3oJH
yH5nE5v3JZsBy54PKk6/7gG4w6z37sXGm3zqKDTxdSaWsGMX6Y9ez0fJkt7LRJXAxbWnS9NpZxud
+2bRTRI6LGP3RlvsNdMeji2hqW1XiHRLsiALM1xZoewwmLSpCKfFaXAc1xehefEuZxngK6gxwmYe
pjuxi/2KZdOlHOhICKtCfSa9W4cDjPn7sJSE2iTGawIl4DCK8u6Md90qDbpZN+oj9hAXtxwpBLLY
3gWP1ULtuyOvZH6rAIDmYzN1f8kTP/K0p2ZZ1W5oms38jc0otfZZUy9/idQWTlDlsfORkRcIHG9u
MZR7EfbfqOZztDiYNZyG3RLqPqFLnx1Wcfu3wLNkZGWrWMjikFLz4Gcp3xdPYKNvnSZn219jn7Jb
VXGdtXSBdlrk/2caWpFiMUOqB7QvCVBx0xeWvpnTpPM2Bp0y4/k/c9JNlvdcGxU/039mpecxcxw/
YlkPBaWrE+mvyTBQrcjue0tOW7x3ST6dKttM99gu511v6safTmb6JjdnrWdfnzMe10Z1WHG2BhoF
Rhun4GzlqoUFTaSru4nctd6lLNcmVOwXkMbVAFUN+nVYdWaKnJxkC8EXohecaUZoBJ5V+dLA18B+
jo9dU3I9uqObnGFTGIQ2nCENJnftQiHr+k2z17Xz6cK+HzQ4DO7ypux4FbJ9XicbH9zcG+ZVRboX
ZJg8N8a8eEeZFdFTrRXZI77udaesBp5PrHNqxTW4l3Ktd7YWmQfdHWby4YZr/qqt1gl7r8bD18Ss
gdLIuSxJkbwptZCmVfO8LbMq2grkFcvnLNSfFb6yk01WafTpCOfslykdpwOxK92SuJZmUk1WUZ2K
unjFVKjvhkgXD0asU2fZgrOo61L7WI00OqaKQxAjuLpkhVPTk9NPJwlRC+ZLsX6lej9/EDlbdhP5
8MMikoprzdRWyD0Y9Sw7bs5zhEbMiNnsNXiKmpgex6HKn6n61eDqTvmpckmmsVbFyyxAl3A8HJ1z
uTIN47DTyj1oBS80Og/3vF1kWYsiL8vBZ+Vv7rFOeqGjueku4rl1GpZ7sjBjN78zy5raN839VYgJ
i4Y1tSS+zeyCO26f50MwGD9kkw6Gcmr2KHNHzfo6NOQspR4S3BW/NKfoDhGaVQgXUt4yGnGwCk5W
vpHkG89uFQl/7d3eT6M+20c52jjYpuzV0bwFJb8jWegPQi37JG69D8JO1s7MMu1AkjgLh3judq1d
zwe7LgzuHp14jwFYl5wtqvrNITr6Yqa6ONBbjyO4GdWxrES05ce4vIpxkM/52nLLNV3gMGOqxp3i
WXNJMCNtdIKVf4QQ1YF4YPzVLEayrbgTbOSgk5vCJYECkeI4W0bbbyav2/OkdQ4qyTnQGrkW4Od1
n5e1o09kctYg7vss1FKLVZ/ukR+iC9UJhQ2kLY/M+ebMafZLN9OSU2k2b4SHG6VnOXcs47tlzHE/
RNxdhrn8Qw4i+qha16aFhYP3JIqR/P0o9vbsYiLCJY4Bd0022TyUe6+3FSF1nbzs3FZ7p+yHc+Q1
4gK02jzZKtEAGBCKJ/YZvyVoZHuFUnJ0NeJ7iz1FZ5Js9qsnNeO6ZBEPC7L5h2aw+y/TyOpzjqlw
DVLCEWE+EVOQXe08AQgzDgXWsF2t4br1YD1EeDyqGBM13lI/Y796hX3XbnD9yddcZgmm3l6+g4Jh
JrEHFybG6pY1rkRtstmYEeYIiHkIVKq+fl8HGCx4vyfMBxmOKmSAk03C/wtsxhB0ZptuVJHVp2R0
i78Tru6r42jQkUhC7/LaNViS57wiXGl5H7AYtj7sMWt2WWp7T906usHc6OnBlRzXvShhAWto1R/S
Z13h86qjc+Z1M5yJoeW2ptmY4ooBNhZEnpszTt6GKF6ymeiExWwmko1BqvpqRPbwIkGDHPRuGXw9
y6pdnhNsxLde26G0hP6tab157oTClzhAjHdEYoR1O42bWisnsrKDwWDT8vQmowplt+25n9v9X6+N
vAtvq97MRRn/lZAXdiVtKY/zaDcv7JsTnrJN92hii34oYqcVQTMS1bJLHPQmqXE/7s+ul+bPUdpB
ESDjdjBBse0XOHFvhA6aq7Sa9Dgr03mZshqIz6y7ROMcHhipY+3KqDGDaLjDtlY7BXbSk5dO3DZ9
4pTcbfHJdzeoDJGvx338kEeeAT67wxs7yPxikYxhT950Nxbt1c7OiBGrBtevpfHw3nST9mGSxfks
0vsmL8bxt5265Q4MreePzEmiz9KhngdOUlk+jLCXbhNI8z1suPWxxfHxW9lldhnz7BCJxvuDO2tk
TTJGh4bA5N504lJhviS+LmOiOH5O7jz2wXDHRyB46nMY708sG3lvb/Zme237dHm1DYSMqm2bA1vc
bjtzO2XRZsBKnHoeamaTbLW1I4iqtchrpPOnl0z3TN56MZxFv7Ybo02Lk2c27qtjF+1BLAXWs3tC
IAJc/ofajeXY91q+85pK7Ztiam7GXGQ/WV2VLzXGhjNGWXtLlsr+TYhkfehcR+6IC3eOPztEVIPR
SjQDoy7nlU0+AoLxzQHb/XFlh/8N0qjFzG1qmzye0i6EviIeGJ/jXQ3GyMC22WOWkBNQeDNuLPj8
6JYJwC9n2LXSiN4F4uJ1UrS41Ek+YPuYRy5hIv7+KtIs2XYa5UwXTzpjfE4nVbwXLWSWgRBys+kg
kd08KcXiY3XLO7+oy+wMGDCG59yIPcwO7zQ3K5S3UVhUHQ65ySMjWTNxZQ+oYQBwzAb00dro706d
mxel6dPOsYQW8r7ET4E0NgTO/RIOqja1MNbgYX/Uic0yzZsajzMljZehNOIjlS3GjdtA9ZDNQu06
lU7fumrbnUGqG/6tXpCbapVdH1LN0V+msl3YVMX3D03N8+BTuL2zzWjkUNi3JFgNvM6M0EM+9F9E
Srt838eV/a4NUf27MZR7kCTnX6NlmV7shrh7oIul2cRr4+65EzrELWC+HMSo5PuSe9Y1intxxJ6b
XXkuksLOE3NX6DnzytrH6XM7t+xEdRwKn6M0mxwrSSRD/KvxE+QG72Bmc3kWUsWXvE/J4VczzKhx
IIgsuFWoQI7S/l0vGSWYYiwaNktJ+oOvWwVTlJcnI63Hm9fq5l6ts3Wtatt6q7hqNf8etT0UOCb8
qZ+nBg01Wh8N0bX7ytHiYx5Xmj8kk/HSZbqOYdwUprszMW3jaxbl+sw5rflwYXcd0wkiUjB7y/S9
rk3zhD3ODWJIDGzt9eQ2E55iPsiF4wRyWPU9TvseTIlDsLtUbhqHtu5aMwCH0ts7jQdcC9OGd1dF
vRQuUuTuhKea14EwETccAXK0wQACn54Do+mqAxgotZ9Krd4sblMnYCahbjTUol/6pIse1bquRyLv
+m9T61pMwXN0cIZSP435JPEX2u6GyPx0ajr6hO7NXntyEephGWzy7qjBR27byx7HakpwNqrCkkPe
mzQymxdLGzMjXB32NXSgNmmszeKwP/RZudiX1DPbb8CYzV+elutz4TTV2erVABSaHzmTwdQ+laWM
wLm2dI1aMeyAsR3hmfX4EZEb6/yI5OEB+B41HpI9GxUeedTieP6c9fbJ6GT+RKq/fSb24xIskf34
lXHigVOprQA6KtJ7Z5HX2jcPWKgGWk+MxyfltKjNZCYMkHpHWomDJ84wfxy65suCYPC5Vnp9buk8
fMRAN+4nY5B/9JL63bCcV9AOWWIl7yuP2HfJvoQBNJuSa9WbzQFGlSK1JOvcl0s1vxVTqw++6EpM
0TiL9O/VxmV0JBPSmSG/1VHzVW0Q2NQdaBrkBuy/WZ5IDHNzpJeBkWfwLpOGXEUwTFH/PpAwxPaZ
5rBluKzMU+1Z6QW/p4v/Dx/5g4Ph1t3wiMVDomV8XLtBd0+j0aekcWr+Eyp7bm4amfAn09TlB1Jm
DyCloSIXn/nowGqbDdBfLZ22MPGd7gaDrDorBX6GnZQ3BICxjCuDlP0MtoUcVlXKwuH/G7KTdGL5
WGWtvh90gwOmk4BC1TI8iSA8bO9AuHAOWkzMX71mzy+T0yZbZlgbMSVqIdsUmGj/ePo8cXq15ySc
yPeSSBrQyU32iJwICOFRjTWp8qcbPe2bTllw/XbrdieYUPyQ5aDYt7QVQSjf0aVVkBcm+OJnzUoI
DehDerB0vplvTSMVYQakTGJ0mChD7KoYt1iNyfhgNuu6Wwa9epgGJ32bqindjoOJtbxu8OH34hfo
We1akRR9w3FsITi5AH48L+WKXgcrVOBRcc/3KW60EYniVDLNW37U58mH4RZzvTPKNGboNfT0JL1F
wkJlAXLsqU3gXY5smQbwCXQxW/L1/jtOsDt2QP5IYWJtczKUHDt2i1847qKTqJPsXERmBTuay2FJ
wZPIho/zyJ9DxI/HC8aQ6nOpu4SFb+/s86ZRJ55QKTubTn/mPjfu1sXgFFuW4/LMW+Xj01dT9IKM
Z18JV2LSZQMkHnmnFq/QIlkookEGoOm0abOqBC1w1BfxY+e5KHaYOmHgIHDMx4i8p6S3YSxfSe8z
5wycItoZYgxwqAxwAxmM0zBa/SntGu2R+tZ1Ddu4io7YftM3msejJ2zq9c6pzeG7IJm+7bUi2hcc
7lKkoZxrMieqJTZ0shKksAEAbhiLUiSk3IV7uY7DFcBCW+AeTSQnzNUCFe8Y9KyFkJRZQ0VrOm+0
ybDwWYrxRHzaw+4lpfMhgVYg4Mmu83sdDgWoT6hXfrsk6XPfutw2PJctERRbHTPyqpXpTeawIvxp
IQ+62siZcHumXvmFm2Q/Rh0XwSDYjg7lfaUreTY9QYCbqKJ0IXZSGS37mJYsE9urp/J8DSrTnGli
rkhVz/NqfJKnKi5Vr/1qIfu9Cs8ytyP/iHHYTr8ba4SbMK9p7a9AbXeYOpOnpmHCyWLZvczWZO/M
SWT7Wgd+PNe5cae2qFfutSYNB9P84ZI74Fcd695Lv+iK0BaLZTybaGH3KfMO9bsPoHEm7Z8xXcZb
u2rFba1y8EsrbCX6teOaPMq8PHDCZ5YmNc2KPfviLJJsVFoLEMtxxweapMnT6C6uyT19XHbtUBW3
iqD7xRn79ML9kAnP8bIOZItl7ohvoUZqmjXukGRwKGpc0tfMmDjS6ECtDo100zAqKg2AGcVsm4X1
q801nKwXIl/iiDEX+pVWRhkSSlkzc+TlMRPQ3BNB+oq3XKKTqkhlfClpZd9GfwxjpykfDbk612VJ
p9/t6OLSK+hs8Tt3cp8MPacobWrj+UlP6W6Raey9GJo1P2JGsL/WaVG/xjuVhtky3qdu33zPg0sB
rRyLX2pNkAvGBW1GDWq9qNEZwxny+QH1pENajywUGm7Xb105F3PYujSDtEZZPU5o67O/DkX+Vlh1
+RsVrQs0MkxbB6p1SNZz2OSGhjDdJLb1yJGVbeZA6m4P6aSx8dx6w3Hl4/S0ZgrnUlx03VFGWnyN
IMRfuOTMdzgxYl/nfXFsVqve56pj3hBdc2ldMFp5HLW3JWucc++UDiMwSctjRQiJ6VeU+2FIp4U7
lG1emrIZ+Qz21alqS5dbx2QXG1cTxe9E4TSEkOXtpGWVryjvOfRpuJMH6HDTFR1nOafCaBFBbPrd
6IzbO1paIRF6owWNnL7TTaXhT2jtf1bsxtme91wdp5qM7J0Nvp1yTOP+PCwY0RV66Ybr13vj/jIy
mjfxegN1rj03SsQ79Fu59yajIB3f6zqiXEPR0/0Yg6AT88f7eL4i9Ux7b3DXZzwxxYYcp3jhqDE9
tEuungXpNGaORRAuB7L2YhApfk884f7Ysxm9efdXgZYyFEEpqvydB9aMzNRAmJQGvDVM2d47Robl
OFfrcKqTWgsJK6AyVTI5wIWrD22eA99buGy4S5DiHgA41DpzRFDFeX0Y9RbjXAG8kJmEwWzrxmJ5
0rxJ4G7PajSCZbnTdR0Y2uvC0oHHvXHhiJdLRtEkDgsizYh1hrH+TgeLlY9aXciNdja/5+UCbSZx
5/SDcReVUjbzIcUCI0PXqHnLPamC56hpC26n0NjwGciSFbSGk0KSE9wlQ8v6qneHR4luafsaQYNT
n2T5Ty3M8YW6SzJRxhI9tF6LXVk1Rbkv+wzHb2vbf4Wr7opBJKtXg/gpdy3uKxbqCLYKBjcfUiAS
LYKM9QKWBRJfi+MhTEypHoDNiU9JsHwjcq5ivyIA41tOqp0NMhyBA5Yw4AND/nfA2ZCCG3foGqpM
Kl/WIgN+nLnRCVQupyLSazjmwVIlj5ZMtYMlc+1K+OB305ejA/sXWYI3Bkck9oiyFiJenqsofTH0
zAhGGROnZw9xMBhUN3JK8lOXF/Nr2ib61sJBGDqE7wPpTPOXERUq1FcoR1DnWHWB9kw+RssBmO4V
2bRFA+kCsg9IYzARsY9AJjuNorK+0lV0+xpz/clj/glIo3NjTsrlBdBkv+ejUIQZejabJn3ofvK8
WFimxfJlbcV6oPoRD72FEb/RpbvVs6p8WLNqCVoCZv6C01TnUDBgr0D+cLeFktrWtVHgFLBgcKlG
HiLPqp0bp9quQt966ca5OTr92p3SxORUi+AIcCuHev6zYuh7KGG4PMxxkgZ84DAVw2rksssG9aCX
jflQUdDrBLjOtdcxWjriLPRvfPSLjI6yKBCo/4eL2AgHtVjYOJJhC9q7nD3LqPgFAg02pLiP0PQN
aA9Eh7oXu53SLHC5st7Ik7VPlkxAgGgj8/I/XWD/P5sJbWG5Bn6q/80Od7cs/puj8Jh8KsSs6vvf
zIT/6yv/5Sh0/nFnNEqd+JfpGoRw/6ej0DX/wbnDYu4ysRs6uI3/5Sc05D8M13Fdz3J1iT0JG+C/
7ISG+IcHRAQ7ITovoU/b+r/xEwLd/HerM45CzIymAQaBv8+SELT+3VKtl3oGnZLAf9pc71ihjYvv
/d301geXpsSrpcX4xNZqo2pL/nS2t487jVtS515kVW8bCLhBD3JmZ+PheeX58Lk2TnWk9DIOAVo6
27QnmdFm2YKlX1ZXFm2/+06/EG1aTk72uVBkglexhMdomeuT7I3tODs9f2fV/q7amw5G43MpCXO7
ayl3qVU8Y7P8wWYOWyyfGWXQP+FzBsDdAG+sLNgMPLXBZE3nFKZQ7bGr1AegVo3wiMI0HdJ02Rih
xvSnPkYFwzKC6eEj5+xs1w16HYwbGgEsbq28tMX9MU3fFmuw5Js02xbwYR0CvUp8w4QeVnHPrqc6
IIGvaWiPhedmF2U0gw93+TvhvuzN6VFr0g/mZ7B1qjwCScoJe8WvlvthGvkfWK0tBQocA5tJbIgl
EU5ryptRj8kGqS693psjJsJhML+76KMYuh0z/bzFbab2YKt+j64hv2RmXObmHLOweYnQXi7rXAYk
morArnV1gtNyJMqQPSRFwWZ23Hu6GSROAdoWlg6z3Wxc6BoHae5aT//8V3WbHGdn5fGpLPsBotCy
ZUEmtib+Qb+0rXKbwFt8ujvGgnQupvei4NyEjJbc8fnxVtWQ0pSVmK/IljFiibdudTW8Ep4rzstq
hQn8+2OpwWtwlvpBswZOf7ScldK+qc47W5k+n+us+4jdNntZyGkdB3jX7EyzXWup9tPx3kwT4yM4
TO+bbUNIkWEJ3ieJTy2rmBdG7qwFsLGUlb2zqB7aVnAlgmygWDpOor02X3GIpVeAb2+rkOklIZgS
atoYarFq97Ohuy+jO+zwpocWkxqhRxPMPxmEsIPr9vjP/yHptoAAbHoCX25+ZQIvN6yTfi1zJ7a1
ooakXGzoqxMEf1PvT7MYrj2xuWM+IchH2fjZsGHcs4/juedkT5Tvzm8gPHEgOJeon5kKc2pKmUiO
OoUpS9zov/vBC6U+ywe9JwsLZmcFsAAOzZizhCl2qneatYZmb8Bkw84csiGtfVxcLvVkCH7DQdPM
45TLDU7jnVqdc9dxRhzvT2F71LcTj0w/7Uk7320RHIOLgQ3xGKNQlzkHS7AbnChn6J9tQedM0hO+
a2BV7lkcf1iDeUJ/qrjOfCJnuEdgnwUWr3anE231q97Yc4mIczaJ/khe9az0Oj9oi0yOeokH3xPV
lql63gvDqjfFMJS/vfShgkUgi7J4U4QxaT8SEe0oy/JEHCCoorh51UfsBBVAZ6Tv/jVax51nxvNW
GpW3adkNnvVkTiEvcX6mDWA64o0BGNtnD65Vni1gEzdoPc99MpQH/MfQfHT2A3nfvejogDvb8DAl
oWf7Zp3v0tTZJ64d0ZJpqysaNQZDXDtCdefEw7YKbW8H47d6WU3xdm8FlTmWISo1OJdoC1SPaFiP
djmOpzTF/8vIWjM+WQBgs+lSAZPoSmMhMuiRvNstgK3Q8nUAmE5jvIiCo0bv6ncJiMOwlX4va+xx
giRLXJTpQWs7dbRr46ynZbG3MukdTWaCaAS8DPoY1TFepsBOE6KG9rgZgUYDElqXUOiRG7ptY13T
XLNCUdoIFxEEMKaHbBeLOn31puUgOts3MZifgd0i20ddd8hLx+ZnVW1A4UX3Ihtza9bkdY1f3awI
VQjhbXpByTOG8EASC72WTnn1sszZa1F01bQBTHh0zwTrgKocYm71uRtHeyeaEoNw+SNa9UdTtHLE
xp+0ZRNVdI8qKTZGVZ/4KXw2UPB9V9d+1n5FKprgM4oc2pVOx0xjf6ty+lwV6Yu0125JvmDP1tRu
6jhGcvm8zGYfyr4q/KYUfmRmRUDy849lNveCpfmmD2zlxgNryN8NdKDNkl+T0tinRyA5jz0OEu+0
CNVsRuIpqAW7ph2f28YFL52v2FAUZOAMrZLydO945675nOKvNQUojZZ7x4GQfzmgV9JetouV9Shm
caftE5oGC/SYwc5GHB65GNLDUDwuM4FM1odl7F7ICmogAhebYb5aTJAbdcf1ZbdHFijq6GQ1z3Kr
hqrQOqwi7WVla1bdhCYpRTDVY2qsAB2SaYenC4xUNP127nDwvl0+shKsjmO53ta0cn0PHjKEIci9
+OVOWz2bHojTTOua89rh4AU3iHNIdhQGVMu4jybahuSyzVMohyRu46d1AQczxayJvP4mWsSrAdsz
9hP7YWBRc0J8GvxKW/YOEYURE3Pr8rIjNixBAlsrWIr0lg/RXg2p3Cat+7duOAivCbepsnRtQq6D
hsCsefuW4gMpVnFhNWL4Mkq8i5edO1O1j+Vav1oW+6g5A9FmA08DY4Z4NyEJzMThn9ArsSXVAj5Q
nLNPFO65fRtt+6jwjvsM0lAHpUej8+De5QqDN8mayMV3Y+Lx8zhI+M6YPQ5FAUCAJXtstoETZzcI
623YcWlXsoFL3HWhIyWr4drjc5BclqLfL/UKmUc6N1DxsLaQM0nIClYSoCw4VxrksyNCb6LX71wh
w4TxnbHSBBe0zfVX6qzrR87fvkAeDBxADGHvTgGAAj0Uog7vhbUBDLSVTrM7UlNMpb8+APGldt0u
ziMPtXz4Av/Jlu4eYMbOPoecILCFB8KAemmZ7bJjjIF5aeu3WI4fXtR9MC1U8NgwhMk0PUBThd0U
47xyDfSvqT5XeQ82DAlSEvzwyUZgnLBvstaBaTFJGRvsl89KWk8d/5100gQVbDdKo74aZqFZOUca
ozATJtkHSbP9aOXYGLP8RTSY3jtrDLK+Q5DP7+KlWLYYZcDAZ90Osx8tJDkMca0lRyI4C8968afS
khdm4K8F8EYBURjDDn6dvNws4wpV2DNhYdE3FOTgrUA/GcV2ifIlqJgb8ZDpM0zBkiVnicFxq0X8
g6i/NRsCuyuqb+TsjJ16nByFsBkRIWfqnj/ovblvF23DxvtD4oUn2G5e8mg5tsN40vvxaBdXJzI4
GTfHiuW7Pzf5j8FPX9ftzaQ3/gTPFgWR+c8mLADus6Xop/gZkz7z+yTemASr/Qbq6uC1H73ybjl8
XXeCXTVjw1/PiwMR2HibU92GZwH0DeWBuzo1WfQ5pAu/bIxf59kAYHlHOfJ9HCdvAjZc1LuZG3bQ
TyxnNlQF3BpTovla8Y9u2Zu41g4uah2lt3yNjPgaXRe3lt1inMwwIj7Euu4V9jQwsL8S2spMgV3S
MlGFI/tQl24KPJ3oUmw+/fPtmRNajIu0x9oCZpKe/cXH0vmGM4Tw/Ws/66JbhLNsU5XGYWLdj+Pp
p3ZNOKIJM0X65Za0sOZXR7Ov81tLvUNuEOEw1lvJRYVx8Jyo8oUEfq7Ja5oZT+Tq+QuNJzlkP2pw
D6Cp7piUDuzmuuOnGOI0yHxrcK7IED+9KL4sPftZi+FDR53AP7o3G/OpKqPbiqoDn+KzdrewZ0DN
O3F0k4PcNThH0zXe8rQ7x0X2xRYFQLQhr6KzrmUW3VRZnpNR+9tUTJ3lg9dot7TqPsoq3kZt9sVS
5GuwnOeU32PvHPhMPebuseOLHJs3wDstpvQLKONT1NgH8BThOrh/HR2LFb5RCNQeN30ek/fv79n3
bvIVC2aNesxYzBxLHHHEieoUagev5KuOOz7vdftRVekXykNYpB9GXZxNrfloZvEEhGVDNvOpdgBO
FP3j/e2BZfjpC/dQqCHzEy39qjzvFk289iTB9Dg961Z9NXZ0hLkq5Dx1nMngD9mBSsk05AU2fFao
xhtqikg6rHPsw+VpXtInjoUQJLt3o2VNrpA2fbxFcAGwYOrlStfT3Dx3HAvaUQeBYKkvSAwo+bPG
Poskl0GZwEgZCtNOAoFffVGk8xj1mAnx3ymQew7eUgMq7MCoQz2Ij+vs9zin5znPW758EaDDkz+T
A3NjZos9T/PFA7pFW0i7o9/wD+g46+ga0xFY3t7tTU4bxXuyFAPF7B24ONw2PJFmcSk8DFFpskN3
FBeV5ldYzQNUVCPjBJYWvjv1MLkTarhcDPBHK6e5C08CkmiZ5bs8ampGJvfAqng5YnkGoBWBKR4z
eragfq3botR2PK+G7ZLRed2k66MAzLdzU/rkIPvNjziAqEdc1kAbx/akEany+7XM/4O689hxXNnW
9BPxgi5opqIkykvpK2tCZJah9zb49P1F3dtoM2iggZ70JM8p7L0rMyUqYq3ffrIoz07/y9KEc/eH
LCcBjxIWZ+mS/VQgZaSFoD0BcdmsES8ctz9ae2ye8GNlvOR8Qv0pkLVKw2M7GvRKJyK822ojpVOD
TzaRTwDQhozpCvFW4x9FmX5aGZ0ZjamzhQuZb6lr2CKQbh9zXx/8Zi4+scSdCtfQHqJJw5FQO8KU
3HfZpMbRMfonj/bjC4E7qrxHiUSlcaYLdboQinXEd4nhUNY5YkDsZbO4eQMXsjMZBlbCzNovRh6h
6fOT3ZinE/rmhf3Eb+cjl9OtSo381AG6U+EXNrImjEFm+Z0/eDMKctJdtm7ZTjQA6dNVK30gWHOM
jjaY6obWDP/UZsfRR/MPD6FTufYuROe+27w1Ph9JlMG0Ks5w4fcx9t7JWOp2EpnpqRnTD99T3z8S
8s0f5+9x6F5ylFPPQEP/QvouWt/VWwmKvHGgIU7Apf02X0lmQYTVht4IK1nPnX21/PaYJTNKzyI3
9tKGZKvQGANHk1qf0sJwqJ1YOzTUgASG0x9JEU1fYCxz4hXm7NajWTYS5znSeazThvYhLX94bulv
NZGUlyahYcjwxc5vovHE5JCjPQrL9UBzVR30vTY+1U23JY+j3xEALm+IjmmyyvUzodH6WSurP6LM
WDn6rA67voHGIoBgO9ZoxqzFJecy0rIdsewoBh2CFyoZanVUHGDPrx2CrG0X5fgmY0KOdHO9kDO+
WVvd2GujZ7wVKEEDgOivRfb4/ChElErInA5Nuc8cbXgiba/Yxg2yClxMQU3HarDOjCENZQeI/4La
MpxgNkgRJjGO29CeNmRQ7MtieLPIrwn4vldDxNGul5MdrJ30CMfHWtAben4k0e8PaTHeT/V/+jLf
AlEBwzBOvVChNHCS619pob0V+mxvwyqr1zsDylVbqmFD7W8cVn6i32YdcGhJ3B8cgBs7N7wgqhbt
XE6rs7GzDq+iNT0RsA78JpIXrfJd/IP574xkO4OcxjzudibI086LaDiNF1Z7FGfb1St8IjaSfOtY
e6oYqDIkD+1JM1buAb3e5cRcbl2yDqAILHHWLesQO80dO22p0l+8rZxIUqzS1xqWYdZLAURBfRK8
o3EmA3az0EUKEWDXQZv59cHR5MObT603s+NOWEsAjeZNny3vqL/WPQFEICc5ncU4DrXAadtP0WXx
rheS2CsifWPAKxJTqd3qCZwJpMZrT7toTqzsfCpYba7Jh76WVhibaCZtHf3V3OShq4dRlFOWuCaf
LKX5GcTlA9aMTkduAKvEelp6xOckyxQFtbnWW1QaXTgNM8gT+pmqLEmdLpmkYLc1LtGEowQ/oig4
UzedtEEjF+SCHqw6gELhHZAar1CMRRrW9uTf/n1xZsMMrKijj7v02sDs8RLok6WoB9+g/cmn8WDt
yfQgxXbrUFGbo4IVyXpoWLqDPs2oBUWAhkz12mpZjVUIS0KbueBbiUxOTnxLbd+5OClZO5E3HRKn
+0mu3YFcw9BChbVBMMTcS9Khm71WcfPLWJFbrUUSaBylO7g2EXo9Mj7iIeWh7Ls3e5rjbaMjD9P0
+tG77lemmXQMwToe3YkSoKItzym30mEt1l+a1vlcShOfKT6QZ9sjI6wa5Hs3OM1PQ1bVlodhPHsD
IrSOnc43uPBnBIOeQZ8H1Y1IWIe25wSiNxTzMdoFcM/t7DsuQ13xXYyCsSf3f2CdzffEFnanjGAP
hLO/e6/PX9HRvZuGG5JLXD/Rb9RM7P7wb2VdANxKQVSH6fyicpnHrirhbMj1RlPD52eiDWK3GPYr
8sSJjqF4PApjOrmS7qdkfDWM8csbfPswiNUJukTe0dVOZzKZDEyydMwMbnYsF4lsDhv8w7XrJxR/
6Gj7+rUtAOi6j3WaUaVlaxoOa8OZK9cI7mWgBLOHokVMyR4iQZ+8yQyrwsQY0FJXqxiAg7Oig4xB
P3qaqba+PsTPrvbSDXIEQ69MNobumkZi2lcLGnX05MiBh4Qk+vQEN3rIBS/BXPUXQ1P9ZFo773pk
8YCHZSgkvy2ENMGdW40X+yHBnvw4fSJTwt3KWJjALP3FaVwgbNlfZGe75IqdWqt+zgZXHEnoTUnC
Tq8T4CesH1WhfSdufl5+uTwXgV6QRjcDb5IarYUmywGlzpUPXWAOB+At7MN0m1wRXftXEnPR1Hwb
/fhhoA96romsCrPF+Q17RilLxaOjIBe8BkX/hcXtMC6J/Jst7ByEvpmV0/0eBmaXqTa2S6VrSICi
hT7a2KE0aGBTKM6tk5XXOXHRmUuStCH1vtG22Reef1gCyzmllXevy2K91LRmberYsjfFpEfXmpFI
oCJBnu6ReFett9bTLnnTkxGQpTHAUD/uEXNWW12rjCAxUTdiT2JARcG8R31zSU2d0sTYGpnR0K4Y
/mzvhiUBxFhkeyZbMD6pPxX1ulxMTzB4ErvPl+hOiq2noqhKAhwYFVNdGBgYKOcj3nMN/LVhGWR3
38/s8PNaz2cz9qMNSV9c8pX5vaQzVCXtxMcxn/ygTDgtU45InqRii3S9PLio83NCFjcJ8rEwzhAW
TDADo1tPl0JAEQ9g6Zex3KcR+7zDGnGhOYQsasJnzTmRaJAp8liAvTzy/Yk2T3z2ODs7rD6DRlQA
LtJ9HtH+5qHJH/yXHHpxX1jlDyLS5M6dyMNtSroYKr10rkNJ0ridIkdLVfo5lMhAM6QRovYxQqf0
o0ObsDNHwqXOwPwlpG486GbVH8iM9wVSoUvpVGHfVIbycSNjTpMHPRNEBPu2HXaCnvBudq0QnTpD
VgU0ZhPod8lxlG9AZZqwbHEPCqzj/ozpxiCwJMAOnlwgEbwN9RnZtin0+OTVOBBTdBIH0wJqGYq8
3VG2C47CQxJGgtNcmnO+419Jj75koizZHiLKcVQu2tlyKbhxLWnspikKDVI3vDk1D4LgsND1cKyM
lnfI7bEg/seW+5H82cBemTidwtj1TUoGJ7DvI2tubRQ9zKGoPnLDoAJZlgEi6ubgI4RbzW63VrEM
F4M8OKyoE8q9tsRhhobzSov9hx2D00GbPSZtSInsyfWbi64YW97BNvz8TuPY1nFRatByqQx+aERr
AYWwyO8aWdihHP0DhSrLsW2SHZuGc25k75zpkv2z5PP6XEIQFNP6m9hh+w3d3h/I/YNR1+tNVAxt
9TrfERyMx7ywaUvgI0o6nUIOtdBI+Zi4aCkPzr58S4vYuFrltKvU9JYznJ87IMGmc7oj4jp5mr0Z
spv2MSySXnXre9Gi4O76YGKOgt9gnMgHwcK45ICstH9YKDEw/u9GZbhNMpuWVOEfEagPlynyNilt
kmByvbeFzJz3RfIEbZYfqyH5iPuOPpcJWoHyoIPmNL8RrZRhmZvrixi0feN2QavHzZEgJzdoYHwf
GR0PhpEVYQEBtSv6mOCDAigYAvWfZe/Z6Xvu8+ljpJ7khzmqLvth3Ay9Ub65lNcEjpagWy8kgLj1
PTRy2WPmQLmu8EmCqg+EGSuZOA9ZUp6kIy08LcPfiRzJnW17MX5ZtU9F/XTQma0x62VX25DWvUwL
7ku0kaleFchaxwDWISHLMiVgrXFVjMRA/2um/6mHgTC5JiqPsL9XCJNjvKRflP2Zu2HU9c2/B7bP
YZZcF3WzspVZ6jTmGaNnXFQ2uZqT7+894ultCaAmE+3MRiluMUFg5IQ8S1qv6YF4guh8X2vze22d
cx/WVjfv6+ZCmduFF+GNWt/7ggHMjoHrHacl/tjcy5J85zGCGkF4T8AkemMcgY4+hUNavyDMrihn
hBtLvF8I177NYSWctizZz9u/pOF7NgubrwadfLKRb8a4tAhpJIWQIJNdX5Ax5RbYi4oCUoxukdZs
ikuRZKwXLsdvojO2VktTHhhB/1SandME0oxnkMcXb4wydu1tOzQDD7Bx8AmWPxWa/9VZ6biPxvZY
rTY3rwlkZI8O+SzZfBgxqXVLqz2k1r26rq2FxL3uXXbkYzLgEJNFdzGqEw1d3ZnkXkZ7yHDM0jb1
Ak2LRZrSC4pY9G7P8zu5zrmouvsYtUEUiwoVmXzoS4c+lvSab7qo+nDwb2PXuUGbaJilZ2u7xLa6
YQTpt3bunixDBEWHyh0Jb3Guu5bjyhzvvI8A0QnsYzS9y0JAracNATiuJs9aN5uhjNIRCNBerwS3
44PyuvRpaQnPLm28JxEq333JR8YlIPzTr7A+UGpN1fQI+XLotXj8HB33ij7Pu+R6Qti7gs5r6ysi
SAgTYRrdnNUgijMe9usMlzDLfDjNFIEc5gRKyXYSGsfFch90Z36J+vpkDKiHyqapaeegWjrvyj2Q
ACoxb/7Sq0FQF9IGSTtr5yJzP4jGfccg1QaNk4NJEEmYaX9FvN6MyEmPhf0rH39XkNuDHZ0zUdyj
vpr3CAmPqXTzDYaM8qJ/zIyEnuPtMfA3KIOjYDL0eNdhAgjgvD7tZpzh7jv6WTvrhfl6X5cx8ns8
INsSKX1g2RS9Nv6j+CkTvTxRHvDtGSgAku7VRy65pwgHuM00cK0lztablDfboexS+r8WzTZYyPBV
4j8OZ41lKbfJDk7yi1YNlPA4+mGq9nYM11L3WooW+BdwWCgWjeQATurGR/dgL9G9HDrE9Ecn6opQ
mM7nODbjzuy036MTfUsLcbGhNV6QeDxdS/rSNMTJjpr+lcfQqVpMEK/Zv/hd9eLYC9pctIjeGqDm
RhWVpjsns5Fer97ZgnTBkzo+438CauyQ5qX6TOVfNT/1jJjmOKCYd6kJtaqaL6P/GA3to5Le7ySy
d23Bp2il7XWHq6xk3sD9OpyrZcHbsjYKk+3/zHBBu9Z1fpXdcWqSn5ND7O8qzga4huYv337u8uqk
2dcUly8ZxyDhQHjoZcJeP7H3qx8+sajKiGrOHR/fT9RWiDNM4M1shp1bustQdgNCDgmH4yXmrlga
ebTLzoB5tDhcfe8Agzo8KHqmng5mAAEFFp12KsvdDL6LiDTapKNlh+Bhd1bp8TyBdoa6TaKEfVn1
1aBwa/pDTYi3c4ymOQtCYbfLmt9yC1qexr0J6YVp/Rh1+whLZryk/auHUO0pimacEX37Yi+IHWi7
uXq+Z95RCQMexSHSlonnNs4urjTTC258ceatWeMWeWC+ZJvFGsVNR77wOpO9CqT6FntziNG5x/Yt
v1CEc00YcPDbfuGgEAX9hBvwsuGMsOOn4Zj2QROddWqT+tlTnp2ua7LdaEX6jWamk2N11VPkt9jH
qN3SW6G/xN4TIv/0XIxZG9TjJF+MbIc5eL9aonwhb+y1JDGfriM1GQII2lnlX9zE8TbsMBXCC2kd
ksF512vkCLHd4RWqXTuwlxrqwY+Gw1omurqXp5BQpB6Ps19tTVKjt7yJdBJAW4d09hzQpz9r0ivv
Zk2CM6mgQCJFUu1bfuGTUc87kxJdNpSCHWjOZ+I7bJ93os+2kN/3asjcTd9YdWBr3h9y++dA09vl
kNJDgkYvvjDHe6fSF/plyqJr7zg6yh72vRgZPhBuwfiCbuXOHkPXFx22rRi/nULbkXaLPnR8a0VN
nFREo5EGSrupp4H0CElAeoksPewSuu0oI7w3jdgRS2U+UNJCkuluuRfIzn6KVtWc0AVt2D5nUw8V
U82FdiKD4HeEFIdv0uEVjqfjaoPERy5UH16m8cOvIgZTKj438O763iG6+40d1tVFD+ZvRjvDK10M
ISN9SNB4GKQEHUie+n3yfg3sMSc6186e4nnSX9tsuM5wdaehJcVsWZLHIKkYxy76gXNDRMRCy65J
7nkaj6FwrUdt6y4KFt6LIkdEhh4eVT9KpQ0eRTXyGkZAYEuyiZuRfDOja08yL6zAVGbohOB43hK5
Hh3Y6t0InLhtR10ccNHMG7KWlytExlNLsPh19BjkfE6IQvJTNvVysqM4MBNLP9Ci8GEZGJ6NVQfe
RU91EnCrYIR7HtuWzzLkIPIlN7SoNr2VFRE0zTauYuvKkkOxQYu9J41JvUhF/l9fFjLKTqXalIYR
rT/muusUHdIqOuroGGju0k5dNfVPq4PtQ+jXf19cWtsx35ln2v0CUm2ik968OEud8heXHKHTMXHm
8ogOS/5Qy4qbzOxJDiE2Vnu1J2f+nRQ1GV7HZJXTg7NuV8xZcZo0osd0tmOqBqBnUiWvZunK9p2n
wUrl/hsdiFQWjfE510sfL3pLEssyU39TeNWJko8a/Ky/VTl8QmNMxrFuja3Vz8UbA0f9WA37TAtL
iTnDNDHCRNGmtwq8fWtrvbCpjcd0wDVCnyr9DN287mibnZ9lm3wmjR9fmsbMQhTVJLRF7ec6os2S
K7kjC2RbRgXi6zQT0Uwuy8l3yenwqP3Y9yOD6WJNiMnyLxf33X2WKNCn7Q/S+uoqLk/apOHIGzw+
NEiiraK8lzMPSm/FeyxyL8U4+W9+m8+I6aJfOiUIFATHv1DKvOmzW7wRxeeyqzKOS8P7aNf8q68h
/sG2KTgAeO7JpbjnvanvNYRFW6ukwDOl2DcQsRFd1qydn1EQ2WGfNFBVcc/fP6MIBHcQwGFZgoG8
LbaLbQ83pzGZXhZLu48QM4HO83wibefMN9ceDWah0GfIGJw0tPGx4asZtB/xxPi/xOWOsg7j3JNQ
Qb2c19/WBinjagJB+iVLXmJZMcBqjSqFUnIHNxsYYX/qF3PZNIN7rjBfdvMM1jCZP/OGmPbBCNAe
HPyWRuyla2AXyftG5FUiLsk4tRXh6t2aofor82pfEjUHrFz9Yjx8DC3FCVm+kPBHKVRH1wSkGPyW
YSVfcH+M4nbybCvm3VuyEwoVpJyadeAiQKgeMy3SpHBJyu+Cfmw/g8/GtAkTtOzHWKeuk8CBVzx2
dHXNCaUH04+C8usLzpiHnc9bk+YWw/Csz96B+5v04UviLjlrOGHuPNTlLnGIUVrRh6GcOSfxUvxn
Rub/a3X0Nf3VUZXwd/jfs1b/l3jW8P+fQFaLgMP/k3x6k6Kf/p+l0//5H/yXatr7DwvzKH2FPkmn
JuLp/1U17ZoOuarCEsS+/g/dtPsfAlmm73mG5zsIpckX/u/Cafs/+C/o0KL+hkvP+L8LYjWF+7/H
nvJ9PItAEVsIm7AYwa/6P2dRtzTZ9hUhpOECNbnO894rKX7JFLKwIv4QbT1e0NvQ4o1jmo0CsKJC
fcNRwuXrPnDk5Sc9BZ52JA0ELCyUpan8IdLLcKWU9c3JZ9YJhXxoyppTKzSEwWCTKXzkH89lAplQ
kQjL/JYeJguvY0OCNW4fMByFtJgKcykAXzT8D8d6lnfcifMW58l6kwPFsk72pwHyeWtK87dJHtYQ
K7uPs/4piLk9N3PtnqFfd9TVLMdCgUEKFaqAh3IRpwhoO4ZuoqFSXDibGjAJlUeO9aBh9kCyovAm
CCcCtRQGZfGhtwGlfIVONcBUK9dM7cll53shr4oMdYVo4T+puIUOJV0zgddZl9GW1UeLjGxiM0tG
/YGorQat7IxdPJf30QbxjzoNwZkDpxsrZG3SYVOAAkJXoW468FtX+GGl94aqjpuCUWF0PmBdAWjn
KfSubYkQcUYMSFGTLkGCwCbECzL9C9DcmXMlOO3W+JC3jF+F4dFdQT/fdgFi3BQuUWSN2wyBMDGO
GBaXpZnqf2aYkdDzgLBtLMwXRGYFGwO45OSmdqhptFWwSQmIhLQlpih7AEROpGmAbRaAnLlCOwWw
Z63wT1shoQJItEx9sNEBESxj42FWuGkNgColbtA2kkTqW1Z7apQavsMBeSUGA+wV7zIbvpS7Jm9+
5CnYhCW1l6WGkyWGNdr6CseVCtG1FLZL4Ze/cRXe2yvkV6uL36YChNmO+SL6v1Jk8oKqnwCtfp8g
kbpQIUkvsUKVZ+DlROHMqUKcC4U90xW1h9IoDxGwNGV21rakw5Pw1tVXddnJcSBrbOO49reTL/wM
CuNeFNq9ALnmtU69aDQCxXCXBMyrAv0eqU6USgFJ2F65HRWK7gCnOwpXp85N5XiBtc+A7l63xKdI
d9szwW0Guiyw+Vah9FLh9YlC7k0gfOrD8n2pUP1Y4furQvpzjMykXslx3yoeIFOMgLMmVNUv641a
ce+A9aZGtEoLWQQ+pRiFSnELEFrrJYFuaBXvgIUKPTFMBEXb37HiJibFUjSKrzCwSyv+oldMRq44
Ddh1+jOgOXrFdxiK+ZBQICnPEZSC/Muwe6AroP+yJdYGilvHM/7f9kbd7+9KsSpJJMtn3K8flfcN
xIBYEP7FVExMZHSoFr1xOKTY9UBpEO8xS2rhBImzKjbHUbyOB8EDDCputeJ8lPKdEGBYEtig9B8v
BEGELhJxL4lIijki3Ak1H63HilNqFLsEq0NaAZo4xTstNmGI8FA2hFSumKkOispVXJWuWKuJnRh8
BbwXQsuB11L8Vll0BvG0BOtkiv3qocEWiyBDK3PHU9W/Nq2In/U01vnAwP06a4zOKfMPQ6mDwxAs
tBGlZYZZm2FshH8bFRNn+jS/4ujD6U3yETwEg1NVkGjcflBjJS8FlJ6uuL1JtE8VFYqP0SYyYZyy
/Gh55TWtdeOEqnU+T9F6F4tNWUhbiENSL1+ZMYyvE1VAFS5wsx6PcwU/MUM7gmR5u0kxkfgIczJ+
YSddo+bU6n0YDphLAslK3gNegkTxmsgzhVc/mZqHZ7p872uRvw7id4VbfZsubnciojrf+3CluSJN
S9jTSdGoQhGqiaJWAdB4L1VLL1U8Du2p3cpAmbG9xp65tfJL7+vTq2by7MDHVltLr9ufq6W/1wv5
HRZtNmdbTd1ZR0B05Rq/MkUDp4oQ9mCGp3ESlGmjKO3H6It6vebhU3wfD0a8HfXhDTuwPPiKbI4p
7A072mNRmifBMldgAkb3Sybla4ZbcYWythV5bfpDWPjigPblp2bk84FogkBOlXtJu9uoCPCUIMIN
jmluG6epdwApV1HqJLbAnONNbwLYnfXQu+cUEcHgER43Trp9AAlZULWlJu4HhGs4vvrAnglTcbmt
d9BdFFK3jn/792VECBlSj7huIGK9A8kxxZ6BeApaJQKw/+kBXJQBUkkEXCUWMJRsgDhzrl/6yLnm
9FNXiy5slMwgVYIDau7kdl2GDniD8sUm1g9mxNpAeeg5SvLPkoryXeWF9jznITmC5YaspHD9J3P4
yJXowc+WU6JkEKjbmBSUNMIZRklidAYYq4QTHQoKxvB454j+kwgILeD4X3dCx6qSKOlFhwYDh/e8
qZQso1ECDXfmJQWZRp51cJWEY1ZiDm0hQlLJOxol9JiU5KNC+6Gq2l6X6ZpQiG2IKqAsgejtgngO
5nX/FtW/S3uQx8r37G1feNaP1ZneoyzdxOUYncE3N3yE9Cuta/o1Kh6Y8p0jeVrxPR2Hpyox1uu/
L3jyn0jdwzQ/TclJ9vJYL4JordyG1dR9KEeO1DmguDY6ZF2T4qNM0GYPZp0HLknRD2vxRj4B3THX
+k/ySD4rpEmwx+V8/felRHuHPg+5B8IYFqYdvFdM7eB0AytGbU5abOLpP0wAUbq+mufZLJ9ByKHh
ASWF6VGelOcvOpGZUjvrFFlRJI63aDCdPWEcqHQM60hZEpJFvz4lBnL9VKQ/5Ifvnxrj3XX1Lsjt
+aWBptn4LikDtaSQVyLyRabyE1H5roxfVm66ktRIoJM4OQiHpMcssjAFLfMu5Sec9e7niKkbBEVu
BiZLqDBT27j6fCRdZ+u3bLdacSiSJUwcspDcyHqzZPfmW6puxEazNuXuy5TgIKNiom+MFSFW/NHq
RIh3Di8nFWW46l6a0XrTUnzl+ZO8ulJ8mF2b3ig9RUwhlm+ucaRavV2+AHpRXpShIELH+AOrUrQt
59F6iMXwNpyC/T7H+LDTdFs7YXklutZ1wAfGZgqTdmVrK4u9Ka2Weks/xRvBSWnN6jfKne+o5cRI
B1LUpPVcJQ2t9mW61SwDvssfNgBrUBeyRcdS3UjP2psDGt88OyW9ATkC9RQPyJ4G/B1PrulTS2ki
is6+SZr9m6w1u3YtqMuNkVV0o3lUcYyaLkkezeqgIhjzSl3aV4bLiiLjsy/K99W1ryYKzwmR/C7l
g/OcExCJcBjxmEGcL4CZH3CvrrAe6cRTUQ5bOwdY8xqSiUupHFjGjVgrguEz3vaMRVTnN8+YpZe0
QYmgEbCu6/MQEGYlT8QkX51mHS+2+mLVTGSG6b+Z3Z94MYsjR8kZ1ENeGqhpnrenxGzkU2OBLVZR
BzgNAkQDeNw9T3obkIUu/nRd9xY/j6PZXEo05o9/X1q/+Flk00NDtHfrnCRnaOlkaIvJeMIrhL9x
7oe972jiKM3PLlnNX4mXYfE22uhuzlsMZ0o3W6dXbt36nDk0LZgmE2HceNklN6yV/cArwrR3Yf2X
qkY+HedPnVWm5yab3visLne9MaNQM5HSGwO+gdid5XU24DVwgaMypJ7gkc2WeyiQjm3+/bEiMOVB
vXazJ6tCaejvZeeSw0/kfhspfJXzIVjy+I3SjvJCCgLx/xS296n/My2rPiihZoKcKKfe6OwANfO6
tzrEidpKZ73CmcrhU58Id4VAVUao17kiJRfmgh5DHkGqmuO9BHgADEy6a7kmMB88kI6J0sAyBTIa
8bObhVKh+UE1FT/qtY85aWkbrIDE5RFlYrElFWIE60jpBHSX5ZR39nNd+hnpctyw6MqGnY4kg8N9
ATyDyV6mmlGY7x/1gl2mf89jclexwxknmdKc6OQZVJBbvhayrGFhmysmpju5Td7OJDTzPBMsF/Mh
J3z2ITgZAt+OrgxysIFkmwBYzXdmlm/C8tszG5e16RF5QpC3+94nY2uuS4goiXAvx4JOO+rBy6LP
OWY6WSzJpEVdD/GCZSipH96QyIgLSJP5DoHLNqUWYCM08dvy+/FakDaxpV4k9BPjYTJLMxAuf22r
+qAQ7Qf5QzugdPkuDVybYr4AUv+cENGzZ6HlRFUbdLHFoSXvy7TPkBHvrUQns6norbPHleg41XWi
0TDsyt+mOPJmXxn2xJawwY+piyia7O8FC/beXYvnZrYuCWMryLF8W5TTq8JwiT6jon0ZN/TE6gOJ
Z//S+5bnpUUQTb97q7EDULIb8nsR9J0IDRGs9ysVCRm0Ez5JUgXmA9QDyePWdOHhxgqTvtOsQXKt
dRQ5cOQUL3+7tBFoPGNYO9PfkBt8SQm13IwmTiuuJjMsENWsids/9Q1eU18bvoe6y1Sh0LPNzm10
ZHd1mipPsXsMTzyjaBeJQhHBMNXhVBHsneYm0LT2R9gO4wIa4s1i11HgZnF6HbqCgk69GcBXfbl1
SWbByBUYPJ8bpMCM7JN1mU2B62aOfgCycKM7/CPfxW+FSKxwYzjSdGfL5NuK4mMmjeqQipio8UQE
1cDNI7r8NEfiAmNZv7NqkjS+CgI1x0QcInNy9vaUX7U4oQjdGl6R3XhoncAVfF5B/t7+s8oq4nMW
d1Ef29c0NoyDG2XjZfDXnYUIGjfTWO8EjsouXQY4SZf8zBaxl4a9aIxYZND0DPjMtpXvWDh5uD/0
2NaPWcetSdTrJa0ubbxaWyfGXS6dA3QJ51Y+1fvWoS81tq0f/rBPDL87EWj9SSD6fLLsWNvWvWdz
l8sBCt5GiNMTLZgmZDxNwyP18m0GJr1tLaYP8viId5nalte4HvaVFREY7uhik5BPj5JLohSJQefn
MXuN9Vs6JvoOVcIMZZyyyiJySWfj1KSShucRJsO3+8+0KVY0sdocUDaa8mN28W3KW0QRBLXoos32
a7Xe24X7eqI3me3CPtCvwgRTJs15KsqbRwGP+l84zvTT5solKC+OY3tH8Ck2UJpPdvGbOw0nvy8d
Lu2XRqBi5BCTJ+kSA5VHqimSFsUo0ejYrRCAzLTn7nrERqMXPxvftdiK2W4O3WQieZ6sfD/EHOpT
ufwtWuOPRY5VkABpgKBn3mmOf7V5Mh4zT/9Cf3GjeLQNMWnqRERiIBsInDcxmm4KkvX3xkJMWNHb
WzdNrUdleDebjby0p45/eyjAbFC5Cwrq0WMgh+3mQlXGCbSXpqHaOrd8mKtwGJe/PcW1b+1CaoGV
5kcRC1yPDZj0WGePZOTtqhNwFLQTOMRoDT6D77dBSpVyOKXOF0I6CwUw2mee99AnBZ7jIN4y8m+m
efnsUBDSpCluMHRksjjYzPWJzwjhV7zLSBnGlF50YrmlR05jTyzJVHsf6FGfF5f8+jSdQtw4ZYf9
j5QsIriTPCJRuWTg572wyYXe1gmziAm5aGCk52nv9qkY3qqO1nY/iz8JFqVM0z7Giq30aOdmoMG3
0qt1Jwt9lrveIshFn4GPkmk3eKmPlijhYVmze0kAy6apNSNw+5gtCQn3PoldRoBMPlaepURFsjnq
opeQdVR9h/MS/Zw5SgjQqu516npnY+gQAXWUxk4INFCfRnvGxnf4RDdMMuelpvxh2+mxyXrymCar
PdQ+cBhp+Mrt+FjFkFyH0eVejafXAu3Re0QU3GVkJ87bmI8gSO3R79GaUxrLWNe9xguBlhH3MQKq
5Cdh6TTvLQhgIniWqbZ/2330M6mpWYaqRRJK+pff+BiavC0a4XNGu9Km07MJxzSdzyJ7Gco841NJ
xdFav7PM/TFiXqXcZs7o/ht7Z7YbOZJm6Vdp1PUwhzTuwFRf+O4uuVxy7bohQgoFadxJI2kkn34+
ZtZMVxYK3V33DRQKEVCG5PKF/O3853wnGuBdcl/MCv2zbTh7Gs2dF2FztKp+3NdWQeSEG0TcD0Dp
QocIxaxOoZEfYUVJRIAeLAFnJhskxkqFhoO3Ib/RCgqPRYaUY8zSj+cWMDI9NrijD52x8NyFDQEf
CJfSLZfRAquysUXJBBvu5xHUTASoUhg3No3GW+oA6Wsd8kModXrtOhi9Ftu5w4hGx1wtUMf4kPfZ
sSFUCZ9AFZCfRGbzvv0kTMcNJZC7Dv50xXHCxfZfSe84Gr06dVPHkDMsjyOu13wrfFTA66LR49KW
E56s7TsZkRG27IlV7vxu2eI9CmhEEj1YgGKM78BIbce4fjAqER18t//p9x3jVcJq001A8RgfZusP
OAwGsgGQSleEcdzKqXa5w145y04EE1l8q32hx2fMMc9RXlzLgrt07NP7HPZdtsbFHRbxvgDEj/Um
deh+Dc5xMAy8KwV52By/D57bu16WEwvJG8ipuDnDnI1pemmdGI6FXT7LjmuaTgNO/AaQx8Luwm1Q
F/3eUrreNyMjJkmjYePbi2bb89jDV3zjsH0pB9tQOXxrW/47CN8Nmc33QeJryKCKpB0wazFbty0H
R1dpfy868nIR5L66a65NQ8RWNRGUhsJ+FCIyrpLLLf1K+i0OOc05XHEH5NPOxbiBiX3VYI0jtsCd
3dIfkc3lqXZI1gZveOfAvArx6LbtQ2uIB8OtLiXYW0aCfnnub9vCvjcaV+E0TQ8mn4IQzpjvmc/E
gLmVTtEtryO7yVhtAGdusgyYVOY9ehWSR07wDzMgjHh6V7y4u7pM7ExCaHFS+9xHwKDTL4GSGQIB
DI0tJ016g7mxbee60K8TX1wP2oVzGQ/JmbJ2LMfVtVZwtQsRLK3Gw8kSvrd1fK4nmSONszfkt2VO
2+igTWIuwGpuITIb20BQCmJ7EVaLEQNu0t9HsG9hf6pNqtRdPZ8Ddx2XPcUT+RQB/g7OqZn2J+hn
iDDwokZJdXVsf/nKr2/RlQieLGkvOz9ZZUsCK4QgWGPm12Apk7A5OKoCsWUwI+rgJZcpHVZRdAmU
191WLGCduHDQo7gL022xK+EE73DPY8dGZCB03GMWKsYVkrfeJoV5F1vshPvy3pqJa1oMIirNn/s0
qw6diTQ7efhUCzTT0G+e2AsNGH1C0KKDGDaY8MEZyKOflCY7aT51+ZJ8l7l+K+wTmUocrCGq4CRX
8Ky9o0LJzoqBDyRy0snEzuRZwKv8zlkNoruUbTyjdDU1aL48XtdIP2iQpt+f6x7jlJejTfHrMmv6
qtujWqxY3R2CXr9X4TzdaGbp0KzLh6Dj46fo1mkkgN5xWOMbqXfSKJmuI9JIhvNgzNmm71hIjCrC
z0Z1NzAAlkU6Z/4MUqffYl1yQL5WfB4wurSKnHhadNvCslj986NLq2XBobwtu23ublm8Lecx5HiV
QPd3iZ5Tno7z2cl2mTU8pUL9lBzcbgOsv4UxHQMliq1iitku9lRGczoNipY26unL59o4cWyYeuM4
JuQOLNDBqJZcIYdsN8q82JpVytlnQICGmia5F9Zpom6L/jUys8/csim8I8G3FnUV7+EY/rKoT+eD
6eCpwFhMGYDtryDQVOdpLK6YGd0Xmkcgt/bmBsmEPK2yMUNXabuVrhnuWb4xxqCGPaZlvcF5sasR
OI90tqVrzKEYtJR1aUuuz90QqU2beZtYdqzGY+M8dtM7Zdt707Jeh6z1tlZZnJJJZusAntCm60Im
m/IyifjLIOW0MjwbZHT6yiy5AtQAgD2pEpIv4VYWDNfc7FDUmnVOg+UmC9wauYnVhcbzrZon4bPo
TCM/O0jDeONtFQYXswTXEZnsAPWhPVsvJBXQy5lMwrYhBRbprdtXd4jnvBspWlGCILfH2iHxHvu+
QDce5UUv/t8p6FGAS83g4T70yvtwTLHpgceNnHs5MpfHmlXEymp4m5oGpVB9siCkV0ZC4+Sk/G9t
ihPrK01HAKcSJOlQBp+Qh8DE8IYZDOeTTpUfkEYeRNB9aBuFoEd4WkHe1Butb7HVJHdWeM3Nxr7N
HW7E4Ks/YIydpEWFPPINxfUchWvHd56y5J7ivKxcxXaLTblsDpndJpuarebVq6MHOfA7sTtx79qM
Fo6ExV2Qzc8wI8pDHS9P41hC1aOg+garW7cSA959e+qMKybqXYZzrGaUo9TKD46+gi5T2vpMdGM8
//4nFNLx3Lfdh0Fy8PAfX4zFIOhHVMEa2cq/AyMSbHJmB7J03x5j7ymVVbGPelJtztjFDy0htV0m
dAPqfbb3JQhZaH83Hae4Hc3W3spSEGWrisORwqB4jUc1XCGCHAR+kRw0ipZ+dy7n7ZC6YicShtMV
8BXzELRsw0Q3vKaVdYrbgKPgwq4Kc4oFDX8OyG8KgfjEp3Oc5pE1cir2oQayFA8onvRJwWBcJg81
JAenUMXed3RyCQQkVkNcRpXGcJW6c1c14lL45m0NvPTWjt3Pbtbhrjf7na/11o9cAUZB76LQTjaC
hXI5ey0sDedAcxaXeWvYhjmfBdTyLULNuapKuOvUX7mQiHBCcoEc6h3qRnkcwpRmF11490k8P6c6
t+8qI0wfVMwVlG2PM4zi0SPbvuVFQMRgX8RL0X2yEzwaJVZnL/9Ic4K/7phhinELGsKQYlUB6GRm
t77NJoa4LO8flcreDLY0wZzlPDOo0dDXvhrF5O7WxfPUbN0FYYBz0GIjQ4ENGcu9iLromNbmKTWq
dVXb5rZpu3UatsneJR/P7QkTTd/XqxI/zh7tQJqVf5dobiLpC7h5DA921e8Gc3gwBo7QST34XBPL
tepuXFuhWg30e9bjU13bNokYJ173VAQEYf+cWr3e29oZDqxUMUfUCdEQDfSqpeUVgeTO8TS0GNJr
+9Ts3/BfXptsUHu2bOeoDdND7xDemmrNUJ0Pp+jHpKNoV1Bgspog14FXljRzhPYTxI/6hrC4GaSP
sSa0weV26S/BVjl0Nhxn3e+cKXiCb/mYuR0wXh+OWzmwz4x7PpQBz7mha7YGIiMYn9v57Vw6bBRw
F97Gs+uuKc9lMSFvmVOjy+jDMrLRj3ZFzBLYqDeGqn4MSZNfS06eg2+8DsVUHobZvIyFyd6aZAfY
FqqeXcSwXZrfUQ/KjJljJp9ptsp844Xt/2I1DUPS96A8clL2RQmLHBefgZhmSuo+UtgTHPtXnjtQ
Hj3BeRiRSIqRV418xr0Vp/DC4/JLhj3bV9SzCbu2SpBCybFZ6D2cOGScq50lsVUMxdYFhrxC7NZ7
2mrU2iXssq0Th4MVstFKFEDYOOZbGz9E3e2SBHYr/glz9LZ+Zqnb3/9PUdu0zwqCrzF+1VUl2XRV
jf3QDelwmiWJ9ChQ6LAcb3ObdXIYf/Qgh9ZCNpJ0X3v21EdGt+xn7Ecn1sF3zdi6a132bxgIyGoN
NG2H7us08jgsO/vsLGNe5Rz2t8T3nZ2SWX/Ww7uMUUG6cLqwBNuZMeAmRxU9s4ygvKnVqB544LzC
PXl4GwiBdfspG1YBJ2Uqcc7TgG1TD9Evf/L2Kar0KrSzxboduhvpf6qmWyYhU+1oyuPw5amRoty5
6XcUe3GVluypFFV2nmHUgJwHPvx0CSti6KOdnC2E7A1eUb3ODIcpAnQdhIfrXBbzlibTHX5me1ul
+HoaapBWvYS/UjgcB5uKvxK+5UqJapyNDAoiYLQuykZsuQyjCLloAiMbrsypPkzHfO+hm2Kxab7C
KnyYHXynwusedQIweuzjV6N2sW9QrMzTujWG6CdPLV1/mREQD6aQkKrGlQNk8BH/PrE7FHIAiAXa
aZty30KUOZrWi8KNyCQ2//TbEJ6ER1yusNw71eaPmeej1PcVaKcy3iLQ0xpXosSP9n1a5lS++W+z
eLMc+QntmN+yThAA2NusRBve+SnrA9YCgJmV2o+tOlMD66ycoYKFUxbsRNvXgHVIKFHGLkmi36gs
w10uqS1K7GMUznQqTOF3z3FuZcr20sjkJfM/iONybiu9j6FM1E5KWtccosoTcQw2ojVy8hZ8/37C
4jI64hbY3KaZ23026bN0ktfIQLltKVhaLbHKjZz5q6tjBwkluok7zJ1Grj8qdBrSGJcAc3FXtBgM
Stqyae9TbAMwE4mC8Bzp5hVVlhulHMDzIFzNtj3HDZCQGhGVE8Ihq/Cys5RdxxoHMGAH4SEqDYa9
lUHz4oXPXu3CQcYOJRCzhpk7N/5lTf1jniT73jfJqps+5CvfPJaxuil89zUnopGDVELfJ6zZt3Ax
wUbO10oH52UhRDfLyqMFGa3Nrze90b4Lz3qNMlmwkwr0RtoNhWXYZnwz/pBWS3Zr78GfQlkl4oxp
nlPRDQAYPiKbKp2nrTa74xSRjXGC+FMCEi1BdbCCVnchIdTcU9vZRBQdAuMppQWaDdIirkykZsox
PNIPfGhTeoLtnkXciN+ahY5jUd5m2V+duOZFce6s+rZ2EgbIS8D3T+x2b+Um1R+uvc3gsmOuuRP4
hJKpOOa+pERtptOYxpp91Vvs/tA9w5SfHJA25j2D3yYB9hep/OiDDFlpK3+vw+i2tqNwM22Yetc9
+ia3FD7WNgvuVSDcl5nc0Lr+YZuRDesPG29kU68zgNAXvnnOl31mpTo2WpywlWlxNDYPCj4IS1Dn
SG5+l1GPsjJLkIfpcBlSiCl+8mxiQS9tFjOONjaqLh5EByrHj+PbgQa3rhwfQDlni8elXfFOZ1FE
jKft4mPWMjUYVHJOXbAHZ32pSfkQ5+k+8Pind90MXHnu6UDPHcIuhhV9jI5qbzzfvmHvUj71PJr9
FDfpZu4guVlBfxpdpqexCfqjMuWVSz6boNZ7KatgPtm0t6cSOsvs2Z+FLcVChH3mEkEEmK1VneKY
9smF8prk5xnrx5rb1LK11LH51LPacMaYAxYUVFEcSKT3PLtQQAOnvJktNpT9uIsLBtIpHj9biN0c
u2ZrU9RNybyygc1NfwS8+IgklClKsSf9gGNYHUfv1aa57mCPujrZ04DuiL+e1EfzrLwAjt9gZc9d
Yn6A7odsprDMBeaAGcFX8mDawVMVNxtKJSRNbTij/WyitqTMDNrsAUEIIOmbqYum1RC2d874DTnV
ebRor8IeMFMSwPLKGj1vM4ZUAgUBUi7YL0iB5rnrRnkXstyYRHrNR+4skRTsM3Gx9ZnGpFBdsDx1
e14s8Rk4Q0kc1bwPl+hfRwYwIwsIXN+7IeKyRATZKADVWGKDleAMbi1RwnwJFcolXkjljU6H9jZn
IYG0KIkHxjsOxsZeFv0Tq2rjvk+peqlafTA1fATJJqd1U+u+CHGj2jwrELs/6yznEjOLQ6Pm7kzV
nr8EI/2qe8Rk3d+QZCJwysodCzgxSgoBNm0xjIgPtbWjnzS/1WXKYOAB4EdmNTVDtlOqYFv6fO4M
y1JQh4huBkuI01/inCzrSLH8Skl50tBFconc50j+0ycHSraDLbmsHl1z2DskRZ1Bk9dbwqOxFZyb
pNvVpErxRnBmImeqyZtqbkgsrZ9bDxmpvi2Xc3+7n8ioQjv6TMisDjOGNiKsdXU1XHwFuATcu5GU
q73EXX1yr+0SgHWWKKxNJrZvXvUSkc2WsGxEapb24f3v7tRRArpkSWtvHZn/aFLSrpY6x11RHqth
KjZ5IL5FPbvbaonoektYF0N8chwykEuQdm/9ruMiUhf7aqSmjNYr6h07bD2CfYK7RIFtLqh7oPE5
B6sWN37NiZTksLlEiDOyxMncHAzZ53vPdSlDNNuRTvvPegkgu0sU2VtCyUBhKTFJ+cBZJJZJYcdv
MRlmlyzzSA/p1SfdTDhE7lniMnov0WdzCUFLBuvKJxatfg9IIwcfKzLTDvuCfAlR40/jDEmumuY6
AtYwQReIHEFRbqFLCPt3R/n/eO+fpvr7r3/58bOQ5UaqrpVf3d9b6S3qnsz/zHx/kMWPL4r4/u2+
/fHzWyX/5B//YcT3w99MM8AyL0IBjtzxQKLrb9X99S+++5sLodyxTNN2LB/D/f834tv2b8J1g79R
zRV6ZvLXv9jmb7bvLxZ8z3J9ITzvX2KX893rKp/iqjz+5Ic7Jt/CdPg9LdcKeRzL179+XCXzyl//
Yv2vyE99Xakp2ss2Jhk65vHS2x0OOG6KqlCXMUcfpNhxa6vyTVi2Gu9srMFvHbiWXxFBUQroypxS
zaB9pkTTuGFBMC2IpCi5DbOm3I3QmuqtZydOse06qptXHX1jV+mySDvbuJidY+l7jncEvZafLcA1
7KAHEr3b3jGyj797de7/+L3+reyL+0qWHb+A+Me8AQuR0CXOD+TGDOGZBX/+dXVaiihyKGYzaNvZ
uk7qfbWoHWR6ZDJ9Z52fXTjnZe8gj9vvNgs1JpGkNh6UZXXv6eDrYEskF9ULvIi1YtfvfDmtAZC2
D83eWqdeOXDw7BIOc0mcBvAgPLpcpsoLiJhVDsWdOFmM9X/xW/lLTOLvX8U//1pLLONPr6Lwye7q
gFGkVeEKaBtChuAkMWiiE3POIjVv0R9YG7OioVRwnQbEX51+eBoE+eGm8vGrNeo6LAwv4DHwqDQI
Hip7wGulDUcoJ5p31PRQOF/TEJid8XIifrCRPbZDeU6ojTogNHaY0aG2Zl4ICyUs9rO53ESQO4Ue
nyDSv+EbSBCHWxrhxy5rvpoOPmeoGo7DfkC/aBBhv1yYPxDd1CkIExrFpNKEiLkxV3ZoUnihZyiC
EcCORPnXcbYps7Fk8rMt9UgQTOeHqaFPZpz7hTBnl+fOqde2h5c4tgR+ZYu1/6szj9PO7GUDAYo4
tcaEDRyqCX9mhodVJ0n4QLRG1GMLBgWLcVHIZ99yo2eZZOUbchTrI9kBQsxJ/rak3yc71m921/c4
u0wyg2PTb9hEEKCQwQWnsd4yiFSHKmE09Vs33KTtYn3r1YzBb9zPYu4o3ljwNoXtTXtaiVIWhZGs
n4e5qr7xBaGJZVqdmA+fZmWGr2JWwb3tN8TXcZTIo/CqyEaaqHBF5mTl/W2UqGnGDZEO+2BiGeYN
ZfNmMOKdmNm6k9UPoGqbC/0/+k2QHwCzwVm8KZiIcrrAjmj/PjPfbLowvazgEjoFbE4RxcFNIxUh
a7Z9j56FyxSeInln5INcrxVN7GfDpIK7okz57BkaMPvsP81EZQtL0vzjqQQpOqKG/QQZiEUgC9Kf
NITLq2WN2GfnPOh3WDJ90u2JPI6p0Xwa+LMpe+OEkAS9+TYwOa8aakQPjEHVprImbp6UoZ/9mbCB
Ywzu3p7Gp7jEVUcjHRY60dSAmNuRrsREPacEGCDuWsWTA4UT/0L4Ubl2+V54mXHsRYCngu74i8xB
HKzbINFAEDsWrHKBuybOT4IX+OLGcNiSAvz2pYifk05T0W5ZA2VEC68XRNa57mhN1tUc/nRZVD2P
gxVj0Ldgb3RcVg9BAsuXyZlD5xQ06iYrRLS27aJ8KE2TK6tXOS0SAR7Pn5zpLqo1WLz0MZ2VdSoo
E54KdGObbdfMkay2+S1t4U2vnuAtjNM3f3Z7j2wI/rVrI0Z3h1Olf8bgnz/BeUhvUHr11Q6h1s9O
M23DIo/381A0b0Hlmy89jqBdNduKLOi0r4iAb8eIV8ui8A6LS3mqupldsItQubUmq3uDlxqumiSN
79wkcy886wFzktXf0g7pwDjqk70ijXJuM94qtevRGkP2uMt4v6LI++u8am9nHynML9zyK//9IgEp
x9nKrPooEorGXP9oG5g8IJSy5G4zrAxVu6bLjwxmTsDKGf0dKa8zMYT6NGL6XNzJtzZ2jDEzj3VO
d09fel+lnnCjVcPVytziELhedRWJZ/yRVyRGGH9X/+RW41lL6cefL8o2K5+AyCZe/6W85M8X5cno
HDPIYnNPRWaPfOg2txhW4AEGTfU+QN9/79ysvwmrvDy7sZIf0og42HoWRILcqB2Ad3ZBM6+n2+GN
/779JRLff9Tt2GIx5USOSFRlHN+tYWlnoo9u9LrDOCCZELvQ+9FLjYummOSA08zZuL2DnXpMmlta
qCB/u0lELQW74XdJke+Io8GhjyPSWbqhqjZFTE5QWAKw4549eD8nVOkdqOvyU2AAJ1fXyb1pmCG2
qGY4iLIbXyqjjY5DUjuXjIvTrYFhGN5AYdircdBw2cIu2NqUsx9kpDHp6kbIa2F1rFh1ge2gM5vm
KZFRjHs+xzM/5rLYDIK9RaDC7MA5Zz7mdsbWt5mnmtuRUTx2wrXohvZ6hJK8dH7FRqXfp9QA86CF
PWLsRDvoRw+9mgbZXwneZKQUFNO5MYanIHatn3NsyJeK0tx3/rF/cYA/XYLMHU7mDIsGwwESZ5tN
17DhPetXCPqUR8IGBtcXPshuSO5HXWR3Aypqg0vDkvuE8+SmtnviInVcXydeqg3ETcoZJyv7KiLD
faoabBhrJCD7YpecV1aGaezGIVksdZytr6lT88e57ZK9majxpowD75ZLPOvNMp/ufXdS7ar1A3sX
OQvcxHXwhpbVnN/3GjjAZDby3mxqzOEjlVIHi8qam15ZTAPwZjkhZeLNXt7zOasNLkkMcrskSeya
wvoJBxWD5wnJ3ngL50zhX4KbxZ0BhOcWO5C6AGzCUulYmks/y/5lr6KK8L2vlf7lqhI1LskBXvDC
OCN2xbC6kPdv+NmO8+By0tn3bmM9lnTp6sMoo5zQ4O8XqowxcUUOqOSbIzDeNXEmjYMvZjS6Ssik
XvNClA+CqjKi7Ty324ng5QVckxNtfFWTLzHNtqtvekZRYl2oANTSt6BKyzoOPjOTImeS4AO7XmpE
pm3TLy7OuiuaQ4EvDlkDhM6G42tzCLADLubKoBDr0sWEDqS/Zi4CEHXyrKzVq8z0wpOx3MWmDCIR
AIcW3a+qTLgakYn4zBVwvhmFgOEYGuMxDPkkZgPCSYhL4MTmx7l3Cw51Xu30x3LE3rRSfmkRMLOt
g91V3TmNC/Ga2H5WM9ghp1KSZ/1qnLC7B1HgfsnU0JcZ7NGL0afdo+BRML7RfXrlQmKQf8B7e8F/
oCFP0KV15xl2j7+1ychgKRwL2hHoWhwQ3HvsE8mp5jh81xHcp9JM++2nWaf4N1A1bibf8t8y2l93
MtY1abg4CLZpIMSxNepYg3XxhqcYejx7eoUsWOpifpoH29753ug8FtQo3I8hJpEcZ8kSvp3TVwp1
8iP5IeIcdW8lmyqO3XNUVOUhFMrdqgAsSh4Co8e6j77tDTo8mLKaWe3RosO8gnU2Ey2QiaIxnEtc
FOzEUcy4V3ux36xiiyeP4g93H+YCVP00CfvEKj+7yYCUHPGetvd+brCpC60Ogr2VzveIwOY7J5D0
MZhTfRrY2d8ks6WgZTiB9xD1pn7OI9oqpyDFhGy3xWIhNt23ojOtLdrhuAlM4R0SFZSHpLR6dH/S
VKIOE9R5nwImMTXtJbIM3lC2gEtQVGI8T1MJEBhH4cMkAQp02oYvnPj6js0YWwmF3QvrVRUPe9Bu
GTgSYb5VKnNOVWrnu45utFc0P3iz5YyVV5d0pgbMeHgDTXLUCSTDvglbbICTsfiw7WLLDBrcjK3F
dayXLXXCnRMfk6mJNqJeZlfLqcUbe8FpmwB7+NLcEF4jZbYckRp7A/oc6x6zEncgi1Bv6tefKf2e
xw4I2ypdFljgB/wL0XYkWXdKiDyZoMTtdexG7gzOd9AfAcaqJzOixKMLgwSob6ePdefae9kZ4CSd
wD3RETkiysfW28Ro/UThHZ5UrdOWjWD97HYeKW/p2cVPRek71bdhAf+g6h5gEqGg0xcdOau+NKor
dW3iieFC3ejYB/nfmLljrGKpwUY39DBz3S5bqK6mV76mRVbsIp7eHXuZ/ICqGeYbI3I9uQmscLi1
fWaRwRLlOvLr9iRkWfBRwCg2Dnl01H2Qgn0geWI2BA8cA7vMqmhCd9/kbQZOadZ7wX1m78qc0mPf
W6TJTKRbfHT9Y8GFWG7bCEk108l4O1pTu3P5ytk0YfMYKc8sl+VgeWYAEolIJ/1qnlzClnnPO6VZ
3J4xjccvMfw0AEtSlcXR9hJQfJnrGft0Lvw7qw5yqM/4EmZREoBw6TiiapNalsQe92ZPaQ0Kmfky
Ue3LEygcBW2nYDvriPqhLnW1tnN4WMS6S5BPDrdoxH0ppifL86tq43eQKrHfV/2jnMlSxcZUPbLK
Bs7ca9l50NDBhIMSirpHclbuk2mK5lLpnu+VfUaKOtLYcw4aZgbDay/QCRo61ThZmOqcV2X1OkLX
fiigTe4otIoMkn+T/0qcqr9LHEPtDW/W56GqA3LGKry2LmWgmH6WdX1WMHwrDHuH2pu6i56x3IMo
qt/GhhvwRMPnjYQ34FIWS71NkJgO16y6dd77qUlfynEhs5vKOSrDpMd9VMmtl0fGmqZeSsqxSrLk
gluUpvFRlv1TTjkq64KJQlmaGK4MZVRnERqIaN80zA3/vJebYnbllWJjqPxxilRO4ws+UozO58F0
seF1xTx849/qtxzK6oVmmjzOk8f9WPjuiRg6cCkA6bedrSbIjpm+hEZKT5AHrl4WFq1Vk2Nruukl
434zjuPN6FGraEVu+8ukqHVXKhiQWdz1+zyokrNrZSxNE7NhSWC02WMTszod6i59g/ND/UaMmYn2
JT7CFBxL+0JHRMm8Skl55qh+b6eVfemqEqcXXIf8kPiN/GG4M/thNeU1HiX28dhwHbHUAdlyQ9TU
84h/VxXQhbhMKRx3QNePKfXgUwnxgViU/9WVFiOH6rhfG70sDvgucTmYzdIuqQyLBt8a6J+miM5g
hQZe1+4uGVmCU8+DvHAtNbe5S+4ecCEeeY+Z0xTYn+s0KO89IypYzgnkCz0Qux6MeStHl8yrkP6w
klHa4d7U9ExUtWKsopITPR04+ZaSTaLNBnTdEuNBML50nhtRNmLQemZ4sTxV7lQ/O13UwQhzWehO
Hscd11P2i+XFEx0qgfuK35tdIQ/u0Gg5b1y/Tg+1NoND06uIrZSW4a5QGWWrEecV8K7RY9cUxX1n
4JGRhKIOrkX1++AnL43pukRAuvzRmrjxgfIybl1i0i8iaWn7slEA2KKH6ee/rg//98ArT1XB//6R
zbII0V9VPbUyJqb/779/mVPWUhX5p79sKSEBrd5/t9P1W4GV/ff/88d5bPkv/7tf/Fv55H8h/fqO
ZXOnRiS0Pf4gbBsKyv/++5/3t+9z96NAQr798fNH9if5959+g79RWZBwRcDIjcXcscGzcDL8mxgs
fnNty1wIKw5/EP9RZmn7v5l+YDl+sGBZ/vg3/08RFr/x6BYFmXOm7bqO/68owhblj386uBoAzHwH
b6n9D+Kok3dVZkHMOOQa6FnPo4elXOb2xS0Vg3nDKaJczbwh732DsDVUSOsymcZ0Avotv5hxhl3e
1+R37KkOwXZxWcYbYBXqlqhu8bNOixBCoDOWBzhBAyl7gojfZkb8qahT9UDVkjOSpCqw19v+XOHC
qaHZL+D5GM5f22HVt1ybMoRVW5QOvcaV21854NknFdXRbqR77zC3OZ53T4c5JKYO4Famze8pkerQ
2Png3MEFLdUmmez0xpBz2u0KjJ7dGk1gDHcJ1UEk8uZSeeu+ttLmRNjTu/p0yoK8dNmrjNyhIbmP
FjRX08iwKWB+o6/HWWLKUVrFl7DU9a3vxtnPNp3zHN+aQ27CdpC6NpTSFMk6RGa+kp0Fneym9vCV
EjY/hWkBOm0RaOqYG2HD/fSxgPn35ECWfjD8Mr7n5FzutTC7Na528rF5TT0RCuvWkziYDr520l9T
5TbbLIkAMFpl3OwGfA49nug++TJ72oX33HRzscuFN0B9Bz98U2NH/VUG1OSleZZs3Iqr+Epqbv2Y
OI3miyyA+VbEPXGXimM6sMw8nF8KJ42fa0odh1VM6/wDv758aPXQvGuDBu61xLpwnNj6djQvDfo5
mToJBQC9uAklqRJP++ZzwNg/rUKPNe8WMaB7m6LEu6aWbvbkAHJG6cHFAtlwxzJjdZ8nAUYu7WLE
2yS2Zbyw6Opu0zJpm1XX1t3eE0W5pbaExqlJ0cW59lQl30MYiu9JNQt/lVJfgcMiCdYWPMXXuIjG
J/RD6JmKazSUk84IqOPrgzNFHB6A8YaLKqmnbHJWnQV68M5rWBaS3m6iNe0mJQmDrCVXJj0Gghum
CVbnxdRUZL7gFAHY5Nb17bQj0Noo8V2MYkXq1nuvETlAopBzEdD0tv5AQ6mQ/2B0eYUcS8LAI7Kc
4mQ28lTlhYZADh+Ego4wMlakQ0CU9kPPo2XNHqZrtp1MfyPPJ+ht5nuFimBHv5g6/OnU5iL61qOq
7+ZczpxhMWN454Z0veLkhY/vgDNofCZ/bvP+msqUeqy6/85hZBJ+TyTI5TApo5WVj0jGfh0TxkzI
dBjE6pP4zjJwZGHq6cOPwYsKSimBGP0IUyOEoBm5x8GxEuAZEuJL+X+ZO5MdyZEsy/5L75kgKSRF
uNXRVNXUBnWbN4S5DZwn4cyv70PPqoaHZ1YG0ItGr6qAyAjTgUo+effec2f/ek6X+dsGsmFlMtj1
ojJWjFXwpEczkvvenS1iwXI4FTQxbpTuqSejhXHNeuoDuxttUfVdNJbwg0vX25b+WN7Eqp7OSD7h
Vg3TO2+Grqspr8JPns6/0MN4jKoYkhzP141jYpouCl5TZmV3orArQo7OkqmR/bkUffQWSrvdl7n7
OnQDPTF6YEGcU8qVZj2tZ1UDNMCvsUY1Xb3RPauePJYYnNsaa5aZjrvMcI4V7aC3rgOUOY0aj1JV
z2ZfUt5SoJJu63x4xapcUxxYOQgcZFEn9rN7u3I4k83nNhvYDaeI6j3rP+irDT74Mf2CpMcMkup9
tPxGsVCQgoZBuu4McfEVLv8BTtJ1TpvcWmgjp+LGuxNEQBlN2ls7buYT5E60rsJVyUqVbrkvnYjZ
3krtDauAihbSYTjkXk3OCmFuO2h6VDSVWaRjAtZssyUOpc2aFad4Z27D3P1GwHjUAjkkHUao7c4t
SLFl03icBXlBDyUQbsvdEJO6L6CuFv3XmECqa1NJ7mImAKHuJf1HLAHD1WhXL9qPPsGy3ngejCI1
IkiSf2BOPjK9P/S+wd0Bx2SWvJDK3AVui5U2lXSGxf6LHdnnXhUYc/kBtWq8tzBpUAJ8ZVEYGwys
NOIrcn9bjEA+fA1M/wVmOjxR+7rm5qogTxGKq2v/ZWCxDmXwLZUQ/vg5EkPVT2Bqz44/YsfFxemR
HDSOEkfEkJ5UkV6FYQyT5RJ4T5XHWxvVniPouJIExGESfVqsXLx64y7dulXXHslIrga/3lCAcHSl
6CGAYVvsFc9Xxzq55bzhULLFAZ5eUV2EIzny3+h29g+8c1dmw8o0wH7k5lYV4Zr4Ka6L+6i5yadT
WIZYAew1bmByu7epr17qlLswlkU74IBgkyhda8JVFx7R96UuLnqor6Bdkbbwcypbh3jcZFKfynpJ
jETRqbMA1Acgg5kFum8KtR6WSXx03ziyuDSgxchuzsCGxMb0YLaWdUskBJNbxfvj6DLvu1xSJJuX
C4Z0eZq3QblQkzLi5QSPuhbrFVCimhG4JHyrU3MbNBo1SQXiHNMJ++FxGDkF6cI9nuC2UOvWnV2H
OFUwZOEm9kLwHKbxyX0H6waRjZXRg7nh2/sJs2Ta22O3HV2TmEE6VNVLQ0snArXjczJqObG82605
nU0Y2+eO3cDZb1z24JDCkrem0uPPGcLFhWQoR3Y+m2PWBOMpcor6ufcXjZX65v4Qll3xUpaR3EpR
AYIccJCThWVt6bf4BoVCoWRNYoUn9DJ6AmdHJW8JFhYY2r6O2WC12XNBK8KDlc4Jb4DkPbWUaUmK
pbdhWK1jMZs0KOvWzkjE9ZG+ko2GEaY5t6zM1Ks/uoXmBBOpG16SdDKLA+qEpr9R+DM5bGv0SSZF
Oe46NfTDV4Dv9mfmCu+hBamOhsTsB2Ks182zhU794tYDRi5AounnAEQu3kH+0Zc6ixxOtMNkvMys
MzuCITzOLCmSQ5NYSXqZbdHG95FFJ886r0aSctHSdENY3OXBtRzyLiH5yekxyc0JNqY5NeK2qisN
xqBwX8knZESQdUrHHpSIc1SmzesYhdF3befVWbFKviB1pMfEy/GT2xa3cSQjBaKKLOo6C7nIgsmq
KtJoMr5ycGCGG4OFFFmAxOaYq6e8djamxJpwlagy3o0+kfWhqsWSLKEvZ+W01Or9ADle7SmhCndj
qfmbGZhzu6SJ0qxExLnKWHoOpPc1cXv7FmNhXdNUm8HcUaIJdz5prWNrJsMjjIIwpC2rr+9pJU0X
b2vvDvvOttxrLzRtiyNnkwNZKUZmnYCQFJ7mUUGrMZc469y2lAdbuPjuRePZzwpwAKPEIGeWqKyK
7uI2yTDXxVCZe8ed9xVqGLBaxY+jmDvz209Vs8b8hPu2Gix47HZE8XMU7NOum95Y+roXP9RE4LmW
vINwZPAShxim8YSH020VevNhmmuXRZbjpHdo/e4Ork/wHlE6doFLrvWGUldu/SHB7JUl+vgyySGi
L5W9zJc1hjSlAX02gJ3iKfdX8dSLW01c9rZ1+uoV9m4NO8pOq/PMF3Hqom4BN2Z9ccvJ375vgMNi
+eak/sNzp/CHk2fqMqhpAGrrWXypVsyBPMtY82eKna8R5cU+nLvE2EyMcKdy4DhJr168HzqaPEu/
jl4stFewZYSS39gqCo4sXUTPqu99WHGLxXvE5/3Vp/Q14zf372u7aT7G0KruvNYbMUA0nAXSWTc8
X1I6V6ypP4eeG//wSy/aTfasH2fXlm80uifsY9jGP3pOzK/GHfLwK4jq6BYFiPKJroJdCExPXRc8
YrkGWzSWtuy6155yta3sa3YIjuhNCl6C8DWvJocfbFUVBMgi483I67hflQbJrspP4AmoSt5S6VFu
QNTa+N/chjt27Ho3Mmymn/7cke/AoQTajzQUbIVeq/bBn4a8JljGVL0RYUxwns95ulfEhXZycoen
2fG8nayL/N23PX+p+0Ze6LAMPKGXy0ugWyznNtCNPR7M4doKw5aePyJY97EWeAMR4BjPCb1Y+BRK
HHbkVCMdH2XCK993GBWQDCc/nDa5oQhd04suH1Kj636k4cwGk4gYEw7Ob/ylREH6ddSTFSPwyvIw
BtyR8+OCBb1BHUA7VYDfxbqza89fB9OgX4cWyX7T9v6s16YTjMcYHmpJVbUXHRqrwFKPrtS+hwzA
ZOpdZV3SXrL5alTnDKvcrcbbUHF3Aq1bXwb6ceBLWcPFFnHD1eRG104qSmfxUcClbNC+iEW65O9X
UoVAlVumvx85jInw3a0o8tpYBgf5O4UVMdgN/YKQyGxWpmnqVDAw+0LBH+iztj8zrjEnJVNsJYyB
OOQFTYTzfkbMmQHcqfibTbN0WJX2wWMHiOinzqL4q+dfQwPWcaH3Gu8i9/x6Kst1BmVnGxtRdm4B
m16TlpgejdrT7nVQD+NC/5maE5tN8yxKhUHTwX9LdjYgROV5TfDucz67mKzSoy2HDB+CGqehbDtW
HmNeEzop/NG4X7qWeEOrua/LHWuGgspl6pRDyI9m+U67YmXfJX2Y4U6KpscuA5MocGOBc6rKgcdY
pdnRcknY64Am2rt2lIiajDHBhr2ZhC5FexsB2WZyMYWHrY6ua0IJXL+xw8uwGERBGZSz3mpVjzdl
FtuXdLa5AWM0z8g9ZCNVnrM93NYQpjBIUwL0PoWaSKjXBUc/1dQjsZkFWBOhUmPR4JLiWOQ89aXm
f8/0Ft01buAYm8DIcctbYB8femJinOQjLGsbm6WJvW8F/7WSK+9jygjM87S3wgtPQRgW7D79U7Io
MJbTqk9nHupr02g6egJ0+Z4v8g3WGZScZhF1ikXeCYvWOXK7Ml/AaCD+sEfc61+K0PRLHVJ6ole1
p2uAnruY9ua0u3gwcU4BJIaz/qUyGX1JzR7ONaqLCORav/QoibnlFC4iVbjIVSMnyb0Z848xImJP
bVL9xrccvI+/tK4oi52dvwhgYVPK+/CXKgbwgf155uDqGcfgbopa6zWW3XwXLJJaoQUYg2YR2lh5
sI1fxLdxkeFIAaDE0lnp7svUtJ9rHEIodl5FDLCmMOmQLZKeidTBd0c5WrayFtFPpR1AvkUIjMlp
bdNf6mBqzaxUh9zd2nNYXPG0cc4ED6JN9ktbDMWcHeJFcPTatPsqw0jtmH28O29RJnkcid1suNND
ueiWg4cwyhoeNbP+JWxyR7QP9myXGt9OHLx6VqJeEgaWN0UJHD/5X2ppRi3XTbFIqJBovLv+l65a
450gfuCxyHcX4ZUTMPQGghLIwxi1b3VWc9dzzdygHaeThyAPqd4MFiVXwL5/ihZ11zdC98Mzp/au
/aX9Liow+SSOERLo/jL81GJrDI71XNlgV1mGmy191Iui7CzasiB9d+/SlHTIig7Q3i8NelGjGZpA
zM/ODDkNrTqIqfdmeinds8r98WYu+WRWmicPzdCF7d/FJkvlgN7GhzbqwPdOXQUdo4oGmrpTCsvp
mB9JbmIzX6fZQKEq3yC9hR79ulQQ2N9SarGcWefQ30i3nunTG+VT2jl626epKjDpO8OTx+Ox3ShR
y8UCXbhvqTNO/3RL/j8zM///uKz2TWELTKH/84J63yXv+r393aAs//vf+i+LsvMPR7rS8Sw2yOqf
RPB/bqU99Q9qaS1fma5vqn9SxAuMLriRbecfkjW18Gk4+/XviP/1f1jh5j8sJn/FfhmPg+WzZv7v
9fl/2afY9P+Pdio2338xU1HVJZVvWj5FnzZuA2zZv/uUfTwfXpONctu6lPis5nkCCDlV9iYR7Lx+
+2T+nXXrX/6WohdPMs9IjxXbYgH//W81nuklQ1h422moy59GPZY7OqF5nKdtSsAVCu/+P//Bf7GK
YUT2PD57ZZqmj396sZL95sL2USVVlwZEPTmnsSLITRhLHdPssCokUPNO9vI5CbHURjTpWauZDATy
1ySsfeFg/hwNJzxZCKZbnl/mjZGCcmFUY6z+mxfK1/nH16A8vnDHdbkUpPmL5/7bC02kQVJvLDhl
ScM/e7bp7ZXXMjYWUJOumbZpJR6GftxLUzdvvQYYge/Bkpew69LHggHwSKtT+f2fX9a/2LqXz08K
wnYWegpX4h8YeenXeFX8yWM4qZxzO2TL8swuo2+PARBUn+EfRZH2JzNdzmRtojb4ANRVNDry2Z7C
/HYao5NlVQczMu45ppdHunJAy/adwooU++mn4ejpIOykXsaC8mcXWumeTW91+c/vxDKRlf7lE1aS
3w2Sk6P4v3+9FFQ8k+jrhMucnEXXehzCnTH61jGzouAJ8L2890wQwvgaOn0xymb4hP5QYmvKCx+q
ep39yIYIwaXEjkIjm0JdXDld+G74Wbx2EusqNJPbUiNQz4XemoWg/6GwTGLyMj7PmoFaRPNdgWUN
48hj4rjWQyqSK+BzV8YkWec3/rCtXEC9An0kgffTVtgJmy5qOZiok57jXUdflH/PAeY5bXlIGV2+
BH/bH532TvCIj0rRGzVPeBAIsWCj7mp3V1rwL5xuNcG7d9qZWu1LKyNQSBXbpzqgni2jpXTg4Bib
L40FwM6J7XzlTx8hcNUVLnFctHmp2GFQ6cNT/6msulPkezuTBaGEis7K+hP3MOig6CHBbttUzZqt
MTzQmHMb0Aqviyg8bZp1ZopHxuJPVAr2WsKNNrWVXs9zcGkN/iaHTG8F/IiF1kRm1s4GcRbsv9sV
Ls7lGNwJ+qa8mk1ukvM75dlonhgMWeykLHs5mmMGLf8mBLDc7v+8cCRdDw61DMISHrmQv9xDOE02
qctovLUCkRNooj4E76J5rWy1FzlAPylDg1NqjjFIglpttp3Ohm8PX8rPsc77xzHojU/fHNIrLM7h
NiG/7KxczBy4X0R1V0Zlc4Xlv3wJZ0TBXVjl0yd969aPrgrKEwgH44XMeHhtzhRDdw4xxZU1R+5W
Eh87Mbolu7bzzL/7wfxVrJQOP33uQ8vjTzkCLXv557/dkWhmAZKw/PRF7U9n5Jg2hJpqOIeKR9id
MXn+rrYsGwZlNuMc1Po69+exWg3SqI4Wi7jHrG/0N+sp6+d//i3/6f/llanl5RHRoYtKecsj7bdX
BpkUlJc7uDCMIEgKXX5H/XSozT7bDGP4N3fmf/MxKAc/FSUabBN5cv31j5UR7j81UURJrkW+hIv/
fxJmdvV/8ZZ++yt/3JwylbD6FtrdYtyIv0yKWK6JV5OrFbioWZ0V0+4//0Fredb+bqJePkR/8Scz
QyjhLIr47x8iV2hSVXbtbgtcb6dRpbQpuk2XHPU0u0+KVSUub7BDm8jOzRdqS4o70iH6byaCf/cy
fFRxn8EIgZ3/968vozQGtwLC6bKTZyIGyPZku60kbOnn69lHAe5CNo2Zx87czofHtO3/7hXQ1PKX
D4LdA7MUcTCeb7SmyOWf/3Y12ayg1JQl3jabXQB7UQf6Fcg/PPi5pDFFDBNwtq5Ze0kv7mEbgKDn
iBZwZFNF+zf3mj+HMVcpQlQMABTccu8Sy5Tw22vh1JDWncclFoVZuvXaPNpgsLU3kVWJv/lTf/6I
GDMYOByCR4xjlqv++P4j2FOZ7Ax/KzMvPLYcWQ+5NQ5n0QTdFZ+S/3efMz7CPz5pz3S5ozD3cReV
rOr++KQHu3Xt3BqCbRbU0x3LDXzAwTi8oHPOzSrDoI7ILOoDt1J4UFJ3gAlaFLDJosptGuWe2QII
rz0SEIuJ/LapNm9x3dBdAzT3BB1K4Ob0LUmNI8hIGm/MfktmyltPRhZ/2FVWPEcshdcQB9utRfvX
MQh9CL49IBUTsD9CtRI5OBZE3/PQDtEnn1B0Azqz+spZGL8GTs2xLHa/2t6cPnzDHbaDHeTrbPby
fWWQ3dflWDoMB5xAfY08k7Sxux0zN6feVGQ3wE0Ldg4RxJjRC4C/JzWvJEF6i6kgeKBBF/6zSNWZ
fBSUByu0Nm2VA5gnRuwf2rlu8aLCd2D9RFXHY8kmleLYlO7nFWaqHK2PQPnRzAZN7N8bv2U8bUdw
OaPv14dpbDZmJxS8YgbRpxgw/W5wpunadCPYbR3bscCurSeaU8Q9AB6gL14gug8nNRPqTDDQRo1p
XzMwdDtSFojuaZUnqxjrNiZaV90kiqoBa87cu7ZX+WfRzOQcmwZaUgWZ/oZCheaqymBCun1jH0Hx
Wy90KiPQ2A0pmqF1JoSQtCeEkZE7GEMTOm9OWB2edG/CNWz6exFMODnsBGC1JYsH8ErlFelIWmAo
F7qaR21cUqnjGxobo3Vi2vCwyR2wuvaqm2A2ui16qkkCUlnviNj64OoY0vNstxtUa3dlVJN4GztK
31gVNy9JiBk0nObulQUauuGUBsc+kSlDVVp+gAjpH2y/Db497dRPmPwof+/hEtut8dx5Q32eqyD9
YSB+v2pRtx/j1C3FncBeAa+QkQQLEmIgxNQGRteSX8UA1CIINYJFyNpuaJvodXQJfq4cLtszqabu
UU8ZXmijZ98bFPYaun1Cpw1+Nu1r78rsm19MrWTt0u+9dvxofPXRYE5VV8wrCQCVGHQ07Ng0TNf0
FGMw1AO3G7dJ9inrUSAnwZzwweHRN6g829lopT9wGKttP/bGLhVKUTVbpdspMLhF0tiEqh5RvYLM
t1q6QPZFJWayb064FDjSsja4Mj7VfpQ+cTou9nJ2rS3GcHIRILFw1YMhLccw3vouYWvn1x9Gknou
66i/qx3UY5aSyc51wDZMBl3qMA2bxyikBt2LJoSaOcjuHQmkf/Ca8doO2xedJdOFtVp0KAWG36BP
1TZg3bmrFFGAyRjtDzEkHao+mIg2tlm3mk17Yxs56mbAJ+PtSoyyx3YGSbKqF+4uRoXAZIfpZHuC
7ER1zdECuBfbn2lpBPeTCkyQFLoOKb+zvIWHVssDbtVyF6UTXSEdy3LCYJTpRamHS9qOr7K48m8a
/Fpnuld9VO5ONLeRNWJa6DNQyg99ZTT8uTayr8j2FzchbpF9a9O4FQ1iRokmHXEYOdKS+awNAyN4
536WwuD3Y0EvdCK3vXYC1s2ldt7rIjFfi8DtblPD1AcEMvka+aa+sujTfAoxRu+7gFsc/suh33Q2
EDrhWkD1RzUDK6uid98ykiOLb8mpYQ6OY9qaaPGmc22bpSSlYRnZaRY15Zoozeemt4C9e8ZE+WsL
h9cz4OZJu1R7eP/i4oWpOlU6m06TkYfv5ljmzJX0o8eVW7+MEviOj5Xn0o88BYx0AaJElC0i08Zv
7NJmrlBN3UxRgQieK/+QE1S5aSxVnm20jGcQx+GL2+r+JuPSfsUnjTAtTM5xFjUAd3kohmvIJs6W
BwoHNotDnQ4ySAX1sG+UNXKj7+dNP5VwW8xqn3d1jG2GOYFD0BCceksZez+KgKxkFaNhUfa4aRID
/uaQ4a5LwsH5cDNhXKeOhgvop/H1bE25xV1+oDe1M+0HkPykeQpXXxkjNm8aHcU+z00sCz2ctqNs
zB64BHmg8TBBjzTXc5gWrwXIMN57Nn/yZc0kiQ32wRsC8BWZln6G0WM+F4VCYuBUDijJwDOID5N2
ohAInMg0LcgsNwjoRCldGLH87hHCHhCBgd0sDox6UBJHPWQ7qFOJ+VimU3fTtk34uDgvrZXl6Wov
+QmhiDc98BCMU09SS+uiAflcW1AhjkZQBGf80M1n4y4grb6OIroJ5vDOwPb9JUbT/1BxROPRaNBx
kQf6ZAXKIB9UaB7trjffNDjoXutRTO9iDMByopDgiibzeh6V8g6WMc47emj7LeInNJ5hRGlPhFGd
2EKD1Sic9pu6F+8QE525cowpW0NaFcHGYgEMzCLTOxRs9cLRJTgHuQOaz7EH88RvycT8YDgFhNtF
vIWiD2dDuBl2GOYTyNzSgANY6tdExMVTjy8oRBEtaw2S2OC7bQPt/hi6VtBIGhs3aZT2OzMf8m0F
S6hfRWTUXp2iKHczqiS+vALsfB46D6BpKD7Vob93gRtStaRy/qg/JwKLuAFbibXvfDumLNg2c0wN
JecxeydtWlJbwtmH1o4JXw45KdlQtt3OEy6EftOW+OycbigRaThjXKcqG8FuDzVPsCY4OhTtTmtC
HvVlHNP8w8l1uS+MLvpuvbx7kgHxDDQbmn3Q0FTabtDdBuIugfjW5HpL6BrGeI0yxbNWuUTCNR76
uEOfrapYH7Nkyd1FPWn/VUQqnpeiFJVEWc42ZClxv+NvgZVi85WSODe5oPVgiqvcHIavFP70O3wF
4iCQ83dFVckrDGkFgLm0Tjgg2+OmdIBtOc3Al0QXnd5m8TQ8WUzMW1HxHRZaGXSwySC9pGWm3yrT
rm5BE/E+2na4y7M+3eLuSPTOQ3j9HE1M0qQNvPjbavgM56yz32YoMMXK8kecoW7eDWQosa1eYDpU
lL319p3O3X7eeXqq540jnPngx1m7S3yTB2LslAtVaYSca4wy578T585LYQn9lLXSPIkSlyQ/4ix+
KJl8lwzACKqKUfi7Rbt/q4O0vpuD2tkzZSAOjJ0uD+5sivPkuphtTFL1DwQg2+/Syso9xQu8c2a7
C15f9T45JfBUNv8/HCKbW8wO+itDD4U71Mu7uknzb45Z9k2X2jb3TQgS/FfCj240jLc8LKMfHRq2
ywPTopKjHqp1hffwUeKdeKgMbQpu6mO9SQPD2WTkZq8isAWPgwnCgXyy4+xUbHIzGPp0g/mxPogC
11VEh+N11sbYG2n2vi/9yiD5bc7qOWJ+OUeDbF6rzDKfQSepj7Az6H+W/YiSWwUKu2HvQE2mc/EA
YAivHv0M8W3fhP1T6rA1GY0pPzZ4VO9UZ0d3k4nF15p5UjTepMID98RFJJzM70r5mNjoUIzvBVfW
fWRIZyjgOkw9jT62A2E11QXU39HgJwJtJtevdULr2FYgKSUr4Oimv2F6Sx47y/Xp1Ewxrkza4s3k
OcOrVYseI5njPw+24js0Q9iFKgVWcEJLt0GCE4FbyUBJfg4YZ88DpKE3MwphBg1OBj43sloSsm7s
YPw3W9pkcynyZ5LIU7cqxxx+RhjXH3DEgoIinYKUpao56m4CC8rpWomleE4BnqCqnsLIPXpWZG6M
eerqU29bjJc2aeULq4FgHCEU5Q2LBsOf9HyErYCrkvYzOaH14dPcpCEDxq3pspE+DVU/htf8e+lT
TOKXcFdftmo1ezWNCdBJ7HIp9wn5PdfWVVsPC5N5pjUKR/cYDQBSK2sLijrIQXOXMr1jtRCYEOwx
nbZuKDe1J/vHIGjyGwCk00Nmju1dldXddjBMnJi1pIFkauGAQBzhwFN6xXity4AOIb6p64Biu4nO
a0oBIDVRC5LLfH4mFdN8R75L4WTfxfQj9JZ7xuoMmWsGHXCtmww2hx82RE8oglT6BojSdFOn08hE
aJblsXd7E3BmkMsrnqQmY2FQVrfA46Lb3hf1qzIbJnloSorAnk5BvXBvei5xTse0XRfEIss+/IG7
frydI06IVNSD0eP25D82tb805sThY9hxxbHGItTnQYgaW4zuOLIn991ISLsWdrkVQ0PTch+PW0YU
f2da5ausZxJsTjvuB7cH8RH7fnQr/N7/Grux3aWcYY8dYOu71E2NAus/ZpeVrUeAHsXMYz+Hw6gn
gFWsi+f5uoua8lGWXn/VUuz1WFKMzvjLY+2bMkIqqxfclVO7Pz1bVttG4TIehrK9KqkIuZriWN5h
miO0B1geZErRZUTRqbOhnzIUFmWjegbZ2fkzN8uxX4gjsv4Je254N1OrvMrqud+SZRlXNQaadd7o
8GhPsNR9VrS7zAyCtV8lvKpmqq8VZQjXduIZX/UsYvL8tkWrvejCnTTaalfkJpjJlsH9o82qksY2
uNnSLfOfbNqDimo/7L9dEJfGzyxBFKX1Ymj9izngtzjNfMRi5aErcQ9wIXX4OCTwfIwAu+2y24CY
yJ/V4n9LBWDWySGT6Jd2wYEKMM1FYcsRhMc5M63mMqQ3oWjRfYXRIoNndR8GW1rNvqWDuQ5vQ3Zn
1lK8KOawY6PjgDh0zM8oM5LFeX3rhOVn77tXneeojTmlzUEMJSA6M4ArbTayPoa5z0EJ9XsVyYo5
InA2GIZA1gi3xjKGD8IkNPImFFR8DpB6y6PM2BNL7tcGxuF1mxUG+z4e3QssNRU3BaGS71wrMqUt
iXiuefuhHQ3ctV3INC9gsgoZtPuA5Q20lrAmU0zmePGCCLGJeeYzUdPnAgRWUupnU7W3tfnaF9ib
8SAwVUPEDpQ+xzgOrrQS5PP91KYbzjJuixwaTsNNd6XTKnqmm8vNSaigCm0ByakfvSejg+0AZauS
KaGEh97a/WCBQu1QCzajObIwkXS9ODpvHtEtPE6Ncf3SW15yakYTdwYX2xavDopGp/piIaVGCAqd
RWx51cOZirEYj/6eY3O7rhZ0kpnZ080gAvtbw9b5EYbdfDGMUD4hmOL318HcTSssPs5BhbgM25E3
e+X3FhwE21UbK4ZGqaEN3GaeOT66Rt2+JWWCp7hJqm5dlTz/V1Ze8m5iuvKISbp075BxIYUd5O3j
MHHe2hlhYgV7KJzTFbIf38HUwIHY6Xjob7pC2kQuA2oSXE62kJNGmx+F79IwRI4luanLMjhmWBZ/
mGkV3lmylkdL8+oYU+wAjx+/n8dFYllVcU6pUDkRQA/bxLlzmMvRiDC/XodhZF6gvos15bHqWE7o
Yk1FpwzkEaO+jezqTmrHeciNFpNGIfwOr0Ig7J/F4NlfAZn6H96c53uYYR7Bov4nqIj5NAAq3tM0
5V6bkx9fAleOd9ADKtzN2twlUfttGOT6VuzEp9OcACexI1h6pl1mFGFVmIfyckF/iqS/FPnkfE2u
PW+J0vYHB7s0x7au1Vy7nmpv5kA4gN3c6NwRY3zyYj+5z4ayetY2ZJH1INJFR6D6mWSnmMxjWwfB
XpS9e4BrvOyjm/TM66VdK8A9mhgaI2YlrNs2z4Y9jPaYxo+A+H+UENVKWhcSjWUt6VZ3wUDa8Wvu
BM43l4fixI5JmZmw9ggqTPHwg7yhvzJHtra7QRUYwDmuUsnm+0V1CKBj7Ab4X6u4duOrkKPFzpkn
qnXRXd5cC+tjXEYs/2SY9pssdn+WPG5+5CyRf7IkiGmW1r1lhO9EXHv5SLLJPqsZJaVcz3OiMd4X
MaNFnZJ5uUoweD9xePMJB0dz+9XJmvTuevSRJD/C1LOGV2mzNqUWJaZel8moIe3RdzBYgFkud0zu
VLRJSDhltaM/Y+5IrxiPYcgE47RJJcqidvwux63Psahvx7DZLnixDqysiKxdn3ji1YD5UO90ybav
Q3PZVJwsnzowGBflGCR4yBZED74hJAWQTfHihkP4U+NfZ+Ioa7760SCgn+YOcCp2rlxHZnmkfEhO
4HRCzuVO3+D0r0OvvG/xbbAYhuV/UE5PyreMMDwmNg2467CrZgrdRH3XtmFzGxRlfsoCGTwVNI1C
HyeqQgNVBEPEDbv4roch+Ia9EIyq9ihDxzaNR7MsG2cH/y15wUQLuqZOnXUwtrgTSaNGF21H5Us9
+NbOGViXxKyj19yBvhI7WwufmxL7ATqZpgaUbOnCKjccFg2uE9mPWMXpr7STxvxJK1t6BXY75B2z
ddjl5aIsUwLMcOMZ6anshso7cRPJOFAtN8i8CYNbMUXNR2zlw4nzZnATExaml1DjglvFdNHM94Yx
lmBjRodNblPDcIQrMhiXCV0U0ahnJCCVbrXHKO9zYDvT/JTUMWsSe0w+AsJt1FV4gbEhqxQfA0xX
K26BxCzoUiVSPnTZjtVKReSrpeB3Q7VD/Qmgg71Gnhs+M0RLl8eshmDcOTmjbT3x0GSAkNeSU/Kj
PXqN3ieRPVNOawk6OLnJrNOYAkc/9Jcv0Z3VuHHrjEOwQxXAhaBKepoV7u6NHXGxqxSn86ooIdza
U5K8DDJnsdNV2QMon3FdFC0W1dDkuNnrPl97dIan9EL7EIhq6RT9xrZKdzcZEyfOcORZnv5v9s5s
OXJju6I/ZCgwD681oEbWQBbHFwTZTWIGEkNi+novtHR1W21b9o3wiyP8QinUYlcVCsg8ec7eazsd
0M8JWs0CjmXZQd4qye5rOXquZNDnCamPefxupYgQYHa45gtIC4VYKkIrSX5Nm+BcpgOPm5sPCAkx
VvcTSB9GC9OmqONyHU1Dt5nyQT9LZNLLDIv6GgYLeT5Cr5/UzDbWLtOJVapkiY+9lduP3O2lR3z5
kke+WBq57T10bUIbi0YAhyvVW+dgLEDpV/pdamUgu8uaA3taBdpznkYs9ZLkMdrj7roUOUsVPjyo
YInyBJgDcGebg07u4jrd9FAHjXUbBnO6TBxZD1OLhhJXZ3MkJs7FWY8da6Tbu5G2XbJ2tBblVqnv
h1aTEFKiWN/U5N3ccKYWclliWks2fYEuAPPITM4jckdmp2Hu3lZSMe+tzuUQWLetsqLDHKqLshP6
UXEzCoi+rNx3PEkMF6VqZu/mwMBvC5UoJd6owrNz502MIDaCwlpuAgwx7L1hNi5MQMEX40et3Odu
tEOSGj46lYrVJ6NXo8Lsz8YBr6HjXLQB/13RacHWpND57Me2vC91R7nPelGThNBq1ousHeOSp5b9
YApHfW0hBzybnZOszECvV+pkK3sqGOdgF2Rvc2pASp+BAdqMdpLcK45VP8d9WfvkyaOihpHo7kJV
ybetLbUHL5zclSDAZe3Z0/hQFZ3FMTcTKx2b0LI1vHZFWy/zrXHoFwF1YbLArdrvWxxth9CcyB1V
dPKKEogLDJuyrYzN7qC0XtsQ4c5ioMSNslYKrztBwRp3E1On9zQM7Sc1zett26jeOayn7zVzNws0
h16fI1Pp0a5WcpawhJPjjzVRVzry5Gd7MuvXYlK0r6TuH6ZG7e8Lp6HkTwY9J90xN6BcFzFd4t4h
2+eQjqV6CTsY3egl7Emj66WKQ0uGI7fCFFvPNRq3D7U3uAEhp0OaAoH3nVQucGgu1ehBFSmpigmi
cNWmVb2oZwt/iijuuas9baM7zbDWi+A1K7fYp0pSampIR9FYr+IyGYj7lVWHu5O/fzfK0LnhwOvu
06QZ76lB5Uta2s3FCm1KLi3iOAP7SR0QYONLoWncqJssjPILFuV+A4hLfHQE3fgVfmO03l3sM14X
+76ZgtUgVUKa64ij6NBVXcp5rOc8QPvxkNo2rGOeYZLVwqnxQfKJpzIu0byYI+4uHmCoUFY7rnB8
yquhhfrB9DQWrzwENKc2cmd7of3ReimMhTqa205JzPbBIbkwGDyR3DzGzUgyUDtuaG/n/jw93gEX
iQhXQjVaYSwA+FOnHO0cy31XRoWMPE2ar0OfD1eVpiMuKg+VDvg/BxpVbH5VhvSeHc+LP0WvYlUJ
K2IrHdb6jVl52WYEazKflMxtQ1C3b2qtfiSIRLlZeQhItJtzOckrEQ9T0CrXQsubZ6uYmCgB6oX/
DfH+36YSElzdF8Hak1785mE7PVGYUik7EwlBg23/Djr93xa5bj7LmV/Q/B8AMsAp0HXkPj/pR2bq
w18oDKtPZng/S1z/+Ut/aFwdUAlIWS3btdGk8M8/yQv2bwjD4fQhGdAR37lM/f+hcXV/cxHiWZ49
i1hVe9ag/IFe0N3fTFXnt1Tb0NigLP1f0bjq/1H8R5Ka7pkmJAUTmYn7i/I0LsiW4f1VG5k2Bw/0
5yXx3nuqpQ0Pnrgzh8fcqh+aCsoSS6sGE74zloEkyASnQLMGw35jFFWsyBhXfACmyPVU2Z8QZ1aL
ABjNhjj5y2gyP7R62Tz2QfLZC6d5ZAh2c2lkgM4OL01i0alLm6WnyHu9riH7k7GkUZzI4drbBXmI
mU0kbpBBWiyOZECTqmvowa4Ow2LhlOfcmMZrNJHpRvxLUnXeuctLvC9V75zcOXhMMxd11pDJhjXa
60djpRChSwMnXdEAc3ZdY31M0mxO3A+PLKDTR6Mf2qhChdc890jeN7ZJSMMUMiOYC0p6BcFwGmjK
0RR6Ra/CsI/0gTSu1kFH+k2ZdYfCILTSlc/Etgi6jj3ZO7jG1+qSlOFsHen1t8KDax95YDc7Y8X6
WJ7d/BU0zYsUijF78MrFzoBcSJHIaFHTVr1oj2pB5Lja1XyCiMZPObw46a1D5jUIyqzBDt917HAk
3emUNQQDVh/EqmI6UmrwCzXU/47Q60UW9ViOwgSQVO4BDmbja6A5LEJSS5Z9cI7pr290JBTx4Hbk
FkfGwdMD2KN4CXBDzaMTgnKxe9t+456HyGgPHbVPG01MR2vv7NqYvDSSag4DgYtLil7CAEK5z3TT
XCRSzzeaOhq+a7Bul0AVNkHBedglOn6ZK2l6TNRBHjWvOZE9iZ/X8piFlAPGT0pFzuMZsoBYhxRF
yPm+CcNLWOdPamzdbNOS6yQ0Gz/0ztShnyHBzHeR26t3mIWTJZ3MHX3P+FlE0143ans/gmVaybxt
fdeOn4EgPEDkuHpZEjx7Pd9GViwj8gtuFZNSvpF6j7ICUnSt09Fx9ObQUlQwl+m2DJOSg5wIUK47
6y4fyZ2tWpmSI6gGRyC694bBaEUm0SP6Gc8nppbiKqaoNKXcQDjAWRWNNsbxLtsRj3pNhOq341jf
DdD/9j8Wqf/txfp/Rtj5P7Sk6/Oi+Xfr+UV+l9+iz7oef17U//i131d0V/+NBdMyVUo2Hmpz1kv/
E6xuIgm3LBwN+u9/8seKrtm/OcySPE9nB0CgaaKl/WNF19Tf5sUf5jrGKBJMPO1fWdFn7vbP6kXb
nsE8NvpUjxEgOM6/CuUswRBHClmtMXS/BoPEDMX4hqYcuNueYxcyOpI3POcoCuPbT1fq8vuL/Iw6
/1U49+tLz4LRnzR6eqLRvFCbau0Ri7oIowZiRjJtGbd89JXmLv7+1Yz5r/v5k1LMojtGd2aptolY
8xdlaBLQCWlN9J+dkjNIEzTitNA4g2N/jZ3wDh0nFmBXT/2xES9qiLtWZUlUjLJYZZkkVLeeE32U
ZC4RSXe15Ysm8ZIpL/hlTQiX8RTfgYUeW+fOSoalIWcVFGS9kRh0XT0ak3Kpeo72hb2lGj5o2CXX
f/8RdfVXLSpbs6chfUT2aKG0NX+lrNOldeyOUNJ8BMaQeJu0y1n/tFReTGlhb28VWtBT+Fhp0l4o
7US0FoSLVUOgtBaJFxvWy65XTgbUyQ3uvGJpBtZZBz23inuJuTddCkrrKHoL+FXiWRETqgtXTz6Y
9B8jw9wghfuwDU7tRRLc2qqlj97uepbbWXUKd8wFrB1a0dZCQLrPo6Lb0QEcwX9XO/5zvg0hIa2G
0gVZ6mY3pklQ9YDsDcpXqWQrhoogBsOFPlqLBA5h4LSc7YmHsZJtZowbDpxbeilgFCJ4L/mq6NiD
cu/oligUL1oFQUMj/A3PaFKpmzLUz0TfmtX3RjvqA61xwqHfuj6yDlrYbEsrIwAxtNTtHCXVJi3D
K7TLO02kuzgnejBR6VhENjD1xs5WlstVGgrjycT7uMErvKN5rJ/tVL3SH3tKaAkSiRLdj7QofA7F
3/Vuck9kD0TQa+sterf0YYpotRfZmqci2+FJiBgkw1oI6+yNS4iyNhM7bBSgntgoZP2Zwy6nY2AQ
QlM7PS3AWYJlaTuqEtVJQ792SNXBDb+xlMDbd67d47kYkFUSM7nIY204xZDtQiawoVYGvm17ZKRF
cED6POaoO8FIV01wMpL0o7CIyzMdQKGSJytATu5TMKS7gpPBkAYemj7QgxbECaDi5lXWFn3BepRb
Lz3hFMdDrR3sOAa6ANYCG2McrkBUjoe2Hx9Ut2l8S8bNwrLmjhtySCKLyGeRvE0V0AoNIM0v7SRc
ubnbL+hHkNgVJ9/dYcIDnWg/clqgTlkvVcngDu1lt9jjI7sCOj83eoSLpIe0Eu3p3mwyI/djN9pH
rbnNwnzV9tpLTYai0RAOFBjTJs8etcb1mIkE8bbPCUvL8qa601ADDbK8ORn3+t8/ueavil6XPi7n
LPw0gIttpL1/XQu9sNQqQSG5TlImcUXY7ocGQDEUQv719x+KWRFjK9+Y8Ut6JKS2hRaFsxuKDRU1
a1OqWDtjeItjfTj2A2mmNkNSEqzIeML+TCxEgclIuBWxp6U8EGxjIE82Hge9W05dUByymn6aMLLi
wJ35HhWtdZfp2VEkCFxftcZqfZzFDWhC93sZSHnoMHOcYgdcT1NJecfhEbp0T948ZIvGN8vg/OMi
/X8R8t+B/nBB4lP76Y76D8fKTfn+c/0x+yZ//Mafvkndsy1Vo2iw7d8DXP6oQIzfbAvPwmyY45T4
ozb5RwVizcdNe1Z56+Bw7VlC/48KxOS4aXl/5sG47r9SgWhzifHzxjy/M86smEMsWiEwX/5673P8
ANqRkcNKh3xluuMtED2DbbkfMuEt8w7BmqmWfuop74z4mKBHH0QpJ9iuxctPF+0/qUh+fQp/fye8
FRwUtLrmoJufKxKSZZqUs0LP3tkkZA6EX91EVN3Ysy/8/SuZ1lxu/PKpLReMC7s0piC2u7++lrSp
CNGTMG/Q1HQ5Od3IEILItWyShKSDsNu4WW74MtH3mimNXZuZLLhhdyc9dN5jhYLVNT4Dx45OQ/mq
DQ4hIVGbnzHerKt4cLZKyKZk5I62Uoe43ESju9XGxt44MdwIAv70/Y8fIjO2UeBqWyXV7ENFHIXd
Bv2O4RDqdkbiaxvRxQruq41bXt7Frm2ddJMza1rLbdCkxXryxInZRbtJk5GhrSkPU9xWH+S9fKpW
v1AK3Tzhvo3OmhEku3YI3Hkq9oB0LQN2mIo1UBxGhBA8/CSRbxohEGw4cbNJ0kSu9LZ9LtwpusSx
3T6N4U7vOZOHajz6ZF+UV9dzp13f48FDYFleZwnQBRcCE//uUI79VZiI3XPmhcQAKdnaGcwnbZrR
9In9XSCefPTGY0cQGdCMnASmWfdTlNGhEHADhny4czhcb7m8xrYvHFIvdTLkQxGXu9COiabE/Iqp
RIPEVw+mP+gzNFfBTdpRgy6ccW3TSduPdvVYtl52bMr6StROuqNE3RD3nSxNRsz7Hz8Gptv7bv4B
G5Is66CccxmIjHfSk+BAsKbWIqsmIXd1sGq5lLXXb8IuD/28FZxUexwPWqJhlyeoe46oRe+lk+7t
BqNKeVDHd44OmA1p74qRVn3ujHFHOwRVcKigVAVlcm+PYt26Fup76PSXFN4kjWvtATMFKbMdguVq
VIedGqCCqNNeX3uNph37IHpMQRBtEtrT3KLWuIbv8uE09s5hlkdhT9QHNEpijF+gRB6L0b454JAX
CAvaBbK121AU2yaLr30UfXVAKCsUvZj7xtDv82uaGMFeDNq+U5N3T6LFp769UmXvUkHWiV1b6Wog
LW2WkC3GrjlMK5VsUTNQu2UYixdEn4tu4pWYroB9cpkkBaD8eoMEuMOIDnBB+M06GdTZCwxzLvwo
zPyoGclXQAOdUPmn0lY/qpSJVIxTGKkBGY3OToTlE/CtNVjPZlcxOE17w+BG4iwOa8bHZ1osiir+
cLvPTBu+5Tp6ZC9FE4sk1UHEoyNQ0lHCF4b5yDDyhdYHSa4DCfeuW+70KDhG4KS8sn8YOuc06enF
isT3mBlSRtxBFKVgK8CHAW2maMJ8xAY+btJQv0qb79AuTmPVrYhRXBpK/T5frR8v4NhcMs3L1VUt
CuCISzXdanVCn9i4uqP1jQDUuxDOTFYPT6qGrKZTbqpmXC2ZfBUJKMy+uVQpc8cEHxWrcnGcOm7K
2kmeJxeWELaWFZ0v8k1tXmOT2f3VjKH8mNG7LIGmFGb9opdLdJ9fOgDQngsMPP2DgcxRksGtBVxd
OuoIvSziUdybGu2E49y5832kdM5NWGThdGA8Um4BK/QQhxEq2BTPivLMzGfXGY9JRUhYCKMrdoLb
vIR7XvKt/M4g/dql3sXZR/tA1dBAF+aqLcdnGDW7eUvRK2ootEWnrlRXcHdTMHz1i6UmX13gnoAU
fqVeTFc92MUhFzHQiiMynRhOp/dkvpVjfizC4OYq9okJ7U2t0FQaHvnoBdMb1Ejw5pG3EBHSkA9N
wCMWEi1nvD92rGV2crXKZs7OzFCuhhxuPBNKC3JUeZG9n7P4nhwEA2cN1VFJfvEdIA0BGfpQtdZJ
VJ/AEc52aFwRNA3JcAld96kbVL+pvVuQcFDxLAayni/Cig01RpUbsa2lOfdOPbgICrENmhqTgcB2
FxhptaSFYmlvA1PM412yejzSjKTpciPiNw4DnOjMp3IKbPx8VghEEYzQi0vTzmHWPV+sVvL3ThkC
9CHaz1cENdllCLu3gvH5Go/yCyhBKO3pB1YgljXXvHJ0LZZul762YX7kre9V4HBaJTFYy+egmECs
QLPt449GxUmBrY1XIUyZs0j9ko4PfajdcpX3GRh1fjQE9jL7I2Nekxed7/X2GxiRT0l/M9DMm5AW
7UOTaGVg4nduoV86p8POAJ8uTfmyhvnm4hnfRwA9GYvduozPUzj5sSOIEkKiS39aWadtsG6JI10g
XHj6/2r3Bxz7v6l2NcOa4RL/NSdk+16P78Vf6t0/fufPCYrFjAQGGmZU22Yc8me/DX4ITGtVRYGC
VfPHn/xR7ZJZSF7h3D1Bye/OjtE/q13d+c0mt40/ohLzDMf6l4pdx/0Vn4CVG4CGZ9EKVNE1GnT2
fi4yUw0MaJpGxSZW9UcO42unl1vVbftbiYJvkwWZ2PT1VL/psyMh0Rc50eA+3NaP0kz7kwPFwEDx
HFispG3F8e04xVB200zHOtC8SeEqRxstGl2ZFuYfqWpBaa9zwjI8qW26UTeXNZR61LfhTcURs+6c
nsBXr2wv2tjLU0O09lSmd8XQWJu61orVAHc+GzN9ZQuHmCJJ+Fip9YnvIs1eYmFydq1KcOAQlait
MlKGbZTizIOGYtV4Tr7uB3fFZzNOjfxUPDhYwipo68hWJ6rMttgCOiDCwzj6qWLqPqBBwD62Na2k
YTfvqiPXlVkS2dbU97Lt1b0o50D7cow3BhI4xGgYXxXjua1nOmiXXXpHK86hKoCKkTG/0qEw7ZHt
PjUqIF+UlHn92Aj9lkl0FS4afGCFsMMRokMxgdsZmmzdtX0JCHuvqjMmLfTlg3nWbSTEBvG/7XtX
h/WiiWx96dAVSktYD1PV+B6oV5+/48scAyT1PUH3Fb0ZNSZXRBChFYOJwi80y0DslaKYxorG4bIa
9ooBGVHt0DABfO0778WD44kuhorGht5reML3xIzwdYoXjTlWkulHHBQaE/gcq4ddAXaYG5qBznVP
n+3Q89ZMD+xFaibVsjcNohQD4nRGyggW1axyBr+m6B2U+G3sqP1nea3wzpolwr1Zy88gIbSO1yYE
hpZPMuBObbSedS5UvuWKvjOt7DiM6ui3tAUAqIGkCrRbnFz44B+1oT2XdFR2CpsKikH+EA6co3rl
sokb1LyqF5IpJKgLwDkz8+LLj49kKBG/kShXDhaQhiXBZ+hSbXfaRk4MWK0fD44en0PP1nEEQ3ky
01fb8jrALvWB0PLvTaAn50TW382vur4rIsGJKkVgnjvqGkPBQWAJWJBKi0BPD41FA28QX+cefuM5
car3Lo6vcQzYa0qmvSTLO9DwFk6JuaRVSZNaoIIAtfZV8M31XH7QshhQF1YlklWjoLQIUiLnBM6/
Ka5OikFaS2PLzZhhVjIU2s6qiQxGXgnrEIt2UlYDrNKrGVZkF5rf+jYj71KhZ0wMw1q4+r6mmKfe
DMZV0Jo+SK1kFXTqjT2UTXB67GProoUTs72wOLuoMJf46Alp4nHqsreeRvYe4A3OFjS8i6ZOLonR
kpGs2FcP1WdnuV9ZEN+BgECyO7TrjLXEryYNVVYFvZCu7iAr6mCtNfhg4sucp7FmHuF7IZ2Q4fXc
iI0v6AjrDVRZyLWq7E8caVqKKKjZjiTmMKnlzYCouw4gA0NcZxQMLlNb1/N4GO3JQ5g9upoq7noV
ZVIn34Usy0vQE+c0z7CQldZ3dNt9hfHWOM+5pnniFc2zL4shWDVPw+x5LibnCVnHqMycZ2ZMLe+b
eYpWz/O0Yp6sNYzYAoW0t7ArmLqVcst5s9sa80Sum2dzlcWZA2pqta8MnNjzBI9WAJap/hUQbfBc
MeQbGfalefacW1OLpVxhDjipNi4PdV+QjfQsunYXpDVnMc9W7/oqxLxn6Z9heel4LPzYxDUNA/NG
N+OpCaKLrgsE5w4ME9yT6lqfZ5XTPLXs5vlloOXqBkzaqcsdecz5KEd3EoQS4j7HcVvjSHLR2g8E
EvlGB3jJkqBerFDIve0FPOOluxyKvDu4rGILKHveedDUA6OsBy8L5aEpLqg+Hb+HUniQ84w2m6e1
LmNbd57fRvMkV2OkG82z3V5cQqBoy7RH9xPO81/Usot6ngjjZJsTHh2+0ijr9mUDuN+0BXop60M3
s1ssoxcgjOqmayJyzQv9oTpJuFWMEpQKgqX50sv0PgjJqlcbt160pjG3pF/aRPtmqN6hFr2GKpQq
q7SlSesiWsZIdSC2c5bCKvzRshcgr8WgNk0PejG/sKRYdBIOyQHHkyFl/Q9OsFXjZd8FH2kCERTk
i43J3/1K7Dc01MlKz8BhQzrwS8MQG8hVKFprMNKjKkANApjtaB3oCPo2cgTQOdJkUJw6hGMtvupE
fqGyoX26E2VErkycv+aVByIo5KyEy5aw3gxVAW4ogtKvLE2wbTihocX/snBNrmw1fBlG7YF0kXpX
D9ZjiEeJPxUP7HjEh4aYEk5GG74SgowsX9h+JjpycVR1OXovhT2LtBMa4Jxll05OzHZpsbiJdzi9
z5aivQuwu7NTnhbBRMfmSHb6pZDY0KduU5Yx938/Thg0q4dGO/RRfnS6F5iwp2AE9Nhl+jqs9HTt
AMCGw+x8mWGWYezEZpjU1TVkRrYI05BbpZjuYfk7jCwG0ny1ZORDd288x9VqUoaBPZHvQyHufjP0
LYP6gT5Mh87S/Uak5jWHy07sY5bCKcErNvP4OuaWywmTyoLwLL5lbvZQ6MEq0+tnosY1e3iv+qYl
0KiOfZyYYtGJ7lyByPRZOzE/K8ULK5ruuxq6vbStl7VkyELYKseTIJ6D4Vpz2akI20wjFSs1qSFV
afkHoAm3KIJl7IwHMmCvlUEvq8T/FUefQT1wUK3GfZyw84MHzze1WZ6VngETngaI+A0IDjxDR8K1
VhAaswW2mG6NKm+Ak+0CvlRO0Zx6RsewAE7elOBhjWBBpuAp7JR9altAvrRs0XZEP/Sdw4l6iLdG
B087EtFr4rU81ojFgsY6ZgEwdh76NsyObVx0CNm8qynEB2kfcqWQw7cipnZZuNGVlOLAh/yAdI+4
FLNUPikWS5i7wPmmYZ3XZCpToB0auzDOsCQuRiMi3ymJsCuzZhdZn2DBUxwLwJq8rMz8ImlutXTT
HVU1ohG3Q4viJrD1Q+KKZIm/WI1oBxnNHZbQa2sT8dPlirYNSsNCWrYr0855iIYHJ2wL3CcTPzrl
wfHohipZ/V0ZopEBn3vfuC+FzAlESwNk3GnwlXhTBx51bXlM5/tp8kVu7ULTOiNJdp6c5F2RQ7qO
hmI5krM4SsdcG2M7vgLKRDfhHO1AdA9CTYYtPVqS2IihTlDsvYLv2Q7pLGA2rIH+JjbvHEhI0FMc
zVXDQLznEsujWM1BnXEEdROjDJyvvYlcfGH07iO0B/KrhbrN+Kr8IMrukxGGU3ZVbVTDToCX5MeP
jOIao2S4rdET9j0PbC6LGDbDuFIKElnGQvjGSxRn6y77jDJum9IV+gLOX3NXBWJdkbi1LDFRrYau
8KNRjoem6sEQpWJnJGG8LezpSIx2uDLRQ6/oa5R3ujT9tA6fKJGjXUifrJ38wtJLklHHG2G1xtGK
rC/Vy0eMN/EpS8dkWwajvgrzEDUUTXlpmBFKHxoyzZSJG5oa26pA0h8DMbi3aBwZ4VoQBVIIAKqd
vcZ9Vh+Ix/GWWaS0K5GY8aa17RSjvhVcWhUWc6JkG88wUf7iVd3SwMgPJrlx+7GoMQFnI8E5WbCP
Gl1cY/Oq1t/rQCHxoauzI6jljIAVP3A0PB3ktmC+D7V944iX3HDrdW9A8ZeaARTYJGCrdLVXwIXx
axOr16DCItxMQHFVLME7TPsuj2kyXR0ON4tIiSYCuYNlOiJtrbT0ohecRMoMTSQMVRTqUxsvUqj9
64rlnMGZl28jYDLoy/JVkg/tqSea0091nmuJT2Oj56VKMRqlxwD8Plpzt/c7MzPum5X5jLvrBTf3
eKsimdwkknWLxkkXig6Ncl5RHKGX1gTnM0DfJ4K7r3LAAlvlOsWNon7AIOoxxwJAUFtVuSsdR2VF
cLcEokA8yI3ZbxbXh0mv4gUMqOHJG4ZbHc00WtneVJTYRDmSltjTMY7cBrl01emMXEGy5oyVTxK9
7npylbep9C6FFegXK5GTjzqZNToihbZjejrR513VSBN8NUFTrhTW98wuwerqrC1lL+4UogjRAtec
Ca0pXJd5c4lcu9qUurDXURQ6kHDKdmn2rvGGf+heV3aUmukZFRR7pVD0tZxCAeSAmgnestj2OOY3
ptmuDacM/balJE2tH7ef2JZpPG2DPshu60ngGhCwx7/Ro+b/8OonTiIkA3OL7SS8sPtp0KuFbkTL
0jL7mzlo+gaNP8WNqiZ+7BWo+q3I2+B3fBsaMgexvbl3cU54oFOMz1mneiet8rb0ly3fqZsr05cz
VqD5jHnGEbgnCsk7Anc37vSJianpkCI9eqSizD/iHlN3XH7XhQV+Buk9Zky67aEbzTNXrkFmtMdQ
O8z5R09aDDk4SGNrZ3VJ/txZIZZ+76B2ln7w4KcsdQBz2yFLKPrwk2EGIUvRaSb7GoYopZkAZZ3u
XonwK9EeXghKxIuCx4I8O2ekdsbVHmjhsYrLdxpv7l1q93et2hkPLcqDJWpye4OmWt8UlWbssP/F
3N3KA8uU+t46LIMG5yRkS8F60ofuQCc22VpN8FanLHComcDDmGV3tusJJAp9DOzS6mvlKC9Us873
JgEOlJqsDtlgb0Q/R1WkbAa0b7VV7HGiFtVUr2WYFEuRZ1gdApL4MhO1JBD96tDDkV53sdDfPM55
YrCcD4BK8zEdGA9WpDkQT1GupVTQWA8bkHv2Lben4b5yHwtt70nIwqVbjKcyhgpgUKCe+v6KFyJ/
S5SYSO+mJKxA8571rL+GkSk+rbHYe1ynl8gO15jMjy0rfk9lSYHhlUXse3Ep7kgndHw0I9kC5LW4
o2lMfUO7e8s+oZ4i6kzbqK5pZyo7Mcgn6NOu75mlw3ZBqEabhhoPUP0U4VZ6DY1vam6pe7Zse5WL
sp2hyfk9nZ1DoTYwhwQmBi2fdBBNoKb6DrgPT1QE2NzoNmSOOxsVa9+qZRW6OSbIGROj5ksys7kQ
N37TI3U7lpn2vU44wnZKcipnB4rh6d1asWNB8z8en0KlJevdMLX1YErejGGKLWho9OR6fGzV0OF7
JkUxtOUqJhWVCxaAOaICoN9VGltD5M8yrOvT2Abh/czNKIerNRnRlyGHVfUJUcJ8MQmd8N1yyNib
S5oZaducWyXzJxIrj9LUSGTJG+0s3CleKTphMihvAT9PSeYDN3rVrQhUVpFsgiHpNmpDVBfLGKkW
abWEErlV8jp8lIguF4WbkndeaLjJXLlJoBUtDR31W1e1qOSBlZ2xqWWHqoi/qnBD1dc/wUnnCGyR
WApCfTtmVrzu01HbUsmTn1oKrggwjbRf5k6bHmeP55J+xlyZP9A2iMghQd1hY9aotTJe16libFiE
oZzWAYt2Fh9J1U43YC0Tv65y4Fk5VAtiTOaZR08QxijMxaCbYiVlCYZmLIZd6YUniPS7lkrmmOlp
xoCO9dAd6Cy4JrP1griiJq6I7AG0fzGc/CDy6Cl2MqbCerbF1RKfA7eijnadY6ub9YpReb4SVab5
NoS0ZUJA8znttlwv61JHdXJEiHBpRkVcetpsuKs8Yyt7HfN9Gecbyrd4YcFwIea+EKfenl3kAGrd
SffWzDAD3x2HZFNBG0fSZSiPWHMf7YABfKUa7VpYNUGu6dhuIX5H25bKniw3qR2UxCDhBuhwqBhE
g2slLNPUY66Sz2owY1linNrIjMiRih7CsodndGI4r9PJaQ0fp69F10eFlmym9UGBJ7NOYAewwSBn
GmviLqoYF5CFJCggK6CNwe3Tx4ReFLePWMB3VTi8TEGQPFUF7IE2l9auNhsPfo09bCtT2ZRNMq3d
RKEb2Nh+Mgbp2p3xEhzJy3pihk3w1rokDFYnPTs1tH0YHTg8tyevqggwnJE+k2pq9031Wo6Bvuxj
u1gL1VQOP37U879NpZVv0E4QvPCqESl3F9GxoaFa9uxC3AjM0R4ieDwypG8CHeMOcrUD64GGooHK
buVOTH2E4N10baQtuS1g9xmN6utF5flKU+4kbA/aJ3DwUGRw1HbsdlvjDSJ1N9uPxHryJju4xYn6
XfFsQtul+pz3cuSTxYKjpfuQdfF+mAbtLMkTIM50WrpgsOrFv7N3HsuRY1m2/ZUevRnKoC6EvZnD
Ha7dqcngBMYgmdDqArgQX9/LmVllVWXW1t2TN3oTWkSKCAqIc8/ee20nr8td5PR3dtGPzG9WsHDz
7NvO/vRgzt81GhvCyufVO3dGHQ6GW1+oBg2sx9x2UawxZnrCAFLR+6+DIYO6MeOt7HW6a/XOOjUD
oZ1ZgJqiYZGKEX6A5GasNQGl7GTPfb6Jw8zr9a8eCk3ZNP1x1nkwZQEmAtbQBLThuPiW8ztiubIm
mEuYsrDoplEmVcXKPWbk3VYV43owzTFuhLJ7N/tWhW5uO0HVj7/BSVXbuprWeasZWzHPzcqFG7Ia
dc/bm7erxseB+MIWraH6e5U7cRJC9lrZ9oB6WUEdhH7Wv/rQKpeF2qCujXZepdxt1SUehoM2BEGV
r0SjalBvs76xSnbYGNjfjbj5vWRqv/iV9SBQPDamWzCxu4d86KewLXhi1Z1kHeX3v5eO+l/NqYaT
PyPzjVS6n0rvEbkdzD8cCMOJrqXq1MH2OYglt3LW3G4lC5aW8YRg+0nRuxdIgmtk3+f8wHO/41Br
LKxMYBWvqIaRrcMpo76DyaEefI/GDY+C8dEd1DXhSucnZgbQkjjmuukdwaxp7ZhdQp/zIE6t2I0T
W9shq8ctzePvguXAeSZP9/gVo8/vKqu0Dmkyhbne4stwqiU048iB2bj1l+IPeBGQs5U2bEU8VVvN
F9OTNfLMqMf6sXXGJ9Z51eNc+wfcw1PY+JpaTz4Tc2k2jy5lDQGqO5NGFk9QACbWA0RF3zlAbIAK
fJklZRgEwdz7xjDstaFMGtZvv52T2t/0hocRdYqSEEgFTXokCH71y5s/jdY5vn3KpbOF2508/3ww
R29jHum0XO7jjIpPY2ys9TwyOFN0A7c6nhcgcEN/agqK03JWG+TXcKxMNBUdHEXzotlzHOcS2SAH
jOvGHfJLGSF+mtDWlyK/WrdB+udXPY3e4NTiHdWhl1wnyOPMhbXynMXd5svw4s9Q0loEkUfnN0zv
nkNmPNwxogeFuBWm4GJ8LZrYWDF0V2dSheg4I0egqXr1aTA/sSftqK5rnxaN6lU4BKCOWv0aOdR9
OmmYQU98Lhf6RtzhgoVHo3csp1eiR3flq8vCyqiTtciXaF94GA6zoZSh5RIcGZmOKUgcyOoe+6gx
GJrq61zVGo9f5+SC5yfeSAlbpJu7epD1gc2QQYj1dlBz3jOsEfeYmX4bNIRf9axeR8V4dJWbX5Oh
kZdeSSAWgP52iPHNlgumgR1ESjHDQenMphPEbq0HGlCfMAaRtrGnZT/lmVppo++/LZXx3gNvweAy
nggHuae4LV+XtEoYRNwdQZlvkn7xvT1G+6G+wQhGFR/KsrHe/DheoVjYPex2K3+02BEefz6MCawq
kP7GJm28Yz4xC9K499WX2A0Wa7w6Xqu9ZtBHAdDIP7K0OSSD9dhV7jP7bHVJ6l7sWOjOeyMnhwNr
acNYyiPFtrP9oLVr1c751cdOtLIR+C6AXY+N3do7MbEu7LXc4xjw5sV+ekxL/CleU7VHO2F84nix
6QXf9PqGVOuVdVS2LPZOy4NAHzNtRxjZZqFTTgF50lCMGUkVOkY2LEducUwe180EGk/Cy+RG4Apq
0u5+mIvoSjfWmyGy5CSyalVqFi85EuSBMc/lbmJku0SYxm377FGIFLiDONvmu02fwJZ23qcone2H
wuFKSpEKTpqEXkTwF3VS11jjTLhq93YPhHUSvH+UJHUVk7nvKTtNsMRtq7gJsWPYK1VO84OjZ1EY
I8UReWftJHrs0472otmltks6KoXQjeJ1b44pPq9o2CdZc5ikv3yY82lxGl6SVUuK8n7h/UW6uwDK
VtRXZ3KjlZV3L6XBFGDjzQ1TU+vW5IfL/TjgiJ9H4+QN2oNeV86+bQztCHsHGxWaoiOY/QYwaLqJ
eOB35Jw1Lz84+jCEkeqwaHmYJlMzn0Me3BdoWdZ9CrbFlZjeKTWOn+uR0c/Du5bmZFdLOlrO0jDv
oAEWu2LIb8G3LNpH1FSiCYT5wJZa8+v3ZIFIWdfK2Oc+W+KGyjx+NwdVNJM1sJCx8CSSYPMJnI7E
8fIWWpjZzzwJLFit0LgJ6Gdi587etSlt7VXNnsKXZpoXCBT2HruXQ2ycPmLV+18+ydy8iJ+kcWsm
bhtsTbb2yNFiCth9owW0mNu4phPQKjwqWG/WcjDWJpPkOpuqZJ1gip9WWLppbylK1KzbpOLdzOF4
i8pdkQ1fYyNOTa6rJxfSP/vVMuXV7QFl7JJ+l9r+sa5EfAGzyhsZC20YaUqF9Tzwd0Vjc+wKLFzg
idkXUfZ61Ur6bReUoW2e9AADIEBxzUa8dLLsZY68mdCX+DNB8/8d0f+dR4Q9AQaN/9ojcviADfcf
/+ejbP7vfxw/uqRM5T/7o40///+//CJErVxiQb5hGKA3fyrN/+GOxvjh8WI0Ld12PKwff0/cWuJv
BpUy6HC3JJbh3mj2f7mjLfJergML3iatq2NA+V/ls2zjX/0if3ad8+Zy/80nUpk0eIBLX7bSnMxQ
YOR9ae3k9oRP1aWxc5bfNua5d68Qs0/Xcp6ErCuQTicV7euYdy17bnGB6sYKTzP0TTVl+r6waiZx
L+Jon5keFZXCnKbQd6eMsBJ8KQs8DSdelBeSFPO+JNG2SsFxPVLhre9Mer23y+hwwhVYP43BzF8F
b/kDhPyFuw0JipbD4QAvxN9XC5MWcM9yUyLRH8qUtVlTp8Yv3/DVyU1NN2UzTZCEJxFWU4+n9DYv
8xKiqFO9jmPcGjc0UP4JlJReqgpUDaAuF+RaifU5FJqCpEXh2wPMWw3XWRFVBmYXvX5alm665g1N
i64sze2c2F+UWOaXDhrGm1YRSqpdJMCZFw9F354zPGVOOqHOt/15WWzzKKZmvviGk2DUJaeLpJFi
TszFgcrW+WmgEF4/dnEXWdCtE6ZBemw4exmF2V8qCckmMXlCg+SPjiJzm982MhtbUhpk09bvN1nf
Wmu/AyJZZ1X+ijJUfkYg6ja4aMy3GfXpBcmILaFL3frj8tPQ5ilALuuhqaI4TFxAKyvAoFiBADEB
QtN+yt76n+I3Gq6TOykE6LzY7+0XZSK1wd4zxD0wpvEKw2V6Nm3lB66pySPXL7VueIsN0ECyJ7Mz
aTvmS/PeclUUr+N0MB9UQ1RI+ymuU3lh3WtFVQJy8Nsmfi67W9kdBZ8U3y0sZQ2kolshXoKzbuPf
WvKEWZrsrnFZrmomb0RuV+NtxHO5CUxwp0dwPeJI3W0DBPTWwzdk04DkazC+Bxyg56cqpvibh6uO
HNJg/ul5aW5I4t6sDT81f+qn8s/4qf/DP2A+uD+dgDpsLwRLARelTCmQdEqGgZN2KxQUbo8zE++6
QRsMLn/Q0o5xXuaGYK8fpZ8TWMIN2EtcRJphUVOIXMOmSNXIiqs0h9q97TgIfEdCg6075/mLqxrL
Ww9tZn7blCDNxKRFTQH3lNzKRZ1R57vEFmf+DTeGFsUitxEcqDKkXZFqVXvn/3Qumprr2XfOTxfj
QJVi/DHcKhqrqUftthqN01D/0+KYcclwundT+cc4t/Ve61Nc1n25xHLdEsFBZ9UjFh0z7Zpcmr7/
oBylAK3IpWNkiybMJ0DZHqQvMiO4cYNeJrJ1HwnpoPccd/7JaCJevDYox0LC+6xgZX7RLo4MZy2J
aVEMS991MNajcYyKtPTIyGnelgpqdowzUTKc/Zlt3QvYb+dCw98PV0xL3YD3vfXF8tf7Tn0b2V7L
2dsjpqfyzsnM4YRdFTgNgXxcbHG8cLvaTtnf12nMcWVOxjsAytkGRSw+2aPsKS6N/HSXt1Px5Jh9
zuvZNcGo+SMv6IGSoj0FHXMZuEU9zA+9A+1lW0umD2p/kuVDcw0DIcGt0ouDVRsVLnHVpw/S+Rib
1NyvkiWDVSd6rGCAqeuVVU8s3JJW27QQ7748qkmfCqBU11Kvul92X5v7sR5cAJ3jQg+DNuznuhnX
lmfFz32aodD5hvzESZzthiXxNqDHgGOmdD2SbZ/7CUNJkbMG7n2YhSXmLHzoO95O0d0yU2cy1J6+
xcU3fnqcg14jL9Mph2Ug4V3mfNrKjj5aV/j8WQUWupwMxUIGI1uagB3HSM0LlwGTCmECPWAD/bMI
7+4V3Met4cr+ChBxvssAvp/rTAoWQJ1IuH4H28K271EpuZj2u45l+3nRGwrz/D6nKLF19NeZBFlx
K4RqKeqb6LYqMkEUkn1/dRVpim3FHo0R+CPG2o2gg2ddyX4MWPVNZ2EWHKT8ytDCyiHeegN8u/fl
ZLmnQrLndrqcjbJctIeomOiGnXJRXmidGq99orr7jjAGbLSO3kvY888RI1hoQIcfV0uTSHIoVpoA
ayDXpk/S2Q/0OV36HH4szdS1CPC2s9pqaGyMubFRiobq0nW9ejVhHoSEYvS7KW3iX808co5FdN9n
I5qijgi9hSfWXHS2vT7lSr16tFRdXRKvnzbQF2mQ1/l3K9FZ8aPd9pRsF3bNtqj1xv3sJzW7DRiJ
9LS0cf5hcj/IFZiH+Lq0OawzOaQZSxAggbF0LHzqEsOH9OLxoHuccVTJFO5rOnWbSzrunaYtP5HN
0z19F/mpbDRm0zJpwn7Rs0PHYfEAy7J9Bu0qgy5Jl0N6W9RZhqvdCfBiW82j2rbLfHUHgdjaLeWs
rXlEpMf6fDO2J7pR7REE7M20dACmWB+4J5/60t//b63Pt/n5s25mmcZJT4XfX/P0LTX3L7/Z/PiR
74dvOT98d0PR/73t7/Zf/k//5V94l/9uYmUgZLD7ryfW44es+Fvzf/U1//l//TWnen8TwqRkheg6
JmXLJuD+15xq/w1j8q3Cyb19+GHG/D3FB/5FsNiFEsgn4PJ//WNONYy/Cdc0fOgChs0vnP9diu+W
0vvXPBsIGlPgr2YuYmb+t+ycg07ZuCzmNqIT8HDnqxPlfyCHcpxD4qeroZuHteU8Unb61to8tP/p
u3X351/0zzABEzv2v38GDsO7IdjcO0LwRf3bwBwnwlocUOObvq5Z0AxtINrJOUc2ZsY8IaI19R63
VD68z8gqe88bja10naN+s1E3CrFXy7pqnWbiIysFKETdrNZRV5ynxDbPjcA47bZ5SUNLLLZJj0dE
0B4LcBiV33X979pFdyubYuSB8ZzSWvvLz/rXjJvk/vYLb5DLDoUHrLHuXhMRWavZnkOy3eYbjz4o
1Y92c6ubKacDMLzhkLKUKMXoUaSQfjmGeps5cVzqEpaYSOsVFRHkmSk2soUU+1S0dD77Sxg7NCy1
cXx2rCZYrMrYW6Mqjj8fjJ4lL8PWDjrMH1anQtWZX3WxkxDuJ+t3V+zSwvY2Ivnw7CReN07trAcv
7TdyyB4G4VAcx0pAzhioKpYzRg59HoTpi2PaLillG1e6L3KkKgWMjf5o2dx0CKxQcNuaYNLnE6hs
lHvDXTjG5zwarTocLexn5F2M1aKB3KGQbWd0xiHHymMw4I4FPmG0CSJT1Pz0sb7hRSCwCjA63ehy
JajcEl4ELyLLR8eBS5AW5k6PINXmN2RvZq/J5PQYZAmZMjCl1wUlgc3OicKCLN7XLputZmS3WdxI
l8adYnb3U/kSe+S72Aav8TnzRG+mbVZM4uhiFKU5CJESV0IAJhFb3kV3ZCj8fmZSRtRtKp7diWuN
9GRWH+PoEUZiMYYJ+Q4+giSBBtFHpLEINMV/hL8ZdUD2Z5lakGTq+dZaS5InJjlljXyPcYYjJCnt
ZKfIQyj9R+L6xQH/0IeZpXLFlDWs2dDjom/1InAcwlDtSzJ4u94sXphKw7xTW9aucrNQh4nGQZrK
+yNJI2SGrCXLGYmgETngAFk0gXM7qRmWfnES/5y1UIGW2gYHYX7APzhqjv4BwZQpEcu/ue/F7buk
xWzwShqY0plOcMU3Oy4cTODrBIYnK/WaSKeW3hW6veIFvKO5ZuQAxM6aDqOiEMeJ/UzIvGkFenn1
jBLkvllszXl4L8Fk6Db+TLSOAoKwsaZjbOupMl2V6N5Y7dzPOc2JM83ZCyp0v6qzrY9otmpyA4Pu
3ASt7X3FthZ2Bg0kIM9ZAdHAYGRmsh4zCPiuJ9f47i0+W5B7YelFv4WFa72srA1ceapo0lejFfVJ
rGo/y4no+k9tj8QarTAZFWzb2mJt8vVgiYJGYPeBRKMmuNSy8QLWZH/1XXWM0BT2Ee2FqxhHWtWS
coVirO2sgmJ2FFdqgsS0nnL3a0rHZzMxMrJckDU9bdMtbYyJB3TFzCXI6poPrYmm4MqwlMtwgL7H
WN2y8fIZRpTADhbtzQkLKWQPSQ4LtkU0dTv/NaN3XqapffD09NTUXXdvmlZ3n6WAlUwYwbRGeojf
Xt3uhmLh7K/TX5OX/UPTni2Zehd4uNDSCywObkIqYJgIqFlOPp0IU71Eo6EOiSg+h5K1IdkRN+RQ
nK7Zmys404UM8lx95+6CweOm+vVwdHF/rkyiVLGYHwrX+OTAfbN31/XpBv8jJGNdImz5eqnOM+Lc
Hbiv73H0SWNlaY2xpRVQJyask1Z2djJ6nRU1pBaVo08O9miE42ilL519KFvx6DS9PLBYodesm89T
e5FS8x/SaNvQAQV6jBbGWY75NsFstqoongwNsFFrPzZ2WdoDM59LO8jd9zTB7IUTvr7Sy467RnPj
fWmLZp3q8UbafXG/1C6KQrOQ9pxafvhoe+4g86M2OZjmlcdCR7tv/cXZYYZFtszLx55FD9bgj6Fv
6x0zujxnheMj0WrxWcv97miO2qHh4Rkm3Gprn1RO5VXZPWUvxQ7Ka7PHFvPod4NxnjT47vjVLiwN
HOperIrbFl97I2I4iXg4Tm7bNSdx+5DxxIc0Et+bMhy7qLwgl6WBBcwIbzmWbECTtSAoiXI7rQ13
eIGKPAajbrYHTCf8mxUiS3pSbhQ9m1wqBEU42TRa/zg2Snugh/UAp0sEdQvkIwUivDed0Q2iwqfA
FYX/YJKhfU3JESi8br6ofwkWFmuWLKDTNESeXNjyCXM7RrPyvRs7fLTMnDuQ6huIFyAL88tcFiXd
dE2yyQ2tP/v6hvR0xPq/dhVr8zo9yso5lmTkcXOrzwqlUovVg9RL49Ub20fCHW+Vky17HQrpfeGX
nI8s80oLblhP87iyZAYN/clEXVhBc4ImR8L+VJZkleMc9biGrqnHnc5uys0IVfZljnuhqY51XjwT
c51X5MHFaujsPoTEqY4/H6Li1wyCeu0J1YcQNUiXs5pAM3ReY69ynhqcbnVmP/O8MZ4SCHr1sSH9
+8u1i3grsplFdJw/zZk865n7K8GD9kvC4HAiUKklMIhQT015trVvaMlkqNL64k2CNLpZsSxYvowM
U+xUCWeXZel97Jh7z4jLjT3aZM6cDnttZuN8RCOwvXdV0M0hmwR/rfVogdu8E1RbwO4smFyK9NXF
X+JxVZblPD4kvI6hpSzHYZ4eKrI5xykV2IO6EaS6OxtHRfic3b1tbkrK+84UxmFT4hgDa6AN9X7x
NtYQ8ULJilM9nFHVkU6q1nmZfK0N8PFSy9NxdIrbId3bVv2R+8PRsJvhyXd7eAdGhoNcteLw82G2
zMBHfziKIanOlQE8D/VnBAxwmLz8PpIyeotvN1Nbxkcw7FBl5vYIXZtdqh/trKURQIr09pwDdz93
5Qd9F/MGKcIM0wbF1OjFte14nHdOVh4naj4D2l6bMw31nxWo+I30+O9LL07XNZ4ovhx8sKPAjOc6
MXMAK9JrGf9uqD80LQ5XfkS3Tk6CobLttU4ZwEZIi7q1IvX2NrLWDv+hvUkkNnvlDe4KC0Vx8G9h
XjZFw3ZIBUZXU6abxEb40WQK7UrzGIkNG/qO13hXmKGw6avmm5R8fm9yCdDQAZipmFJjO+K/C3TN
mvZmFi8rs6nvTUKvR1zjMBCW+XeR6f6h4L2zktrorBs//x5wDW09/SXLh/JZAwXj+0+ZhnFh8Gbk
Pj/i0Znj4Z9c8TgnizrV9tIws1ZeMCw1TWeGrnZT0lymLBFPg74UQZu71TNVea8Vpvgwo0A6yAw5
HeocW2gZJ+tBtS07QYhQxTSuOpuzqO4lz5zf+2OaS2wxPpl7mi4smOC0L/U2X5xDmAdHeMrU3+UB
7l0UcsP5GsXHLIuWoiLwTkl7YgORnJiKSS2AwWFlJqd15TH7Wp4yg5YuQ8bU4o3GV7m3rGjY0OFD
ei8OjDwnaLTQ/95pIxUasUBb98zLqL+B7B8f017TiC7GV5Rxc9tbrv+SLVjbRsm+rhLjb8HFHWi6
af7m5lsnbIUw94z7KmZlbrF83soZNqUqlXro0mldEhzChdZUoat3FKQMJDL9JrfXdV7S+tla0b3H
8meFCYz0QmSokG3WnRZTXalnCoMMHU6kD9t9A9SqLrQn1Xv6biJCu/WsqSetCDeCRemjXsjhrrFl
UNim2KRTFR+llV0sk9fEoJzuARfaFiZIFugQ/tfsRIhWA0lDWy2HwLAW/Xk3fmUtg5pw8/pYuURW
K/1gL985dGwC/sujr6LnsWVyyQtBikFM1QoFRrukrAADm46h42h2tKRQh37Ma2/j+iNoKFT4G5sN
LQG7Kt+xOD/3uX60a7vfpy1NqHHPT5urd1PCTQ+Sm+cr0t32mLGf3XQ9lH2iVmIzOFxnRjLjX8jH
D5aCXEYZRqja9Y/4LqMLxJ3okpU8RyIXVLgy3X3Msy+YRptTGwTTgFxQdtDUfGrNSb7cCrmduj9I
aFT7sZ/PdTeJbbbExvPicVQcx0RnxO3bh1v9IuDoY1m4+RnORrpSImJOTCIj1A1FJlAmLh1Xxrjx
ML63MCtpnc02y/IZ2Y58jAeLY2Bj45srsyZUyaKhjJPrNEcn2SSdeGpkYj7j0jnwcxn28Fg/LXIb
I5+OxuXQxvYO9FiJ4DAX18k8Nu2TmTB4+nojoZ95/YrUaXxXuvG4mVzclq4anZWbJnSrDImLbZxX
fizYFnpekt6DhQGyln04gxzCliLHrQ8NjxW6rd+7jXOHL8G6AqXIgyhhYC/jIT11saevSzqGNyrT
hmunWwnEFfDpaWsZgVXSq8gYNj6SdWI5uEzjASY7oax6LLaKChcqasOhzqMTwGT3bC0VFqQSq9KM
UHXhfYxdONLvXLu3Dj3bYAAxrdzQdjjuXfcSDaQCuf02FeVV5A7RXridD8rOiPY16VuZAu1rmyEk
oRTv9RypN2JNA+7VjXcQlw7t4taYPiQnyEJfwtnricAOy14ueO4w55VbCoaKbc4OesVzRN5PIEUd
zz53XGZT3JsvI+aNuXTbr1a4j1acbWS1dGe1mPJEAAtHBF54AkYvs5bLfRenOUGmwTsg/ncB8/EV
vxYBHGY7Oqacb78szW+tfZpn6xQjKVwjLrlHK1vek9nPMYelv37s00hp7xqA94NhKON2ggUTVuTa
3uztb5YD7wrU616nOwFWopddkiKHtsJilk/uFt4ZmZzGBxuf0gOqn4SMhvAC06N3HZhiUmyJwGcP
ANzjcBHWzHRAiYIy2r09wFaI+vocJS2ko84k3LJk8a5JLcxO7uSsbCtmmsByvjVxRWM7m9KNZpJf
XCjATekb2+RpCQ2fCqnbk/pj6iZ9xxv65LtxcdRHkZ1V334D83lVrSbuB2sR9+0t40Hx5yZt+3En
ep41GQ+SLKmbU6MlTybHxHNazCY/VJ5AlTE9O+xFa9vtt8pNh62GI249RkN6LPljwnFpviqjq+7m
W8KK3DPORmVt4X10z9Kd6MydbpBfsYVkZ7wAZMoDq4ZF45g+lN42Ll9AIG5yEy67pXEO4sHs7UzF
YUFVcUWhBS+ZcnKfelLjB0Pa12KkB6NvCO0RKTmCgLxLSegeHBOcjqmgEA2tu2407j+iAuUxpUTF
xeG0am4rnowujENiNB0p2L7nII7ukcfL2krKr743mw/+dmC7VvzZJdmBBEeMIlJwdzMYbeuMsXH2
RNCOizg7nfkE3Xi4F5X7Nhk5eEVJp0JPx8k2NTzKx8i3sgGsflMkHPBugoxP5jD88aFTEnVTHaxD
kUwQfsdjlDE09/5IyrkiU5AluMLnm5GotVcVx6EV0czXvLvBYexkWfcz93vq07aQ9l8dGnyYkt6L
IfZJjR9krEM8ceKwMJvqSUEMG27muTJp3wF+OAE15WmAbY564UHdCT+9GE7NWixtXwuX34j4YzIA
phcFDaFdirNcFNE53ow8SOMMhzgFTVCOA4Vf7Ti7uIoXaxlCpBVCma169jSbcRUSm7X2xp6YqiM1
OmRjOve69o9aJt02qbWroTn2lRcmX4XFWTlNbrZ5t/gY6CQ7SWU2F5vdAI6r7WjZWWhNVUHS0Bab
jD96IzXmnsadUQcQB52kkHscjNGlmLTQQvIuuuYxSQgCNeP4CTWoeI4NotLEc5wxm67QnfepyujW
kah7Qmkux9T4YtvNSxVZUFdGjkplM+IeSOO90WWwXch62cnFrqKvcQJgRPHLceEbuu2dLtt0ukv8
Ft7PJqKsKtDNjpejlyQ7TU6fmLOqa9vf8dRteKvs+644CRc7kaaDHSiXG3vRollU5fMHfVb4kzv5
4BrtV9/C9zSGOl1Re39JsACc4sn4jsdbYN0wnvqi8HkdMkg3vEYwfHrhZHSAqjN4o3ri53dlRyF1
jbodIAp3x3aqA9VJFtS1qg6N4jScNF5022Rmb5YTIw2TvEbfyxGBcQNOcvLfNNrx1q2e4XIQhKM7
mEOHAkYNLZZ+utV5Za5rbYrW9q1jio6uW+eCZm9Zj/AuS+eLQS/qFRFIBMyiHtwigqhYISmaxdiG
FRCMJfSOlT3kdw538++WSyruwUAiBax6acXsUPJDGw3mk1rmvei1JigroZ11rNaW3U1B7WAPr9qO
E7c9H0bTC1IAn9QfOoqOT17hQ/M0kpcIdEmkHY4mEbdnW1fVo8KZnlNNGLQDQ0rN9L0zJ1zlKHrS
dLazS8Qw8xJxVpFFte+Ss0B/THG9bco0Pigx23j7/ug8zNXx6H95TbqzMR1yAMq4eClPNsv2O07i
6VR2Q+jp0e8iHUgi9OqNvS5d6SOcn26eaYmsqJA0JjK+Gc4QTPoKQ5tX83T0BA8HTo1nQj5WxmY1
djN55yYFXSYjx6V0dvmahp7PBKOXTf8qWysV71MSGmudoqBQ5sYYZJ28g+SDK1EoH1pmU0LRJr3m
jNhl85naJEgfA/5K7WCY5BBvxvddmS2PpSGS4w0+ui0qiz9bOOXp50OW8MSWU7vvDWnsTb+eNikd
ndz57wBcrLubf71uce+l1XhIlvzoGezqEhPRPB9rtVYZ/c5EXvOhgm+OkxLFftbu4N2+ORUbDncx
+lPCGTpUzYA1XfOSSzI3Ot+A4TUb5FM2Lw/4a5ZtqxBXsHT4oTv1a7vTzAuTsnmhTCDdVhFo2J9/
1suSBIA28OqDMkXuQt90w1JcdTm/oos0uE+7W3aawhCh70V7L3HewHpSPcwO57Pn5x1KW7X7ZK4P
2AbS1WKa5UVEms552TplC50mXmMkh9YdqyOUuXHnOUZ8XqaBnS1gwYvqbXcDSja+r1oIXG1vlODs
3Deqk8ZrPVvtAerwo9kqnpJGlAZOHY+PLMnnjRNDPjcEmZquvjYDSdol1y9jMnz4C2ovKIMp1G2F
nBl5/Ayc4toVA/CaiYb3zrUxoPPU0mTlX+JIVtwlzXsSSf/OnEGWStJV29yc4ZXo1CivrR7MnVxO
Gf2vHO6IT/azxtOF3lZiecVyzQX6BkIITqhDAdvsU5IxxL4cnzEBGI8Omb+1rL103+TLRKy0pAps
UHXIHmE4+npcA2fjuyri6Bsr/Ietxex8B7zQ+oAETg6LMd4iud04tov5FsIWfTbl3RQZn9nUzXfk
YCRb2/wN13C5V8bsBXnrifucuxa2HD6U2brSjfVRetXFr8xtO2HUt8b0mbQAR7aa85kVgRigj8op
uwt92CxsZ5zSSUsLLz8kadAntjjuKhFLu0GIp7I16qD9wzkIW0XSFFaPZVbvhWZaoZNZMhA+t2oq
m2IDm3a1DGVGQqz4aJQFuNertnAjqCCZBxZNCcgwbDC4qHhUl9J3jo1U9lNu2W9Fm7hnVj+B0g2L
aKrYEAYksV6B96EJPkO11lNOxA2p+qV0mFji6dLkFOxmfdce4Hei6vNEUdlY7OKOiz9eUIpKvaQC
LUlq4us+9AMFS9kZplfi75xDfFh8egz1QxkOOTE6h9cgGO4ibxygS5r9oTS9z9bsrSNrTIg7qjlY
MXXvlBZVM7vdwj3aLjxcZo7paU4PHQTA7cJfibjWPnherIL/ZO9MluRGtmv7K+8DhGuOHphG30dk
z+QExhZ944Cj/XotT8l0nzTQe5prklZksVhkZATczz57rz20poGKwLYpA0JyzJKSd3SFbhQMdotp
2XFWSb4Q6PSq17KKznbkHcqm7HehB/qXYCMaXtSD2wZwtrUJjEPJyNqTCEV7ygw86hl68cbodJ+u
T9HiyNHGhsU4jnlW72pPGRhaSK+XLCgsHGTvocQAzBvy1o1BeGlkdnRysbyllC8Ehd6EdmXAgOqM
rwEdzfAq1tBzKJExbWOdhXWwS6AIrqS/7COQ0dQ2D9vG6PvnyXEOqdm2d6uk8gPu+HoqC8K2nciP
hbBe55ySnMCpD/mYc+gUlnXhhmmeVfeb5InYd+ajkSxt+8J0P0JO+1UHpAT5R6dFJi6kbTG7MAJp
Jg3j5hFyj8mUOT5SUX0kmfD26K+EXBxSXD3rSWA32InYpRQ0NxsAAB0YTYgAgTDTs+A6x8OmpcHC
WOM+mm4T73F7bDIecIr2MlexMKRYgoLBgIQflitVp9dc5YBJIqRzqEjxKqFJ7uQK+T1G0N130UiX
CF7syWat0xjmiG4+3pRIn2M5GN98Eyr5Cbc+03DiqSc819hFIL7UgTo5pelv0EFvUnbj2smk2gI2
dfdxKzRyytaOuARSqktJcDo2ipAdVaqyUwCchUZ3KYLwRh3seUd/w40H5EmI8ZFYvL0avIyCp8S1
ytlx5+V4sr1y4irV1D+89hgPYwl6rMQ1xHuEidoYbyiHM8Wq33oKmF65DQ/YoF0W2/nPYimdS8CW
c523gVjnlRz248x9VbmPojeb92U6DQQWd3G9qJuWcLMcwgqHe3LwB7LjfhAVK/TNXYNfa8Udvd44
NvDGhnj2M3WXvwB782iw1bM92UTTqYbeh8H41iVVf6MkDMRjZu2BkVqbIqT1LiAWhZggBGkn2X+3
3CY68+Dldhbk6d4aeYu6Vnga8Q4earPqCXbZ22KYpkdp1/Je9t91lqZP7P7Mese8kMMdGYav3MxZ
/3La7Om8MnaEn9EJugTmo+nsImTzlPvP1nHicEuKctVk3vBeUhlTZZ79buO8GdO6OyBs0a+q095t
63qbOevTXbmE1tqRs7HzKpFt/JZdNi13xWnp2aCXlnse/PKoGfiJoqOLXUO4ESre+4b5lAXxj3C2
jkuuSOSmJbE988HG8pWC5Y4pc2CCEd4TOhGSXcscpe90Udu8GDz5y5ldy2g2fOsuuCxZ5wzBqTCC
Z9bdr2UmiHSeZEm+to2bmYGCtR9LJiZn6DySpUgKBWTl+PgkrHbrO8RXVDv+RRMCzSPacd2k5FZ8
FZ9QOZ1NF0LiASLwLWkoBBbF6PNCsFeILYTdPEhwDZQ8rqb162IxeFl53Jzi1PvrErkC0ij3ZZBf
JR5N7Ev3VC4nQhjYOiNgmdzU4ViyQ0yy7GLV3aX3gBJE7BflQOhDFb89g9hd71PKDHSjWS0mQnOT
fu/45jOsE+4SBUA6K/lYPL7f0BySdhgP04Insk3vjZ3+6mz7PtlQ84shA+NJA4SoGgamhMd5yqG6
mOPfslpc/M/4bPv4j0UeaO2k1U9HjJ+LjZYpPeumPGpHeW85NsPulOImaNLXecAYOKFt2ymzxLBM
353OvVrw9HUIsUPfPUxYdzeyoLkyc+e3PsYx1yitzxFlMKfxnLPLCESyJnU+rrUPjs6Ga+HQ6B2W
+ErGlPHMbCSP2OJoylLS+JjZDAjGus+xYbv5kxj7ap9wStHnuA5Uz5WRTRZ5jIekK7lchHtubJ+r
GNBLPqCnysYP6KKTRuK3SGNrnU8uHJSavrNmoMXN5XmNjJOEc7oOPIe0e/Tbh8C/jh1odV7YgZSy
7Sup6mZouTACsWMKjBHxS9+lQGMY1maxxXGJUwPTQ8H6ee0OabIfqmhndZmxSUSc70UODYU4otrN
3ANWEbfsXSe4/69c6E3UZEfTPpQ1E3O+xPRusK1vEe56/PzsKFt8ppnchI6mKThz8WQZCA1IWula
hGO+G4W4e0nWX0vXw9JM9nHDBSXfDQzo52bwyImMvflZLjeiWVe38Xz4jH8ZlYcVa7fhppbyFQeI
+a3QZoAMW3EODmCXYbSl3dgeUPSqA1CM41BWPl3GOLoH0drbkW57ZHnVn9XPAGTszphJCQ2yO1N6
+beMC/W50Ha4IjoPvSq6zAFUawcixqbL0eRsjYtK0uxuRsuwk7bIYQIBp+ttWucQZ+/cVvLvlYlq
mNJrOE59+e535UMVM32rtXNsYUbsyVSHG9qLCANFRsSHqvxVkJq+oaAffEi1muZh7wB5sKcJw6dF
X0HshNnSqyrkPGeCGeATMR4CD/s0jXps/nxs3nyZSI6SJT8aQ0YVk6SOfor8adXMhbwMToKHPOl4
h2HLaFmIBiP9e2ZuOpdx5pETApnb5U2orjR13hICZfvAkhJ/8pyd01laKyvjLcZeRf3BAennRfPb
SUw+uuk0PvdVNRGEDeyj3XY88PHfYJ/5oEevPAuxlGcFqOjY5fZDzqF/HqPhU6igvgRGYGxuo9/5
hwIx7ToVS72trsCO42NWzRAcHf+ahHLZ1WP3l7f9noYHSirktEH8qa8xdGUC33Dk6/kPN9B15E0t
4cOajDjKSw69YsMzaf7eOD8sof4Y1VxwdI41RYUz+rIw30O3gOYG+BZCu4lFtGqap8lqgl3RcmEC
c7zsbApo1qjS+8Zyy29l0j1TmfpJbWJAMsFXdxJk6UvklRsyyH9o2So+MrPeV6nXfK8tP99g6Y6v
Nknc9WL03akMtd0kyd6qPMwu+VzmFy72b1Y0YkbV7bb2bA7rhlXkJTXotIln2jlg+YIrJOi0d9Pg
7CeASS2qydyU1njMd+k6zVLOY/BzF6xU9Z5+1D9cmaxdlKJ+urxl1wpsC87ZJrx+fZnbJbwatsvn
UG7wEjU60z2dWLqulPF7gFD/jLTtvTS+11BEtmZlUhwM5Yhnj3S5JDbQCL875OGr3bGFzeephMtT
cIlyeoQHaZynsLl3qMNH2+qzQ2aIdEfhOuLOMFyhx81MfuzJq1YGu9FxfH4rPNskcyrse217ZOf7
wT6yPsQAhDYsonCQyPnh4vA9+qCojLgeL32o5ZgILGRJBFOBsYjb4T3A5bXtoO6thE9t7JC3INb6
oWRDv1I9O/SCXCzmgulnA+QRX5LRnONG8vSpxD7X+23IjU9N2xbfC98FNDHHW0kYbWc0+Xytsvz3
pCM8Ln1AUOnETdTCXdMvm2+IQXCaF6O5zruqf9SENgAP2BuZZNCQ5iIA3kFpGXaeawcO3tNs+1hT
7jsUctSbOqJODgZ+aBGBH3TWQEwQ8r0eVj4lllesx/E51Bz9pIOoj0273PTwRoMZ2hjMfQl8H1MO
sdrJec8o2tkiZ5s4K5PhifTjU/5F7wfQoGn+NOfUT8MI4d/XrP9cU/+NBf6/OdIEMMVHtqTqvdQd
AaZSH3jBuNo5frufnCxZDXP7nd07BF3dMjDN9A1Uunkgp4Kg110E8Jmyo9D9BBHb0NvijquZ6oI5
VfKn7/TnTLcaOAP9BjNFByFbSw4Uug9MShC8dnRvVGZfx8Bzt/NANp/Iob+lSFyuZ6TtY0OhQqSb
FeIoMA+cNgeP9cLp60u1YAZjDQORp/DZ6vvVHsO8CSlPV3TjMDnMVHOOHRl23CjB2vS+wcZIbj3F
D/TFcx5SBVF8dUJQDmE5tERYkzh1ChNbq4OYjVW37EYnf280pIRK6IqbZEgbttr+pyWtkI8iN02/
wRcpnOXV60QEXl398XC3EsCIS1ASC1GjDGBBC2JrHS14skq1PDx7blc53c4MHEa1No4lwfEgAp4X
JgKrY0IWZSSdAVPA+zbPZNCHWG1nu/suY4WsQ4IScHj4E04+QgK8rRn73Tg+Z6ngFObjsLFnFseY
dHdaQgo3clJkdJvmHaaOyx/SOMYCvB8O3FVSSHqUrGxtlKy6x8D9KdAsN2Wt3iNLPFxS8XwoKZFy
5LtnqIcR6OyHD/HNyswzkLFL2sq3ZBaPsIWa7y89fzWt889i2S5Jgispz55d3GumpV4NdEHYTbQq
BviLMQLM7l7JnBKdudlFc/uOdY0sVR1iQG0ROJL8Drc2hlieY6zcuJaKXhDu1L1w/dPShL9VFX+Q
zF0NxXyYaucHusXL3PIp5iNq4wUuxMYyyDpXLq+9mqzH1x/QCXlx68APV43z4CbwEzjNux3HF6ub
btEw0egUfg4JD05ztJYXWUQfpYOlgFUt+6doP1isU/R3MqxYteBsald+1ZwcM6zuRvFoODXmwOeg
bRo6zxlwd0R//GvXLEipeeTtPFsVwH3zl8zjHSUCxl0hwydUvtPi9x7mMpCXxiIJSIycXdQNbb6+
kcQK+V/l8BnlsprD1r2Z2mcC0TPdO0Nd3FBHNr7vuGiu4BxHF694aOCRi4HldH23C9LORAP43pKb
OGDvIz6o6DqQw6/ZBDUsyzc+UqcqTXdMhFz6YGqeICzWGxKC+SoqJz1fcbNJeAHyMvwJjbPBFjCh
HbOT2TTttG6dEUZXyTuO1W1LQR0WotJMg61s84vufORPOx6GJT9kU7g8TbP9M+ra+ti24oi5lFJl
ATYBiXramlGkbkjhLvvacNrgVDbIdrcOGCk2HX4/9uuiT8A1O/0mqFqAAdwJzdi9Z828x5/0bGTc
pPpiXlZ55M/cM6b5Kilo2Iosc8lgZOXFmjvqBzhyQcf4eNBNt7jkjg8kRfLKtBnvlGb08IhEtTzH
NRYdi6UZ582yMXjLAIguKDjDo4HkwkPBr3su+gP3Gs8/2A6EjVLb8KhRPTU8rCqZmBS55VSVDTla
SZmrNU0TT16ZhvtO4zqwWMkbWNnk6NQQoXpshFWN2FxQ8YZxOMruX1+mgNy06qfPlIqyjXCH333T
4HYey2RXF0reBhb+Jye3cYvIABUzYIEUtcE+MJ+rIswvYChhnQ/ta2i5wbE2veHU8YYsRPZeK0I6
o/QMHHq8BhN7xSobsidH/EqE6vZNy06Q+CqGW2d6Qph/T5Ohv8aAH0CNLfcyWSbMwjtBTSwqchn2
8VYskQ4S0nAQmyRnYUPz0bAcka2TWoKo+PJ5zu0eDPu73wxgOiJG3T6RbN9K/xGFtrvnT7MwdEFN
I7c7njEVpWvyqRUlHt505RqCJU60QFlK800NfnzHf91hZkNksqvwkYzRclnMxNV8X+IB4PR8W3Xn
yJd8FGJ5s6Ol3eQDMgqRZ2CReQPJtzDUwe7L72y2HwRJD2ps49/WyNgVqBTjc0EXL/iKkbne+1tF
uIMzX771TOuXpfXSLXmo7IwDa9mxaFIHNKzmyAINJ5PixctNQvdRELAphfOBUAkfnNPk5KFJrgnD
7yzXYK7wwyeeufM5XcDGDkY5HzKOOVMNK3wpya2oHc7UOKBwqM33Y9gOO4ySCjvb0t5oN2mwqgAZ
GPzlKcoD+ylOu/g8qhwm6NSKrTHF4SHExAUsdipubrgcFTv0tZ3lyliBd+ovfBAvzmCbm2rJ2qNO
0u4JrHEp8dJ+4+Oj36Ogd7sswZJvLvW4BWFVHyKu4PCgUTvLVqnTYOZ0s8WYfYhYVVuOx2kHfjPY
tigqpZr7nZjG6YCYi0mjyai6dcGQS2wmlYWrDcd1+hwFabHXRnkLIua6G7BCSP3l658CmueACO8Q
M+gBZkzHXx5U/sHC84pptfzD7AzPObXnU++L9sbGkGSLIw61T0tPkNLnF7CKOtkAy/gzHqA4e6dp
5FLSzLlHMXIJs6YX7zn+BUhuZby1JbU/i8EC1szLAJfZe6kKSXJwNrZFP5ZHpxt1cZLC1BZn9sPk
1acHyLgQNYE9N7k/az/65WaYWOusGdDN5o2YarwhKNA6oKyOoHt/9MwTdBjmF6qZyrVSVbdLhD9u
ytL8Cfzp+0QG4Bpgs/SLZVuZTnYPx94DvGLH22RMumtGKJ1rWn2oYVWxSDcJkUD/u4I2S6/LYwSk
/GpmGPmnFHLLNIoHZXrci1JiR2HAN82P1yofroFHJL1vm+bgBgg1KRLrmTjbNz76A8EZGnr5Une2
cfr6ISmTK/ec+OQOeDIjidc8zxT21WhI1512BgYqq2kTGXzrf2t3//x/dYB4TkhQ7b9Jy/1pfxT/
JSr39Z/8RwUINELmYhZEvBtd/Zv9R1SO515ARAzDlO3Y/j+RDqb1D18zJkPHtwPfC91/VoAE/7Co
EyEqZ1qUr/uW5/2POkBM879W3/oQ4Ol2FxbBPM+2Pf58/3cHCF1Pxpjn5OPtSG2TIUku9kdpj9G1
zNOY4oE+4z4TgXGFwAXVnKkhN9l70CxOXYd6XRI+/Wnymro1+C9aQzbBBFuvVQyObdVhrtfaToTD
4yA9+wOXInaGejoFKSry2JXmyS6LvZ3IdBtHDlf2ZZJrVO6TJTrqw1AmEbTjnI2BmADckEh398bM
9nImhl22s3NHBdvSUox8BlMoczj3g5gT0PUYkivME7EzPFSDqZD4iPR5cqQiwoKxALDLii2PzvqC
NzOG9Hr1ltQ5tIsCLBXI9M0Ltphf+tc5nn9NiS/ulGlBaOr9pfto3UTAOA/vVs2TTSZu/kq0m8B2
WlwWOWpwWxMcKsGdEE/dwmgXPrPpdnd4yZx9A8VzHZZN8twZdgHqRz6hNVnsbZaWmSZvnha7fa8J
Lt84/K1TNRiHr/02XRb4PQVNq8lUPEIa1sn95M1hwBjFAmGsDoPZ4HlAdliRGbR3OUuIk0Uk7Mun
azjiNM0fTuS0HzSbPTyBTD422KnqWpIwYviA8tryKIWotouDCPQNkqsMYP/brEvWyeROWx+T7tgk
+ScC4a6ICwviEnjpIcS7FNaZzXNOXrhRJd9KixAGSX/7BrjdfusxdYVk1ODLuy3BMbQNSsfXoegm
fLA6jS6Mi8zqfU2w+80aaX6Gx4SbYMK0E1oAtFPj7MIBOw/RtA6jZDxnjsNmOhRo56G4mQnvMyts
PQx9RQ+KPHgXWBfu7KIcqrtEjvA2XEsB2tXxCzb13thg6ks/wyDZA9Uon2M7gqsIEg299z4JZ5s/
O9NYfSbLgpUY0t+W9A3zhwGkbAbFVpHOdL+4cqJ4mShLXE8sB1FRnJnoVXqsbbToHjAm3SA/IYzT
hlAR4Iin3DjNWJt7ufx7NsB2g2uQLe1hkOmCbdeZkZv5aFDRdV4M/oZ512TbK9u16XUYxu65s6Af
EMu6TJZtr9nvbevajj+cgWXE3HRb/LUt6S633YN6ym+GLD7duCcqM/GpiOz5UWd4wvKUyb+TfPfN
Yh4+bKYDXy7BBacala4OLp+kiV4CXfkl/AbEVJ3giMzD351t1d9nEgxuMYFsg63p7+Y2TreZlred
wvrjm82HcCpGgUkYp9DifVpUhbdTKgvIBXF1j1zvkTKl3GxMti9m0XlbdybVJHHEwaY6k//B2Uiv
7CpuWQNW2MuPIRGUc03hG7tXVW/NysK50lJ4UhU+NhqIaIqEy5EcjX2xSqitffc9MPLpPtXcK0hC
4GmYlQpXcKkRhRCX6DzeIE6+yiCjQJmI7XmAW4rGXk3rxGxp3s4GdkseVxkKE6+AGIerbyqeQXwI
V1lNzmWawrdqGTqKIIPbvIzDU0CyeFVK7iyQ33edH6OIcPvdi4ZyISebn3FurkfbC46xwi5oK161
QXftqDzvj3GdPAkvzg5BjgHE8q8UBd4naahjJ+C3dCq5GVyO75Tq/HCyybobfSg3RQVDEXsSmEDL
K1dSLOAlZ7JS7B9megriaGObFOJ27XBNMTgdcipyuIGGmwFVF2RUZZxbU2KQ8jNif+nwMqYstRoH
X6VL8kuU6q4oIu4KnJS55c87FyDAU2/o9VplXewuBPVdxA2FoeMLHrSJjTh051FR9pYUrrleMME+
0RRqr4r8QmkR/nJHP9tjjpQ5qyT7xKnRMgqRjtoJ7uhqMYbDCWiaX5VnCAL2Bq8a9dUzfvSyqHfK
7Mdt7mbfqrp/5RZKEilJ5CrEhgp8znmNctZVFoWB6zmK5hveu+2FTKFxBdbw2+yn5dG1+XOQojux
sNg1Q2RdDNbYUwWA0SHjtMsH/TsMzrjnVwqU12zaeujiKPlLusenlq/jfPzmNbX96Y7zJcqIQtFz
bgJIXKAQ1UnzqjrUSDM2NrOZ6pCeJ9B26lynPCusDjhNc0sdZRPtUpquVyOwNWEP0T1KSwpZRfGW
hhxGf2nSK96yjDM5pBvhXuYeszaB27mUPDh77rgScwZEWer+6kwH+uLhHGFd9TO7pyWjOXD5NnBU
X2s+YQL0fTqCLqpzHzZ3hMleGgt7SZyCCsK1nmQg5IAB3k9p125ZBMUxETcjWjDwjs5Vo8RMLdGy
LqIcwcRnas6luwFGw3Nu6A9DbzdX2lh8GZqsnQGIcB5BOkuoyjItDquEF2KUNtt/dtJrxJkshvZs
0p1NfCMQsXqJs+bJ4W97ZEz2Vi36372qSV6r7qp4Za4T93XoFj9TfYHv9VW+1Jf6Tl/vB+75Jfd9
X1/8Iz0CmHoYoJ4A+D/jgacHhYaJwWBySPQIsehhwmKqUHq8CPSg4eqRo9TDBxUEBqwGBhLHf+dk
Cy5CjyrZ0DVbw4hj6mdgPCb5TJAmIJObSW8T2vTWAnjxTrjoHD0ICVk2OGVCj3Qw09PMvJTpwWnQ
I9RcYEOeCn4+a7I/jODxKdMjV6aHL/trDuNg7qIlPDJ5VqdUf/n6p154VI8wyRl6pJN6uKv1mOfp
gW/Wo5/SQ6DPNMiqFk+hHhA7JsVZj4yWHh4tPUYibXhrUqTdqdfz5aySAOckFt+xjyqW0em4HXTV
eaEHVGBU7T7UQ2upx1epB1nM8y08eIZbGpguuR53na/Jt9dDMMmWI8d9QZ0LA3I8Myonemie9Pic
6EEa1KP9RA8ayjtD9qjH7UEP3rYewSc9jPtM5ZYez0s9qPd6ZGc+X+XM8PSfzIeUFgnkp2Y5V6Hx
xHLLPXZ4l2SbdWuCZ6d4RBaIAy0QaKmg0KLBqOUDthmkyUUlj3IaFAooMoPUgoPQ0gPM5+VizMBm
cFOcvMT5a8zsAInXRpTTavFCyxi9FjRClI0MhSMz6u/gmvvD3M32OdQyCGEd6k60NBJpkcRALQm0
bFKhn5RaSBFaUjHzWlyWyniUWm7JtfDSawkmrsy3Sosyg5ZnPC3ULFqygaaVUoOCjMMVJaUMCWnH
0CIPctojsq3iTbjEP4IvKQhNyPJJpS12cTatjMuyFo7KLw0p0XKS0MKSqSWmSotNQWmINQiDaZ1T
DfC6+PNwCTvvryFNwifJXJ6r2nNfFpKdvKBryYPgRiFPf4um8iEErbgWSModV7nwyR5YnrADtM/F
EyKd9dqNZfhaS++cW1Vxw2S+njsL3VR5HPfPYd39SpKmvyci2EcNRAA3s/eR8upzGeKpTziuVjmw
mzNBv/IVw2NKTElO21D56mCS9OPZbIm7UbW72JEuFN3UbjYW543GXUTPi920Tx2H3yCn6Pnrp4pc
QPSi3A3eLb8i5p2KHj16O3O2uNlloYdyzt7OXuIAt644JmFLoAh/NxGQsN1Aw17bwOt+Vip/6HDz
xgOlcmwWHB19UBmnuAP6FTs2TwC4O28GaC4gWIj7FhhMyEqE9RdjmxCnOZoAew90NfEnsJIDFYPW
mrOZ29aUQRJp3QALRW+++e7irQiM8f1uW0la0/ski/9iF9ZnV0bz/ut/wURywfpTbgxjOqfUsp2W
0ecXJ4KVuzNemm6ipaRstq0UG7t2D02+x+73oQr7V+vEOMN68SHDagc5DBDfe40nKolP9vhpCtrI
GgQ9SqLtIHkZknbTgMiL8KgnJnTesOpOxcJvX3scrVlr/zJa1LKhx2usoAqCqYuog52SY+ZKrgRw
FdYSwXysy6dh6gBS17XSXsX2mWuHfJZd5a6TkuvaP3/OYCDtjKVnmZGC8GuTv7El/7B4+whLcWTR
SqBvRgTXMS+V5K/uzFMgU0RgYjt4jSEAEspNbkNfugQuyhMnhHxzkjB6FlLyqpvyLQXDiUYHjc0g
cMXTXLf/sS9I4JtMf+Y+5ipgchwnk5zvNs1bzwXRUfJk5dv49S+BaG3cNKevOMWdZibWDDIbH6Ua
+wGC+8oK0iscwuSatXz2l6Cmh4lqyx2r/py0SIO2p6/lJq1YrN2tczGr4oEADy60NWJtkCwewsDI
sHztu+G/3WTJfrWTjbent828sc0wb5NpyAN6Lyj/vqBFkiN7qaDf4ooLSk5h4sx4946JA5YuVLb5
2i8ddipqEk9fPxxLcktGCpX+64eM6O0xiOnf/fohkl528zr5LiM3eplB+AatdXfM9PtU8hktqA3r
AtgQM5cwCHHty9cXukLVqh3EePr6Ic+/8uRhDV+Zs0nyglUXFV1W9vD8mlOseY6mOHsAxKTnOx3e
UtpLH8aEBtEqs9t6Xrl3ADZTFyF+VoHZELhfPmMrekJ4H08RMt1dFU16Z/g5twlYSsWbhQxdcjLK
zLtyyH9zVeYcfN97N3F27lxlnlI+G4zj4Zo+t2DDrrmHLefZj3EetsGHQzUVsEMf85p0To6+tM/o
oJuo8YkddfzijCGbhsq4AxictWfUU679g3f5ty84EVakHdwtjn95CROzOlQj+RjJ929EL9g5+ufJ
KatDEXi3gLHo+vUlSRbglF56YcMVnqSFmdWIl6/WxO9LvjjH2Ta7h43qwfM6uwF7wXcs0ByVqNwL
XZO/lJ1kr19fZIjnSCTUkJm84BgK2ldDspRzpcmmWP+Q4tBi1ywEPMfCKLGNjwAXwnQ8sbUH+aud
08olupkn9t2ja/z160uzrgbwem7vFaeGmM1rWsSlXmt5a1ewDAdVqPaoERgNhni5zwUtS7iS75M7
Es4Lho+Qv9MzNN0rZSjTOqZNBJWBBGCXK6jyrJHL0WawpxDAnW+xiqNtXD5VGFfOyWD6D5OoBy7s
avk54cYvSUW/Wz1CjK8nspinrQlp/KXQ4ZfALbxfU8q7b6rbby7xs5iBT+tYxQVVKb8aNQACBtMK
Ycja95F9HcQ0/Rncno0MwrDRhTHvrkVxAQLelrOiPJE97Hd1vfivDAGA16hA/WO1DAeus1ymruk2
7kL0pehMJCG2yfuw5CZIR7oDGInn/eLJO1yUW+hCaEFIKy6qcou1BVxwwPnRWgFdfLOeRBu2i2Vi
/hipnYMXgPF3Sj5Ubdg8Otz5bHLM3woMy5uhGeO9Pclgn8Alwo2S31MSMevQpV3DqMvhZiRjuPkX
FtN+nosO47000W+c+FecLQcj7jArdvD4/sVt6J3sm15uMW78SkL/Ush+2rmwivAoKn+dSQpMIg2j
Ufbnl9j6v9zh/xfFLQSz+N/p0tcfv5P5x/95tD9+/+mS/4Qc/rf/9N/06cD6R+CSjfNNFGCugAEw
tf/Qp9GsBbJwgHz6xSL+d5Kb5f0j8MCIhb4bfKGK/ylPW+Y/hE9kNPRg47iQjP9HJDfXdYL/SlJj
CkVZtsC5+Y7g8/Wf5enUpKWZh1i385iKTvSjxFsSmPnGqb3k2ddBHWAgdFifS7d5mI47PnnocqeE
6rDFAzgWYQEeGrH3XWs+hV7DFaGyb37Owi00nTW3ftqHep/Q5lw1F2K8zS5WTKzm3Ivz2BakfDne
dxhxG8zLfYih0yk2leoyjm8DS4weiPyO5Iqf+g9M+WAk6v5nGHjGMw4apOz3ovi28Nl8zrGBgp0o
OpoNqnoL38a9kOkoLolr5WtrLl7Zyh+jiETSasKtz0njHGzuj0i/wIFjHDG4qmmQwlBnr80mAX4Q
BdaLyom9B2a7S0hgf3d/iZC7c5D02cc1hQr6GRrlWTqcaimHwcExi03nW+9Rcui6CYna9X9Zyw/q
rifgSeG4DujkiShVhG2Zrcxj7Nni3HfFjwoDy4r6mL9LV6N4BBunr501YNN3v5mu0kl53k0Me71H
ZgKD55gSxJutdyC1a64oBxFiqI0ri2iDHT9qdal5VB/ymrLHcBSnlkUmNZhcjl3iYFV2ie0Fzkw0
DmvAYLTfxiXr/qvbtebzpAWEfJj6deSilHAje++kJXYOickgTjDHmD1Vg1OSH0veqJveaeWpraJb
0oX0dfqj2PMwTFZz2j+StI93fhI/MFBh/XHyv9NE91rVR4wOFPZuloaIg53Xuzxtv9ll8430Oa6b
WsN8fhKN/kzGJt7S30D38qygxk2Zc9X4QzZyDSHX5dAgxP7kZbmTNXLeTBX/DuY0OqQ5YUK7r88G
Rbm7QlHMYhdOeqPUGi6biiHP6Deh5S8fFRSMc5U13avpVWwlp+ZEtfGHDf7wxZOANYLkya9H/2z0
hnmcPOaUPo2q+1DgPCFqT9dfFW/qhOqKKkQBoksSJ459cpoKuFYsN5mWCsCbBLdYmiW+O3VCMjTP
s9XDeUpDHNSSdkEHKE/KxvGWD/1LTbpsN9rmJ1Cz5BETR2kjK0TV84ptGkqqgkw7uGFK/aBKSgT5
acbkvjIpuVwDOSdUN3iHCQTL2+z7l1rHFV32zLdg8VHhU/tiOOgF2VDapJ2JwbdlQDiSDmZoUlF7
b9zhQbOk3rE3F91mzN7i1ArDQjBZ+oNHPEJ6YXlVlemDSAWF4s7pSx+Q8fpXos5kOVIki6JfhBk4
8zaCmGfNqQ0mpVLMM44DX9+H2nQv0rrKylJSCNzfcO+50oYl5C7hidlsXBgprr0kM25N0u/bcvzC
Xxju7XEgR6aCTGbxkSJJQzQj2uxgmPUOAMXMmkhTGwDVivATvsUS3alpkCVvkB61UdZi82W3F7Qt
DG7GAf7Jq3J9XSXgdx3ec9Yp5xa2yNpNjXJrMzC7osJgLlQ3W4pZtataLD9QJMoDppnharvErCm3
OnXzkOyZR4v1YEkijaZ8w0fckZzEmEErhi2DXePuYGbDG2BqQU8ExcqKeshUplHtYyNbkwvG8NIg
L2WWf8k4QrYYKtSuXfsuUImYrrrxMJRldtbzZp9xOB+z5jsXmO3q9JzGoxm4SSj2kh5zDUArBKOI
h9NCzwhY7pgfWqd0zjONM6+Ff7dhcK/K1iZIqMRETVF/4yM9WxUqtnjhPVcLuC4JcaJMPblUy7Ej
nX3sLQCptk0XkMFZI5MtDGFOEkyOXsXZVIZ4DNwGTMfXJKhd5xhukuvGF2NxviA+IC8mOsw20ahh
wurSTLgJfHYo+1Ql4qlioNNWpjhnejquU+W6u9pP44vrZ2urcz8hQVp35ZrmHbjzM01dQpZZbO7R
0T95UGguOkyCIK6LCeHU5F59BlCgne0bEliOLSOwMstAyt0Q/7T8v//+6GpmEKvc637hxuDCRGjf
121665D2Rq3pXVonI5lQGOotbJ6gf/q7yIb6beY9rciQXkQU+8+kNxHrjeclt98bbHSbHoEZhKUl
jDpm7CaXW8uY2UGOoYMEAeH6mfZ9jaBwXo912l8riOrYcQ9pEuvbQmeaN4WR2hasgAkB913cxdMZ
URgYJrPoAqSnYArwV+IZma7mKDairf4lkOy21ZDxVRKsQ2m7ay387wRa91uYNty4OdSqrMTA10Yc
npzN0JePFeUI94An4cDrhxHN4obm5pn2D/uPd5j66OCW1qmnC15rno+xG1/0E9FbUDxeeIU0tNn5
GPSLrqRmXOY3pY21OsdfJbSAIlryLLmcItEb+4ydCsM4QG6tSKUV5yjqPrSKrttn5gz8+12bsnNm
VFesltEejeGtauXOFKOzbuzs2wLtRZwzGZDh9De3VpbOwB1L3Ts7mlc9+uqmLcEp+KanG00kkvfC
uEq6B3M2V3rrDnQJ2R39Pnhkkq1WVYe7yhp/B6LooIijlQnrD5uREGpyiElpOZJHW1v1OkrHZmXG
CaJk66YNMNB59piYW2DMS/K6KOWwYI/harKbD5IOFocfdGR8NvhLznWbXSINVGmsnwblfokKEGqZ
EOHclbq/FUTOceghZ+x90uT0Ktwh8fxGCzltQwZ8PFjL2tBzW/JEbUDsOuiWminb6Gw50ZtVMztL
no57B56uY1OZSWQumKCFrp+TttouCIbiiTDbeN1Z8KiNGpvYxBSoz2iC+1a8JKbNjroEydQN9rdr
xz6J9OKktcZrNJD+mTF2H9HGbfTiZ7TCF3Z8E+SOiQlZYp88kwS2Gv8ZbPZygzmBxWCPGVGPln0G
3pwqyoljbNNo5bEQpXfl8S1aOLWR/qeH6LICpD3Nln6tYhxfNU0nmKUVC/phWQjq/ks5m5+JarAC
ieXsD58tMUIMBwC/9aT/GOPm2YpfQps6ESjvG+MfqHqGvCP5OcRdCE+qmNe+hQZeWmQj6gxrd+Dy
3uM8OWaq6EGp+mTUiKfQIa/HjMd3fD711i0Bb7EfXyHOVfs4vctiRDCm2vBimR62RKzLrXgV85Rf
eFcRDpNZyO5Mv0y1ALXrzi9DocZNHDpo68l5EkRu40Gp3WbtkkWI2w3uGUEGnd2ftbrYDy48i8F2
A7LBcFuXxgnyTKCcJedcx5Q288KuBo6sGjtDNNfgEMGYywLyVThELTIu4HMksUpQP2Uesg8o39Q3
2y2e0b6LN4adnZp8/jZN8eExNFRxAxFP/PiQ6PgmIbyk7EqWD6Tqgc13xhcMGmenU1+WuY0LNTQ+
TIudglOGz3bc/3gGOtioKN+S3nrR1Z3v/6eA/5k3AilH5jtbzQC/h9R4jdKdqPjpd0p9ua51iE5J
mYOdlBDhQ5kdB98Z1w5+nnVqxVs/ajwyvAMtZpyb9+92RhjkPKZPkTGBdwSgPjILa3ykLVpS3dl2
nNnwMyhUwidWR6+o2A2oiqb5ltr5zfIImkzb/jZmDth1C3wYfIiYXBPkePE7FdJj1vhd119u4Z1Y
QuYUlAM854H6qRjQlro2xRtNAtw3AEcfgIHp9gvnASHwj9sS1kd0GYWcUV4dnsraixGr6sUy/2WA
4bpA7/O/8F3mVUgALcLgg63X4THLoQJaFByG7hGX3WONJ21yTXymf9aGcckzseHPwP7Z6f4He5Tw
YrIrChlzHYg/3CVktvsDSghHskjMyuzfiAxgl1cf8RB6lxwPYJXk5YZoTWTy+tQh3DZk4HDJ8tJN
75PJJzUti7hCsvE17N9MR2xvCXxZ4Fae0mJIN7bb6fjGGlQlQxsQogC7lPqfHf7K/6h9bMQRRrWD
ZIC592LAVWVmsnAeUxhIvrHtdUKX/aE/IL2mhCs4EHLthilTrTPqRANdMbLiCtZx2lxUN6iH6KP3
Dn03tuF008zV347CaVc11HC9HB5GjBjAgoiAYDtb4kC/nVx/RpPCkVAabeB/28qv1raGyTtIy5Kf
In/1kTmuOsP/MAwuPmeyrTWjkOdsGAqmPGN6bBXJBzplnIebR0YhbOe4KIM8ZIc0QJ2E+fjts1ir
cjVcYo1EKAz6XLFuuZ7R8wTA8nP3q4+dYd0tXZUiplfLzTum+xwRQ/5qZCUpzOa0MavS29brmmoN
JDexVUAQEd5wMm1cVEZsWz6xf1zAa6lVGL3gNgi35G6vBs/9KTvTfR1HHCxYT0wE09MpdpcktUkD
liKF+Xyx9RF8TK9erZE7J8IerdQ4ntmHvNtOhbgl0WeyM+q/ruUcgZbb72iOOtVrm75GviQjmHsl
7CKwSVJcSnhnTmj8InXWd9B6wCfQNdc9rlJzsh2WQyykoHTsiJLzt34X/a1ntOc+lLrA7u0hqGY7
fpIWGCPm4/4MB5Q9e8eWgtz1mduNGCNaL0Weh4wNuUpyRGZTUjU7Ns+BJ4dxlfJSBz6Lku3MKHDT
5PEEuiN9B9TDmH8YD2rCstikOVJ2+D0Sc8GKNxp7F59Jb3n2Oh3fbZHK59L4R/RsrJvzScMEvOtK
q3sSWuHvO/NmzN2eyDDSlMHUrEP3wpXtHYZIO8SYPTdcNhvhDOQgE2GHHpALqoKd4HlcS8rEuQcb
PNmONjKnuhQhV7f9U8ohPRcOGShaw4sdt/uZyUlrDOO2rWRFa6/kmcCzXVHq5t6KO5Q/rWrXlkOv
7mbzyki/sYwDIGzlP8tKnAAp26rpQ1A7o9eBnyrX8UKUVAraSCPqdDUEveIo+e81W579Ie6C0U8p
gduRiMWiOzTSIRHSsO3Aq5F2RWOarqNR/bYSnBmCrVU+S3PrJ9VvBCoOnbD3RUGAAQy9H+F+UYkG
BlA5pAPh44toXnkEEiyCrrabz5Yr5zt72rfUC9/Jh5yf0yY0Nl2s/2vT/texJSmJJGdtGmaQGz2K
jA3vmh/UuSsOVMzjemgy6yjxenQ17pUSRXXqslNpXGQUrvONU/YkprTCbVLsiCsytjg+XhE6zpdW
wptzmmKvEdkTTYdpAGPMaDTw8I8aKZEpGm69MJrkkYgbQCBC1Ac0Iw6bZPuN3YD9HvsDYQTiVVZm
/ie6ylAUIB/dt85R3q7DmH/sc7HRh3o6zan1W5Zuu5o6y8Cemr8NXpvdSbu5YYPF6RtV1QYZ9q/w
LFJadazW5qC8YzFkDycH0YRBaPRaEqPjedN5RbJEhnDFn3P4KUeS/cabQiivm/4qU0N4b6bmWc9M
MN9Ruw810a3Kme6glThpzMGAaGiOLPmo+6AGmHDmtXyXL0181/PWCreaXseWiXZmBv0Qzj+FjO5h
6Go3N/R+dX2EEJhRZ6aJF+6gCdjorJXGZoUVL7Uf4fKpLt/0Ej9MYQ5+EFbmT+q26fNc6xejX34Y
1kG7jiHEkXzXV0hV1dV1yPlOdP+pTlN6+R7L82TWZDyTmEc69w5BLQBQFDsXXUdgNOploCXW30oZ
6T7Wml3k4FuDfQ45xmH2kJCwx6rYCtcdtpp91fh6AMN/68wTB3U30klrONLGxYfgWRF20Obqa7S4
hddkj3Kw33LWhkEtfHvHJ3WVYzE+pAEnpknd82hPHmjQJcAzFDtCjvn+5nqDdS69JIl+dhHTgSNG
4G5qVyuZCUwjUCL3iUAy3zrL8k50Wf7KGaARpmxbycfETG6i3elUwHY5emhTF3SErJ2nFF7KjELU
stwXtJUaixqtsE6670Aa8sQZG8IeMJHYY0wUm4o2gE+9omicjIDFWAJF0iPGjEDgRNrN1TUIvhra
ztwbfUH17+X1voRnzsntOaux9mNoTBCnWvNfMdYZYuEE+4WRfiqtfadGevVE4oPdpuBwWDlQEzaE
KCUOAYnLXxrK+idStb3JmnFaA5Upj55NXI01dkuaIcV04VP0CZnj/ZclNxZDigwfSG9/UfCuTeU4
Vxg1IdodyO5UHFWcPzqXaksvvioWh9vMm37U1FsUft1f13ahRkA9fVeM+EJEpteOeCsirl7od6YX
pMZnN8x86HNLpHA8+9tIKB8TDm2RrJvxatcIfzKTCkXTrPZkmMWTP3WfZk0qRr1oI2FFqflHpgZa
Gv0QIUAKC+0l69VHVP9LZ2tTUQUgWzlXI4yJqvxjFhYZcfAJMDA9PBpax9VehILQVSZ7E2N9orMG
g4BXpEi9fISNofmYR4eSND0b2l/h/lnIK9TiVzRjZ31wduOgkVGADxrsI4VwDqyeiwmw4cMbyHIn
7WGTlGIvMqtbRTH/hqv3N/fHU6sVf0vqO0iQ1gPwR8LIpvmIteSbhsuDz78aFVdBP07Mai2XIKYk
Yb68zvPk1130ayFYu9q6FhFrwAxVcBSCnfC8F39MvuQVb9+4cvmINCkeuckUVrcxT0Jy5G8qkQxL
IvI49rLfctRKHi+0AVxaYeEclJH9cpxjgzDth9c5B6tM0I3N6Xc0ktAuUAy26fdUudeY4ThHhv8D
sXYbp8m/LrSCEAgn3TQzr0Il34Vb0NybdO8ZXrS420YxuRKk+CVf7C3XRNZmbMibC9BKzTWuxD4U
r6O18PSm6GZXkN7bmqalXXZriGfWDlg7CqXo12rQvDCPDTQdMjarYD5f1X3EEW9NWHxBLMAqykeL
I4igGD4sxCfHMa7uXsR/CizWI2Ag4qeuQ3TUPScxsztZhfu+5YPxZ1LJ/XwZWbZYo0Y9PbmJbmw8
RpwMEVKCAXQvMLQ4eqLl1B5TVEN7SGLGGdgob4WqfCApyCVLHuVVmNXGoamo4my7DVGuwcuuOISN
FKWv73CaxzKvzlrPH1ZNZJnVusduWdFPrQ0QiA+P131BHpnJMcGiFJhg2k+V4YPIEnkVUCrHQQoV
au8Nkx40NaReKyLHVxBas7YbP35WWDE3RUxkiqaqi+OQ6JAVWMLQVOIZkB42SyLbXgfZGWvlAguc
svy5Acd0YtmYotx0f0NKhivKr7spPUR4afSvFzLcuWIhN8h02OQd1OC2hO9R+89AV+cdoMZDPKT9
xhqAk5P/Ox3ayX3xSpMGKu55bWbGW43rMOjTB/3C12oYvRJOqxm5goclarLQPDKxiIXr4wrBKfbv
TVRrv9z8V+YPwG4xs+GoynDK9gmKNOI3UBWQiDF5EQuGuZ5Ydszuyc/hnrezCZ4zMbY++IFTqQBc
+XF9T4Woji0j+aEh+GNMks8atfzNL+2G35Jc1cD3rl75zEdxGbF171vbOKjcmrf59CuVgN/YSQDt
KpIkXcQD/HrtllfOcDaszxYC9jqZvC0b70al8uooq3mg1gANQfwMzCOCVZz8YjYaQQbhEmixxGRK
P6WHb+J+09CGNFCOjnnOQoB6ZuNmKb9Nd3oWCmFbWznWJmXtdZQwHjx9cs+N097xqE7MuFe2VVf7
BkbNJu3Ju0fv9GgmZzrgXqlPPtDnNRXBty7sQ1a/2D6XYatPPnepdorj0XkoLd243iJxTotz1HUm
MUEQLfihioaMPrZNLN8dnWFKyho+HPUt6XofjMxPdRTpgHTiL9sjR8J3jQOiD0E9QSbEB+h4GPgD
R4hOmt7cyj9k8nE/MIVtvHtOUvYaruy0HYgZUEDiEo06JI3sfds6N7s1DA6m6l5nL6BfylWUae1O
16yPuGzxERd0PQNDtIlginLWAhNlAhH24SvhJHLFAHgvnB6mOP/b0lh1WUU4RcycpjYkxG8fa0vI
5nLmqEr1rd3FuJidhF8fSPLKetc9DXNLSw3fFfkXXLIsMeaVN9KV6TZLwPSuG1FxWJw+RFJkOa1P
1mxgD2Q7tzBNnprG3iiiKc1cjwGOWJ/CT/jrC/23sRG6F2IGsDPN4s3sAS9n8lRmvb9PrUQEUd/C
JmHSiQLXPuVQLJlIq/Uo2cfVFvHbYTKiM/NRmZs9yjAdWunJZ+jF8fIHWL3+UpjFm1mxWhQlcST1
R5zq1ikDRg6MqzwiDH9NR5Ld2VwesMyIrS6Be0cMmg4EHW4K1tq3kOHuxuqDZMjV2eo+c/9btm61
zie2ckqrnz3xMHISSWfyFetoXxShRqB0MTImYGyehTWSZb3+5j5qNpzT9L1FxYVd96uu0l8taYNi
EB0Man/bdZxwOTs3Ci19YNRE7qmDv8g4oZuxwNGwZmMQ0z/Zy0mV20wTq4weq8s9IqOxMWz1VhuP
IFrrNUX6glOBNFYyo5nK9t5PfPB5Y+usmsw/HaQ3tFWlHzhTHd57/E/r2AOrr8YU/WOOAQsl1mpg
DnBOjHCnkyiy71RI8FPj7ycwPUnvRU+VJqFCUdSgPMRsXaqrBFH5RPu3gmSX3HK6uTPYrF1L53i0
R+3L9MvyRRTeWiVE/eGvRZ7X5je4XGybCN5OW8HPJqGUCd2SDA1i7mQiM4mASk0MKUBlY5NU8CTp
MNDU/EwDKMagjxuK5b6rNiNqa+RuiL9ieN6MLEdj01KMLmRn8iTGYdc5/cIC8ZMbnzg/9jYdU/kP
adLKNJcF0Vg6976C1T8gc1mTCDfuyrlZSsjWOIZAvFY9OKhNKqigcVuzo5LibN0zTLR3X7nxrSer
6D94UBwVd6dhyZxMDsvp3ySV3K0RrUCiQiJYcmrD2SZJssSYgU0UWbrZxOvaHMTO7ht05zl+gTKt
5htbpohvSIADAXzWdDOIOykfkj3QBUz5G6NxwROkJITzfe2Z8VcEHSNIipdGZONOOiWLVRNnF3Lg
XZTyVnhEbBIUQJWSpPO7EcY8xTDaDfNaMAMNpKgFQ1QoVY4F8qNNzXMLjAmgTx9vpkrV+45jf9a0
D7rg7oNa1V/N8tpzg9x8rQ6YEphriaP02Mi+wFzaFQebK3qZOe+4rIYv0SPEZQcZaCUxy34bg6Aj
tJHJFsyqRNHlkc7W3kKHDswB6aBfLCJjkMG6LxYCzJUovZc+m66GJsNAShTcXs5qaJ4QPLTxk9Ok
P1nFxDrzgDA68i+qo+RQF0a/mTsGyiO2GghfQKulk/6oenwsxwsIB0VbxL9DOw19GAYdgfMuyCty
1KxV5jrnMLcxp+FMUljDYAFsUn36RBv/KpaMA0+C1GMwaHXyQLHwm3iN3JbOBXJDvIamVW8bo6UB
0aEGhlyni+OWZU3Cpgu+K2b/du/pxrlIKhvDB2tOLwKnU7Pd1HAKK8RSO1+HQd/xtqZ+fWnc8k3w
CDIypnyNRfJDF5jv/isXY0reqhY3IwLk4wdSr2ciPXM6/PnVEeUfT/NrKl7j1UIYEeLnC9hnvUcu
CXl0pwfZjA+EqZIkWsDI2FIc2M8I+iLD8g4JnoUpq5KdFsEubdBNKFexav2LepH3wknESc2GfDdh
cU+N+xH55L40KtOD//6xF9ordqr84BLfcx46ixrJLBHoEPC0GgTIk7SNj81Yu0GZ+Cl3PytTD57n
1pFHbBIMCQExxIgzDYQriGZ/y1yV6x7FQiAcSz26Pse+UnAstcxiwRZHb33vPvlF599LnxVcY1J9
1YTKmHRFHWlPKzIm1Z6SsztXWuieSkooX/RMDChcMltEaxwbvyF18J2okbM+sbpP/XBcaVX87iY3
2joDXh/7VEuoV4cSRsNZyUXQbwbSrOHwpfVRSy/QHNzT6IBZ5pEa2LZo9hNLHz6zjgqs6NMtPRZO
C+5hpvzWZ9OoTUKr6Y12HDi19atSsY38JtzPGm1OztnMLR/LP0l0aur5kWKBvTHdt58RBZi8vCev
zKyd3WQe6zHrUoAEWtdQbQLNsBoYkt2+SRLrAKGNEUIis20S+ZAHKQ3v2TTxi01/TDt3j9GyVS/b
FjWnHFiMRPZ8gJLcHTLisdcKR8XaLA3zNSxdQpQzSdoqPSEaAPOheXtYU4CzirZ9IrX4TWqSGL54
3tN+FNtu7LdmN7809AxH5NZTYE8k1ORLavWcj8CL4kMXD9ElrVxt1Wp6tC2rHLNf4ZwL/xLFRbRV
dp5uwj4sAnLtYulMm0qfPwhDL/ddxu/MToyHXvjXmPXDsWUPBkgofdRjlT+XhQjI06NjGoLaXjap
BgY9lYSAKiijFEXGru/6W0Ra8snAysDcZMdvYVjBcg3mpNRRjnmXYWKJSYldbJseqi9AZuYuggNW
JvnOYdSzrgY6oSpKg6ljStNqzFYy9y8/BSGcGRNsWWYnQMttUJCmxj5Ky/YqW1TiYX4kIaS698YT
suJ/Cn8GaS7DPxseEOm5RJJG8zUStrknTeRcTUOyc0cQzWgp4SFM52zs/xmFROzc0IGWmPmqMQuv
WWeINWDu/z7IFsc1EYD2Jgc8eG+zRfbdVHmwTUzRPUTc+0Hs+/3eyfpm5c56ufMkNXqravP1v39s
q4y13OgVQat55kWowb6gj15HjJz3M3Mh0JEhYAqSTsLyUJgNGWXwELhLwM8PJMMwlDq0ZS6Ptl+f
PJm8h/MiXnM9dRo49IhMnL2z5ycPNSlaBUqDpiqQfWWFS7LG/NmQjYK4B4VKhFKKvdL87dd2R8yZ
w0Bp5kRH2iJ3GUnmJ9GT25y9RlK6PyLSSC5tE+3JY46wk7SVZZMCPusbtSsyYW6iioQwkEyMpOM5
3NQla04Go/4ayX+zsZkusmFjlgcU/RJmpMKnrdGdugbsHiwgnn1jX6Z8JVTTOy/UtmEEEoQA1auY
KgMUMlsW/Ko+lzesMsOw6Al8HjWU1jBVO5uLlPB1vkC2jVtox6SSqaNv4aKiQUMf4YqNofXlBvxe
s1aqvrvSL6+lG30naUFfCHGP60OaG6lZai1JPTnFihD1fID9it2rX9Pt6UfXo6Ssa7kxS03cJhEa
tyWQo/Ueg8OcoY7iaEsu+L98wc85tnVy3c7aDVLWl0xWh8qKv0Ds6n19KOhBWOqf5WD+JGTCbVWC
n1M1aOHz7DtsoocS5KXiFJ/gytYPTwFQx9Bi8C0x+NEd+1ioHudQTztf2r2+IiZ+vBKtVG59XgTu
+8x7J4DjaoD0MOu7g5EOzQ1G+yZE/wTjs+pdG7y/kCcYBvETIKHn5XJIwiz8tGp/o6SdnYHDrhpF
958oHYaJq6HTLsjwM2yom6xK70lWlNf//xFm0Xc7yGyfTxwgjD4mXmdif9yCb8wyYPYX4NmVMUb0
nga6Jg0rC+bNF6uJ1XVEIgFkB7zBVKWU0J3W4ZKxkUbO8U9ZYuopo264o3jegIErHoUqX3KVvTbQ
xE4mMRmP2aK9Ym8ApDUc7nXNrsQnTUYJVhxebMSXhHSzoa9PVsEOrAw98+rrxnTFgK0P8jC0/VNZ
9Axccjbc4Lhm8hosdEyclgVjJatkHgqYTg9GQTMVH73CqbZhXP6aor8VqIt2RuhubXjl2xF/E9Wp
GNo4KFlxMeaAG109JsN703jiDspmwJ/QPvekiwYyZR7VpZF3Bt2IQG4Lw/sZt9UfpfLsObJqQKxl
fsPJUfHqjyx43USwMQ10EyolWodzjGxkMLQ0YKe0HhfdrO3rIdtbbPgCBryFhZnUBUZftfMomQmR
K2GUaIQGKwA7MV6qMPkg62KtKiBrKKAY10TGdz7a9YWXGukWg4giKmk4aji7TugfZW/Th3C8xrHg
jLUekDi8Q6k7e7uthw19JL6LwYbXmtwnp0a3twQ7JFZ/mKo/HblPGyQb9DPKu6M1O40mlUaY9Gjf
s22WgXpEBL9q00kUZOkkXySHeI94MJ9T4Gat4xFyQao6qwVX8EM1v0TuWScamr+NnVrnIjPHbWK3
WdBUtUmM7jQFeNMIgLBbsmxLpe0zk3GAtuRpRmO86h07vrRVV0DnNu89SN3XMWRtxlPiPKKYlmbI
CD+OMuYDI9xlVsmX1sbpk+r9hApG/DM92a8jWQ1rxx6tXTLOTTAgRFklrC+aYTxBPn4GP2CuR4hj
+M6gbjhF+FUJOq5OM/Z6Z9OTWWxQI1w5qK/FU9dR1GE0P/dOzDMJmMzMXqF+Oyzfhv0c+l+LpGpG
lMbMRboAue6uaD9Z3p/aGhVcDULsXBtsBn1TYwfIhW3HMkRuuG6n0t30lfPJlf8tB3s+EcC3iZoR
jLa+e5p6xpcVSGGj4ZeV3kMJm8MgrXB07X/otxHPZdZfTrZjD+N01Pl1gUxz5C/YUXJB/HJVD5C5
SC+dLp2XH2KCSB+gX22yIr+Jb4U9UsJnbadPNLvWOmo9d09ID1ONhDmtFrGDbvqrPfpQmOcqevjm
TJbfZJ3mGmlJnkptW/XYo9Ag1id8MW+igCzqeoP7OpCLtO6VXr03i5svFJjLwSygy0h7jrTcBV5Y
h3ZKeIrC3WHifqXo1PQGcqKts1w12cIoB1OSk0uf5a5Y3E9bMnyxX/XqSRvLctdWobNaMEerPuEB
mw3xaeVMTnJoycRHIOvyspL6Of1K2ujTc96bOCMDMDKHgwAigXYp4+lzrGsz83VDEBEBj9SiXrpG
GkhHwrm0ZV461PG/kqKUzQGrReQMXAzikSVEG1qedR+yUFsNo/fGk+St8Ye/eLMWrsqQ1ZndQFim
O1kJfNKnxJq+BiqPvoGO4oaknE6m+eWCdEB5QxqtBR3TMuaPppU/fEj8BtcsHhiehTnWFfO10tKH
z3ONFpHem8/RUrrD+wN40SfwcHnc6eURDg99yVsB+FPjfcG2Cl3xOQzN/pYl0+uoaWcNTY3IUvir
dWLtzEKhUiW0vHUTdvHWUGxzE/nZ/FyJWt8bcf/MaPjbkN0H3nh+J+ygLJ8fFkElakLYhYClId9G
gWOC8fIswc4JBzvnbqI/d7ZC67pM8oUD+TUM5z+ailZgQJmBx1vVCXUN44tonRQVSxHu4mTcEvL+
KlrAEmPf3uLZOAyjy0gBT+ZQu/oadQ9Xw2JpYqkH1LzWqVSzmjt9SkrUf4sSWKKCB9ZC5EFKlrSz
BmGtHh9WzoKpmbsskO5o7CzT3toUdjguo78zcgsIbeY/yNLPtcbjHhXVX+rJYCroFKcU1UXK8qcu
22PnxBeVuOQc680vQk0cuWU3HJvcQ4cu3V3VO/PZNjCBychz0HpXyTktzAkNj6FtgE3Pe7u0gV8a
6Xwr4yDWpjthOeRqtfa9MiQJP0UkDl5TB1mJh4CgS7Z2hC2RHEdFPGOq3Y6R+vKSBF1EPP1terSc
YtFiir43GFWMhySuNdb2OrCXXn/IN0z+/1i0EkWQwwgBS7Jn/F7tGtti22xOhOlS8prVSAIDYzzL
qPsDgyrzxHucbmQyJfA9YVrS5gYRDyw1umHuO1r5lW52TZAsi0MxORdl6HMglvFeGB/xt5OLk5Am
zranvjEBPc+xOmgNNRTzonNYpLypEWUgT0ZLJXvqJo37gUChomxAfBLigbD+mZFMuM96zkPJuKYm
cm2KkR9YrKVYvmkXawQl2oNiRPtVq0uFhDTKhvdmhvnZJmAWld7iRMNMXIEpC4vGPdR4QQISSlnY
xRtnAaIByd0mMacbl4+kvebNckz3T8LUZDsMhMiRADmwBgyiUldBu2zT8xGvfCa2dSHeqZie5oyt
1xIpr8VvrVWxDhm4U+olTxpoOOnCE6xhqlrXgvlOYGqhMcQZSc3ZNF6fb6GUTEuAei5fUrI4sV3T
YlTUjlk2P3/Ohh0Yffk6u9MBlyxi3wnLTUZNZ+q9DNJOG9fwAHda3v7TTPLfNMvfTbWBEbB/LIZS
Or91a8WP6VOQIBoUpqaCuolPfVrn2xgLyArt3XiOwpnGUY3FvpJ1tWps+2a00j0WqfuZ4hGWMebc
afSOrZVPm8Qxk53TTOnWhlcYGCBIgsmaDZJXFdcezqOjXhUn4czukc/GXxNMYa5R8CU7+3/snUlv
5UgWnf+K0WuzwXlY9ObNo/Q0paTcEMpUFscgIxjB8df7e9UNw/AA2HsvKlGoQmZKehzinnvOd0R/
A20ZnAIBA0nk8hhG87ntsE9MeX+uDXuJqjZbnAq/QqwDT603stj29oEXX+Q0nSTPLCRCfC8z8fOk
6beBP32XoD5dZb02YnyeXQ1aUGQ/AVY+89B+K23aF8D0rQU1Q0ldQ7LzQ9hFkz4mdf4ZLZvFrX9Q
j/CqoRgpx39hnAMCw/xCjZSxaOruwouEN4X9mS8gfddN/7p4tBrJiSuBl8K3rdJLGLg/oujeUa3h
VhVTke+KSJyWBPO55hY5ZJ3rEGjPzHMf5tnBdRrsR6VGBvHVMZAwkHqJZKxYYNr1BEyhdbatUT2V
VlZzWMLmdUJfnHL+9FI47cZtATWI5TnG0qor+eJH81Mdo3Wn9B+4cHkCt3uXYXfBl0bTzBCjLwaI
cjkYoMGkRwzVfluVpyoPfoX9vU+lhnCEZOpumpQiuZrkzxW0hmgky5sRuE3BZgrKjfrZR+olKqnP
8l3cISiPwKi/7ah50VilS8BmEcrTSltQOAKyae4UP+lKYQg6Na5HcNzCvw/lKcotl+NcTC6GWvs1
ZVmgXerxkcMr6fjip++zyeI62MsoOi96ZpUGmCua/OcpL+G59Jgcgdvwcc8w2ciTTq6z66dkiyP3
nZJLxUhz0Db7CbEce+RXrGQkR3OwDysM+P2qp53oGNnMQd0An6iLO7QeHE4YESkJ8DVB4+JW1JgS
qsyqNnQzlFeCGCV8teZ3TM9l7SLneOiatIdzb2NibuSPyURH6BxYkMHQppO/9TUHIN3gu+85jLqM
zEUe7mQDsTFgs9ZUjy7sXDSqpwFTxWqcvINgRwUP9sQ4SxOr9ZBn9hcbmLPT07LlvYgRN26RI9dO
lABhL603vkiv7jS7EMk1EJ5pI+La2nXd+DX50XMXYfLrNFvVsp4aTqiEumY1rInd18dsTi/KoEtn
I1nfOechO5cPDb99iHyODiMeUzSRDOPXpaVRRswtcIyCaxAj0A9dQNnkH2pns7X9twHDwoHn3p19
unjDTsDreQp+ToPzJ3JqwTJHfjJA857GMOlzst2NMzYJVfLJY1xd41EPCQRkeG5TuY19kezrHEMF
O2aU4MTAvNOMBzt6Ftwt2IxTNmXxoR2z556OnT1IEhzGfQf3z/8zSRtT5uwde0xOem7y/aSqT8zR
PJvn7yGrf/V+jlFbQ1qii9XGqm44rswKFLZYbmlTAYOpgleVtrCnyA/iwKKxjiYRX+EWD3+2istq
xKEAmbj8LIMm2w2hi6QZeHtjeJrWtXzDZYigR/3WCpQvMaCk+eqnTiEp5sOWxaeEPI/Znr0ehj/q
8FJMVBz3eBqOZZisTQ6/fLCpK8sqLlo2k6sA/i5Ow02ranMcl7xZ5VBiltRw0rH++FiG1i1B/5GG
mkNm4Xhss/a9GwK1d+w74Hsn+0hu0zgBrQ9I3W0FfZo2aYUEXNSaex04NFNnGJCOTNIfreYDMiNp
KYhNfRk6G0EJsp7oi3fRi/biKbAmcfZEeIpV++DSNAMliWLQEDtXIe6GTERhOgC2lQd0OctIefuY
Aona/9V7ojygURw9YC8bDUE1bkW+RrPPOKfVEHDb5OhPghVV0F5Lkue87X+M92hF62IvgF326AIZ
IqHqP9lRcbKBiFLRiOsvYdChxpeoGxYwJlTauplzFNcgMgmmZ0GopxGYwaYF3jr4exahiU27RfFk
5uaz8qLvPGbjBxKtZVUSD8hueAVW3gIlXXPfk4PMzpST/mwDPmGCT+HaoM2puvsVTgK7r1vspOIy
T4v8W7vLX0IMz+IR50jLyRuGkuGHKqEA07yjrti3v2Ug1iUDw10BEh18xKbF3EiX9hOiFB/LnFwn
g9kzcMbr4OGLYvpJMvzhPGg3JiiByXUuhuycRnbyRJYf8XgcsOdw+TAcwaQL+S7m+8ZMTKyzB9AD
5BPnnbL5cjIFEiqNWC31PNXvrQA7ekJ2ipMiKHTE8LzZlDZVSx7uVOYitv6IDADp62fan4YD1uNr
k8Waiy8Y2R/b+9DBnK2wMNUhH1F8d8sscIDG5S8UyLdywIjrOwNvECsBvD0O0TryhwNgK7XOh6FF
TMGGCOWmZ39xT7zRSYUprV/xn8jI9B9V54uNKz95P4X4HLGhu13HEdXpr1XHBUjnNxWQaCzM+Mu4
tduMdXnQrZfFMlzJVAr0l6ym4NGOMTM5Fb3gDqRb3SwkDgL3ZrvDDzEEn5EB7B2kAX1y0GLwkFdb
La+hUtcicn75/iI3kUS+YGV6C+2xPncie/OWnxk3NyReHmg1b/EZhgHEI+utcU84b8e1yuyRVzII
I9a7lBrw9feR+4eEdQe9uj9Cff/TksLaz7x6Qo5D1ExxnGzY1FTx1R4SuYnVRheUL6avmcAfwEwF
jWMWJ0GSGINu/JeTQiuqhctufjkWxuW57EF3EOFXaHf6CTPSzmpqWHg84elc+pgD3uyYN6udm5Y3
3+gGV5kjtuNw1qZ7DmwvPlAseGYe5aGY49KPLGhyWVBuK6tyNtWrpTvGJk5AYEpfOpnhrY5QYAqa
nTDjd5wyhmLT5VcJ64W94n2NKZhFY0hn5WgPp8ngwhur0Ww6nPkbD1GytaOvcE7CR0cI1tEMngUx
lMwJPkXD46jPHLK2yR/HKzjcDf5D5Jun+tdoOd/KJISkeGaGsfUb1+DD5AWKwCPeEMsz33Y815yu
6teooBULr/k5K7gqimAgoMP7BJhg9FnOHedOOpe2qfTNrkEHWtrgYza4Ml2XErKW19y6KnoWwV4+
4/HGhFsI/6edciZIg+zTZkrOqJU7KPvWCvfYS2d5Gug+6iuutLJmAVtKJqKOsDdpHuz6ncpwxdvD
xmHSLaUIDj1FldAVMemDu3RFvylirDbzCJ6Z4SkC8ocYf18Kkm91R+4H2wThKo8Ga6uYb4/RPuBh
v8pqDiZ9mvxws+CvPtGCip2HvJM/dEZeqRhIuGfcECl9O0tEFK/PUG3k0r4l9BLBI5XgpLCkqjz6
iHxgTwpUoeHor8vlBg+LeyCZ7IfEHenUWYKt9muIIcLdzuNEVHRJ9sgn5tjy7Dy3kXurAYHz+AMO
w0Ylo90XM1zqIDSmc0vc28VeF311o0jYSMcHe2HmA2yL/zskDSZ74iN0iOyscPnq6uFoiyHduM79
Do65KF2KMVs6XfEjFg5FDnVG7VUAvpBjKxVvS8AaNZTXYG56CpZJcbiOedE5qqhf8iUwPGCr5HwH
l2Gh4GDLLonxDls3P9a/mwyJT3niRRXexD4d8M9drC1zw19JKosPAVtUxCmXvctTQ23uIWvUmTjS
z0ylYBLdlo9D8lOhbJGF0EAl2RqvAYZngE02UAYx9auWRu+p1beEuAstgqQWcjLpS2nobaENOJxd
MnpZNm6tsErXbuRsm3GYH5aKM6rFMDh990uSokw0nNoo6sVCTsPbwmeHWbMnMpsPjzUnlx158XxD
+/Y9p9Qe5zRHdKueUvt3VyLUpNopqJQpP+I+tFAzvfGgWH1fwcDO5IJIkrSITDuvrZ2XEIbCVKv6
oePYJfHuHmWdYl1omDckhuSpGdyjrp2ZC8NUxOtw5RP+qDhm0sysenV02vSvwLVj0F9r11peai3s
F/HO9ma6IeeW21AuPHzKZRe4jf/SR/diVTvN/0QEEdri1YR0RrumCg9JZz2OAhVcQw/Z4DjONonJ
CNG4hdxxMEMj01sHC8BrTxDkMYunm+Nk9nPRVP2pCqo/butVO53jLNCBgyGJ6kguCKwaFgCR57sJ
w/E6EEfR49h0UBuzbNgGufgCVuCS0+prak2UGxqCp2N3rsqJD4ng/FrFafQYJ8ASFGyINNf5jXY+
ivWIuOz7gv03IjG6ftTTQ5DN31apq1NUWus7DvSF1ogVMZO9E2LOpnejWpUuLhWvB86mocvCGlp2
UwL8gZVUtQW1uVoyoNdpwVZu6AN3N2qm4TycbWi3kPxnYjxOTwgde+h09ruYak8trk6LZOJNiYXj
xgGWavMyYtnerLspliu8w97vyZ4Poicg1OZUZeW4vtdLlrgv0PbybboQvMbEgxaLZnagVpsAid+Z
p2imcVwpBWWTNG2AY479fTxuF0yzK97R4bXUz6SEOYxkZrgECBuryaqwVnoYDVQhrM3YqQ3VR/mt
cEXJ5uCxN7296QrOrw4xXJJnELXn+SvvE17R2FqhGod6FutGA9Wu6/alN5yHuyX4rS0O09RspCzF
d607/kBRPMgc+HGioGRIMVHiZAH1Z4mT7e2jhfZxUkV8YGFDtJTSBEAEAoGMd4dDq/COBq7yMLmv
YFV8ws54RNylnS7jCGhzmJg7WcysckcVH/59TPYpSLYiQLUTjzwAW3Z8XkYNaMjvaQIitGEtGc+1
GiBEHT0Vmc0c5ZLoTJxHBspoJZeZFQNhEaV4cUnpcvUZ55MnVbPLffnWl546d9G0nFAGtOfQBOPm
hyyY7lum+NYxQ+5d7bylw7tr4S1O3ZHwiegO+fjt8D41UF8HJjICXq13prrDOwmG8E2PISCBjrUP
YhyDyFf4J0T4e5ANZ34y2Yh02LtYe7xhcM4PBN1JBZacVZfCOybwpnaLGE6tscSWB02oJXptrF/K
Lv7t4B5Y9cnZT2mw7kcUTWJrCPGMbilaTlq1uF12VVPeU3gDAFJMupA3WZVbuPUwZpQ79HnQpqSb
haJVRbKPWE+sTNgzXVFjqpPlOK+o59NW6+KJRFy1C/sRLIkWW4slIGcrRb+WHE4F/MWC5xMe3uZd
j1l98Dv3w65YPzvo0grvJGkTca6snHNWUA8biBN49aGgZRHaBne4XnkumTIKZ768JoU6V+q9C2cL
3dy295jYuiNguxR9g41ybvkDlLD6ZsyzWvzy92jKV+3yXpeejYmYpHCTAW9GKFrlltwJFkMrmEhm
z77LOXE+Yjog0Gomi+x2Z6o9G7huZRt/PvtE9/ejslh0TSKDmIIuaavRv+Z9QYGl36OVBeMXxMAK
SEc+EoqPUjQhet2dDjahEsFbmuj5FY2wPzaOJuc/41H1yKsi4HrzyXKZe5jSKdcNA322ZMYjRPrF
U0KZV9LO+EruqLKkHfwfTIcvTp4cSye0aajF8SlZBHCECa49oXXmLK6Ygk+c9ERdbd3amZ6rOPud
qIdiCiH2+izbIKXfq9VyUCmBzU6CG3UvLdxhHomcY4GQU95/XEPMcBaPs2bLNuG3oyDxSdN+QvlE
TraVQW1toXpQN10jbuK3dzATv3Ql4AWse8Zu7Ld4wEDf3bfHkEIeTEBrLqhBgD1ps7Wi9ieP+O6K
yHt3Wh8yiMBsczvkt54lPx01Qr9MOQPdMkT1jnHs7ksIkCCXcN5jNGhppUEg17HVsm0t65chKjTb
MufZq4OaXXrFqkk6zdnkoPgZG8LYm145wT7G6Z8ApsSx0Xp5mCF+73lryn9fJcHsXT08jEcnZ35I
Zpp4IK1smgaixLhkkkUprTVwRV7uPYQDVbd9MNjbto+G84zpelveSZ0sDMddoLPHweAzErG2QHZK
6yTTHBV+NK+TBxp10mptF9NmCpO3VC3uijIkjid5oaFHBq+VbC9RUUU35Ap0cOK+eVuDfICJv9N8
+72DTQyH+wQSFzdQxO7+UtbDnzTfUmVin+zJT07Syzlf5SktXC2nmW5IVladXUCjk1jKmfcyqyuI
v1lvgxnVlXGv2eSJuSNr5etY+umJjeIGLPh0ckkGe3deSSkwyDv3HblekOnLuD9ZisU+MqLMwdQG
NTGzNsZ0r6DkWtJxcV1QVIsYFCO/lk+9PUXHKTUuc0jecUoI0zXHStD9/XLW7adyk/HL6nYc9cks
A5w4JYpRxwyBRZtUUmymxs7WDvamhwVRl+aWjZl87+hL0PbccifCejfuuHpvZvOWxlP/aGvOenIc
6X41fbdrZkSsgsjemiTvU2/oNBhyYiAQEMXGp1qP/bzF4d3Ol0tTvKatnV7AKVnAAAlpzon4nqfA
v/UefsE442g2cGZASiqJ6YDTq1gtWnbw2khcy9ikNpCtv/EE8u4OMoM9VZEPm/8oxNi8mxCRWjw1
acRbAf/lkfHZR2bx9xBM9iU83VXPsg+W1vSukpES3Er/1Hd/TWdHyJesv/7+Uw2dXLO22Y/KVDO0
h1++GX6iA1eb6m6HtPvAJgPEbd0r2rBt9U1+cfronPi5YHSeFQGOgA1aU1X1gXjfoRgsjcAClWdo
edMBbG0JN+u4ZDcUo5GIklwDZjuJn0MSFKtZcbi5xXKQ2ajr2oG+vfmocOBveeastCmPhZPXO0d/
8FIuji4LiUfFAUS4/nvabjEd0uVrZvUYyvHLCxClFFoOvUn8ftwB0Rxie08bSNOBEZwh4IiQdzuW
fWvTB6WTfe/GZ6mb6T1vBA9B3b/yF8sHHXpin9Bweh7nTzb602ms78+0jjrKQBQv1p0SRSacXqje
p5UPHnoiajBDrgXblSgEy3SxH2o4w7m9kXnjbKsiRXUR3YPdwUOw7V/48wjld+HPKlkg/Di8MnBd
9vSmfwe4i0NsUrJPuh8ymgAVhOcQ099qdOmoE08KBPBrlkyvi4QQwaa4O8MJO8kqCE+Llf2welWd
c/5tJaQmFdyX4q2LvHPoG3ZckXPWnZU8j6ngFoEZwrqxv0RRB8lABhS0WO4Z9I5+uRftGT+xqHVl
oGVZVYX5cFEVZzaB1p+JySO1wOaWrd6XSDiYxUDY11qT5LOBSJTR/TFjRrLMpXqIB5fjKObGTRCW
V0/403Xo8z9lng3HSKuUg6P6NRq+AMyu4jrnlK9bBelbQ3DnRIC23ch7dDcUdLRzuKuvTlYQnSpj
MutenR193NDshbMrXnbr0qJuSoe0cB1o56EUJI8DcWeWpoHYZ8zTl4YyJTYM/tNsg6D2qnyPsZlD
YTR8G6fsuBxU8wLbKNizcaBaZQSqNw1kwAXK6JRkNS0fuHNGjMFDWaTHWEDIh3CebwpcvMfWlluQ
PfkvP+5Sglrmr2TBUtrrMD2mFq1e957aMPm2Mre+DEgf1171//mF9MI6mCZBh5MbnTuk3IOr3AuP
V+9kKBqIubGgVXUBIC1LvRdsu607V5z4V3a36V27YusSSv7N3whxilR/VQXFrUo44vd8ow1EeAxe
KPUS01U0t/a5gnGNvscQFqUwRyPUoVfS3Q1k5bWscdLEdMEjGXbeeomBPju/C8fXO1v19ocRNs71
uuLhBDaEpD4Ftp0JYGrlex9HFwaDJt2QG2I9pmR05InwgzDYJ4uoGYG/aTGYTBh253499y50+mUx
T+7EQbN02D7jf5TrWTS/wAfzth+bRxVE5dZtErV1Jew7tuVkAeTBgZ1UF8CKs2omoj85L03R2jwt
XdRpB4xhgvrGzz9CJqr4SzPDMEiv60rGnN0syzZUdsdmbYd3qyfaH7Vq2IpKc+pkXmINqQvMnNiB
SOfEUKV7TLta7j06qreVoNdxiyHR2gwD9bNEV6dHr6j29a8eW+GhckssDtnC49QGxLMaNcvAMee5
ZBwPLs2c4wJX43zv1wb9nz8sRPt2k+sNqwiu2S5wgrVv4jutRwKQ8lL7379kje/sUpOTmeGxsBYV
CAmbOjK4WHdaEOVs/EHfxk2n13u7bsJH9KAbcvAc7UpF8WQquQ8q8GubECPdjh/HvHbl8wxd5pKB
cXvyCzFBxczooaU8zPUX4kLZnfeTyF+LROXkAUe/37uVBcSCOvJ7duHMZ7t3X1oeKGsSOOl6yIrv
lqTKOkqoQl0IFq4RmWxIvS4pxr578yL3fewp/BwciDcBCfNZOcvZS+/2Ml02jz1XL7L4MDygFZYQ
14TaRZp2eb+X1e3v//b3v6HNnopmaC6z0WB1yiTbiUXeOTKqhtNIpqsEhYGzbjt5gJtYDY5PThhQ
QmW6mXkONhY5S+Jjsj3PMIkCj741UxjKh1jkQA12kF7ZYjDvzFPdPy0sm9zeLlZwSwlINFn9SCK+
onUlfR8diX5pBn0BtXRrm3k4EPMc994yoetknG5oIHjLPect53J5opTnrWuCiRxqhgB5GGhCf+DG
Np+Tjh7m6qcp0uySDNONSRSna1tvs2FuMNLNI7HEILjQYWJfAAe/dRDPnjnE+M88JIY1ZPq7ZHnf
OwkAR8rWuNVF9zvuG4JuovhqZxgheUset3EdF52ky9+1/R0okV/TjPBHFEieyYKQsTP8qJP4PfUw
Z/KTeF6Il61KGl0uHSUoWw6PH34/lmALSmDrvQsZPwunW1cEyWMry4WmHP+IaO6f//5l6s2w9hlz
zzrUCWYrooPLhpEa9FTGrBNMbb+Jvbne9TFEB5FwYhyZTB8hN5ijJCa+qTvvJbajAMT9cCHGT6Ir
tDA4BeTfAKbsdDbi5Y/QDADg7eS8rcnPHgrbfLBmY6CrYNg3kprYzN0okEq5JiPHcNDkH305WOfQ
HJLKhFuJ0khsukTvfIiT8hVrM/5GXguNB7CRF2Tp6ovrVe4Zs93PUPjUK/v1dShDDJ7mKhw8czJk
YRWeKuheX23l7+ppvSjqWuclE+y67W8wM7+CDrs0DSrZ3rD2ueijKGeEtBhcq7lLXmxdBY8jzsh5
UeWPeMrS3YiyvcKODYHAbTZkC7yNq3B+tEtKt1refTJrFzdtmCah7fyKq9E/B8PMa86MJ4Cp/brp
eccOU89l1B+9Pqx/lAlCc0l1709alD5RjekUoI0tSkV0GKbwOa/9+TtHZlus3hzI8KbrqTA5UVvl
4QdK8OP2zk/U3OhWFvKBUCp5hNanqcEHg9C5dbMJ4okBuKN/yEnaCdI95VATRe8ois4v5iU0Tt6N
j51I1cW4IKCM8VljDn5wzcJ9+jD1S/cpYkJzCbIyTwS2kHnV/VqyeblOufXKcZJTAr7L59TzCd/o
TG8QWDtATbl8tDQgyGiOm6trEaJSRUW5GTbMzehQuhpDJwyy6Yg5lwllwKJrmilce5BqNrxe7I0/
aiDvC2bGsLNOxI3c7aTTy5wty6EawuVEKgf4SRnJw0znygU+0mMsKCTiwPNNh/gvEwAmwAYabKIE
Vyel08M2/MajR/1yQUe69qwb7rgXUU3eliGKWN1YnBRKAgYxsml9hW6WKobmUpnl1NXyy/UBoeI3
JLXrnPu2qV+s8qVLTfGgHQ3zzKnmrWvKuy7bvda8osUERKTw7t/+73GpNGkppVdtwN0oUOdXsThM
nfkaE/U+wy8JCea0w1++D4ZSzy1qG+wNlm8Jq0rhP9+f2Ow+SY3BhZrXvP7/noTjIwCt2YRPiTXa
Z3vEPpUM7OOLNnFvntlEsEaftExOc4M6OvAu+gS3TtVvnl3m1JMc+TBvyqhszy0pjBVlA6/8gMNH
3g0TcSOdH0ZTFBswIuR9lKRpTonXSfAzacriEhtIsCap2Hgs4hCPC2EpesR6sHI02DgvS4XUOC9Y
vJ3EvBNLPSoE72xszL8PamIW1SXQt7iG2lfEwYTzUz61XeNv5jgYX4ucj6bjmqUbB0YiK0EOAxRC
n2cB6tM0LONEOU27HGfzDqFSEVvPsF4nIw0tBXFw3TTF3jEPuqJHpV1EzxsxLE6ZyH9X48l1A8rs
AbX7bsg1ZahIJcq/YbYJsUDaEqK/ty8Vv9WxPZ+T4dJvnFDFJEIwH3U5YYJCQU/xqGvrEmabjIRr
FSYrt8Mys+hsuXSg+MSzKfFWyIZYaJNiUh5ww08dIUo30RAUGcBQ+jIaSv2cOZlH4lTR8hUZMnp8
GB8V3m1KLIFcFHlE42P+VulYveAI4+Awp2ZPRRIDOkVHrdvB6wkf58nDGVZaTwBg831GLJmzVjOd
OBcc8nR29rIkyMOpAm16nlJK7uozdbHZSWEnW5s0bA7OmJS0odhijwcHwkRnHWnC2BVN0++CpsqO
gZe95XUNLxD5fCNx6y0cxS+BGyzAbhjZisDP9o6aeWgw78tQXSjaPVkSD+NssY0Ok/7ZjovtvHjJ
pWijCoWKTlbHdEe3XKajry3sQ0vW7Eza08oUyOrSZYCemuoGHk88JYO6U+aqaNfX41cw9OEtp3MN
bYabrlPWtC24JF6dYMCMq7DJK6oPSCdk0Yr8KCmygi5xz1TOAY803pYwu6vwUq9JrnAUZwO8FYHu
2Dcr0BUZvpbRUiBS6s7+ksM1E+IhL3+YHOeV9uynjiw/XWn0EsERDehziYP4NIs/vsBXH8fJDKFu
1Cykxp8TZ4MKU6tdccRr9TuDqjx6laRLOe73cgCWqYmLNZDVBOVbK8VOAIzJGG3Gqp+PYZAcKOOu
j3b0gdDCK3RMdkSW2IsKcbTd4neFr0VLunFyk5cvgp8cII7yocLPJ3V0hYJzG+6ORm8w7tEG8CFd
x0PUBvk35256mlT60Au0TsXuhbgEHdI9hy6b1+g1oCV9V+vffYkJPj6XrO1aZkr2rrliuSno9LsA
YfbZ3ifuroV9fEs66UBYUOuW4ZIy5d7b+FheApLsR4nZD+c8WQLLB0g4UO29TSKV7pq84zFik4dP
bGIHXYQzFvBMQfg/agxWzQ5W20ImcGUJCA84FT6lSdesqeNt6aTWOguq+aajiAKlKLu5k5CbnK0v
+nexc9U8vqYZNMomdn97M5wMovnQNsNq1wZBTvRJFJtIz6AyKx18tM3YnBbl/4VJzdkBZcVXGNv2
R0IwahPWWh+9eKK8MCyfkbdeoppk+5xTCEE81RwKpz6kdmrfFm2+Qsuk+9B0wZFkz7yLJoTGRlSv
tn7hbncOdEBGYNFonaFc+GPuHXx1mUMA1qPlaSyD4t239xhOl+Ooiw8Y5AftWPDmpNoTTcNhF+fL
pr6bByt8eOTGc8Vm3eHzWnsiey71zMmCLWNotiEB/jKxFNYKDDlgXimZxN8PpKqtOLqw8MEPOArg
8ODxEJy7LrFWumd/UVrOix2nxTlJ+B5DvER9rfAS2PXZnyFw5l5CsKYAG2cmzoCSnsmRKh4sUBTH
cnof0w8dZN6m0tXWvt8vFuuGwCt/DnZjrfygIOrR/VauG2/tAkVQqXzXl1iHqhQXYgTAaoOa2cBJ
5asHNPJGBBib31IcAFxxHklac/OC9ActsBMOL9HdhsDdAnPfov9YdKs6chc7wa6GwYtNsQOWXnYQ
hP2XNu1IWGZWRFc0v/hdSWlVTkJb8bR7SFjR7cO++8tqZnOOO17elXYvc5h+5aokxr30ao/p5r1y
wIZldQrhRDfX0WIn6eb0/PUCXSlx54eupxqW19LL3BhSjy3X+pjPp7pjwicHQTWJ+GHJgnqsOdtn
NYstiC33gj/rTUepQbIjwwL1CO5iYftrAvzy1kYet2Kd7rLJs7eidqNtF1fRY2YHAe14OOHRKhjk
pYnZzfwq+9jcjEYgMPyBlYN5Y0UgamsNKTS1+pJ0yuwVReUsHJU4xb3/WXsyvwAhe4mkh+e9HF4I
lf5uuH/syeuuXFdFp/BN2zhJ7tnpkW0KyiCBsQ6sGxZr/2FRwMT//repOP//SpL/m6psjw0Y9R3/
56rsN2O+uv9dI8l/fud/Gkn8f8a2A9AnDulFS1wn+e+NJNE/7eR+AE9817t3ktA70rSdyf/1D8/+
p+8EoRv7rOfcKPD4Tbrt7//L9f4Z+77N70wS5Ho79P5fGrM9l8KRtp6ztjl+/+sfke8kLp5Alkqh
7Ua8j+7///cXtoZM/+sfzn81jUnCjkXPXhXhvBK+uORpyaT1gwLFqJn2NS19w/inp0jCmT3m/oQx
JXnlvHOSd8BhFR19EnCkTm6wb8BKYhsOsUEBpgUjNsMTiwanfosy2owrOiLUtbmDx3wIZMEdRWZl
vVyldzzZ//BR3P79HfyXphe3tqCd5F//CGhT+V++Ndx+jhMHbDzdMA7+p28N+ZJQfDAMe/7WZeO7
+jTKe91j0ThsgjkFeDAiB6/Y6T54asQEsK0pz4FNJpkw87cTDfIEQ1+dciN/9jNV37Xp5dlRH25Y
yIsdbprM9m8dPuRzzyptjd06bSzxUsns2N35Lub+S4X/nHwE4tHgIzb1Eetrn1EqUiGZjDqDbzYr
tdWdXR0HfyS4SOz11o35nzbV4MYDBx52bBGhROqHVkekrN2m/txeculkHHflKQ/F9JLP1fw4OcAK
eUJuJyzD1FFQeWmPeIp82ZjdjLrYNyZ9SBe8E1kUfOG7qQ9wkI5jl8SXIYyuMd6az9Y+6Gak12Vo
P+6ZLbqvvU+eqDtLBPau8aN+PysW47j4iidq+ujW1v5yXdKChbvLwnm6t1WmmHp4wBMl1O38g6r0
m0J5WFXYnR/HttvcdzVnSa4CwTpcDzbHj8lO76C5+lkW3oF6n+JhoQf7WjOij3xipoOKkJdZBKlT
kO7KS/skA7i1gsAGYtSYdA+hlWN66DyM+iKkS6GhiDOuZk0BDLBt2ymKk0RBpMvjNY50cUjsAR+T
Bl+GxQXfZW7/xDtRvZkw5pFbqzddQDenxY7t2UR7lx9P2WEO323SxBbh8DiDjFP2bC6HodGUeWwZ
RBqpmmMoFjTCEL1ttpdfWF4w9dv/jabzWm4b2aLoF6EKGehXEsxJlGSlF5RlWwiN2AAa4evv4lTd
F8+M7bElkug+Ye+1560TLztmsScEPVBzMuy6ZVrvzTYjioDT3CMlLDHRIY4rj9LXAgDjTNXFMFHA
kj6MwAcb+3/B13nv/qqIMd9yRnwTSBAfXLStdR0ux1n5b4XVMYIws2eidfXBInTxzC2sjxV9XJZo
mCQqCXcw3qvXdvROs9uRYW7HX00TEG0BTReLVOKdEO3n13J8zFVA+SFsuU19uFMGVNZctRvHTw82
MpNBF0x9O0Q7MoxxV9XLPVj6g2Gl5MHBzOyb8o7vc5MbeFgl2Tl1LpGjtE9Zrm8SOROFfQCpxn9o
Fg9qIfJlCsy9XOxIFpA8eP9XnlZZZJswKVh2CqejAxhRHQZt7q7FHyMgEcNMwzfIOMwHvBowgEZv
6QlrPW+ggDHQEfG5lvWnnyF9E10B0IQjrEfxGsoMCDxJPuhyHzSsyrkshberQFGtGqMAVUewMbPQ
c+2rq3Tnve85G5MnB5KE2nVsS1R8K/BLNEpB9ysvnf2cWsAXrfjo+wqa/bJcUHNs2jzYZUO8z1MD
fAixxW7pso7TDwS6zH6xeeAVLPxug/t46YariskPYe1DRlz+vcRMFJNcH6ocD7kXkVOmyTbsTjW7
Un7BfaCzwJPvATSsDJl/DQkyytQBuo6mKiKRFGlT6b73hvqUHTFzHlZoQgjwxljd0W3iS94uz4Zx
qplz01cQL4qVKK3jE2Cjd95PDj84w2bgs+r37PUEa0enySsmLd4YvRzrRgRbgLB+Epz9FlVHD1WF
49QnWaElCoOv84jhl3CDAt01icm1Qn7zmOEsCCa8FKO7WfiXvsfJkknSdcrlWkKpm8aD7ZrFyg7w
DVXNE2k3+6q7gUzHCWTPX6NwPU6jGDUyiDN/ZFzgGWMXEXuUc0Lyn1Dx34t5vKhF4dMs8KrZZz8e
zyzRdjR7pWGxuDEDWMIET84SrnLFncSg/EtW7LWL4ItBwZuVAX8S4meexT+D5PYVsYCHJkvPGeqk
NVfeh7/c0q74ZH8UqveaFoR2EH/EkMGmF/kAqbeHoF2AxSMqaT9UxhX5B1tKCT8e7+a0gtH3bdof
kwo+MFMw/3GfgqSjCEbR4vsdOh5oUqwRxc3U1Ys9BlfgDXKjYwKnVWf/DTW8uRBOiVEPh4IVzUrE
xCI4tA3r2XDcXc2E8QUHJAoslojAzJidgTDYLFX6b6kR6vshKT4pHmC6ojHNH14S/cLuhmV8a9yH
pf9T9mZA1JXzadbqa2pZx9aIvzfaCZh/cLzYAKJWIdviKFGZjPxQH/0RP4JdDOEOGeq08jv+s8pp
XRClOuDdkMpV5bJBi/+81ECLcsPdpImNLL7xioce5iL7GCUWT7XZwYCqHgIZVYNNZe6qUlzdYoFq
5XUTrpyCy/2EEIalnzviDGv/dE3uR43s/J1uiZBwwmCXtGnycDmKF+J2zFSgLwKzPsL32/lWzcmr
vaNhqCNaHiLRuBo4cEB5JYplaThuOzHf0qTzV1p/8k1iNKBt3UpFujatI+w/R35PExi8uAnfZ7qi
lgQikLPDB/FZgCMDdTV8UiGduPn2ui+rUBeLycCKUp+lQJ9/IWvawIB16D1p1oyxP6QlbmNXeXeX
Xe/K7XkLmUfwyAweodJ23J3/+4H9wiYjomDXpenBf8S1iIGvwyqxNAmFYaJmdYTBgQXqFDqg3zOY
8T3rB6xhSBCLZZvNDwUrBlhU3YywO5J0od8+PmDiRuoOE4qk+mMnOacwkWPV5KK4I5Rh4/HJzAJy
AyzF24t9fce3tEIwgEscmTZcHL+CKNMi2OwGV1AcYEyRo3gzcbNid1xwfQEek8XVt4lmcANQj7ZP
1Mdcmt56XEwkvHO1HwPjvcZGCRaxeE76+rfxgLsljBvRlm6J30KuEJA2L1V2Fnhu04V8FjkY9dms
APh5hVOcLRvLSzI1FvTO0lhDZ7jXOguiNEDKAofjESOrX2Bav6YjqJiejb1fI0VnTPSTAlOhRMxf
Wn0ICaU8NcJ5VQmAyKVf4PTEVQKJLUYg9BvXoD4uzYjvl/kZoWkgI2MkA0bV7Yj+fJbm8GHPZJN6
/ogWIymv3TBvwrFanuoGEF75gIq7I2YYZgfjTojhF7pJrFW47NrGcXbt9NpqQ+HCR4nV9xCYKpJt
dbDBxedE2CjuvlMP24diitovf4NwSLxHcKW2qJH072w0adx+dnBgjr2SzH92iqV6g8AQE0mNSQRM
oS7ig+8Y8KdCqp5stta+gQFqaTeh1yDY4JKR+fynwbrBYyiLbTKaUeeVH2EzvhRzjJfVQWvdl8gi
7aJF0cxL7k9IJh3meLvM/MoL6lY5JEdPjt8h6pCIUxvWIjoepAmoiEXY3kNXX9y2kXdtaOdKosAv
hhT+E7RWKiJI4sjLbcZeWGMKoIlKlkjb2eX4DfiF2Ce8a6KmsfQG1R1rM9+D5BGrdennu5L5TpR7
0zbE7bMLR7oEc9gOCyPA3GL1kVI8VYF5HurWvpH+fpnBxpzdB5JIYE1wx/SGqI/vpNPpPvOxD6WT
+UiEqw8xMBm29rm9m2d6qs5S49YckQOR2B4CDR/NjeMU+S1VYXiStXV0ev0uFDpzpOcUQC4ejyjA
PQBXCddywHJOJa9Ojju/yfajQiGKq0Q/A0LyiINR+UH0OCentiIGJrb1KW8+y8B3sIMH7dUhkRVs
oJvcsXWbqEF0uWtDHp18sv81Kj1Le2TY6zh8QtoJAJ607AhD1XQhrJZwdr6wfRnqr4xlwcxG5P+/
YJicQGPORm82ukPIKb2wO1pmz3h2NNMkVqPkAIl2OUlU/xskFQapYmQCC7n8ysjd6eTivXIgetec
KJJV0MT3NovVc+GgUkEX2MJy749DCN6D2eFTC3fxtUvpbDwcALnVTJ9eaB/Jxv0qXV0eSlh6Z1s8
O6pIr9N4nrQaIw37lWh5mwexH7+gBDxTov8OluDbZo4Vpgmbtiz8xpkkDE9zGkJln0xyxbvgX5Ih
MWrBDUyPBPkuPXlDEBNRz4vY53Ci8jFdx4JEEhtXZOB8Lb53V0s1rsQcDgiVKLMsOumBaibzXzKf
CWdvs/m32noTVA8YZH19BIhsYgZEa1pmduDsAj67SzzuDXPahA5ZRel8wyOcG8ZHNebFvnQdpttz
94pfwHCRrKEh4MzwBfarXhFNNz2s0WgRUBoXac3eaXLnleIxqIMcqKKzX5wAWqrK/wRxfZuceCeY
S0dgH0jwrMojY2efF8Z9x4W2E6H5iWnmkma9eOqkHw2ajXbHzG7VdtZtDMhJSmC/rFuqsEMPN1ZW
TdSpJnvJWfmu2ioUu6xo1MZBer7Wja6vEqV+D5Nw07LCYOZQPucyrS86MekajZ4SnocQJUeVrROx
/GDhJOmU3M91aaGtMkz5XQ3vbZ6iD+U7ExaOXSaVYdOiigtICOCawMBGgjjvVsEYHsPbPPB79MA+
la53yDaekVNHcTm0FUJ11ZrTmRtL/ypahsSowj3qFL+NMLOGL12ufQS7jNrtIXefksAm0ijOrmPT
/fIQxgxsASPe+iez1cmeVEmEGX5co0n5JLDWHc+Lg2ibBMsQ3Oro7IN6dllj5LxwCaAyezMG4bHo
0ktQpR5OUrJdIK2ieNz4pRYryqob5PONmffksDQIzirt7/J/QGUDdounOEU90i2Ez/g98XkJWu2q
1eSexX8lcPyHqXC/DMu/xex/NcL9bQZsQMJvx+3/WGphRzr0L05JbbFU6E2KOjxmghED0YAolMv8
GubglBfn3DruNg+JDGvBuIPhAjMxXjW4UFQDkCgS25gp6P37jM1oFAsG84YOqRkVEpQeBX7ZZ5gn
C8QeLbgvmzXslfk6XzVmr40UJX3xTsOt3gZpoSLUXExMxb+hsdNLXbB6d0BErE3D9/dmw540QTUQ
NO2Gk7zHQlIGES4lxjHFuuxrJu0wf/7Q2xXb2e5n7IwSN1tui91UU7jkMC4hXU3vtcs4NrkbClO1
qzUpaklXbbEjYfAlC74i1P5IFJg4teD8IgOtwlo/5s5IJlYDQbaXMHTXvIzxSlnyWysLuSW8DzkD
927dj5LtXUFDyuNnH+oW56LnODe3PWfzpHZxjYZQQ9rXy16QO0Iy2nATccMAZUHFM7bvA3Nz0T0q
rdm8DI9DjPnyR4+Wf1WlpIgaVvIWi582QFGPn5+i3cfrnpHN57U+NJP5ZQaUs2YLSnCZT4QeE4ZI
83jbTNBWYAAIIYZpF6gFGommRZSXofG2Q8kl7bI7Dge02h1YW5FUFxcJ85gnNHT+hJyLJxpHWzQb
086bwtcEr985B1YOwCveZtOQEWhgE4gYvOSQU9Ha0v/QmpwfAFksgYGLFdeon4DmkIIoSsJ/lLqZ
ySPIIIGHoiYLJ16abZMEI36QkEWja/qNwLWJY8gF4WOVWg8NaAXUDJEYM38TGN3FmrMLKP+ZyWP7
5DmWc+bmD5k+cPuaGTopcsQzZM1FfAvKyVw783ObNNYdrRnlVlw/p1P5GoryD7t5g8G9EUboK18X
AFjb/9JY2sD/bAw7YenNug6UE7sThvmkQrB4n0GL8fGMwKUsm1aaiPKnVdKz6cbziDAfse/jo77u
ICSpmJe5TDv7QWrPT1WATBoO8EsXDD9UyxjOk1a9xDAy/QpulWO51RUFLVdicDKa8M3DzbAj9vAZ
voS3FQFFJ+4lHAVa3Hk0UjLlIY0hqsBTAVTdV2jdW7zbqlm+F5IX13CUkg1/veXUv0p4cOsJ3QdW
JAD1IM7hHMD4TzDJYyDBWZoUh6p1YmJZkGTby1VY7ngK5+AFa9+f1EFA3ZoMKIJK/hWy6Z5te/5t
Dqb5S/oG7L6xoxFo8+Xq8s1GmVrkJlW+iwPM/F2kpABYprvnTm8PLULnVSpwNDC2eUKZPN8S970Q
ErZ7Y9FFjHgdh5JQO5IIWDeiXf1QTvtMifKkOjHtizzUd29Ee6xmSKoTVoQkUXLvCGLjpzncYPMl
STAnuCus7rOiQ4eu9DLC9nOBqBIi8TBaGgRaG0rmJzm+lgj6ujLdP4wSdT1dqi4tdoQQbT0ZsNlq
kN3GS/VL83tQMqBgQ3iNtsut/jFHJGFXhCdLcs8TmvZrnNOeg2DDX0clM3jOWtq2c6gKKvBFTg9/
MlFVDBBNqxcbVrbeVlXZI5HJfiN7mVxSWlMfSjgjvpTbsAtu0kBGP0qY/43RLKvGxj1rOPDWlf+a
MNJe19jDL8iWsEBhfISCsBs7Ml2CYa53WYDbVZTnsEBDNCAtcpaCiENmeys8Qm+zeoADFf9vKFW8
xWGGKflY13POxrK9aBl8CBBKmWvznYM2Sapbj68EwdazRSEoabum5KxFsZ8sG31s+5RwsXSG3hqL
+V0HLDVdV3Bw4zysk/IPKU1Hw8PSWWKiI47BwfwjT/PcPSv9FA48FvwvVCzlPwqk1eSxR52Zj8OZ
YPQ80HPwpph8rFhbgmAgcc4vf8uM1IISTxJUXmal6pJxtyN/gS+1uA1/AXIXzwarF/s7fjlY+8y+
AS2AmCV6nPgjgynaLquIW7VnTj559jnYQ8u9uR2eWYpmlMMZBh186CS7gbQmWzTe2vR7gD+mDLBD
PzHvEQdpevbKmbiQHiuBKRh+8RrfaGkxWGAcX9lzyn1qhJeZZcM0u68Ohu16IseyHkMYVdBpM7d6
M0rz1apBPAb9yS6bo2MLpGqip86zhs/ANP7mg/fPV+r08FtX3acbcgTLbvzofKjnXoy03B+SXaPc
79F+60iZjzWvz4LkfsZRnb72RUBsZ2htvJ5zWJfuZZBI0XakaE+IGNJweLYnpB3WNnF7hbw4vJP5
SGOVkCKIz9MzmHz+dOYMOBzxali/uZb+aBFm6sY/OY4NNYWOcN325p3T7bUr+l3vNicwA0++68D6
8jssLQ9RAvcJ3XmR0kBw67ZW/TdeYPsOo33sKRk3GbHFkgJ1QDhXjTe7y6+irtQe+8wGKDXMuewN
OQ7DKfZaq76yUZC1auWajPh1Mb3I0P2TNxYdjzj3ffOeM5jlM3EOlDgNtoJcI/+6IWYQ4hLuWsTv
QQoKotVPRjr+a1sCGDP/B0lPts4ZnowgdpYQmbkgx4JubsenkPlJtaG5xgon+iYy0/HmFTVTzmnY
F0b9ZiYeHz7DAHVmFz7jyf/sM1/Ci+2IaONnJWVyipW/jpHcrA1J7vM0xOTJLUCR4oF5sONZH4OM
/xW9TTHoabG1anbctOToe3u1NSlK4b0hfA/GVdUNsM2rC6ADYMctWNJWq5MRfHb9MOIUtfYMWdpI
BPESwUQsNkUJunKkfPHCHC81IsKGqNOKVEHkSMZW5EaLVcewD3E6M9TIuo0/9++Z+cjoKMi7IrFm
0/IxBbPCdiMXH0Ov3I3hY/6VoYmtUEyaVEA8MXEfgpLwm3jjpsZzXraHrpLvNXh9jCtlSaIk230D
m2PaQVV0C3CTCfF4zMKaNYZu/yxKSg47sLG7U2aBHHWPTdOYO2uQBiRYjowAK3VoGjxVkLsLN4Yx
WySPFGhnOI7LgrDO6phPzdPFSuNo6uqTY3TlZwWWbRaveQ7qtTJLWLOx7rc4zVrsSBiLqkfqqPPb
sALQuj6OpcHRGE2C8ciZ9SGcQw8+kySdETSMKf+RHnzqSxpD731ukezEtNVAqSYUkdabC1kc0jwP
ZN10+4kYUpAVa4cY8MVSYJrisVkHMMSRr2byxGjnuliuswdzx5jBJ5J4qLyvOuGWUfX4e2QmHLic
o95ExoA1ZdE8ftsEdih//q6mRUMHlkfbN+x1psBloqyD+GG4/zwd7pOQPGphXlVrE5U3B4TlIIWn
hWteMpH8rTubK7o2b+kEOV9CReMMQdfTNI/jFHvkrrKZjCCewpqGeT4M4N9r1/3R5XSirfcveHjh
GLhMDWVYR7HmC20oALYIRykv4nLCElYcQ6BRT+Rv/A7Kcjc05AsbDh04MQMvC7LbHUvW9jgyHsTP
priUUpC7RnzGH/3qw+XcYqqWu7CzyJdBWyayuAClW33Ej07HcWGBxmr+xw1xZZBU8kkSXYT+pIyY
F2ZQeNaWgU+/49MJ2MrcVGRibwy3zAkdaMLjYjL4zAwENpORRV2gzF1LWNHKWhBwlHl3Q8SPNyWJ
JNKS65io78ROVzSURHSMf3Nfhm9yvDNGNUdG1AzWxk2jl4OfBedegXfxnclCUOj+LtjsIOFHS+pN
2JrasXlyzfwnJWKYXGD0ogKEkttQAZlDu+4l8II/NAsokwXz48ZE94m7Jgtmjqnemvao8I+d1SwH
Ig+IhAnSaHKr7ur4eti2FoBE6vwpII0v5BgOWDh/Unr7x2Lu2letA3qpouLSnkLqYNRmmJc6mBC4
bTv6fLLOAXfAngdcUfXXNM7284LaN67J/vEfEiyAdgybl2qnpSmiIA1//J6T1w7fRNaIw0DhCCxF
PdFwPkmJtq6F/bijIEexh+/bhZ2G0yII6GBa/MuPhwXieoUJC1bsHzE0+amsAYRoMk2JXSQoteqf
ZQzgpICJsmI6OLC19ML+Dy5CH4TWA882oOq1YtdE3UYYMjJ/vDkS4tYUKwSW6ZvX1PZmLue/Vc4i
sOYsPza01hRcaYatOX15IB2wxCGcJyLqn5myqvBtx4chRhOAyQN6sOZSdFneeeR7b6Z2U+eWS7YL
Tac5pmQz8RxjG38sgR/7MITTHFRVhRVdoe620FJQG8rlHlYjpX2P8jFjcNvnGHw60iZ3Vc32PInd
zTKmrOiYGfU9RKoCqvbKY8eyLoN6g7SC9MhAwRjXbbMh1dXjEwWVBt40EKXfEL4xM+GcGADZOsmw
sBqCPtz0lJupeXWJdt/TijHNdHCwoq0Tm7J8LSC+5ZBWzrEIGCojSMDGFJz1RG1aSX0Xedk/5w2J
eiowX3WJ03FQJWoNcMUgJKxfDh6O2A1+AnT+V4Bkd11rNtqW+UZwm9jF/IFhUIzHeIGEJVtIWYX6
yJfm0iVZ/msiuY2gL4zb2MaPVvEIzykeNvnBeMsrqvC+Yv3Vc1N++DXcvtDN7xZSjp1huO2zbyfh
yfW8X7XvUY8v73FQnYMQBu7U/C0mk8fKu896iAJoQJ30CPsi9sB0nTv/vJipEaUo9R9qCxK2VRjV
tgFZhhe9rususpnqAuV4JnvmaYx3EIc/jHxGFV1B7xfth+v2lKJO+BcbJr5bfzwqY7ZW2sOQxsm+
mozwNSfhJsv+xkP9O0t+kn6sdjQZZ1cFV2OeP8ZqA/GpWmUJOg3e/HfbE8+5cCVnOEL5jCbTsUhK
tKCGtCezGpA+YG1Yybo5PRKOUyf7CZfmQ7AFp8P5UUv643DAxOxyMXXkn4SRrXXwQTbX7iczGdl6
/G4zI5svV+aPBYrWnACV+PNv0fgH6SDyHawQFIx4Hc32rIR9sDMMI/30Mn11ZPVwcy947NST3fi7
RWLFq4tPXInkXcIejFKQO4+fFV32xw3Hp0WiUxYoJnR4oFKe4deKrTsTEm2IHGgTYNlLbVYpOllm
TMaVTZX9zZb3whbCfYvn/Gfu0YGInNpIt15/KUYS57xmumZGjmygnXdjkbDzROPzolPjUtgeSkr6
YqC1iR+ZrUuXTILtDWaBdbamZYPTseKnsmVLP9zdmFD0Yg4Y4IbLqVyKw5S137nM27fU8J7G5dPr
IJMs+YzhPUPvAAGuP0xWFQ2YR18a1wIPMdp4hmwUza3bFJckG6t9IqxvEyDwRiUyv3aJhvRvyLNt
kdDjBd0r5pQUyXUGjqnJOswfrYOiV9HmiRlYsDQiOfTmBmM10a+kEyc2EunEQqfvs3qXbpLSDDJj
mLxxHRZDioG0fSRF5t4xhWG3GIis20Rte9TvkXSbfY+IAIsmi/e5npojzlvIejq8LSNa9cEntg1s
ihG1XbGzWaMmTEYi5YfLvqjbq5GJhqUjVWgzE3MX29PR7L8MG9xQWnqRSfYMdpaWSRCBky6Dw2ed
u28JeI5hUPiIUV/YeNBWokkPZdDxZXF+RzDxYYyZxEhbPs49McYbK2mPeMDWBi3Fb5K5fIzUgPJF
hy41T5kCL5R6JQsfF6zmNnboTNuCvVvJybX2A+/S++iJsdgdi6nI95jT1kk+oRVufhjTQuJITSQ1
CwmWWTOwAHp0KWPykZWEXyGaxikhvVuYc4zkSc1cgT5ZB6RZZdMnjkc0QnOYnqSJUdWwMc6hdJmW
bHnKGsSsC6QpjBnGjlhowJGlCg4YgAEmLAEiVTXutADzCNx6JpYK7z5Es5OeXbVtp2zfVozqhbVY
m5RG7mCjaWasVnvs/4B4VcqCnDeDhI0LgT49S6wLtKoM6EzaieXTxmTHrjjsrxQT1WGy6QXBWzL1
pFQphD+f7RT4izs7wVsYs5xNifVcK54s6dXm19QzBh/08k/n873X8ijZPpwH0aevpEWRzagCHG0Z
q6J8aKKWaHKbtKJIj4Rvton/jftyzzDwUayhU/7vh8WfWDcWd2Idf4m0eKbwY/YRzqBpPGvN+urX
6AFfm4viaA1hNGNzYEQfeXnRREWLLzeFSgQLNrj5yVKvbMJ24hgkWyEJ6JYM4/RgTJ9ME+g3+ANF
EIyofcTwglseSALoQ+acn/5DKTG7PwWNa2Cj79XWVzw5/tvoO+wEnYPhdQTJCVBU9cYZUCGoNvip
Y69Y55oChb2vcP1noMVIh3RNMn3HyKYVPPek4urwkY4pX+oAQxWNSIzcZrsox9pDMozXYYqBguTU
y4TQf4OquD6wYL2A+cuP7tB/lA0Ie+MhKAzC5rVxIROA0yEY3TVyToV/idMejIqEnyWl5LYxHEmI
ZjcicE92gTxiwMSxqQmJ3kli5HT4z2CVqgwg+BONKMqA9G4ivGJ5iQYpx/RY2yURtcGdtFZNjIBN
YkJx9Iw5CiG4nMNU33XTnSw//rD1VOJCTPd8YsJVyr214rpiW+u59zEUR5cSk81IvBpdmBENevQ1
GBsnKntxbbPgZJXztE6hTG64EIrVYrGGQq8WgB7fTB5+Cda+/doIyps3uCxJ8oDFw4yvYarzVQrU
P+13DagLuOp8hNiZmCxwAG6svVR+dwVoQhz0Ne5bA5tf94iPYtnM4r7A4j/42c6EOh8yMqZRAftM
mtRHnMeY04Gjb4dGQ+MAGpHlCuLnA9yEhQfy7nZqm/e0sVEweiRQmvCkZibuXPFk9igFhlH6bKe8
QkZkKD5ifKr7UoR/2ly/YacZx37Zsb0Wu2V8RAcDEFxNMyIKZemv1spnUtkhxEmbRXtSIeDKubcM
u+YoUu1dEIm7coOEbcji/jgpE0GEjNSHykDlRI01Vva1yj50WgL3Ok1t+9KM80LpyOghpyUsCX1o
luKJtMQZPtNAT2zxCVq5hkUCdf3uNL+LmufVL0k0cgqYsy1IUWdkaaU/chgyay9HQmE2PklB4Kv6
5NO6jGglY8w0FPAVwBlAVrp20FpiVBpn6wV+zwfKuDHymp9BgmTvVddt2N3hCGrDlVVBl8g8bpYs
4VKTwUtj5p99LkCI7hDQsJVq1E8/Nj9xoJL1hKajn506shB07obJfRs7wgSEPTQbk0FQOVM0Q4Bp
dgUcNAjY4ON7xWja/2Ih9+OwmFjlOTuGJAi+k6BkU2Zei0UfB88lcWMwAEqxaWZkQcOwLLCCmLxo
InNZtnwvKbONNu2o8dnJVT4LXAO83KptRmtjm+KE+fGPsYiPjn536UKFLQpxJYk+z4XnftQms8Ch
Rooxn0VqvpCSAFC3FsuuTY13e85fibTpHZu/ORgR8vrJ77HhqRk0nib5KuvpA3ktQYwY+STG8dW4
KA5gbUUmYoyMSTSWSQrFYfEdjO7+B1teDKP1jS80IhCEEhequ0iaP3MSyg1QaB9XJjI2LvmHFVlO
3XvpVFvZD/okNHhu7HvlbO/KuHfPfdp9juh1Z2+58njgndrMCYgAF1UgyxjCwYP+vUv5KNtkAFjL
N+/lL8PL+uvQed8lM1VSDcC8LL3AQNw7ESnJfsS6J5IYy6TTU8cUwZXBNN15S85jhwRXsg63y3q+
VwRMhyHJRJCQD9iW+y1dKqHYxaUsCA7UPqyHfrobJp7epIJrpaZzaAzPxK9jWMu9TYVP5CkgvdPM
1CurjB8G8c5qZBxwRs3rtWoEuYaNSNZ9uw0h2ckEjZCMs8vghT8T7uwxFXd88awrm+JpoSRGdw2l
T4cEF1u6+ArwdDWQEXF2AjCTBWuv5aHxdJ6g4/4aEw2DzX51whriMuP/RedLxCNvPXQMRyfzNuSD
eitNsuBWNvafETVPkfjJfVqgRDYK+mEy3HPTfyr6EmEXsgaZj4RdYqees/ZaNXgwsbkcO7dreMhk
joTU4ony1jHFJ8FIKlc/YJokzZuNLxO1HhVHCukP+OySL8c0oz3Psju6r9+Tp29ueQpZvK2hLhKB
0pdoDTD1rSaOFvY7G1eiYwxQYqx0ekn+aqf+27VdfvPT9G9ASBR6PL3qXPkZqvB1JA0kImnh1mYj
FBfGaVljMbcE9eVVewm/bsd+5tla2L6RkQfj3htWFJ0zNT5CJC8BW8NY1DdFTdnpRCG9iyLyldYi
lIdKLe9T3H2n+ZMhrNcZ5MXKizmp5odK2yvOBWPMITH+5ADJHj0P5HguR78kZHogJgxqlvqXoiJk
UH5LZm2wKDf3o5F9EQHNEiOYti6DWj3Lp/rh9UWnuc3dHAYDoBnGHraAg/0W92DYBhQ7nd8yyupy
YHkj22c9mGdYpAeA+h9p4io+0ViLfUGWYCwyFJ7TUWvxoeVm4d7HQuEtu2Y6OiQvx5j+MKulPhm0
8t0lqpeV62XJhINRc+ZhwjHpzITW96wXCWIMtnPbbckxnNaVKI8ETwIWzQTp6fEXkp0OsUUUTu7N
aIE2k1B0E15UKv/JTTj9+DMuTYvUE4IanUPfv8oBmYBq7NdC/RJdH4UCMEqfvDlSTMeycIIo6RCB
J6WqbvGYP1Hnuiu1TM6727G9Y2GvGpXt0HKhWIC2dlRt85w58XwJyccayq77XcFCiXJfIY7kqNlm
IPu3ZfuI361hD3VuY69AxQ670K2CUxDOE7CAku38Q9cS+MxdZaxcpiDp8MWedF8tzr4mYvSYQMpD
Q15yoyrJ8pu8jPVQ1zZyOa5cF0czsAqEum1fb02nGk9u5751XlVgh4Th4qgv08zp6wVnglBYw/IE
Iyb7FLS/TXr3qzrY+9ay65yE865a7NOQTekp1snZGY+FmxmXupbHDCFE5DbIMVEauRFtHe6zrk7O
TKO+kPgsrzqnYfSgcsKydnFe+hVR8mbbXnVsH3AV0WGVDUZDKw23oy5x9kwqP/fQXtcZUKDINClT
cAx/AgUkbbubXroYhknbNPp5yalRgXxslODfksLzz2gwad/tVG5nFok75hzdPvWV9UK7gNax+pEj
M4WFBrnLmn0C7PA+jkjFraFJ161RnS3PrA+8QemlbGo+tGZyxDj+7Axpu8dH9OqnTCaSsEMdVSIn
wEOQnWqvuYRipAXD3wGKfmSWbElyHT5k+NKn5uahhiBK6HFpDpHwCLNZBmuVcniTUPhClj2hrwPV
98IkO0GHDGLnf5Sd2ZLdSHZlf6VN76iGY4asrB7uPA8xM15gEYwIzINjBr5ey6m0UpceZGoziVJK
LCYzeS/gfs7ea218c3y1a5M424oj7AU+xC9z5HY2t+2PZxLi0X8yDDZ1RylgdPmyRLxvt/B8kWAQ
gCxQNyC/ecmaLDrG4sDHk8VHzB1jJOa/aLvujfvn0qNkyC6wPqda+OOgLRlhR4BM4AUI2JFon2E9
N9bJJeAEGo3ZCWithTHonw0vqQUNjUtMFpU2BBBAV7A6+NXPhIvikqJHIw5OA9mmbLtj6iUhya90
WgRZt7aH4r1ccvdhYrRubQo/wUsyRrD55JuXtjZZOV6QCBu832Hjnc0y2GftvBoFhQsxfzidv6nK
6lvHATRW0JOqAChQN1liWdgUdz3q9BTvGZUlM+HtlAhnkvr7NuRzCpXHYzSHpmPZaMmw8nOYzwVX
6eWI5uNo10jakKpVDAyb7zG3qxV6Hosby5Cv121oOedOSH07RNkXiy4zcPa+kTPA8c2Db3dAfemp
rrjoeevGC2BGBdTHTGvl5r1x7ilFbvi2TWs5QSdASfGUPHE78nZNTDwvZtO4MjX9yag6Fq4iIV4i
wgOzTdzCdaWvDM8gA1fZCjihPaVDEZ4cZItwDXnOxQnwYBsEUxRyybc9vXpNe3BHzui9St3+clTW
orWjeu9OgKFrah4JCKZ1a325VeX8sgVM+Kgi9VyFHDFy3/3ltVp2MFw5rLo0I4RKDGgc3S/d0sFP
tNVv+ILDLfXSb3hj4dbrQ0KTejoc7X0jZXxnxrNNW1+ctSikeg5rcAeTsYCoKV7jSZ0MjtZYYO7Q
muIyaI12JmRNOUaeFfMh1Ksjs9zkLJ2w5msZ8w1SdEAHHlvqV7vKMh/4x+VWVjPxL90B17pol07T
v5mMObG53Gm0Pg+pyWhJC9kggh9S4Yq9XY7YUC8uRrm8CJ/74tpMqFWrgataA4aZMmGr08CARL5y
PYnGHBzkumqC5zDgwB1xHESwQobVzg4WxzlA1XykRucmWKmwKeGbbbtg2aclTDuWwlX8FILxWMjB
fw0JtLWl+M2JKt8Ymv/YEvhfglCVvMjjoyhrDBt+dB761t4VFRfTbu5TCDn+jqXjwxyG7yltaMYK
JOkmuimRRq0J6OHOSeRPKHqaAC5LG0nTiU0KjQ/2sxZwWzlE515CLILw5tAyx3oBJcCiuXHM7kJJ
Mbh4AvTDk5ED8Fz18ZysbLGyXK6jJk4N20GuESjNBgcxPO/a0lQCDqFUHFJ6R0NnwwyDEwUKvg5d
X8reltsiLF+1AKFHr9QeBcMfdcRdtto36Ar+1dG+44FBfEUiBvEwhFiE2nKr6Hh9qx+URqTBJwLv
x4fVRQXEwJHG2Iesj9PnvFQSbzkMSklCW2/djmRSbXwlzaCQ/AVhpdCDR1K19XM0YynxY2w/KRF/
spHhph+yX4PgtFEoLQrDiHdXI+FQzf4CQ9xG8/VjhUllqt0nXLMUjTKBqpJjVEtDYWaNk1xgpkiI
fpGz7cLsM56+qLeUKF84Fw5dRFwuY3ZB2T83YXFieBFdfaZYB7Q8Rf5SYIHBN+ftpJAHMEEU3jY9
s32mfIhjUqWQSXHJuEoqMwbI7RimLzCb8WDuZvKr4XQFVsUfkNLSpAw9fSWqAcTwyxF84jiefduj
jZkIPQZbTBCn3DFbeof6pBEejgjnp3N1UP/NfoUaFExTUHXEqQFmNuEZriYyPI3bQ8fvgb2FthkT
pE50Z3latiuigfrCcrxTXPvpvsaHs2TctMQ7Vpw4LHOddFXW0nIfuIF8YEiE9pUPK06QzNQ5rZQt
+S4TiJgnAm8TkXrNlCoIi6eOOYhKzFFMxkcHyaBTc0jvYCQxYXCMQ51SDzVpdxdcU5kcXu3G2vGt
Wk6OtRG8vlpegFCyWbhbBArYoFnrklyKjulowHhUGy9Bb3AOs1ip6BrurBg7Erx3G1cSUsPkPCp9
EgMK3qxKqVTFNxMwb829aWMp6RI9xWlldvQ3C8gDy1bJmQqWmNybEDbVSt3UKg5DIPe6biW8SjmL
5AyaO+e1xfrE5ndTKQ0Up7jdBCKRWSvbOIYdHKmNB/Kc5kLHIiWxSblYpQCq6ITY4nfCNA9+CU8V
zciS/QXAbbQTa0fpqcBngFCB66ADUUUaT4aCib93p6C9rJXgSgMdTYDBhroUcREvHiOt/XIlC7+y
vpthDTvPleTFyvd49IcFAw9imwVjiRm1lmtaiGCRbVVSGquxSjgFZcOw8hrj01RyrlJ+uoEI9iHW
rnpgVtv2fFK6qOLjrggw1asRDg+2zitlRFER+vrdK+tHl1Ghkc8PAkdYH7NDaSX3OlGR1dUxXfQm
/TvcgCug+mt9qOSuJjHCoK5cZ3LSFq2s9n3SeFty+srUGhH9V+IyTTISrpXMrJcsDieZHeLcCzcw
QGzcLsjPZK+/NLN3GjLjq+UwvNFMVUoLm6cScxreggPFvgNEoBPXQjhhJWbIYi0DR8F0HlOW5klY
cSHLXhyOJ2bwFkVVs88kRkcPWn0G9zvjIrOM9f5J0pqMpughwvY2uRUDwIS4mdSeTN9dO3jhAvxw
sfAPhFv8FQlaVkhafxCsIgOcchVuOWc05jvRok8ciWBfMMX7bXPEKs/EmQlhPqsuL2AXQ0nrsBjf
fP60t2zGuU8ptZ1QkjvWsEdKUOkBcm6ynJUKz1BSPEfp8VwlyuukDp0Ow/Faas4BdnN2i8tqPTrK
ioXL3nHJAzPo4b1Q5Ryie4IlihiPVQMOrYjBy5raIW8dOElcTFbju8TqV4GnsrD8eZq845HZBtj/
AqUBDPAB0m+hk4Ig0NBRBTYls65R1tu8QiM4udPezrLn3rBWlzIwJygdV3pOGaEg4DpGQBJrEozE
jlNXZBtfMmFF9qqw0MQ4KnpVM05DkobHWEkOJbZD3wLI11gIEGtDex4tdvqF8Y6h8EFiSkxcPgmI
xwh88LT1uwH0G+stF1epcPO1M5TI8kr7V6wUjGNMkjCJ0DKmsI1cJWpkQcK0DgMVTeWVYUfIHLE6
Uqyl7YLnsVHCR5lwSotwQFbqvN1WA1FprtU2A1hiZEFwtvhyybrC6UAWbNNFK09P5Ekq0aShu4+B
He27ORPLlgluKiAOhRpOs44rSc+XL6dpRgVQnmbIAocJp6WH2xLhewVAE90llG8aH9FBKBHmQHJj
xYTwLFvpr/WJhLSXctEfmCFhQEDa04QZ5cgp2HYp5J7Sj5P1YALWL/uo3VtuzcFEPXlKqiR/VJ1K
2ukpfWeNxxNFIodK5ntrIpLf+RNLf/3OMPjKl0U7RSxgRYsUVGgk5SolCs0whvLES04DDtFJyUSj
oR43dYUYotYGMn7FoB9c7KOm0pAWJIp2Q80gykYZDwvtRqzDca2JUKfBjFsL510lscrESnEaK9lp
GzKbtETrkJZHhZp3dJ3V54KcYH8YdTx8kKZ/hnaqDzhrz60BuiB2VIPbEUfuT6+yQLM5Zr/9hpKh
HNtHrdO/NduzNjzaP0WAGKpknG6MUmxjwsZgWhghn0I3Gu6VhZM+7PhDkCdbiWDDCu2Ir+SwidLE
9hWjexpbNUVOmmdwyGmtV4hlaTAfOqWaDXHODm2N9jI0987sPYdYaROlpxVKVJtbJ3LvwyXh1uZD
RQg4rcRKbdsqya2tdLeoqblpKwGuUuGST2dewgF+kdsg9cvrFHAOHmIbLp9S6do4dWMevGsdy66D
bVeP2kdO/zo2wMfKyNcMPvJNT0B2EREdMJSyVwRUuSDPdkti4XCugpNu98+katorvyZK+aXL6SYm
L9YpITBiMDJoShJccV/j+0Q+cFDIGiEJtKAUZq6zLXAMe7b5DKOOBCsOm7HH7PEx6fWXiZrYRFEc
KFexo6zFI/pixhPk0yWCMpUIiVAcC+U6lsp6XJFrWTP73bnKiJyiRraVI7lDljyT4uFTbtw8n4T8
IO+WKrcTJozXiVNJrsbBF7yzeWmX3ywf6rUML91MIstXnubqj7HZgXVDn2MhlM25D81+XynDs+u8
slt47xE/J2TJSK4jmFVOaFPZoSdhvENvNPm0sfQFsqfs1l2xdQb8mMmQXLR507QOI/Zw9peh0VTr
WPL7iHmlbkJB4n5CVZ2FxOOECFeij1lkurqqfrX8i+TdbbFMIIBYjZivG4xYr52yYVN8dp951UEN
nTKSTDizC2XPThM1S1BG7cTGrU2HFD4Atm1Lebd5Xl3wNfibTJLUsSd5DqvU20H9I63j6e/UleQ1
ybS1SEfrM1RILtncEbXscw/rd6n83wYD/UEZwZXnopSPE6JwW2lQApKXjvN7mHHhtbr3TVXaWhlO
96p32U2m7a9CnsaWEOJdDACxZhJEI+pXI9aPgeN/2rb3LicM5sCHgDIHm4hHNac6lnQW3f3mIpFo
KAN6jAqdrvP7aNyC2HbRSCItMxp3CePi0yWWxg4OS56WP+fdqVOW9RngQRPQO9YK6wF6dAKLivdM
mrCsdYoCTqSSqw0i+DCnaNXyGOQlo6YxTvVIl+A42Q34J57+0rDkSrI62Q4e4HLA4+2yQBSf6mxn
Gps2Zo7y+zyyc4/Qyqd/BPNRRAjVMx24dHVO57xvnsvcvjVlkx865aiP2ClwHU/AbHftgnCxtiOa
XqudesMqDc993IXmwbHydMW2dtzEiaP6JtNv0xXWsRmKnxIu9y0kdLk1uTvCl24XMUfyIZ08En/Z
R28kVK+EFy30lnIRh8eNR1VqkcXpLoHqSX/glvZcwNKqzdaT8WvK+71lUdCenQoiuh7fPKiQjUn2
3amrfl3qzs5ybW9fpw9t5XarwBMd2BtnK0ftoI9RuewS+uPUoPitzAE5DUZudig+PRrQ6xFfHgPh
WM2B3ozMHc+U24yCYgeXzWmN/LBy7mlcgujJuL4aAWnKrNo6PrHYyW1sdF5IlUELcGJ2bzF4TRRJ
7rlm4uLGFOd4Myy8yCyPDsxk7DTNaRyy9NGQ46+O3vBQGrBmVmBlIdMkbqMCUdkqITQwsvNZhFaj
72fhvWAsvguXkOuYvJo9bdEUWUAWPGRdC0wkQM1tG0i/jfaqRcUPtDsaKNFhMqxjjmAHnIQpdzAE
3zLdganRWSdTIzDEGcBYg8fBM1q3D0Lvu319HeNwvrhtYV3CQehbl/bX1Fs7ppXsMkbaRn0aClXv
WCZjNdxIeOcLPiXrpAgSWkW+PEZW/twZ1RNAb+D4Q7nOw6a/QeXlDDNHX7YFLSwmgLedLJC0PldX
jhNcg0qavJdeUPwlZkxURkzbXozhPaM4bwq2SojoKashtDyVsTGtKh2YaxEZ6U5LQ0JHeXH5rx8a
J7yNXI8Q9Hb1tnahkkUDpklMKtkx44HWd3Z6MnGVREEavLt8FxPLfbRtET0EudYdrTnCSlYwrXWy
XWjk4koNrLppkDtvNvf78EqEwnvlhcussec3xv15vOS26pcpu0M2tLx2uUIfIkP7ZkCn03Zt830Y
F3dYlhOScHbPvgzvrWEkn1GjFF39zZE02fEAfPnuKYvB4OS2QHGFRS39gIe25zKLjNElw2fb1hEr
GW360vguqUZvAMORXohD705HywjE9U95mzx4tzYD7S4wfh4svgdLm5vvRmhyXOZ+5R6NHjVjMpYm
L+NuXscIyPF5Bx99NheXcCpuvuYz28jKgsUndVBpi41neQ06BW04+APrQHYV6YZTAU/KorFp4CXV
RoepQkUcHmGQiXPCPX/hBoW3EVMJ6DvR3YsfYkDIo20zOluX98JXRHmzhgjb4DQjzR40x2CiIk90
+MKqo92B7qUE1+VynTLmgAxJtqCK5oAO7NjsCdjx4KM3T6tfLQA9x90bVCd0UeAHqo3gIRi5Kw9a
4HzN5hMR/1XD0+KoO0m3NTuWdn0fMvnysD9kifFZFm74Vtoh3fY80K+JheRSa9yNk/XBYbJ4qPB1
3aRBSpBB3QR9HTxlSNLbwB5E3IG9lF8dZZF1B87dcj9nqs/CfGRbxWcj0Zz7POT73oaM4DXBZkp5
0iMT3oWIEcXQ22fJ4/qshlyrPi25DXPp3vaNYT7rpYe3Sf0l9xIoFDO2rECfQH+aRnNfZrLMVjIl
Y5jaxXTDzmCve5x4zTQ4J8mFJoIaVSbQ+sA4BKtINjudZedzMrbf+nQCJom5y5i7I3J62lL5fIoM
29xZPBmgbHQrIiSoeqdvksbm0XGd70Y8FENW3viTPvQpWSmmzOmOtD6kQtsAg8WXjkeKccYHxcJS
fjFAl8u5ifVTFSarqu/NlTsWiA66GG0ER29qZToVZhLOrNTyTTf5iIo8VRQq9LsOxJjtEEvUDgi0
QVgmktoRdPZ1rPx4Gw9UK2bUJrdOlJvMIZYeuTTj5naBnXElyXE/dk127wUPkEz27qGJtUuWmvem
i/g+Om2xK/T5Lex4WlKCgNqUr3o7S9ZamPM1Ky5//kXyTGH654Zc6AiM1VEPtjmJ9q7djceKuYUo
dNhcXsaTavKCg9HMT/XYblqf+W1i29Mub5sPGLsvcavJh4qh/jIRO6+ozbvHInoXNQ0cBBJEMwve
53KAAOXxbWEwYtd7QfVxz9agW+Z1bRw0t+BsKTr3QOTvy2OMEw+BcWNxy1tk0NMNGd5qXcWxpTRW
u0BYclcOZE+yuJXLIbWATqQ4dovU2hoW/EWmAHUw24993RbIqsU9ro4544Bf7Ir8nUnUiu38FNA6
MjdxqgLMdrSCFfO7ksOap4r1rjvx0rVra+9PM4oQh5ZjnSMABWz6oLkE5geHe13lcOpkZFYYtZL7
ccpyynYdBJQRSLMtAAI8V6Tl1mIAmOPE16CMXsGAjYt5ys01RKJToPNnVjflj2eT9ooao11nXthB
attaVekd6yFuTxWBCUJ2JCaJ48e7Os9WqRJWJFnx7OUNXf/WBSI20tZovGWui466MGEPQ6bjvaK9
vprJmi+FbH9yV2bvoy6PlbPmXT+eJhPCZQMluEzASsc+QPqkd1WTKTrM4fACc5g8RdOCNWpojTiJ
a52KScv2ZGVe6sZy3xyPFY0la04x6i9d42WAgPUax41xHGpHkZ1+R2k2nswYNZDBezSFShUB9cb/
5u1nsA16StjjEfmxScIQaQZBlDux1H0Id3CRiPLVV8pLsxYPRF2eG4MGlm0gftbn59BDPInS/ZKZ
3soW17DRryEkl0B3MLl1UGHIm34VHeJBskUdY5HihUTrufZoMenmtOonvduyWl061dSu3TAFGZ/x
nJ6Qjui1iUl9V7v2PqI8v3Z74Dc+SupunyPgXFSCaUIz59WmLssIUMk58mActUn/YzY41/rh7gXB
r86rbebGxnORDO+mZlvrghEhPj9CAcYbOpXTH4Ot2cTFhjm+Z9Fm5y2OiVayMR8I7NV84Mr+TiPk
i5+E7JSKNM8WEEuMYvhda0m8d7RPr7AY+dJugJQVcjUk2MK0qLEsEHYt8nm7rmhJMV6MUvTcTqcB
lrKfrHjO1pY851JxEMCDEaS6Qs+e+VV02kIJgQ8al8Z+NsDMUMrNVqItj73LlMKrxJYDN33FUc/3
OEdyzoNlc8h1k9kb1J/GIvMzoV/LK/g2kkz8BByjdvrTyLsEUlAbgWMK5kOTmCeXL+9Ow7mz6vn7
cTyyu1XdC/PSlyekoXc7TuZXHeqO29Nb12KUhRX5YIkkZZFjm13XfFO2Sf4UzYWLoNCMPoxw1zaD
0rEbxqZznZc+SfXz2HX3ij84RkDjousNhnADVWrOm/PVz5JxzSKsxcMGKdG2VMK6t5qzLhComDMl
Vt/tOJAF1sJlksvVEylT6X1TvnEOtnT2YZjfXIuFQUNPzBvciAS6N9/MG7V74xSH462f1b4xjmwA
zOA/yloXh3yW0cJu7HHbsXVdNiWFCF4rzs0gQQQ+J1vEY9J9hxseF9zAaz++1k6LeRzDz9avSwbm
wCwHomHrcAI4MYQk74aObFTZMjHmcStYCJJOqmvycdPUjzDliGW4rTSWFYrkhVvGIerHiK8KZsZl
Crp+G9c4uSu9KDZjSmfTFwSg6GgNUg40CH2UfkXxZI3ah8wt7eBxFkn9xD81YoivahdlzGn1IMiM
ahmfYxn4t0JjXRy1XvgwBjZs+MnfYWq861PGOogINUIO49R0OhuElm0fQrxkHfNtHQFbsXzQg5vf
tz5RubDZ1Znzi2a12PHpI4+ctzdOcarmwXSvpdAmOsr+otZU7KZON+kcIcqZibSOrePfRRsANk9k
9+BabKYiJ7OYTYmjBo2eASL1n6bOvKewIbNODjL1N0FjcFKT7iUdjWfGEMjkO2iEPY2sxGooB+nV
ZxJU+skpSdvjFwXYnAfaKpyrcNeX7J8wGdb3vJ2rxzEoP4PYJJrafZrNe4RcAhIjbSTs4Nxt7GtB
J1brI7n3dEpbZk+OZgaf0lflfGDw+cw9sjhkAd2vROcyX70lhVF91Aing7B6cdpEPHHA/zXiUvfq
0j4aLdcmZpggoCDB7korYMbT1ZIvPfUlVFw7x2vtY9jQoNAaiteWAmZlGW/MoTnOXnNom9x4yeXA
YtEe+nuV6z+GG/BS18X7XEvWt2NEGRAfjpOb5kazzXQbFbBTGVMDvLBxn87w4vd1cpvtaOeO9FiS
mOZp47zosGbNOuCujMpwWVivGPNwD+agDgRkE2YY+ibiFcz16iT8YDeY5AHQAqzqlI7awOuFm/ZG
OG28wgm6S5gfqTbys2EwDiiKWVuNODB60lcwSs9hUfMW1lStR4OHAhEM+PeTWZQ3qxZiL2uH515o
77wYAEU7IVXojnPTT5s0MyEGSu9m8DzLmFMh5f01dyCnJ9YS5FEyfKrVmwUlcFFuyIag1CNLR3ru
g5KnjkqWLmUev+He5gGmwdRydA+RLNGsTJrhaeD6rA/5KhTk4uqEGKPnNrTiEh5JHtOPLjppjUf5
2UrKtS6eZsPmXVR9ejnPLwHPgmOvM+2n3LjHZJlXlXQMzARVyaABojmsjcqpb0DP6SsaJNInuzsU
XWhzRokop7nTY1FytMiNDG0V5y+s1elhyriky6ilLpOg9c5Thp5eBp2CUwMXkAyyytCukbsQHDCZ
PCetvE+p3V5qAOI1C+WYMDpw7LTkue/I6ObNRb+hg87ixxyJuQ2ELdPpp8+secMFbd+6zbCzk/js
uQ8C6wWEKNSFaCrQWRjWdYjj907CoYC1zn7RKA9jWBPebBiky7464jUTG91gEDuG9jIJfWaDMxuV
GRvTJsltJlOsmCH/K6hsCTljgk6xl3GZ8o4zLlqp/XAJ7NZ0myYeOaQ9RsNjymJUnBRQCsK4w4Ih
8Udmhk19RQY9h3Ny1K0LksubMvPdtP2nzsWSVcb+vMzaCpSKBaGUlcNWVE+y6IlnNsQMEfGgaaF1
vWioSG7JC30bHU5TnxuJ0Xf1xY+CH1c9qWIulkenLB57V/TcpYG6ZX1tPPedF6x0OkML7owUL7tu
PCWVZLGCradH08zL3Y8eKZnjnQ4pJ1cVJQmXg88Kiw2nYA1zqgORemVNJBG5mphslIZ0NRR9fCjH
YGsYA8TYmgh5Da5lGVi1ezCr+YMHdHkKO37wnBQEcMJNqJi4bXvBfIQZE6A5MpEh9qNg8QwjgNGH
y6qb8aWZVc0VYwxL7DYqdhMLwfsoDe0e6O4qaSzCKeRuFoXWirVFNO6YTVTiRMEyLRo9fe1XzZoY
6MKRnrcYI+s+C8C3keT5l5/6OIJ9ICjBC9d/TwSOtL4B3kHfFR6lsw9yzuAlngFdwlm2JoaxjLZp
GLDFnm0nXQeGA+x3fI1HYFUGVzeUld5T0WOv4VxQsVOxzfLayVvaEvPz9PQhR6qkBFIbWelvuhju
NeONi+0z1OhAqSwyPTshPv30SrA4nCKnKvrki8wpyIjXjoRqACh2AO+gbrk+v+EwBrjg+/WyiewX
X8JlsGq5mTUuJnbLD7ShiSgwv2aLrxNfhD4bNP2GVs0+bxC/TvXONPWj1JPfYAvSQyi+uQlZJGj4
KInaXIcWomSRMEMdUg4xQESWQWrefPdND6NPBIfETRyqBHkc/5hO8mPUGBAAtBEv05wLws1qCSf3
PjjvUx0eqRWsM0JBaYnTNagFPFT04G5+yiBp0IELDnqS3wrAPWzKeo6GBXupSTWocU2MTeZvGKHT
/uOelJj3dE9h/duYcRc2tf8UzjY7orbh5AWkrkt+hNa+qTIlWB+TfY59N8pHIldMjururWjzT3po
n3pZfuURX5fY+RxicSXVDQWO5xfHkjYcvZU2at9WSvbzYgns53ha+ra9+b5Gm55fK+9Zfpg5HX6D
E5LZhD+ayaWC7YU6UgIlCR9LYIiV3z7p4AaZnu+JVJ/xh7M44lfFMVGwzOEyzcnxnhhEArXGp48c
PtqNccZlPG06zvorAA13a34sdH+bxKaxYPTOBza922Szln/+EXX1WwnRKWUTp/KRj9IUPMVcS0y7
fdNnFogR1wtonE8cnCmgheZdliOns6D4dpKXmY3sQi8z1qjWUwKvLcPJUFn8m+9NkodB80Yz+aL+
p98/uC6Pf6Vl76Aglz1lvUzhKkVof/LO7LwOL481WfzjNxaPenHRZTTuvZlUOs+sdc1ld0fdnuDr
rP+WDSpybeJPr9L3vYca3jTxi6HMhowqd631O52725/CgXvTYudtlBlp6+GD3tkZy/S4nETy2Jje
C8C/y0yF0GA33fnlNauG92qazmlMyFi3rJ1fkqCxDePUUify9OzDt6zniaC3PbffZTIcHTt3gXOZ
GDS9uf5PnP3//T3+e/jNhPwPkb/5x9/5699lNdVxGLX/7S//8VTm/Nff1X/mnz/nX/8T/zjHv2FB
lD/t//iztt/l5SP/bv77T/qXX5m/+1+/u9VH+/Evf7H+o0+4d9/19PDddFn753fBP4f6mf/b/+f/
+f7fSBhoFhrOv/0PEobzR/RRfzRRW3/821+/pBIb/PWf+0vBoP/NFwJfAgFHU/fwLfxTwWD8zUH0
atuu5dtCuErO8JeCwTD+pvN2ZX5lOabper74p4JB2H8jAGr7Phl93vLCs/5/FAyW7fF3+RcJg2N5
FqwrE8e0owvL5Z/4/5UwGN1Ed0QFQxzl1oTE5x9a9cPAu+E/f2iSBF+vY23n0kn3LIDuBPA4vcXt
M+io8gAtGaggkfYg8h5EkolVY6BYIYh9Nuxy7SWDd3ESnFKx3YCFJeDv9VN3418AlUnd5+tC92M1
l2B2GTVQbrKltWZRj84v/QJDN50rdywVmz1cRwabu9HO3u2pvzdytg+t1UE7reSx4E7OOwG91OTN
POSJ0VQJmWwJJpnVx2H2KJ4JF0BAm9kjqw2aCFHdvxSZ1VzrSl+HbPECgR4ugfl9Mnv/BbqBt3cG
Md0oLHOKpibakaPfuUn+Olt1vYdgW2AnIxo88i955+ajt6HyyJEaS+ZC5HZ/Ns2BFaAb03GAJJVa
2ryf/OraTkxG+8bqDiNjnkztC6xG4Fz0n6TuNjvUgMXWbW9hZ+kPMUezHW9x6TrVUmN+/jgkevPQ
aV+ZYHaqYR6tzJYFL6hIy2bEVs/+man7Xz9AruJFHLAKxhRMOG2KjQ0y92/eLuW2ykKAeUnMCIUa
C0NM/kQpStDzjJmJxR6718be4v6awAowSEsobypMoH1iEdMT0e9o7vIWWMoqe06U/y3nmnwao+Q5
80WHGqxrDuSpwfnyED+HJrkTNsDyHXH3VjhD9joQHTVMJNeijR9Hq79Gfk4BxPGKXwF5KnScxVsX
Wts6M+OliRJpM+qeTl1u8DYz14J7xVyfQZ4+Hz0bghWfKyXxCnedO5S3oJgo4+o8Jy3KafH0nljc
QTxBirdkqUIOq14VqpqApPHbJ6ozFPZdN0V5Ho1+XDlQ3rNc39Ko/KGWMm+AtjMtN8IlIW8YhOcp
w35ra7Z7Lm3d3b17bP7XfKqrk9VOvxwv944eJxHw5c2ev2sO+wBaSdClrwGTwTo25ZWIk0XNthu3
ke8ND6WDvJu1R/U1tCeC/N03mSmQICULuah2IcHNg1xnGVjUsSQWXRYdZVy4JOPEUdtIhXXyB9Xx
4LNZmlOxB/5xGAAZLeWUSTSB7ki+Di4pWH95cJuIGL2q1o0uFx5+IEe+SqcSBWwBiuXPtMcuCn/r
OkD5TXBABzDX96isVQZkII5eNhyQ9GiXEmS/tE7+WwZAb/gg8Z0JhMIGlcWWKou1b7Lp5jT5jVxs
/hJRis4Fbbd8Eum764GhMRNtO1YT9ZAsQCQ4Of2G/+UKhJFl3uhSPc8plKsg7FrgmT2Z4tL3HPo6
Dfsr46ifJMBAOyEpYWCExe0zN2gq9Dg4jh0TTyhipc7Vc3KvlP33dkpfZM6GN5NHB1iynkdHUrWA
1KnYmoN4Y4z2lPbhcBmdnGsQ4RZRVN7nFAdnw7/0kyd+AV6l1Qn76kjGL8VxRuKO1orgxJ101AP0
6+wP/N/Tgcu+1jLVJI5x52WB/xp3MqfJ7qRiikyTiJq31JW02Q0PEdwRzO3ZtHWwmC5a3aJ3q4F+
21DMJ9NtyXYjKN0tYp15kNkwVxyKYJPRednaAzwSrbS1U2O3V6imc8uNrM1de1Mw94bDDv4K1Na0
H8Q1i2Lr7HB0JHANGoB727LKIwILzlloBrIEzyEFQGPfqPo3WU5boLT1QsT4XOdA/yL5cJplz8/Q
ImoNHgMFb2l4vn1Eeb6bQ+fG3IijbRdv/TQgRiwf9EkU28LJ74YznBwzXPHhNpcM7iWZynw/avWJ
AF6yBqbKMI3pEmEqVDSstpgB0Onw4N1QXfDEOBxNTvJibp5autwkZqZnp44pIXK4X+X/QdJ5LEeq
tFv0iYjAZzIt76tkWm5CSH1aCSTew9PfxX8nHWdy1NWlJPnM3msnx6QW8E7iOFw5jXft5vHLjllD
2WNBAGs/bGJk/NAP946TNCu7I1mX3Wnp27fJ8RiHmsOnE+c/lkHys50l/4TR4mh0cDz28+8UExsS
WcZGxq1Y1UxOsj6Bdt9bSOlN745J52/FnHBeeCB1Pxx6PCLsTN8KO3qfAeH7gYYuypRsxa301Ufj
Af8AQsEkLtDu+BH5a//VPVhAQNp61ZGnjOOKOzdJLsS0vw2A5NoQoTPrWR5edzwNFib1KDmlUl+F
W+3dbjkykf9raVWiOcjj1Us/roMAPF6sUXooae4k1C+EUqbgky8y6tr7IOegWwtENBtjURPyZlh6
CyLfJ8ZhZTr/9jPGnzizSUSsfiry3JngxpI0tyUVsiMoI5O3SpXTDutUxf92ShPzMQT96yj85yIA
9jGGPQEul57cC9RV2EwZVQ9hXb5kiz3OxR43hfaaM/iEjDlezS0hJpmyXruCUXOgd4hUUaUm1jGW
6ts3rKe5BSKodLBRhEotGSbrTmRHJ7PJlul6Orc+Pfm1JM2E9QTIRc/YdUUM2783450jQ/IZhtJ9
ViHyIYD3zSGB4ABjxH3LRtqBxO/ffBz/jqvQJTRLj+6TRVKjDeSHfokKVNbgVijhBXNlZcf5rSdJ
8zp0byAtLZzIDtts0Z7IO06doroTDjU+gtgB20KIKG4kYlOwjpzwSG8KgQExtut0k6VzSGbT8EXM
XbQP6PrhOwXlyAizszcJWPeC44bRMu9uoRz+QLLUe5e8btiQTvtMBjVUvuZvRav+7DmwvqJpLjZV
KOyVrsgMMjDg55k17yZO3UFrnDCpS31QzO1tQHkBuf+UdVb51nmPcSrzfQrReU9eAslDjsEzWw7u
pXSyH7uXn9ouepAnY/PayY9ijGjmomq8JZkLt5EF4waywoLbP0apW3zPohm3uegGQijEt9mxXwq0
x1B7qSM99J5mtrQ3jfNBWLbEVNvstEmgSdm0vDxHpr3RULaUJUlBSgNBmVrj0AUmRYJDaHl7aDWk
IXoc21gWN9f1BR4l2Z5EOzKSdBla+u1TDODkiYOxwG4YfHw0BBaZYrgVhjXg/mHeNWL2kUQBU7WS
xuib1RciYQLql1grJwO1pt02OEdKL+GhiF5SqK7EPNw8pN730We0JCiaTm1mInBR082H3lxlTn2X
slw1JkZDm1/5OcBiGeTy1Mox3YqUSYCtWo94nx4cCZatvdULfz8Z5TsStpGJHXHTRl0+JAZPXqmI
CJpSIHdmCd0I8jL4fghzsWL/3QpDdpCK6HYqJk/857elhZkZzIvpNP0xcIvDrJP4nJn2q9FhTLbi
JtjBjdmQ/tBsWXTW94EOFJ9F9zxWM/h8mKVk1OzbnpGk4/Zyl0+ScNthKl9CUhWhJq6BK42vk9fK
vVlgdpxItncNZf4JnKV/yAhC6psb3GAIKBClecZglyclhNHMMc64xCj2A2aYYnGt5Al2eOUHUK8r
Us/ACuF0CeqTuxQiCTY4Lkin3tZhh8AHFQ7Pp1HtOgm7b67lIZPGec7y4jUdrHdv4njpMmmeFd4i
Mm8ypAF9nhxnARe15ntBEa76dWVWz5OZYUowfEmg2Mn2/OF1GPjU+eidYWoipB6Iqvf/EHJDUhsf
qrRb55za8u+QGe0JtX53NHzngbbJAEvmY59XcfsaBGyYcunpNWqEdzG3JdkXRfHIS1zJKX/lrgyC
CqsWvf58YSC/GYQBeB86paUQ55oRNpNlVSIB0T1y1AqYODuFilldUa/6z2N7YIpU3p0SsXFT/Ktb
p7mP2YJZeqNdcm5I1k5tpcV1UlTiTq7ZqCvINHaNYJHdI8VrqaZXlb/UWCkWz23KzCNH1+Z1xmVk
BnMWYZJtaCVQS3CqmE8XWLJp5pKCXivqIhKxIOE4NngaEF7BYUgKJueKJ2gUICOBRhWVvPeGOW8N
6E4IlYER76PIGY7Zr9mUmNnRWw5C9OwpE6Kecu8XiutsKgi+I0lzjSz+U9GHaeq3NuTLgLkzHUJ0
1FtlO++9FbzaRksyGt/Pc3iVCJ72WSUozfGp47Iif9XQL60xvOsMageiBiDXCbmBiWgPpZWdS4Ux
Pkj3fJFYxbX1NFrVv8T3fpBYRpspFp+lw+3L+ZkOkbYPhHamW2TNlyiYje0SzBvbeX8jdCMCd6SH
FfHm2aFzUVAMs+fenFYCqY8WsWw1PPmIlN7y8HN+b0eVPKx28lG14MYrk/YYytS91p15DaKOBWOP
jxMrvLfhMefjZv6lyfQfrx2yKwPTkzVC2SPlUe/ISAn3ZpSaq1IGb/lQMjYLk/1Eo7ntO4SVVlRR
bI2ehGjjf6M/jO5+S3npjvAqi4wcCLdInlSFq5atPtQA58KY29oOTXFDvaIvaZUOm3o5k10bIJBQ
+cFX5ncMJvBYWNV0SkDUqVFIJFUEQhuIZsEfGAcWUrS5cuj3qAHsnevG11YlC04rPfe2t/e7SDNc
F9UDk/rewLp39EpIMEuya+ZnuxTZ582fHbAhiD/3TuDjI81eCIV2gJaoZMVV46/1UAV3mBDW2pHs
HkpRGreiMRZifn2QYYEcErMOvA5UEXjc07PZCyqHuMkOhWXcKrcEthWY6aEfBeE4JjeJeuVYZjca
5p4blr4QNCh5X6FzsiYQC2zjUgDEHXe+HQXHwHE/rb62rrkVdY8yG7a8k9Vx8OSZdJ0AMJH/4Yl8
BlU0ML0Hm1uehO0M34Hs5bq1w5R82OKdf+148UyE6FijH7nCRYP7xLzHYQ9fo6RlIf2w3qOHBHCd
AVBWSavRlObkAjbxNsRZ9jKg8zw6Nklykg341ZKVhzux/WePM10qzYbv9VvgTjaasbg65ka074NA
nGCUkPMI67MTlrcOWuPo83kLWS7e3QzRSsRmMo/2GSIwRPF6X3nsXSMMDH2cXdj9YjR4SVJsAnxx
q84S/3TpdExjhqeZznJO0RA0A5TyApFkDlgY8cNhSutxU/XxI12cjYZv/Ukbh7bD9W++Q3ZDXswv
eijFozvoQdKcVxKc2EKEjYCg+fDudkLJqyd8tpDAqdcZ7LW0b7Y0unjW+k+Cu8EXOPMh719U5p18
6vc04GoZcvmJ7ytelZH6z0jjPX5OWFA58gTZ+0cw2OMRLN+5tZoN5GvQIw15avYoVkNBbHqMRsqz
p3+IqFG/kHS/djXTCKmZDvmaxDDbSfa1j7UzG+IbiNt8M4OvXOexvxGJ+SWUJddWPL4l4BhNf463
EIIMJJYrRhQvYZYLiGXujxyhP7ebfi4/KstZDHTpW9/3f+zpwHyPxEJoiQRmGWejKn8bY9iphP1V
M7f2hiryakGY2Ie582tE7d0bibmTOfd+p4IDw49f4WTz3g5N5DNyVmiGKoLkkbPrhlxR12iuo4bG
G2bmT9GOEG4MERJCHsJCzaFBu1GAQhy81Ga5E9Zu78V0GFw2HfvCq4fKljlh+pmnGtEkK/21Giug
KencnKCkhHQ9Jz/Vd6ctblYgm2vimfdGoSWVSVRgqCtBDReZRuZX1UeCi245jK+F0Wirs2ZWTC/o
9Wdhjt7O7WnUhkjn9JvVP98E12CAvr+bhBVvjU9HZAiIBarwYXypGuRombCR/8kamwC0wh0yd57h
sDLXunWtQ5P0ALU8291lxmg9BEQYZXR3TePeJSHkDHQP69ZS7TbTePGtLGg3blNwE3bxM9PRb0dD
/2lDMyXxuyENEhsQfT+cp5pHozLD4DXu4gc17llkSf85StJN5GDA2q5StixxET1D4vNXmSjbV14k
G34AEViWP+07ZkQnd4T22hmwl2K+fpxurxCLduUiW1Nt9GzXBrA6WvE2CetD7XfxxsqdfR9an8mi
rqcXWNk+NyBIc2DQRj+stD5U7BL4fMPOiUNznZfjvEe1s6Sqcc1O9D8UgMt2qa0mjlCG7+eECuGz
sSRveRMsdxARv24UkJ+MkLmeXQLh9tofFZePsO7F1U94iOb/5MiL1uWSW6dd8m410d/eE3hQQ+dT
kzddws9ZB7ZClRCl57zBU4t1CF4A0q1NJXBBel0J+npy1QuSlI8Mh1IrdfLh9d4zBBC1IrEoP0jn
7g1udqsxSGHMBf2PLIE3A1meIK2M54GkTJWqLSdp15sK5VtePGWl599j2YxE64DZxYWwODUiEzeR
6SHW45hWZ8eX5x4bMUky1ZHiOWMrXqttH6WvlaTAmk3c/EbzA9ya1zeVZ5318WvXMOPJdUWYXExU
8STMRxwh/MnaaI/awkc7cCRuwjtrNsXrIUcfjKFzzY0Lf0v6Z3lHoOGjukQg7Y1wIeaQ2BmvbqJP
w8O36DgXqza/efTyLZJRFrOVEdw6XIDES6yMdib4Kzrm3Et7n8UwVIWGEs6Wm3rCKgYruCCGk2jC
IsDw5iPOcovXKJ7UNQeFOqp8uPQVhZ0H1+rA8eZSpQpcRanh4WC0xt3QBWjXSM3aETf96zB22xGu
+TWqUh71lLOUsxfZJ7JVGPSihqSlQKnqgpVtpTALlfAj1nM9KvBBeFymcEPGX3vLSgJKPHa5bd3D
V3L1O9U7OYwpCQy8TFRs/hWJ6qBgMBd0+F4RNrOc3+QRsQpWxZEplOS3N+iTl2Me1d2jAK1yNBlV
slX0TqKcL9i8rF1fBdPOyLLTmFHDpVN9TtHz7VVhL4XzLvTKP6OBdZrIqm4JRiBJq+9foj4kcNF+
yvtgQ8YLTZLjJXitCV8pY7Hg44z10PpHhN3YVAgOQCLGJaghANAVr1ARMcyOqtdpYirDpILgT7rN
nvhPtMzeM1qBi/JnJtNBWTHGxyHQdTw4OYMnevKpwGMeZu1PTerQ2fC6PzTgEAA8j/QwfHTJzh0m
coJ5AuuyZ2Wdr5s4i5FTlwQr10AHG84I4dInlLBcNy1xk1cuNhTBHkcDQ6JJUS9OSlu/vgCUgBWz
XyVhg0bNBkXjxwQCRoT40B8ZO9m7/9yCAOQmCf5jb1+fqQt9zaSodFOGhXMDoyrLiESO4oWT9Egr
pEz9LIF4lza25RlYQYv9PwsYXCV4FNxy3lqM6abO/3L9AgG1/9/oejC9yzfyIo/AEN1t1gES7mEw
8zbopToIE5v3hN9y1c0xFK2KCKJsbBkrkEOTpXvC1i5hy6dCkv1dB1BsImT9fgsLfTBSsCwhzFaD
dD2UYgcCHhhJ4csnpefMiPZvbVHlp+Xb3LHJtnQPaAsFmOXpPcGv3nNEdiWEV3458UPgrJtzYGEO
aLcOa6tNKcORKH4rLKUAyphT8D75MMfk5Gd89VUN7qtVd4yTNVoC66prohI7Uj42vGu/oqa3D73D
yq2wOAk1ZLcVJrIYcZ11qQQgIBGlxHC38HsZNzF+XSK5cIH1vKgLw38eMlB9ZfgzTni/uXyEZONl
xsFSQENpy0IG1qlvn+uoudHFbQpGXs1jcVsgcUBZVgrcEFbB6N6tqbmS4jDmBdECHpkgoXes8QOt
E37BMHIGcm8dcXID+xrW0UeHb3/jRNrZLwYkyyQlVCjjLWc5vbVG6JqpWR3QQ7+HZfrZFuWvhet3
Z7hjg0WToEveUGIYyOaZ/7J9qplegM50lHhEhYGO8sVp2t9lHvAak0c8EHqwqFMZrsPJ8+32nPTq
pXSC6VajFKW2JZcrtzs8KaAT9501oLAWwR6wWU5jBUrF8Kscb3L6WUHx2WPpTvdRM3+AXc5AExfP
2NbhrzGaTxSqEJ74Z+Tt/VXCl7eqUD1m4AG4wWCphA4pYlYzakiI8amasfgWPdYMXOnuunKT5k2j
RveKDR6k7G0AUgPIo6w3ygnJKsqJb8uWLVtrzMtPh2IY0ke2VgRitRMdwn0PPDMBQJSp/S6Oa73u
rfy5x7x1rkR/NWLI8ovlmhwRsCu+AUvbCc34kGTTg6FHuBcmHpGyS84M5+c/VWtymxHVI41R7Zw2
rKG/wJpWoSEOcZkssaXhFnFYBMZc18cMQBTYM3gr+bIHbDDEdqMz3DFql5iN4NaM7hCAISfUvCvy
f8Rdxxuz8Ztrk7bfbUDvm+GimkbPfQB7FXenJrqNZA5elUJQurTWFVqDPoSt8Yc4shxM9w+8Y0xl
sPWctHodwUe1Lep9nAsGxQ/zd81dH2b6zBNhHhsDbS43KNBEWNq69JhpzckhJRQO2IZOD6x92BIu
iwzyhg4gnOwVDEkgIJ4ksoXfXnBM3ST9MhRqSyYdmtZslwRsbTO/glmLvMMmzXsy42FvzmrD2rQ9
VF1z7DvLOf3vj6YM3mff6g9e7MV30GI5fBaZELySJHeH1hgVHyQiE+6Phh1DlXXqAkgYOk7KJ8K+
tikshW2pEYlmQzZtPMlX0BqsuPD1AB7WBrMyYBebOq5+c63kw+jBROL3dA5wAOXRSpV1iAI2qmx5
9sNsO/e0G557HMBrRuHZIdZ4qHrGejyNlAyt1bs0RMaTnCGFo4c8ZShOVyiTir0VpGoz2611KSr1
jpog/jeNtNVMdVeqs6tjzaz+UUrk23M3nriqx81oWuM+mwneS8q4XpdVdhWWFV/LJIeWFFcX7oAB
jkRD+jho4UvsPUnbS6526/+zW+w6Mi27jY8BcB1G/nx10WKXc8esHSTwTKglZJoYcr/NBNo3Li2E
zdkdnuEr7cuOJVi9NER2GRo7r+rENYAsZ1lJ8zQjWju1dvnDLeqcJZqbWiVgNgbG3/AOGJ/nzh83
i82nmrlDKgUUUVeeGyPFVag7dje+IS9RrLsXDOsz8Tj3QPq014gu1w6n7vq/P0K3MMANQZA3wL+m
tjnccziLjm92VxSjoDa4qFXJbEFVKIVUN3rbQdCuF2L8qPCyHyJHUCu5Da/MGGlqWlxhr59iaMmb
MISpVyEGspbRbuvGwX5S7g2yh8lR4zEpzcLduGSLn0aDqS0P9j5jP3zoGJJwVjrCSoCN0FrQ11p3
Oxr6a13UP2bj7Lypbl8ydEgbQgsCMH32Iwazw8PGdL+ILRC2/mR/II5YgxjE6zf07yJx4i3ZXUzJ
jcQ9J0YfbhN4O6shldEOwj/yuI6FosPJPLsW9nkVud9TMB+N0v5y2Pqschn/1aGztNoMMQyOog3A
R6iZ0NP8poUvtqRQUCYJ8elk/hPSU7I58vmjjasNDrht4Ip7jCx3FfbMXgoun36caexZz9d9803D
K/wUKlP0ruJDwbZ8ZUEyW1GGz5B0aZVl66y0l957x3mbGjI5lCayMxvIcuyNjv2opS8qKR5T4PBq
HXmBLCQ8VbLX66NnX48J+aMtP908CuoxBUlYu9FOWDjxh8BnqdPpU7UEiyWEqNASSnNDviDI8OnX
IAl3a2MZgQ/QnW0d+BAnkTHnhMSSRvMfo+CkdV/dvnwLLHoFPwIAlIcvLuPcvUEsS5GCdwLFs86j
3N+31nfZthgH6CUBlZhkWrC5HRsD5KP3H0pTEHq41lB7ViMRPZ4+h20TbdFGEkH7I/0/YnIQbvsx
L8QcUcFEuaHqLfe2gW58BoIyl58VACB2YujXYAyigCfCxaeTrwwW3zk81jFkbOcBqkBLssxjD0AD
L1MSr7OBAyAnBCUwvWa+Ut7zm7TlZQN4b8iGcSsEQYil3QA+M6+MrZHuFfhHebGmV52Yf5bAC5ch
TF9F4ZVa2EDL9xAxS1iYfovYOkdyVJV89907a46YoFrzeUYyaOqELHf4kJZXvstsmCGAZWAnEjxi
cJvW1oRWNbI6pNTNI3bKCdVjinxP4G6JXtl3odQUTy6cKJCZXYNV7YUsD2sVtww/cQN8WY14Hczo
7AbPMy1F5VsMm3hzzrNr3iLqXQNthso+w5RGsS1wHjZAqPBMIogdbFUtt8vOhHG+miuc2TOiTgI5
lsoRC8fGDLJb1nFrmSTr2Dml1+SGr43zN026djtp2G4RtzjpPX8SVJDSi4IdpsWfEDD0KiEKCrqu
/dppQUDSBN/Pskq1pKHdTHpOnBAZ6q4asyW/Mna7+OBLjedA+aOJWlc86pkbb7Sgc6ejD9aVM2S5
02se2G+JjdnUVezyYXzxe3cw58Ru+tNlTKkVJwmERbHa2o4DpL8l+FqBZedfwL+TqFgAENHSNVe1
vmo9M4dmAV22PlmEzYbhDareDlqFYrAfWRDGvanc6pEsCTV0X4J0vIjeCSgNCSwsl9ZGjvFUdRNk
LjAE9JXlh0AtBi45XqF2+S0bY8fkBcVtIBzAC/ohyQPdCOQsSEb/Gpl1ayKkUo4275C/rsBadf9d
NtkfBGnvHo6/C4fGmP7qBPKN5zfFuvb0j2uP/rqscREZ9R1jsjpIP7vNAd2A/x5WyMRUya8Mr+ZH
PLH+sSYUPWEYbUwv3wezepsyD5YFq5pKjcbGrPTZ8yNvgwHCWiMbRX6Rko2VcpWBpmpJShTPM4rS
uZKnbsJ7gYXuXCneHKN/RIxxgY38AvYa3mw6k1yMk66UntxRXZ/SOABEldZEaVOZoKqqzs1Myrap
2x0yBXM9COBMRJQBBwBtPzfYU+riX9JbWzEPN5JvWS/bHF9viJrNiGeZRKwBRZTN+zKy21NVIe2h
+RnYDfuIquQcH90KpIDLis2t5mUVuE4XHGaKRGhrz3QjfZ2a5ySCLxu7+AC7HPsprm29RTDgvkfI
/AZ7nSHCfEHPdZ2JZMWxzVotSrxgH1TPrm0Nb5VPQJ6irb027EhHSy3lFiAxzEaHkVrJ9FoOMOhx
1qTLH2YT2f//X06/getHp93m3j0k7E92k7jFJdWXRUrxJmiH5iqd4bnjMx5sp4uPceq8jMxhHiTp
uQ+vYQXFvqkKkuiqWW/tU5N3e1M49qVketrPtvUMHb9crPYDzB7Krt73YI9G6hjE/g95cukK9QUZ
PzZV2lDQkjlMSKJtadlP9GkIn/HTGaF7S6oZKvZAeCAq/VhiQrY7H0siMQozXtCEu3RjF4vyMOD1
M5ckJtqYFJW6z3RHawQP9SUNWVJnmXg4ALq2eRJ6l4V5XZzQTW2FpWA4DIzd+3ru1n1u24d8qh1Y
uGev5CprxLem+Ds1fnEo8hxZ4NoVwz30ccnKsHq3MGZlqlPHdO7+ZlZ+FcDvVhYu3QmewoG1kL55
EVASCMoEuMSSy4+01Qcs2h0QhfaAJbc+BtSZIs9idhXZEqxb8PIu8jMjE/MEgbO/hVpmnKxKr+K4
GsheS4Clz84p6J3g5oAk5JyaPQ/oeYrmEaUAAFltK3Md4bolzgfbxOhIsRndUSBYn5yta+VMAhFB
TgqnczMa5DlM3rD1pD0fxr4gli/RR8m7rvDg5/rY3C+YHQD2WPiyDbP79u360KAWvFskH7l6tq61
cMxd71n7XtYLtmOK2XEgWcotsIZwt68iMXaGbrpD7tv2iVNWn1TPO2ksLxrKUuX1Dyz89T3VxDE3
TA42jIGBH/Z8REVmyppMJecSzOLZb5ryVjId2cxCXCb+1X9i5kAYKpq9bYpgPfuaoV6GAMakvIvf
FbHJN59nmJveTyHl2SzzEAWVrowevWN95nkDW63vXqJk8WBBWiD+ib6hdbJg5ecD23MBmWRqTzgQ
s03hBvKmbVyJPUktXplXPKbSOdVj+TKjrxlkgFHXbXiiCCunRoSfGYeY3X38KKo3rKMEaX4OZIQ6
KASDSDY6WcTvMiUAyPbza5GUwP5M0zo7Yn53p45bA4XjtrOg29dhG9+ijOWZispu11FdnqsRL+vs
B4fRCf6anun8yQLMsjiif+KGZWFibqRw3LU9Ju61RYuyMdIBssxQqm2h8s+JN5kD5zxgKj572QcL
5w9C78B0g9CKcjKWAKTyMh7Z9lD//IqaOaWM1KN1cm7YuHsABGOGJMAeIb8IybVnteJiX8wKS2yc
MdJHnO/0WCKsmP9KjNms5vWYvVHcgOaN2m6Nl4oshsEwn2t1zRg+iQ6SXt+z1S8kA0LoIRc3maY9
qZU94Tmr0phOOidshWX3BMHjEqeNesRNjPKKjPXS6IHsBcydqQ+HGPu6se9966GmqluiQdtNPvZA
kvu3wYWAMNibvtBcbmn8y+UD0bNJvyMfm459jCaMG2ygECSgIq2WbKdyGndZ+k3Owd+6GeUhiA5y
MN8ci0BEPbuH0k38qzSyM6Kz/HPbuCp559H1V+k3KSX6Sw7VDqaEv+Rz2S8e1v2tXecOUlLYDkNc
hg+DnCooTdymuWW5h5bHt8NzTwXSDUcqiFflkawshi691GHmXRJA/rRYKVm5S+T8NE7Fs04/rPjN
YOQZsVt5ts36R9WhWE+z43P0XfIsZA9E0fW3FBDJ3gU9uvH8itlH1pRgPSJnNy5vLXs5hFFLnZgw
KaSJystL1wn69qJxNyMiszUEtZ0eAnDvaOadqJtOtZr3dU/ab1tMsPR4pNtKnbyiG55yr3yYWkdn
NmKG7u5q7qJnL2s0WttMMcyVKP5i9hKzi4eF98H//kvWXAT0qNCJ2apYONLPLMa+EFvGYKEYe7T1
VSAtzmb5F2hk/yJL5wWuyAv0/+jCeOqzmcmpr0MZr8O6avch9B41hDc4BFssAcRSlKK/o6Ck1R3z
7tHaP1HZytdQiwbNIey3iKXJqpFa3PPUFttopPtVWbgrhVMQmpWWDyY0dAkoKja1C8asFWF7zyLj
Dzt2D2xrVh+GSWFFwFuO33fR542XiC/Rc9FAhpi65rwlMM2Agwd3Zxfa063PgCU5EcYgZZQ4pdyY
FHlbfKTWbJKVRO0w5NW+NXi4plx+x4v6Jqird1VM7Vl09W84TtW+jtL05kRInNwcgnCqbXFKlj+G
QMNGUTYJ5F51I5G6JmVS7pveRZ7elTtrsA2SP83t4NnboMrqB4mu48n1IKQH5EMHNk68BTh7ICaD
E6H/OIxhVjgxWdgvNV0a5jzJCUQ5vOnRzorbbdwNcmv79V/PA5Ro5gZD5OjLN/BmNYp9IWW6rIS9
UbH8aCbQCSCCMcHrP7rUrIBKhOeImGLElCxV6GzB65+zjNFA59MChUFBmqwVsz+YX1rqmXVfe8wr
ahx5oTyOEZE5MaKtUluwAA3BWJ1Lb1LMa4AH5yafPu4n9qVL1gMUKG5bN1Okp62jb8LqsHBkTNCM
W7bAdLnIyffNZ3RdKIRMw6kP3OuHsYk/ULzPx6Hdj4kXvzcOs1QYV2R/dpa5miJMjlw5a1lBQAUx
bB2s5oVGS7/KkZgvBwuaaGvviGwXJUzTfhu4+x8JTorO8NrDHBVoytOof9Crv7CQSZ5dOZ65AJpj
qF3BSM00P+ayAigsiZLtB+uXTL8ceKf9YSA6kCs7IddSkb+5DWJQLrBRgI8uOZrS/mso2nmnmoZX
6td4F8NldZBhbdBVcO8L2khPTw9W56jyrVluqxZ7x+SMnwqjNoRVuBSmiLdOrcUpxjM5DIzTC3ZE
LrTLrW0Wz0VU85viq9rNGbLDxJD1JpPc2FWPLNC3M3n0IHsaUYdVWsXdgTctj21pkUnlWA/22/bO
GwUs4EHXlxjCNFIBCPuakh+q9rlPunldir+pE467hmv/yliBM0Opt/LnRSCUuW9gD7Cu2eGJgQKX
v81808KJ4PatjVYfbi0X2YNAVHFNEaMuyqi81Je4jZKXlgQmrBX+iTfh38HVx6yPsl1byl1lTP5W
th9d1qZHH5Y+1/J0tIdKbMBRk7nk5NMKeg0LwUZuAhLRENJxJUCZRJZTHkdZvjcBAaOy2wem8WXP
7VdfVg3FGi4WEiKydez855JWfwrYx4N+zwt23IuKRdvTUxdhHYiTtyjLblV/BZlifrPnA9qADJEz
n7M8qqP6qbToTFLfJ83Bn564mYajxuJYt981Vd7KNkh+GzOFyR7xttchZhwV8tqBumGt455hrJk8
g/6Uttm+evNA9I5y+zPnsn2FddFsPdeudlZ+HtwAHm1lfHkOixFHi/pk4rQIOhRVJBIFbQAEJSV6
2sl7fUh9Mrb7ZFflyWZg6L6dqpFIlnjEhZvRrdV2xaLSRyeNlhwMYfqlPZ/HdwAv3w/RJvUfLsq7
bDIQFNTrEFBnTW1t5ycWm2+eO75WY4+mumPImlBB6GyTS+fG2va1DkFoVP1/Og1OOkvQ5yoTXw+w
LEaI/HWh8RXH7RkM911DntllGfKxBm8c8Jz0dehY8LG3z7bzDALNLqV/r/NyF7G02poIOhmRIU1f
tnEHbOntJiwRzMcgB9Y4M2O2o05/PE9p/GEIbz/kV3JGfCTZ5knTUGN5UbtxdFpkmQyPAwUgjATb
JQlHdEMEbYfYzfgBiGwnKjxgafGUJiTkxobDRm8SL7JvgWGH4iiaYWP0nnNpZFNtXHOGvzi73q3E
Ixa7snzGec1cDvLbj93goUtc2BshgXYzsDC0/bA0vUU8a7t1dw/QW2VU8WOXj0fdD6cmraKbQLjD
vgEtk3QsdRsVm2AszudoEP/H3nksZ46kWfZdao8cCAccWNTm15oygmIDY5AREA7l0MDTzwGzZqba
bKyte9+1iLLILLLIH8I/ce+5/FpgoyHCzEffnmgtRvPZGXhPcuzlh14kycoiVHvoOmNbe/EB6WeD
oDUzT54jjnkQoaOyy03jOSFpEAQb5BvtjC4iGKN8dvpqMxtTsJaBaoGrWM117urmWsDROKjJ+oXE
iFKzwSXeOf1bkMQLDz5KTr5VvYcNcdUtccdEDrg7zChDZpwKqJx5/2zSQp5LhhzH0ss/oi5n/lwN
b+ifmKhXZb3RSIJXLDHfEpRbl0CnNRx3+Ol2FD18/8H158dS7lfAf9aNUN2O99GxSmvvVgTwfjsW
B4SmblJdzQcQuOsOpRf4gWR6SefyjWNgN+bl+NN13VNAVXYesphW0BQnMyxB3qIFiUfrLmSFSN6o
f0MTT0iZWzrXwGZA7s8D62OgODtjSE9dFuV3BiOIHWfzYWr7ZcygckSdiQukIyJqTruQi2vb37pb
6UZqJUTFTCnCmoEEktAEiU5y9utxPzbRc9CZYsNS1niyXQJQiUgnNBV3w70cuTGtMkT579rlwW0U
lrZlVW/PejsoXhBI+t4s2KIoOcAn6hJyQBKUkhREA8Z5y+SOrKxuZQxtB0EOJ1A/JsEuGE4xpj3p
D+1dljlfIFi8a2Za5JIGGQxbUj9NllwM8MljLzv1luu6eSB6/OA5c35vZ2xn8r7ttlQ/d9OLE3tH
PGfyw3LZUonKPngUbkdvdJPHvLhmrjneqdHfkn0LZ0l18aq38+hSNJIxrLu4OQyi1ErFdCAIF8Hd
EHdbCB4jXASqBxuxJivm+dbOxnwaneTJ7wpwnxYIOiAd5mZMYJZAMmoOVoZWxKmdfZ0kuxKT6jHq
yQzkDWwl1rMdlnJvs4pnGha3OzuLf7PnufeLyDtmlox3dTX/4s3JLW8um9ORkWrvcBiTsmnbEGoY
26LVT+0LgqIeS9oz0GDJ1Wg27qIsayo+xkB6KHRkbV58M7DYNbpHC+fZ/fcfaOvePAWmc7bjkSxa
GxK7w18Td/CABCnm6CSbFW4S3yVDc4c8aDrTszOiCj7tuUIK4TRUX4QBnFOBWqiEvjpl4mGsWDLP
VnvMev8z71rjxMz1ZyvxlNKg3QkHh/gs+hFVksj2SRq8D8S3fGTdr1jordWF2UuL+w01P4+PTZDv
64i8JhbO9G5lWBfNQmwUGImdhkUzNz1G/cZDFA7vomPR7RYM3a2YkiX28vGW+VqAYhxPc51mNyNy
yi2obkgpWZtc0CTslOBSGwuDIq3FvvKpiKSbXCeqZtJDa6iJFrO67t7tHKoWn7tbvuU2OXFT1AHE
Nb9iosCnrEjoCYpjK7J8XVAy4j+TLJjPI0g6UPIz0yNgLrzDN46K272RMNIS0lishe0eJ1q+HtWf
NoaXX5C3RM0E6oJ3YIma3aGpJo8ghdGpPoSWxXoGCgR5cW8Mz/EQ3YcDGiZv8dD0E2dTlUb3XS2M
u8GI4utIiI8ztCm9XtStso6MJdeNqztS2lzDe69NYWBJJC+LmOh951fv31MahF79NVb6HpXBdBgG
RGA176QgjpJLX71Aw0CmGvjHtHTbt5Caso55f/MUFNuhB4uCpvxHr9LLRETQgxcab37OSHnGao79
2ee0tmyBzq/BDaOmbucwzr8y6n52wjo6sZKj9M1cZt5O6JO5y3iwdDdhTHqTLdJdOSfFBhEnM1G2
9XUITDfHJ7aDB1Vco7JB3mQDSssxeLd1Pd4TGI0fxebFT9zAdUgBfLeQqY/WGC/2SAeqZFhkx0qz
ktKkcm3hHlwbX4drz0D1igrtvqrgwGnZPlV5r9eGDl/nEMmZjtxqhTdvMYZue4NFvV3gfwmbn1Il
X8SKodqMxQnmGdNEuMJ0H4mLvMW7KK2srUpA5nXSeWQw0GzJNPsoh/BP7wyvXX00LP9pGvGJJM70
FDmId+jWPl20u3BUsPgUqoJIw78vgv46NPMxy4g0QXMd3bWGAOvi8TAP/oQ0ZH4q71DtD/sAaOai
zuAkiCjDOsd8iyp+xYrkVEYp46oPY6gtYiTphs9mQpe9SrxBU1Ab+KiC9Mki7LElraftAxcYyYgw
aXEA5gOTyrppHoZ013fjYxLUv7LO+w1m9SWS6BBisiK61txUJUI0+nPp53eJ6TEd8G2itWBVdIl1
SwQf+mzNX00c7dMq+xOm8DAQP7wQNLcrjfRmNv0lMKXF2yd57MOZnI2hGPZDiOfBT3hgSicgLXKF
g0JjRqGwFNim9stnYPb8WoQ5oSb2JHy7sBx55pdfI/5jVWzrfXYi9dAP56hQ+wz6OJuH8DbMibdt
W+qkgUAg8FOGxGWyMiO+XKK835Q5CThD0ZZHYwIYSUCkTDoijHKWdSWZVgMh0ER1zCdjzgi7TpS3
bWrvXIj0R0DOMRNstkK+kRWn1sqPXUruby804KAlHqmWsLyUPRBZovRrTY6v2eh1m2qSfkMQqSNs
+pJZRGguPV0aE+/cHBtf2Dtpyo9qfEqhjATYpQCGEyBLWjr7YoPyi/Ip9xVld9VdG+uPKPDYojYy
N1Ze6xXvkLtcRV+eIJcmi93PtiQ2PPKxgXo516gXDOIDVHdDPD2ZUepyuzlPbV0gUOYUtMsOqPQ8
QH9PPF6VsERK/zmvs59uwl1mL08BQcJfkMxRndkIiRmVjDw/TBmZRrUMGXg/xkP6JabkGRkt9pcR
u203Fshi9R0buV+5yw/b6C4nM5jNDwTBqRFPKILzY6gVHWORveO1evTrwDyo5o3ph0N2bb5AnhRc
PgjEm8QkuW+hnmVxcWeP1lOsDPPgLHxdBysFclzrBUAGDuiZhioqmnuDoe4Gey7mXt+CRxMxgfFd
4y42h1vFimEjqY62k8F42WapHdCJAOIhOBlJ0nY0zUNrFRD2Xyf8vusgXOY3kJvWZSz3MplB8uft
HsYs11Kh5mO1cmEwuK0I9lvpBP6Ry8GxZrzFggrmvPjhp+nnqAseskKf/IUGyDN5FxrtpxEWz3K5
fOVILsjYNXet9yfE+rHVI3BgsjM3sTuTBmFhGcpDvn9cM7QKeZMJle4A5EBIZV1pSrW3msLcSP0Q
jU31LAbvOmdg5oJcEsR47GX4ZtieedGa4TPqgGA/1PHVyD2SqpmO5Y6WDyXgn7wEf+dgC8xVClsm
wq7mAAC1yhYCTVZtaYwwpxAV6XB7uKYwDyjl1qZkf4sboiHjG8V8GiPepyiCuNtZgbHOO3ev6zLa
uhLkewd5olC4fbHdg9YIBdE5UfLFJI0lzp/OI/McwdKu7XwkIZX3WOAuWEsGIivRyl2DEmUrTO6O
qs6XjN4lI4LNDPadlabsXbFzQAJDCpvqvGY1DhXSdDt5Rb4bQ02jzzcj72GY5Kbnu6zVWC3DiWQF
p5JfGoQgtHjmBOQ2Y6HnCe+IgF+HTXuOKrYlU+ObB8vjk6a2pv1pm0vqxId4kqcRy8jGmTlnGRmu
O9t0D5gT67Vp5/YqBHuOvBIxR9Hi6cCJuhv9pqVuMH52mnc9a0e1d32g3ByE+uQVjwl7ol1Sp+i7
zPQHu+9FJIK1h3xXMpmtoNmOKhGIHL1HKE0H5D2M8SUnnxOgDCNVDofnV+waglFZdA+R8JOPwtwo
XoBrfOAm2b3we4nCgL7tofxYHhqgib+scthDmAwKhMRWOi2y/RDMfB0/6IgjctYWrz14KaDg1H4e
uhFRtwMVgqlra5EzEJwhhXoPJjcvgm2IqCUEV9czJmouAir8NnXZfW/jXL+3XufcU67uptJ1qYRd
dFf4iisPkq7Gmr73y2YvA+MZXwgbaoJzs95+MxiN73uK0hU5rWDbsRT1JbAv42nw2BF3hD6up5Cg
uowrRLqbf1Km+Nml7btR1Tu8Oj23jv7w4/AHGBnn6FjOR+cG92Pek1i/PO7ft/NyX2vCdNYA3MjR
9Zb6FpIou+1mW9b7dOGD0twy7sSoRuKl+0IJ+hYnkI/M9GseOdlz/J6b9MccdNdlkkkx5WEt6hSL
e0IMZpckPOgZsw5wLRKRlzNror4mawxgPaSfNZ4C8tr08DpaPpKuOHwNh0EwmYlc1IvmE/0ocWNW
sUHKG22DjotPLuyJ2dSbUXD+ipjNXTCOPhqjGeo+igOYoW9lOL6OMY4LXYW/SWjBcOGwbYgqfmTN
/m3Vab3nNgk26CGqKSYqG6u9nEPKiwFLElwI6AGCqrcDjhCRJ7ImCBuYmEbDn6mcVTneQzg/2O6I
W7kfsOdqzqF2RFVcd+Q0eHzJmMOMMbX5/F0TsKXN6EdpXeuAY4WemqLN5VsR8EDuTosnF9WF5Vvm
OmJ8E2U8h8owHkeLsjdAAt4W3rhneF+unRrd6OyF7tY3PY6FjE8rYjFHxArWg23/O65Hc990IkKm
Me2/T+UyJuV+qiFjwOia5yLcYziF/1o6z4ZfXtEDUVp+8xJPacVS5/t0jPKFOudR7DPkhhxp1++N
H3NdeT3kFHqAOE7TmOKlQqCTJPlXEsYcg5SKhJxBh2/Md4gIe5hrq6BzMPmxCvn+MJww/KIp/T6X
jXQBRxKxABhmG/k2i21KtNKHgMG28KgsGNJkW+27ca7Xhju+2sZwNTvLf0zNhTXaG1dFiEc3N9h7
l1rX4PUR6wkZFe+lOjVfvZFDvottdg906NVh9PDHhF5k7L47crtvw0ubWUQn0J8jJYIHQKHrg2nx
vLHZlRWVRbqVbWbuHLsmO4osim7Sp1B3am1Y/H+G7vBM0AZqm6XOm5S9D9y5OjKyRZUpUSS6IEJ1
xUUJqWOtqntUc3E/lNEXqmtgK7lx7GImKjCBOHRYSWOLV7iqKzphU9zIPJxW9WCdlgoznebXuTZZ
JtTleaCI3LgR046kOGof13fi8EiQUFzuOveYcjKzgeAtj9yMxj9umHXy8XyHXuI9JxVMELg4lggJ
TWncqTL7gs1nUg8s01CLZbOBeww7Jy4gSY72OuIdt/4u8ZRpHtuQV5+D2JtwNXQijmIJWKPXc4r8
5BfQCoVa85Ggq8PhACNgU5RrQ2iC7AAdR323CrmeqsJvgtt+2wue1FY8kOAMzAexKP2qsWlMuoeW
jqCoowZkRbtHEPIlXC3XwQ8vml+jmDIkD3lRTVHwiN0Voquz6jqQnvgE16NNnd05S9kfsle1BSYy
+TMF2aR8pgUBPkXfeHI0dbvhUrq4MRWvq/yzhU2yHahxYT5BhhbLGNF55Om4tSBdtjZmJE7m41Qx
zEdxt2kARyC3QuxPUbgzS7/cGDBIV00gH7WbiaX5JQQAGeO9WzJx8QA4KvUeWd2JpfNrWVHLRwMY
n9KNd5GRrFU/tt9vR9/lRmhrguiLcd0zgd/Uzltt+DEbrVU/9UxPawpyw0+/jAjLs+QpCClqv58v
mxcDk45zDguJpRcFQRNtl0fCpW4EMD7+aFJ05cLfx3l7wcvGfRJ0XOSWz623OUyTZFjkhMwkaiKg
Y++zUVTW89Dem8MyToq5abMq+fo+YTWpFsvmHaqEu9TVI2GusFA/ZSVI5sQQmfJHikVOJOIpgKWK
7piPFx0h7V7BSxHu1heDGhACWOGrnuOyaFhX9+UCqRUcZz53w3osedP0DZxgfO4GS6015y6fn0kR
hm5v5yU9jrbc54xYOk3YwYh7jAJtt+VQZEq0Fo5bcFhCf1LJrdQ1rVWb/8mZsyL4rFBxFiEHWoAT
xAdAt2KHkYvptQIxGwpx0zbleS0lcZJsjmAiU3jwr/tZ1FvHT54Tt8Ck0L2CobiEHVvooZ1+F0F2
qyu+0O1ZHubReEq52+gbevSmFFegWpqtyPOdEQOiQWwFOI4x8raElCREiVTQYztgDgWDeRx1Uz//
AIOdXRN5VXn+4bYmE/OCVSbKvPE5cG9J74Lw5kW4HaL4QwbcjYkFzkxjoDq4akmb8z8LIp1XtSLE
osBnVkw8TcHgnrs2e5phXa/7BB5U06be3y2ropVkDuOjzx7UTY/zjxyy3GrWHM5VOOEqhjmx5qwA
VLKkqmAdc1RPYgLux+3YmcDFR8e+w4rNqUlHzMP6krslw92BmMdYuP3BiHvzFukYWPX803ftYFOz
5cIOSTttVvGZp+rv+oP0YgpVot1X2Z/aOfP2U0hvkf+TMOPyyzpVRiFhH30a99irZ9K0cQFZxCWi
VY2NTWbW/NUkx3lKuAhD6P9EYzByAExPbr3sfye5m+e032n5bA50tyR78Rk2LRyjHt6Udv5oP1KQ
KHg3JfYvAH08XNj4mJ4dk8Ra+XbVPWNACR5DCixidD+/DykGB1zSbioYukoWxYylBDKAGjyaHD4b
X5qHsTSp9U35G6HXlce52wEbWSmnYxSWkLtpDPUGeR9VhKBlSpqINU1Zl3sswT+qxLB4j9hkO9F0
rRPpj8ekbrjnKtLdYktYTwqwfoZA9B6PWEkPqlm6ci7VXe7vDSPvzp0zHc0mqO8iizcZKq39WNfJ
VYbghMEY2xsphdgydgPDnpJY7w8c8/CPUxZT5I+0NaOegbjxNTjZ+DiOEv6a7Vtb1r3qZtMRhqW5
/wZO/ot++T9szq+cmSI3V518tv/O2LSwstvS+U/xnLeP6CP7KL7+/1/3N54zcP+y6ZEDaZlegBEz
+L94zsD5y3FsptAW/nbf5zr9Pzyn91fAPwz8wLOFaTuCL2rKro3/+Q/b/csisQNLh+14ruRn/O/g
Ob9/oX+nc1LNQgB1XfihnssjYDn/kc6p0JOXTjNHR7pABx8mMGsa+SjJjBenMhmJ2Joo0sEJX1DN
HmeNhDAFT7NGLwVDk5nW1jQmaIP0htag5k22aMcR9P22iLLBz2w/NiZPdZb6n3jWFs4Y56U1SmxH
2aF00vwz9FjHLClZThUu0137NIBroCUf7O2UutMhMAV2BdY3TPi99ugylpgHBe9Xei7uBP0xm7W1
bwK0q6LbDDEFSsjRg3E/O+oIy6QjN4UbTAiSmK34zRl4wa7W8Q+ZYvex6mPMDJE0322YykMz9khh
WHcxo7EOruOta0bgq6guTj4p5VhoEJIQwZR0N4zlVPcVavkTomn75IQgyZUMk62NeIiS14/dq8gw
4IqMRUEoE0jwafsRzSq5qAJLLxpXTCQYY1ZR2OY/YuWjk+wSwJ7xAFUojdFPTZs2cXhvJoOASgcf
lSlpf/JrhexRBs2hQgVUMBfjRR0YiqWijM+NS6YfpElHjfLnaLXVhTyEhTTTJHe5RYzt2EdfsUUu
UNcOT1bG5sWMxvCc+uOKnVuzSaxmOsnwTuVcVzY33uNYMK1JkcYkYAvEAMoPORZSJ8fbNNkfj0BZ
oymNo4L9CyFCPyd5cUlk7hxRAGLsb1/c0btVY3sJuZjK7MFy0ytVpdkiIPGfjUUwKGxAQ3WjHib3
IIU8R3N7CBustC6RtiQlPwu7PShwa9ihz5G6FKWtgFAu9YZGmDa2/qFggNDG5DsL1LWbSndfBUmm
6zaBhEXCKgMe9rjQ5HO8TS2RNpiZAcIF1NRmNHmrLsd34PxEYgXeG70RMW3sB8zqjiPcIiVGLmEv
4i3wUHaqAsRmXcbo/bsiP+fLX4Uab1GrToEyDl5rGifVXhAWkxPk1KyCAVLkrobmKR/dknWQ4f8Y
uNRnAuwRyqHP8BF2bJQX1LvST74mG4ecg/MFfnz6SH15LhdTs4UkLEgSCK/1wGF0bn1PbWQcLqMY
tJFepZ7cxRTSlX8MHCgHnO8M3aPCo7te2Lmm+iCdutu0koFYY72hFPeORMJfDRQIG4E3m8O6vSub
9yjPol1qSIxbHhmSpetdYvfnVPWwDHISQnWmNBrO7oq0esHUFtYPHXWIGSprJ8sasEI8cGcBIIqi
1xkSHNRR+qVwAjcSJ/0JaAQ/T2tSfFOYhpRLecCnQIq44Jt017bOcKDX3q80NqD8jA1UQytPdhCT
/mRyEd/gLif7RR3YLy2MyHiRrxvVHvUapTdSXeD9Bu0EGSDWEF804eJgx9ejI96zwrgbrT+Q5Tb4
Iu3P0F2CCEDi5k27k6r3eAm2rPCYJO/wzyME9cwe4pNVYKsVWC1L5xWbG0l3mAYrhhq7gqSnA8xK
zNtRvOz9jF+Aa5qVGtIJdcuFIDvjkOTjhPq/D+9S9Iupp978ik4UwRGDLEc+9HaZEP61NhvEjLDg
Xe4uYh+zPoZqiGO0kejkxmR6RdYNdGEGKTRdrVp/Zi5uM89pNqIhQXbCCAeLiW11i2Y8V0/4s9xj
OJukUIXMkTO1dXL0p9Kz95acz2lGsWXYRbbGIPoTsQzRtWpCucKWeeukE4Fn6QeYgJch69SlaVrQ
uknFXiwfy31nJoiqo8caeiZLbWIGBwNpzuRJICw+UjnK+ao2MK4Wn01pEqXq6j9NlG/qtnRW+MrH
h4RTChfTL4XAa53lrtzPAExrs/A2FHHI/wlHcWK4E3P+GzdPuBWl4xIvgSMPxm7dcbkaCzlHmIYA
mVlFHy18iotVU3TO8/LfvuIgc+AVbCq2PWCcBgy5hIEK8z5wO5Q7iVntdTE+kMb0u8zwZns5Vv5g
wny6Sn15DIiHPsJR1sjfsSEzPgxQ+r5N6p5tnvoxBtP7XAE8tVznNxqFFNBvXH0Cjva4hR3zAlmN
BZA1BwemMccAK/3T5HkmCmeSGBz6AQM7LnSriUVGZ8qHNOc3lKph8RfcoRSy7yIvumvCMdg3Uhqn
7z9mV0W8tpkUqH6GCmFl+i4AZo21E78WOnD+uvzRZfJFpQvZzNGIThhGP/VOme+A0qCWw0HLDWgd
ewPjLGpJ42MOb0SIFJ9eiNw570R7K2QKM8Gen8aF241ylvg7K482jq6NDV6K+CGBeo00Ub/NM6Ga
apwUBv8iHq+QfMdrnlAYBMovaCMYELdpzsQtQhh9LbsG/p8iUQsIY6208UUL2TPQp5s1DGPaoaNW
LNxHfUWHhEwCxcLJDiRGBqW58EM4E87u9L/cBdE44mXSUfvEup1WD9TZY9OrcSMg0ZzCqk/PDUXF
3cAx4VVIiYMFmeFz5ObkhE2WRImhu/YWt1CbJ2dAzJKU2bkOdItec6zf88x8dMqhe1KKV2iepdfv
swUReXom4TM9234jT1BUSGIaH0WZe8hexz36EMSI1uCkJ5rxbYXaCly0UZBoISaVnSLXvwicF1ve
j8iRmRMzOmwRbaPM2AR2XV3R6nGLxH7xgHVta5ru+CfYi7y2UcwiSobDyd2vtwnTh73qZLJi0qn3
jc7fvAacKFEARyNJ6dZK9L6B02zrVFiPMuuxGdj4dSqBpaHxTrE/8CaAhkurpjsezyAnlpOoVCLm
BRCdtpgeqhIz/aDjF27iK8Bxlhpx4lwzlkCkbHDZw5QhPrwkecZXE24YaRucVNJ6yOMFHbyofMIC
9Hcy11df0dbij2dmF5TRuSY+E/Nc9jBRFkOSjMkpw328yaJpfmi8vOREBMJZFjCU3LpIL4hTw4VH
SpwybINrXsU7Dpj4LopxOAJTuk+I/FjlttR7h5lnIhrnBvJWk3WLsdPW9UAoS2g+lY3H238JuIAK
3bC+V/PzCJiEULYweKxCrEczT88Dk5ON2RHIAogiunj2Jtet3qcBbb0dz9N60OHZ9PkOZrN07oF3
sOFCYYylmS+KF8BymphDcQHW4QfVNYuHWzH3+M4NBB1QrlcmWLKpZc/OFt2UaDBLn0gQLyTSSWty
mMqKsdlYzGu8MSToGkgWWeWfvW68BktgTholM9ungiSqVv4ITT3cso5MLnMk/7XcO2PA+qUDOBcN
yKjN6Nfk9pTqdYY80Dc2EOL82sFj21L7RY16Mg1rn1vlLW8/ul699S7R8FyfLne8XR0jPpGxf+94
kkV8Mp/aCiE4pi61CmNYo2PxlWoIvlAoWowm4qFCE8MM04AyMRA0VDczH3XwRDHzAjD3GTDbDjPo
Cc6W4CUxHczIANC84NeQmEGFXZH9Ya2Bm2FttMidEUN8rEzGHAl78NgW+V6Z7IzzXp0zr+bru2HY
WIjHN5o9B0lkklRfXX+qKM32dmogVaoH98IonFmYZRVbv2RiNNq9fBzq/kviqo7N8k/PyxBOAZdg
AkYGKTa8utX7//Ta/5UcDJvUbPrO//XvSRv/irtYojz++Y/7juri17+32f/6kr97bEm7zP1l85K3
LPfvdnn43bT//Id0/vJ9mlvf9wRRF+bSff8rAsOx/3KplIUvLVI4/k7H+D89dvAXb1OIMMwrpccZ
bP+3emzLpYf+O/RkSeuQwpSux49lB7YA4Eaz/x977CiKlJcUdrFHD8xsMjd9znTfCe/x+qA78xGj
M9uM7wvbt09TH3ZnSUb8FV0/tZIzY513e7N4rlGP4i9z3RChtOaElRndYxQmB04Y4+AjZNt3leIp
sEyYXm1t3HsS/3Tg1fGvNmsoif2MeMjCmSkorQHKTJOlp8avyvvYSMZbqAVj6aLoml+sJJ2D1SO+
muuCyiOGcW6nTfBeeSL6SfhbvIc7FrMnRoFIzyoCag9Z3c0iN39T9Pakz5Ig/gW5F0mCGHE+qylu
T6k14ZZsdPo80DBtmTiPzqppSosFim2IU0Z05tVQXnEuo6F7TLrSwas+JPGqnLP4OGVx+YOhu7gZ
DlGahg0tcFXNJdp5fGH1K5om8YDQN9rk3ZjhUrOKm8uPOa/qyno1WFvs8hm6G/un6dFR2j2OLtNP
7BWl2itCyhgaR8mGqan4DNhc3/zRZhHfOGLjNPXEBtOyAs7uyH0SfRde2etIJp6ci3iB9KsHsohl
zFR9ejPBY7ojESLu3kMfJc9qmjt7j3vKR1zpp+o+lUPwKjyk2cMwBAem7NO16+bsy7fh0tvcBj8R
3QLO6hDAaksb98Vc+ZhYROB+Vi5gHlEQJAB0LTBvrXLHfaMwknWhiK4BRORdpU2se6gfGYcXdXgk
mGvc2IHVXOqmtWE5ieRmpzAgk9L2CKqsjXibGxVlGa/o/D4CfoXPaKQU0ximXwYH2GQkSv1idOZ0
nVvShshpVhdc2pzzbbvQKiyI3Lrkf7pyrTo+VG0vNgh6ZhTitg52tUUa1KCc8hiZTnzLREv+d2ej
WWCeumumWj7TOve7KsO758UGuK8mQUuLFCBcWSwKsECxOGfXDDqOfdWmMuDpMHSxocSiM2Tx32aP
gt7ozmIFtkFDVp9i07vXoEvY15o318eVgwWMFV9oy2e06/XezUqqfav29uBx9YmE8voDKurEHiaZ
/QdDj/E71hGYzEBzVmlPrigkPP9QGTV8disPz1WSsvgrgU0x1S4Vdhh6jDyrwWgWRnoKjbxhz6kV
z2eIcrnFt8KuvKzWrMSDxxR43op60N7ZxeJfncBXmCB9TjlWxUM4twZbJlI4rlUK0A6MbcA2o0Pr
nHBwOvzuUGHz6Cwad0JPWc5QzTLOMfz9ZEf1vYC9P0iFi5hJIKGB+UJNGQkA6yHEFmII0ETOsIgR
DT9AZAAX3xkxxT2egKnCHR7VfPg5O5b9IOuUbC+vC04iz/wEjLIYTuw8k6dcSHtHugTFJ6PrtanK
8MWhWyLow5H7Nhj6k6nH4gRRxD+MtUBq0dgJAmm22vc8O9+0bA750pz5MAaMG8ihELAsglskRBGG
oG4VsCr/CHN28hI9O3agPvLvMtF0e1KMq5PysvJIM+rcDWYIvivm0F7XiLwBXPhe+lpH+bzVsaAb
5iXH6CN08AzlQB+AKXPvtJMLq47luMmj8qeerWYdTIMEtd/2YFkIYF2h3GaN1BaVh9uKSEUoP8Ud
ieMM7KXyL430eig+tndKSh6HoFB4R62ULE4Cq7ddPve/56E0FSQBa7o0DhWW3Q/eR4YgyGOyyLJ8
amLYmWw0LF7w6ZLnjHiJ8JjAfUSs2Fz7gvpa1+mHaY2nvmgyMnSn9OISS0a6XxNfGCGlp7FU4liO
EZJj8Kg/VVWLN7RLYC4l2/8DFtsQ5WHfU8oR81a9jrOMzmHppXC5dH1fGrL9LSmOsNW6oNHl3ASP
yTxGx25I51sWoGaz3bG7EQUuXwhKwfoYxD2gq6SE9koGwnipS+CiRDYxtMEakagHh3rzUvm/iwEO
GYCE6Ich/OZOj8pnTeTaZ7etfXLu4Zp5RGf0fICxMZVP6Wz6jItLbKJmz/4T7bGeIdr287PZkbWN
U6+IBawS9IxrvRAXsXTrBwV97FIhqb3WfcbuFFKc+dPCfogfhNu0RA+w7Wxfb02eug34NH/TDXW6
LnVbkIpjiafQqxUycCaClxD9Pi54qy+g+Tj6IEOPHBBHlDQy5sjYlBQpPNeJFj2+Sw26efFRVOD6
d1nAP6NtJy6IcZneaLFIdAtkBr8C1PyXmKk8NDr8izm+6DLf5mNqwki2zK1bjDFzzcHF+hPpXcIU
fYcDrLzrexXvTCOZAkrjJnqHLIWpN4hJBiAdqjq1cWdB/Nb2Lpzt6JdD736ZZrimq7ZHbBc4QXEE
hnVzRHwzCW86G8B5NgBsnIOeG/NhqP3pKXDiYS8sadx3OOh2o+j1uevNFgt2B1i1KZlu4i7rgiZ8
lZlrvzoGMZ5TMTFhJ58Hy7Unb0RAeYcoL9sfgVkXP7kQ+qQwSZxt2X3Zlm3tsak2OzEDrXHi1ngM
WhHsM6A7iNpF3G2SMXYvLEtmhoeewLUz+X7zXttu+5oxdrj3PIoh7h9bf0i4Y+0KtgGg/9EArxwE
hDqPc7i1Mx9S/gSp0+a0muH62OGjar3wiA9hAN4VeucQ7+69QawKDLqie6niVv9v6s6jN3Km7c6/
iC/IYjFtu5udg7oVRxtCGs0w51y/3hfnM2AbMAx44YU3wjxJjwJZdYdzrnNGldn8ChoEKj3Zd4S2
2pjUk5qpJ44vbQfCQZ5BdqB6yepuRmYX1Xc9hI82UVVcKq70u6Pn4wVQQ8wYcgxR5UTmb4boyc6j
trgGaK7XhW4ErCPz+llnLByt4MWnD4atbFPCkCQgQ9KbKPjmXzN9VbIzhlB/5HrvbomCRB/S0b2D
RqZFJ1ewfuNi9N6pNsJ7rdgHBio39nbpade4rZJdb9oBLsep/M49OFYW4acP+kS1FRYMzI5u6UC+
Bec2iIVjWifZczlO7GRcF/1PUMjitaLU8kNDMsdrySeuiujeJvj5HawHWeKFLz3qEWi003h1TORx
tgevVKrResl1y/Gxn6m1pkdRtQqkCLkR5nhbMd7fIio1vnUAY8ewyM3HqGjEVCuqe1dV46tnBd2r
Jsbukou6fYPB3fseNsZDNLvlDW/GAJcoHr8Kp2MyxEBAYuCLm/4Zr/L4wKQq6nVIgue2rIk5KWn/
jpnJHnaFMsI8W2OTsnfWsJ6M8BeHpCU+3R4qXH+2bm2xUHvcqKQtkaM8HBNY2szOAVZe4RH3n16s
gPub9rTH3TttjDjW3jWkHR+dHqAVaSrSiQdPcc6RGED2Vq1BDwNv7n0QSB08ZngbKDxIOIdGgnSD
VOyQaX+dBfZr7gzxoUh1RlgGSs4mE+qjsiqElmbDPwmGWX7LoG2vduYxAKi8+lQpjPdwSAH+FPO0
Az9nvocCt9amCwzu5jKpr3wKy1cB/mzoVzqZz/RWBP40sKkwXuMGqKnPsy3c4vHNCjw7gWEF32SN
wRN1eaZNDZdY3ExXB7bkWZn4bc3ICH43AXHRtP4ORlI9qicdk59e/pqklePJbojzoIvvGni0RZFc
WawXRBlEy8SDvckyMV0C4CbY6SO15ErFxkQ0s+ahZlTla0pvhc8NmhTBLDbAYc/uPGbnCIpSSN1M
bL1u51Sh/WiKKT3mYUQcshGatxaBx76vzOkPzyHeOYhGzdcImPrb7OC68g17pwDM6MERwXgHRhEn
a91ugk1la4SP9zH4/7jAlG7j96KcymzjRkU2+XaWa0c9Ak1XMGLbGFrNZY748zzilTvOjFwfupMw
fzITK32zRhj/emyFWHRQYkwGB5J0yN5btURSb9mGtafSMOxL3Jr9Z1JqpEtZiHyG1Eh8loNIPO15
SI/U780WQ5R7q3q0mMBkW/vuhY39VtaFdoxRB9z/n4wm/j8K34RlJP+PQ4fHV/LVdtFX8b/MHf7r
v/rvcwf3P8KxHU/KZbFvOvT9/zV2sL3/SJfC2yYJUNpL/uX/GDvo/2HBSlrn/2a1b/6HrFWETxYs
HM4Sy/q/GTtIw1zmCv/z3IHbE0227Tp4/pH+2vr/Onco9WoiKpihejjhTY853lho8JiHl6lCAerG
7QtpEhhta6jYCaIWkxv1mozPXVlkz01inApR7UGsLQjg5suMhTrmAk15HsrKZ+dCLhhyRR+1zpGR
q0eTYEIDKr3nXMThnckMxg5EwtZPH3YEdXs1uVtVam0QsHGXSO/bcqzgR8caEAvrFnd5ch5lXO9N
l1ciGWycmKFSey8JL/jhBbHLrFQdlfglGvON5tn6RgoD2GoB+Swcp3jnYps+2eGEcBOkGFv1nZvb
+EFUXW+DFNSfO7t4yTq0AugLyltMjubKzpxmo5HnvYocVT7GDE3rHGkvhVaoSzeW3y4ZAVsW1zHJ
OkTFz71qfmnXyN55g7QuFAnoEyM29YVZQLWKkv4GpIyVMuabb4MUypLFLOJGwK5l4wLWdicQPMRl
bDoLztGIPvCWunqwGdz6WjB5fLI08xMxvMUGazTxZInoTEcTrIFgdfsOXXHH/PcnQbBrB7mzl1Nu
HMuZr5/tyxC106eZg3NGd5VT8R56sv7wLxeYsi0QjwiNxqMEc0BPKE9prH/r3TD6MYgwLIfdr1CS
G4gdjlzDEGP/RKSXGMPgwHOO4NQUiJyMPrpVDh4UBzwxfRb/MwYbyXsQ4ndzWXFU2TnxcAjYTTmj
oaq/K6n/KBXmTLdNNkr4nVK5zczR+yK5mF9zRftjrPBCJ9wgazUWF5yfcGbF+LlE7ZxS0ZLqU/lF
YY6biMgegZfETfKXWQO/Qi1ilMXdghDoz8a+HzA/Ov2HEdbtDhc2AU83bcrEJoZwOM0Ns56Y0zka
PyIYVftO+hkdDKb9bIEEYU2px2ibVPavkeP/WEWYYiB9L/406zVvzGfo8S3NAl7YKS2SW+E1zYrf
HcYUplJbe1oIsa2LJKKa833ustJvPzu79VYWELQT9/SwVnyNp38fGmUdsCEqWk/Lu0X29KSDuQLR
PsCOCAmPOsEf+cARXwKWzsKzGSzoRqBZj3wWa6vS3p08Ht+W1MbQtaqLFmLJq/Po0uk/mL4JA2xx
uHhSI4/ertlZyfQrhW76Hbvd79rB/OywxloZHS15OdosUknDQWjuyEdbF9Yj74NXM4nwGkeWdZ7N
eWms5+KclZkfs595RIN6ioYiOtvzJ5OUa8O6/BdUp+oapwesAIvhbf6TdPFr15bzPTaNVwKAq1cq
uLVUrMNRYo27qpiHvdt6TxJE37msOp208OgjLsLsZjp1djMUAwlGcTGae36LU9bfYyIznCi+ay32
a482dNtCf5Bm3UFpsD7SUJW0IlV5MuD2CthU20hHiF/p1njPugTqsuZT5Wi/i1n7FzyO+L3nftch
0kBAYDWRFEOBibw+WkxWn0QfJE///oQPh+S3DO74v78XiWG4igw5LbIeBgJRiVMf7MrJ1oQ/cgR8
Tb00NsxI3l3Rvdq5Q1Il0BdE96hTXC/Q4MqrYj3iaXIa0szGtLfWrpLPDCXnU9fQ2QahNV7T9zIq
rPVcNe299KpvYmsXCKbCH6SItXHt0DeRGIClnkwc2451NqqHUqBFwTrNW9b8sFcr8ibjOmNIgb+3
ECWpEo1xHQlEJmBhfuGc/zFb7dB0ZrVtAwsu2SAIZ5ZsNUWaIbkMAmMbZJVx/fdB6cpgEBCZG2O0
qeyHaZtlLFKH1Da3bnNdyuhjoySfXs9Y0PY81zId2QIxed8snFXs8wrxRyKS5sikIN+n3yJOd/Qc
060fJgRODBPgdvlptEnSlowool2p0bu96wh3xyyDEPeIVCFmNPEKS3V3bKgX/eUg42kGU4EXWNnI
OWpXzqdBhwWUhV2/qwAEsQgOSFpbYCdh2LMV040Vm38QlAnGQS2ZoXtkyzZP29a6V+4DBq4+eTAc
BDQ/lpP4NE3FzYGbOeXF9xRH2KlYTa1yDc6pE2vdveZ/scpYMCOw8q5DDf4mEeycUSmDyOjIFZic
w6Tj8TEhs21MG7eKWNIN7MLCcja0e8/BrlZILyEOTPkok7BgYBvcRl+Dy0+KGQ4BJpCBdzUBB+De
gdir+hnjq3hxg6aj16CCzEwwjPZc6qfSdICX6OU6R8a7y2lg0zjiuU97YpEQSq/NCOYtMJPfqKgS
0V5kE4Y7mHsc9jlEQK1+F41VHZ0SPv0KsAdckiWmqhaYBetiLwfhnOREEpzBWdexUb/8+9BXsrsE
9CJny/v5F+PsoQDqWhpxVxmgKrPxbykB+4a9E32PBvvssmwRBSKBcfIU5AZgycMQYGiWrTxnIs/8
Js9Qxk0DFICayEjM93tuYGsX9KJ4nhjvIUJpxh8atnXSxrvZcPOnFCfiPec10JpEnXl+clbpzJDi
nH0giTA8z8aorYssxnuraefMnMOLaWY71/S0/Wib0Dg4Pv3OCrOLlZNkSaZyjGNquWMnSzsGMVya
KUL3zGmWX4YOe0Le1t92i8k2jsJh6TR+ErYUlyyJL8zns40zCEoZejO7G22/yCdOd8ZSXH3eCtqj
tw7oQ7YYbb5iYwbPOBbmGdcjRx1YQOgJPfLkCvqC98Y6RnsqZ2i1bt8+W5o49RVfAFkhDvqfoodO
QC/Kkv2Ytsp7tO5knOqx3eHuOWnkeL0GcUIAkWLzGvRgYGctfCuB+ByjtD2KGdgZDAeNRm56Yd+E
zQrZUpP5Vii4kwebG27cIDtp3tBOHDqgvdL5DVi+30FKJWezGvUVZ8Pn7DArHHX921XRH6Oprvxy
MUl4oeGHmCizNt6mWg5FoYYPIDRIXOjR/BjL+qrv5SHVsNgEC8oysfL4uWkI9shYJ00xWIhh/mUl
0D1cOea7CF4JZ1X74hUxIDOsRe8ick7Ixbwd7Hodfrx9wKlnfRuiJrrY0uoDWzlvE4AeXcHIJTHC
q627tJ6davzKurm+EdIi1tzJhZDvMYGfPQj1mx008SHS3ufCSRnORIdFiMr4cfQV0u+2KQc/gihm
Rrjux4wkZzJWAGPHTDXBn4KQd5kNd27SEHdl/DE10a/ioXxPK3ufDGB2ICbsKX1hMJGkZ0uVHu24
/WNO9gPVzvjROr8BOmK5DytaSn3C7oYL9aK1SYr9cviclf3FhdKup1YnL6yZfGmFCDCTkUREHRJo
5zUcze1nRb4idOLpHRB+AxcbH60+oz1Xctdykq8iOz54NMAbs4wxnjcTWYJEFRJw7qQMP/99VoJk
F6Nh+EMNi3+/Ghiwmy8JtrvcYEJnllgkioEPlhsS3GOOr4QFyieAKD/CGt1d5hTa2Sv14JzHL2XZ
qDM+i9qXDYogZWJ8UuQ+YSSKs23edPd5DJs10zMkDV3fbOsRGQtFjOHzlPY3yx5eB0Ljdgxqntps
sIDqjat2wiblTNO0mdWDvYG4UraE6zrx4k07WNrGirzhaKL8OxaMltZqxnXaTl+t+AXbRmFnKnGK
oduQqmhQ4VviQVaAc9DT7A52Gx5XR43cAEKDjRZrWwk/xFgKP6NebFleV+y4FOCfsxzJELBQfGS+
Fi5DJzfykAH+QS46HZ0ewCf325H970umJjwM7lhsGqaRFyA0b2Wo89TVql41pd2cUACf+0p5K5aj
w9Y0m+CSecmLy1iOE9rTj6LwB2/6g6auQ5RoiXUBoMkfjMw6tuY/f0xBohIwtMxoxBr03LpoaErc
oDrrBTsz1VCLE9S8RsML9mpyXvV0BCmEAmY0+203di8lUA+Qp5VGWjTWlb6LI4SJIWO6eNpqU8Fb
6mohxZeD5ZHtth867AihVyF4aZ5n5mDM1SpEteCpswLwXwaO7aZH44qF0XSQs3lJixB2GuIj1LED
lxie4KsETn1wgj/OnAHUN6eXsNkBL1X7vAJz1neMSBsZ5nsvlo9kaQ5CMWTPKVBb+LUInE2JcUNz
yL/KS01tSJch2tuDGudJYa40b26fP3Jz8IiXHNBTK928ODNJIar9GMemuagm/ywTq/CVNPItg+0r
y6DpOpSoQKEhr1u90F8bGPR1AnY7gHwpS9felMWUUVAtURFY7hIULhwazrK0nnmQDM40Z5zRUboU
SRTEwyXisUropw+dEpylaH53to4WUjilhs1+4gtwCtAkrI2ulGnumPwOwmh+9CGYoRjQI/ogZDiD
0JDSFAkRO2Qqkm/KlMmw9YeIvEOCaDQoB/mWcQ/4AXLlUxC5G1nJmNBOcFOdbWHorluignlftgKl
3rGBN8BLSDeJsgFcnJEMh763ZmQ9zmuUYb5HX0UUPEbRTacYgfGCpafCGr8wKpJw2BN6btSjvGhD
jOK2b8JN6GXdlsn/tFMdtVs+arw5rMd2zA7wC3ej2EUOZ4TWg501+24H/KlcMctnJj8hi/z3lOi4
7ZSmH3TS4kZFaJoqUnboD0hUT+QojY/CqOlySSBfsbRvDsp29B1Bd0i+Cp6SptH8dAq+Eo8wutiZ
oSXGJNTEEX5hzqRrGjcDzodIrLAwQJTF2It4A9h0Kv5YjfjoxhAL4WwX7wkiSGSY1GrVcPTw4wKa
aRfMfL5A4i7zMKXbro3vfZHBzRXGSyuM9Kjl+YVo9791z0JwEfszEmWuwt713GrJVhVGv+p0Dp7Y
oQtMS8RpWQFUM9yJBXqQBnibAC1QgvDUDiMZ8TjLjoN3ElqGT6Fxfzdu++y0FQ+//ruC8+br+XAM
kIxtORYPY0IKeF3yxEyOEe370n7t3bLbkONYrgguUQjt7N92mVGeuNwKAW3ubiByCBksuWgYlY9a
aZ4U/A8coKt2rw/yGo4/ZQLhxBPjgwU51hCPZD4U5BS8u2wJlJFTtypEtG9MwzrF8wOzLPqyxGSw
I6vXJXtxm3XGr84lO6cOlIFUuufTiQQ7KsYs1t23Idb3cwLkey68u2g71PADFk9l7lvZF/j+4Cmk
pe6e2KwAAnHj4dmWAXy0tPBjo44/EsnjCmriEAqRrXPm6WfLdqbFe8DUIHmN9aUmFxgHXBJJLOys
+wTE+srzAMvUg7dPqLCP7dHKmIbQU1dAiASUowpLpze7QJsde1+I8c0bBnNb5Pmq4QiqFWSWDt96
mpXPeWuDrFQE0aAnNJGBIr0Ofzvz/DXOte7rkqINbTJ7eaVvguKpttC5u1EbPUm4dzYi+41HwODK
sMslHQ4knzuL4Yz0Acue+ZhE4lxMF/13abgjmIwYGwedS4XYcIMbqOMw434tbJs8lYZeJGDUiI2v
YQRi2JFflEB8MdoTR0pYy64fKuzpob6nHzV/axJhs1fgCCYwyNy1hkFyxuRpJACzF54oja3GhYOi
6ukkelQpGmtK/tP+HNuzvkWghIYwD82taBcgqKMZe42FSlF7KRBiDhs8C2rbWdVBIkrxUxJnqa7Y
TSDpXpp2xMBgwPShsJ4HhCPK0BlVhvNP6/T1frTg54gcgiWYtn6XzVDjyFWNnhKXa5mxJK4j5dwC
TzISKjhy3a5oThgUFywqc8MAlJ4/40DMv4LQxgdvpO1WzdatalkQpiCftV48ykXOY5k9ryhSAL+L
QntllmZKtF76JyEe+yj4cT0id3piaFfdIkY6L0ZOsks4v2IdLLdBF0a+xNq+ZK8iiNeG7gD26SZG
19pbjFJWXRm/AIrW9SD6M7B3WtmikM9RlJBVW6nNTDgQSa/99FS8T5mtnlECPZPi2nWl+1z1zt+J
ScbBjTQfQHC6EhYteZV3qY+Fn5KnGMShrkh9KNKEnRkjxIwtImDjZI0BGMMqKRmyzIznSgCY4UJs
eVEWe306T5cWFfXe622NLUbyobVG7LcJIWAcNG2Z3lUAnQwF10E52drW7WiTc39uVTTcADyPWOhJ
yiERI4XxYA1b4qlRoSsmJMb0Q++409PidzkO89Wk1AsdaBRBCG3GmYVaowLYMksjewLVEYoifrs9
8HNKuKcqmghdnFhDlTYmXO1VzsYd5qxGGiurtXYVQRhsRAlQugYzmFjiMypqBnZmsqfpvXck3GPW
lRyuyBGAgXUvNQ95rzRgFLE5rV2TlVFfng2Hw6Cb0hRNdQi8y9KlH5rxycIEPU6A/8om2XGvd7xR
w7Oe41+y54IcHmVXl1RZ6wYm3yrrc+YfFqt3VmXnwXWotN6kZ/eESsbMYmBT6TYDZE2NBwV0r0lS
jDOq3s6Yd1GqIHJSiq1n47j7esxZZcbBF4/IPqQs4eAlN1iMBqZWiTU/hKphFQt5wZZPEsTnqZ/c
jgAPbzexCt5DFvPR7fbbRtj+FDL7TSDcXAcdFIkeG09IRBbT3NqVGOeayPkYK+5VBsqEbufBsXPq
V0EGzmYQxLUExFxTI3XLtbrXcTus0Qm8VeN18Np8G9jO374K30v8wjytFkPiQ1zRsGWZQFFeegRI
VmQJwiJItrh5JJDvgHw02AkYBaCos4FI8YsxzYjqKEd6KX+bWW/to5A+MLaHTdFH29ltbF+zDKKS
cwu7S8G/ybpYATPLgLiE+n00zMOsPUnTmvYuSi8Q57/aQcDUMe3PMs+bXcBihoXn4jxzoiUTmmD0
OFmi74QD3iv8JuSv29YgoskyQocxVMGv0K2QpXSgAEuE5evUA6ieI9o3w/IFAxIqp378yTJ27KOJ
1q2P3Wus4h+QOkBR9WArhfxJv23Z3VPuU92Mmb4J7w804AcQSMaNKXnTWNyZ1IWEcxa7eSidW1kE
X01vrAaWRhuierqN0WKS1HJanXbEWm8Q+hR3mUPzxbytaC64zzaOZHNbI1ilxCFriGk6xoGQVdFc
MiplPta+oQYgJlIGHDWZ2Iaxk+1GBA0URjjcdNMlTrtDm3cKKif3KRJpdxmndmaSAmJi+paRpoUL
L4S+lu+jGkwuTxn3ztdomkA2sKBRP+scFNXiefDufeX+Ra4gcDKUR0pQuI6ZYfveSxPj1qQjaXWy
uXTPu4zhuEaYu52lzWK7zS5l7Jg7TU1/GN0dUjSSPBnWH2GRQVFY/bjpqnaH4ZL09Z4PCUunMH6r
ibdmNpCX+1Bj6lVmAH3iL6RNr7NhZSeobk/aUC9Zv7LaUMV88/snBOYSzzL1w8Rgbsru3+4aRYCa
84uu962n4W1tnrRy6hC59aXFXUXB0fJC5FfR8VQMTtpvJvI91q0WrkeNIJCgFAv+DvU+bFqbSw1U
EM3gynaXDI2J90GYv9rOywGlfARhyYluop4jCRTYiFbte/xQWDQYWBqTKHe2RBmBVXSvoWZdA5Hk
e7MVUwrBiVaY3mtai7/kA608JyCAEDe6W1dcMdLyZW/sSnyvrDsQqWlmThh9MeyHDBQ7WmXCP0Hx
xWQnDYv6INTyAlNNciSD4q6DZ9aBXW31GSXfaKLQKuE78CVk+DGKeWsPabppciaZE4AZAmPw9uFE
Q4HAjISAjX0gHb6I1tqY2VpTFoYMMJWka0GUDCERugvO3nR3o2VQWHd864onoWMHWZXOXWk0dEHP
4zmC4SzwV2YTvuEk+RGMO5GO4Tfoxo2Uy5dTotoubkU+PNpR/IXE9ePl6HRAusNdJ+E1trpvC5uY
NkTOIn7rULzJT0rl8OS2AI2EKgHcB/AYXb6LhJzEdNZevRAfSfADseCXxRKj8/QfPZ7x7iH1IZ6I
YkSyiMXEEXMbZ0haAraQKLfMlaV1JfSoJxylco1j6lkFgNiVEx+NWN6NhF/RFE23QjAZJWiYTyS0
t8H2Xjw8VLLiRxBW3iHGYbWZEzvE+xp+sj55uLG3H9SQIlrCyl22hrXPDNyN5TQgxGEOSOLNtkdF
tDY175nWmR53nn/LpnltRo+Ug+WrrOIXe47dVRTPa1jLpymEqyZEDYVEPmEIx28JOBx6C65puA8D
P2DZ0aXUbfDKMqf1hy4fKSz6DRUd0qlp12WUOEMFpLttvK3jXoXmvbD23k/ZVWJnqucW7AszNAJc
x5X0JixT4/yaavEd5c211tqPyDC6dZgN57Clm5ZpOULDNB+k2BKGVDINQsXmR//UPmFzHvAjXCK9
OnmSosJt6guAq4m06AuSDBTlE9KV6pTMvNOWO7+n+JA2SZJzNcakmmWdZ1xsp911dR3fwf4yHTl5
Q6hOcTiEOxhlfyo3Gp945X8bUmfAYcufAkVJUHhyn8+Aj3WCmI59Z9HbuPnKaAj86KYemk7uWL+i
6qcwksjXqgqt/ICK0Yqag4OV69jo1g+LnfdWkKTIjrh6z0aOPA9AFWm41r5KpLWJqRQIvA/gw/be
S1VRz2GRGDhTE32DtJ0SzGjDo5po6hVuQUfSv5ssAlK4ouz+UD5r99QydLp6aBUNdXczamR5VpYA
ZQ2e2o6hALnBxYwj12eZFhMP3VPqMHaLjLG5NL0LnYj5ePYzGDWddijtyyVJRO7Xcy0vWYOZubX6
P/wcqhsChI5AB0udmLKN66qD2+higtowGWGU0qJL30TBiMJhbr2DQ5nftsvjhqW4zVi8O2ZDxBVk
zHUHSwQA6GCuU9mDn2v/2Eaw1QrxNRrMkzsF4DI4jFlw0f+2MyA4PMJOCp3WaLoPhIjHKUAMReHj
Tr5hrOh4xuLTy3q/qct55QKcXhVdf0LvDo+nNY5RaX6DzO2Zav1yJ1Tc1MGch86mHAWkaUav5qh/
2ynsXtpmgrxxuabxJdbsV61hI97kM4RRh11SPARnyKV/7bq56AQaArql6ulZcRN1ByesJ9EQmTov
0TFvs+gUGvYbhwPhXT1rK6+4IGS3dzO1+QZ+AUyYPjzahv7XM181Vf+VE8QtN8iXr/Ji8Pqk1oUx
0jsoyK3Mko1UFTwUYt4TIyFyyXlkZQAWzyKXz5pTYqJc7qiWWaBkQaTNvjs891+ex6IMNhD1qVfx
vaMB3yM7u6B9QdtWRXD/XBRNDoJshPraCwjAej9UIz5iNzwS6/pBUw7IAPvEITaqczQCKRqp7A/o
HcRd7+p9oqwEGCiwb/Pv7DAAyyI4LG6vkaJNxsOuT5YAb64cUuMxr7cesruUraKv84emqoYHijjc
z+303DIcPGNs+WVA9V+RoiMhlkpKQqqfM1CIGbyy7WxNC3/zYkTaIDllZ1fXRN8QdWCUMt7aRtkC
xSBGKvUq9SIC+SkRFpyQAARbGCEmZ2rW4uiwZiRoCNRkrF1Q0JNueR54vk4dkaanzgzFyTHUzilK
Zx8kVXTXmJqkIakbvG3c8x5YaUNPgodsPj2PLWVn4dy2WvlmmMV4SupuyZfwHIZCmn00bHZ55ozY
lMDotcga4gSTdvYj/HDsz22cEcxDKjHuyWjtP7OgkSvXht4H/Z+becrhX5KRtvFkwWmOi31XWySU
hcFEZ9P/AYxjXjHobfTl/WWiwlaDzo+FGsNTxJ7GNuqMijzcAA91bQ7rCuvR1mCABAVLDQfwPgLk
YguOahlqZ5m1Q5J86fJ0Leaxv/6LsBkdVsstd6xfGsFzAYxp7ziTZFlEBUI6rIV2HbbltHZE0p0t
9lDkfGiwF5AKp5lgEuoCXjyjY6lf8/ZD8aa6TKgr9tDXQk+/g5Qhr2XxihKuTfRy81nBEd4R59nS
nUXjS5EhvOlNv27010K3fuPKmumekjdBSjlrQaJMmMlbGwhtJIUESHRcNPi3YnGtdkywVzK0q5NU
M2BQJQZY14SQuYpUrqqwwit5x6ciqUiNGZMayS7JhqYhCCGBm/gyhs45sscfDcrC4mfESDyRj5xY
lb5iu9j4cUf5tkqnAq1FwOVaUd9vMuJOSDfiNkFEj+EaWQREZFbeAM+CNAtfuLCq+zDXGzVM4cuk
tmPn/WiEEG1DFdq70J7kQTWCpQhAxk2dS+0d9dSt7Qtrv6RAlNCQ0ErPLUGNDbEnrDsZ+Ts727GB
5pthvSoDoltD5GVrXaOqTrz6uSgHg1aSRlt1+WcaFugE2nDrFcCSMtD9aY+gmZjLbI8A/imXXkgY
N9bppPI8nDHazWxTjAPg7KjNrU2LQewu9Po68ziS15B5a6Ez5pqjst9io0+PlbRObQweNeGUXOnd
ZB9sWt6I+q32Gg04VGAdIDM8ynk0SMkYDlJvAE0NNsT9UKbbwpAoCdL2zZnwp7Rk/d48HXGr4ZRv
TXFnQHzV7SpjTXRGA6e+4oS9uBf0h4qcah/2GTNs0iT8QOYaFUv8ntiK+TjyGXbILHd4j7cjVIiH
YSfUwCFiOA0qw2CFxjphIbcU781pCZssGUN6fZodDI2uXfGvEzK33DV2VUIet3OTxKpZkgWsEz7m
Dbux/HT7BZK6rJLlpbfgDpCddGW/me8BeWVr4bEezZa1fmcjLYqijwGe/a2Ol8arFLg/WoJeppJ2
sRbhDmheuu7CufezwubnisHAagEeaxqdLLCZYB+bJcxFI8kOkWPQ9hWMey1pn8cMzj3g+bVDStAp
ytn7OSENr62/TwU5gVlFKmYpa7k3quyEcyjDe4fCt6/nFO55vZlJTjzwdkEDzZFAWD1yhU7MBxgh
1p68n+HaBvI17s3nNK6OqlDN33Q5/N1ae9eJh+8JtT9HUfqTTTqJJLp9YqOmE6+HojhJqv7070Ok
4udScrO0yBS4zVE0wk8dwiMrnJDxbnCgOA+hHqs/eEf3elxEv6I6f4cGjAq6nM8TQ+OzKc1Pp2mC
j25m9idD4xAqVpchxPFt5CAt4RKz1w5UN5a93gtD6Mr3GlXtekURCTrWBQFRNVeX5u9GFODJSNhO
VMV4iwv3G0Zxdc/sz2rowNdhCmUCqZfHPmKcUwnsBFzOTwOqbFuM2qHW61ulGPoGOkqioU02jTsG
G+HweuTNNnVZB+OXCw6J6qKNN+nJVut4khyENszilhRxdnJY1B/AQsxXB1WbjRfFVbV+q7PsVTNL
dVSifantqd1V3dCik3t32Vets5knCC5mgSmfuhiFpQuWrsg2Jvapygv7JxEFQPq/m7pWz8Hc6Wuy
OgmL5hBhg2euqJzbk5vYV6spsc941ibUs/QmAd7c/v2pKIR+FTlLASu9ssYG2l4Mjm92oDWHihw9
w+mOczjmG86WEo9oP+4cre/OLMPUJmrcbqVGMflirMwN+SpsJAmdv5snk/SzxEuj138fyA+I4mja
BtNokoHwoVWR+oUkst6TMh1te8O1CGYpPR+rpnMXgzD82mBl8u8vzTwhFyWIfljX+Aaqjs9hmhgQ
JCF6wbIrYDwQgSvs5tlAC7E2ck5sV7B5UaV3ZGpZPMeReska979RdybLjStpln6Vsl430gA4AAfM
ujckOJMSRUoKSRuYpIjAPAOO4en7Q9zsqsyq2tSiFrWRXcU1RUgi6P4P53ynvMuMzg2+5zMKV9Tu
Rq52CC7zx6orfxvBLueCPsOmmLeZjpgv4TsuRS6OUSDz/a+ZffPdsbP0MsfiQyUgmxHosG+w9x1H
6VmabXSJAy76UcZXFFcYBntgLLjw1qFuq0evbh4Dl5cv6gt16+fyijHG2RsrcjT1CNe+RJmEWc13
KpkeiwiVh3SbYI2eaDr37JMx9BBuR75XDUEyByWaGeqIgjQg6AZuNBC8QN3Rw7cg/xOeQMi+Z5Wk
Dczh5qt0GK43maPtYBaOWyGPQnKdeVoSbAgfFLdiGhYQwFcQ6h9Wji2sBHmwMaKGdOSMGUg2VNvE
kRKRXCF3EdgOdMagkpmZcPF2OCTy5ly6TbSKFxC4csJtnZk4LxlSJrX+KghmYKKhuwetYxBkNCgn
09AyUC5CXIeYsWsYA6iW9DnRMb2K8vYDxxHbXaS3a7Am1ACOkqcccdTByQQ4jir2tc5GYptYX3PU
mpdW66fVj3Q9646xKaqqO/WDAiSGlDOi1WYiL2SbnOtBFz73GXHSf7wsU5yc6PxPLcfjGZ4S1MiK
01qBjdA674dnG9k5FNO6naf+ND9Jka/NZiwfHLcv8bv0ybYLbHSImTFeJ9P4FoU7HkTLpYHO5Kw5
3TUmi3afuqz+UWWytWIZtvGs3HiMEMjqnXMvA1lucfZNMMX0H2HgTAfYQj/FUqhMuuKDhdwIuhop
pE7HqGkAvjUlyVG5XuGHhCxg4/C2hoDzyvKCuPAoN8D6yvDQOhq5FoEJD8jWCr+ymftoVsap0ueH
jlkt4S7l3XRDdIzlsMe+Ald+sNOL9e4OqtlhD8FVSGt+7v71A54tEk2KRIBfe8crYt6YBBRHjlT8
rZ3qQGWeoNAbROOZP6r+QdgUAWHThIeBL2mtYpNOAXjd1tkiEJN4ioiCYtC1c9Q07ous8PzIyexD
szw0iwfotQnHNySHh6KPsTF5EuMcr58VZAt93s62Tc7JXBvuuRLpQVU9Vp8hJVGORdMpqmF269mE
PsPQsRiXVLRja7gPTT9NiJ6sFkaKY+3YJxKFAMDOoaf0wauXPG0xfO3Wl7ehHCi/5pLbsoh/2W3A
vGNSp3KRYKheW5qeloFGozDd6VPPMJhFyrHRFOsAyE8VHO/ZXcvlWZJunJ0nnCrsSWYv2nr02ZRU
pGEmavoOo2E8Am8Zjw1vjeOfT//8l22O733rupt/+6NShb8wDCKLyp3hCOju6qj3EOHTYbaGbCNK
gow1xbhhJj9vLlm+Bm28cUIMb1FJbNpgyCe7lNugTYrHLIKDCwEgv/epScdvL/FM9o6hMSFAlbFz
EiYVmX6GHQN9tW5eKi8hMNlz4BcrvASNfJMB+wAWl2fgx6B64uEhRyu30k326sjA2GJkGqdawiA3
svU1iNvnrHDh1xjgU4iV/kIaUSNVNqpHjSe80pPENwfEHk0Q8yQH2UJcmXIKANfc6aONCsszg8No
GsGmaEPhu6VV3hLSO26qqX/LMPyRGASLOfaYUyDG8iqq70EsloKW8oMzg+K/jVHRVku2LQUdQRy8
HhV8I6qYBm2pRqoDtd6pS0JzGcF4PlvqR7cd9KsGzegas9A4Ty0zZBh5pYczw+Ju2jIarlawEr5N
mwqpnsUbcIud1YfzhVnvFvvhERVZiDaBv6OW9cHjlqGZnWu/aUt7k6L0eHJjLI96kAGbWyq3hIgR
H1jjxe3G7EefY6hSOViYTmzZ7AogaTnnbeDYD8rmiO0q0j6icTOgKUatNjfHetKqA3qFQxgIEnYQ
DN/Sun3m16cI7xHWqS8zlxMIpW84/9DtPH8H+p4c8qCgwtIqjgC9uNf2CHM1AdpQ6d157lTxijWM
iHHwURYJCKsZJB1TR9OkViJFWbGt5xQBkMiO/ydjFnvTeejQQ4MDtg+N/EErOgyUhP6MNbkg5ZDd
XQnyKHG9w+hG2VMWmcYLgrwjNkKcnwN5MRZOjXqan8sw/05yy/KpZdKN13avcZB/znUg1tR3p8mB
ydekYroxz+g2UfFLJ4fHV9A196MBpD2e5vFmME6OGVCemT33ezT6HPCjw6UQXLvR+6rTIX7y6u9Y
oV/puaa2da09NdNH1OoVonMHQ7P30DUoq2XDAjgYXG3tmZ76wejM9llhkn8T9J/TVauRMQ7IrQc2
xQdeRVKpbfdjdFjFMnxdSxlmD45nvqGlWSfBvY6HctOKHid4i5h9GoJzpaAWDfz7lt7F1yalKdEI
Gs01lExjXpNeUDktqidovkqbH4a2mtldax+V0GO0FxDK6jrUrraLPdEwKu0C9IzsQDcGhYd23LeJ
zXhKaCBWeIYpzgqSMPGUVlcLDURuaAYXF69s3fOsEXjg7AlwirDHtM8NjtMnYBDIqnKabBk3zjou
ik+6mT0j2GIF6oooznp6CNkbjHrfP6JaBaKWuq0vtDS6yTkmv0crkh37g7y35h+Mrdm/A0BBMhTo
SNCGFJhybUDnzi4hNkpma2zfXIBPnFGahyLXiwgnSImMMaTzhSpsr9uoZPqmuUWh5+5Is7BSQ271
2YXFKKxL55XI4tlMPA5cQCEBKfu6ibrD4FL2lihfc7jiPlX87wwezD2KbfLXLLLqVaGSfcL5yiXI
32C2PRN+bYnIocGaoG8ebFs+xMT1XJA4p5fIBXVolaQGWzUnaK+FvyKYKkdTBPeQ7nPN4QGFXcMm
NobTez2Z4W0WVrxrKp7mP5+6EzGVIfUYDHvSSyd+2yuknyQYWa53690dRBPrERwpUGm8JrdGusSB
LZ/IJYtS4grH08xcwiYOBXY5NBbg/ZBgRtbUKDNQ1jNgtnwjoLrmrmB+mhu022aERl0M6AhN7OmM
paHZ9O5prLTxopYPkR2Co8vHZ5oCRlGoU3dmb7K2mQ/YTYxba8v+nlWv3NCApZNB7rik0mfSCNtD
HMb5mp69Ojud9btiV3MnHEYFhboPWujeUKi2GroFYQ1cQnldA+iGoOIMxS2xveIsFAFhOSo0xldd
hPjBDFnwjuNqGkzGKY4NdTNZuPIIar28+k6Svj7FySYYxbzBtkuXvIiiysH7JTvgG0nYeD46FkQw
4gbTyjj1vOYbY/ROOklC62pMMh8+Yrcyx/quaYqmFoBrWzm/DbdhDpd/RsKV6xYX7daS1b7DrUh1
UJgH9KBllkj6Z7T2k9Myzs6TGWuyMRw5A8jQiLx8r0VY9EZxX460D2a/65r447MXoFaSVY7XYp7e
rfIzjPmCVou7Z2IE1CZ2gcahCuZa1Xp5I2R4w6wyPeHzTubGOwpyRqDHh/qmqisWfXZNsYd1YkNE
FSFlgx5up6B3kbuBQy2q+lxGyGhEMxI54xklIqM2g5xU3TThnkjUwxWRcSlhNZ9po+zMtxLtRyDc
RRJM8qDHBJoYLbap0HDct4Smbz3pHGD8smipyUE20SPQUHwKpEU/NDGAU58/0NKXr7rOJtLtx53b
5O610XnbahZPtzUp68XLxuvoOiT6DS7zKTuyr7Zl+vTw+S11v0lh8e6uAKgaOsN4+vNpPgO5VSky
RrATtR8vzSDVRnVvHCLAKdCUFRao88Vzo2jAmpD1Y+RElzpuvOd0cPqjwTKSO3m8aDPK96jCrUM0
soYCWwt9h30XijENCP6mARX0s1NUjfUS6BDOw9c0kiuDl+RItIlxG5hSVVl3bVovfAlarmaCh1Ep
iKNKVUdSAKng9py051r18gEpt1qjXHCvHWNGnO/EcXZFS9gtzy9pqrgtKKpDdnTbEGcN60qgOVrG
yqlLE76pzKreUhODQ+21DZfI/MXIP2SMNe17O2ZtEveHzKKhySTfUz+dWPvu6lg2DzGnugRoda8Q
yqwqhX6M6C2OVUo5Zkk2ms+53psjui5TwMWtlnliXw3W2dNs69z2erYfenl1coKLjISoXGuW32OL
D8MMSMDa2NXYPLRD3z+gVXvLiZDegWtSiCm2dkKMlY725ZLZxksZ2vGhDJFdJ8yUmpoNpGDa1c+6
8QQe0SGMVCQH1IozSzW05B06Id1ccrOnzzaSRCMTTLkuiAeoAeajCIrEPs9msgQUXU4s6+eOTb3F
sbGLatrs1ooR5uvtzdaaIzc2ShtBHDaMpM5BX1rCwD2UA+94UvhyX6oCgVHIFq90SSJOexeLaE3A
bhYEu8DtHzPyondgmG5xTY9BVfRl1x3LDi8stqLN3s0uXwI5mOp5SsMDluzNKf2dG0lzkaqcN12V
Yw0O0u5UhxbHx7KumxOspOGLCHOY2IF+020TlkGfvaDBQkOIGhdZarnXkjp4drN+106QGYI8+wVv
DH6uCwc6J/hXp1AhGG1ZU6RxjCSYWHOzwORpoWliZboPetX6EZ7aNZZmYsRmKN9TNvtxaprn8cM1
tJGjQItWba/UptMgPVsEvfKM6yunVisvdIgSLYYXwS/2EWBscgA/+FEFcBZ1p2MHFyd+HyZvQeEu
lIh2HSf0HvQVLEgQFkNqEZrfpxov+ZIYbBs+Bh3rpdUEfueWrMoBaxoa4tmfxdCfKet9U6nyIxh4
SXParLnOQ4CFj7HTl+vCMUPMcO2qx/F1GYBdrTrcClscALjrqhKoiGyPyDs+EUQBjrRjWO6B8xnn
enHpFG9eSqQ9xaW7Dr0g+XI5qJN8MtZZY4EVRmRKlpHprSecNq9EGbBUqIX+MRrjc2Ise9CWSi0p
mm6P5e0t6K+l2c8v/ZT/LrOYR5Dh7g4xLBJ6srGSJbOAJNt15vYFMCPb3eCZ3eqtjg8hhauV6s6h
i5EQFyxeri4jvqTQ3H2fMmVVKbnlcrw5LIRWhjJeuIxZVcIyi1UPVIIw6nU2MkNX5F/49P3T3szH
M05wpAXODNtywIlL5s7SoVZ+gIl4a8zTglAd950J8LsK7Ve7b866wRWsN9mtY0bFW1GRPq94n+pa
eHUau94K7Cn5hMgEtfj72Bm1r5KMQ6NIyOB6say83JFEzT5kmeLiMDrSnptnqbkz/gbe52Gs2fuA
uBk7iGma8vpoahWo8s6Zz7h6ozUAm8n3JBz9Ia7m00hcHQK14jw7trZlgvyayfCWhSr9dNTvvovM
H4Ut0UulYuUY4zJF0LRVK9JqI7xJbVlP8S+TCOHEiL+kLsajg7odM/SHSYj8O/FuqCR0J7yYiF9X
Gswx6M4Jpo0CZIpDk/YkWAXRZY8kbQM434cYwbdFDpfKmYhsjIFmrOmAu0CmFzLSF6fks4dKBKA/
RUWhM5wsgO/gjGel6NJPoXjcmd29GRJ19aCWMdEYrqbojIcMfnJSm9ANBy9/pqTc5vUSpNIncmWT
RQYErG0OVpVfkpk0LMZQn0Uyvgx1wqSrUMPZypDD59Cj60QugV9YLh3A09w9BWTAZaTsMlgEIEdS
lBsGm0m096lymR+At+5ZE6zTxAp8iyWi2emXIGs+OyVew9HK/Z7t6dCeU/FoGdUXcd2QiWq2Rzoc
tKONJ+M5jSXzSDTikZaWWy/K1INlOP2Do4ytynPQavsgY6Js6IqpjoGuFsPVcA2yblOqwsDS/tQM
pTxRWMDE4q5EE40qzXTn5ySy3VuNoFEQ0mfqYfVYL20grtJ35FeSo5k6LJ/QYpODG54tgWQLqDZ5
KnXFoSbbZuuRQmDF0Y8/35cTidAvIh2hc0iMNaYxomRmc48c2tkFMW0fCBV0tBomdYBxduBDIYjX
XtiFxyEk+Uja48vYeedGN29mh/ItrfCLlO2bs9jVK8z86Pr1n/Vip+1mh1Dcse4OgdWfisowdlCM
jf0ATtpU4N1tq7/CuEkufz5gUQ/8sZft3TyVtdFwUwQQ6RqN934RdE/lZGo+fp38sYnx0gBPiyBo
Q22YlXUBCMUTYAjtAbr0t66q6aTL/J54KsNrkx+lxfMwMtfcqJR/JY1LNLBjsVKda15yLyOFu4nP
+FWMR4cH6TIJ764HJ6jl5pGs1yPRon4elO5Ra0bzididzMw8vm/poqVCHi9xb/pjZsxs1MkyZ6GH
dWVQbDCREa6DcWZLY9mtT9SU49ugl7azm697I5+3huO4fptWu8oZXpzZ0thSshSy2RpfML1v25BK
v67u5FjntxKJ+EvknVnplZvSy2vOVHLmGK9vZBKZazAFJZYE3q44HJd9e0YTZ5ERWqB+tA33VKeI
cu0aFdPcvUDo6Jl20E6nnTfuR1NxHqCbDLqHETree5kCSjSK9BqNUwmayWtf+QPbKmBrZMVbQ3Wz
GZniM4fuoz0kRDZUywpEpZg/jay0nlriHxizJcamjKcIZGFEed8EhIEssoc61bYmyq292dUUJnWy
sYxoOldBluzryb3miRhPucRoNCZL8wBOYsuBSKhEbVAFR/1eWM2vqm4Z3i0yuGhaxsK4qveq21PO
4Bgppz1gWPMc1tfAqaydoML1I/AIJji302Jwc/Q4PSn1wxqz5OxW3pdWN+EFcxwuVQf6TjQtska9
jKDvdBFDrwmNd17tZh7hpxpZH/qXyNi3xJ3mi/H/z4dpYsYGua04lPCUtgw2qUcSF7BkJkkEhNO6
y9POB+XNTJ/F/9oqrnOJuLdKcQe5JbyNABgcTP75WdNrlgtBOftkd+FLyr0nOEOCPRLKtKmW8o7b
7ntg/LkatLF9SsacDxAncEIOz7r8nkU+Po2ltU6JSztWFcWNdDLMilVrbb2uITeuC8IdRh1CpPPk
tRTazyJko6anYBM17Ktp0Kd+Ws7EJziFuVFZ9zyVmnHyKlS5hCjN70LBKrDTmrumGW6WybsY9Sv6
v43txeFP02npNKFCcpCCjyQsLV0jdnceSm5Q+OLyM0jm4J4FCMyTbsdW1DqwOXvvGx7xMvas1yBt
7I2irhi5prCKRtU95vDMC+NhJoP9JPDSe2Nqr/ETigfd+uVZdnWPvOSHLRjkRQrpD4AFkT0YUfWV
Q+1IQqI7PCx8w+hAmUoTH1pB8YzDzeFZrAnOdasnra7OkxV0J1ANayFnLiMvhxKfdCmLikRfzUvW
Jgev8nVyV/ZzWpzwr1gbe4Zh2s6GJFImh35JZPd6RCWEm4xSM+j66h6aQOi6L090NqeIgeEPZj7G
v+qn2RdvrvPaombdamX1BdFw9gvL4UrlHhsgXSdG1R5D3oF70KPgbb1fbSFf2DSUOyQgMfIPTwet
bl3DugdBkXmPZOHg6NOd927Si71MCUPVdE2tNOCTp95BwJXUjwvKPPQEU0vZbWy89STJimit26jH
2YYlBzlPuARdg3VN3gO7CVFqNMNn7fQ4CzINr1P+mcxmd2YuCWg1KM8FJrgWn7E/Dd490VIfVxJz
WBU/iYCsgGwK9qHJb5ztOO/HiN/ARFRJEjkU7lV1Zl/ookPJ0P4HE9obi0VH28FZKUqB0UFF9gFD
BrlbsCxwSeSBxSA8Dx/TscZ+3cS9b6aW2uph/WRVOpR76it+3PRdzzQ2xEH5HDELPoCOo6UNwbJD
cbzAfVlcK6j2rLh09ybCxsmZ13Fetw8uPGVcfbQfOHD3w/xaGQTwUOF3bkQ4M6tGc7KSnahdj4Q+
+xSBdqVMCfF4wypesafsSMqzf7Sx9h3Qfp86uXGFeVSdzpihUkz++h7EBdubLAyiY9hKlDuw7fww
McvDBNNigPqM6of3kKtrJL/bpAFEXSY4xnsAGM14KxOHKbrVPGDoLc58Q0DiAI4GBtAU1qKKOTm0
2aF8DRPPnxrzCjJTsQaUqzJn+QaKQYjVPJED2NDnVk714TYaxL8kincxCFcvFFgr6h5tCy4KBv4v
/y2ssQuhuGVb/u7+zxJm9l1WU0O4UPcHIv5vn/0PIpIB/bLln18VP0/4q/Q/u89/wqDf4zSN83/E
kf39S/7CkbkuqWGe5Rq27ghLOjbhZX/xyPg/uuEAAPMcw0NS7AA++zsG3XT/ZgjdcXXdZepNVjRf
9P8x6PJvuvSEjWLesh3bEv8VHJmw+Iv+iUZm6pbtStMUoNipNlzvn2lkSooUFoY57e1SR7LSogms
vSTloU6+CZdHsxVzwgsCA7dY70l4rInd8ihLG2ymoB+svV7E39rcjY+25t4is3zLugi/l5F8l2p+
K0d98FlLIT8MZx8W6g3E7HfcaS/2iDo3xfhJD25o+CTL/EFZJV3z+GQpcQNNnVOiVSeTRZQ1VJfM
ai6h7gaYwWCcNRYCfMOYKC/QjzJrHUhbZgDq47Nm3D1EBMRj+st0aoXApuFTg0TAMjvcde3YHsdJ
Rv6Y01tjJEAa2lJfBzlXsnLdfVdA3HGIOkRU2Tu+ZKZ0dEJJFAQRbCBYTPN5sJ0as6NB7UpEyENh
pFAhJA6MXERkW2YYdMs5FWswhO8xjvFVaHnfeVewWxfFs+5R/uVyas7oqYIdN9C7xBChmVZ50Fxp
Q+IuTV/UdnrAzdtu8o5eDcffYw2/bS8Gm+3vHzaw9SZYad5YYEQrNw9+JQ6w8x6dqj+Y7TceqqXK
0a9hsYS/YJQ9tdrIKRiQfCRJn1rFXv87NYrvjLZtRX5J8tBGNHrAKdZDpKG+RHDspyieLqOjE5rC
CL0KkczCzrkzB3/FfVjg4ibkl2CmlPVL0mzo3UmgsYwSrwArBi0SkH+GrL+3cY5/KGnMlYr0YVu2
87cQVbPvEKmuMhalfkwpuqItEzvC7Zo9xr3yMuhufwgdZf8cxsU5H+XWJrYxSLRY8nY4eMdtNKYg
JQDlb2uZvyPuFVuvrOy3YuBBiiIG8pma8O2GJTKnrCqe+IE8AI1l9Iiqkd/RjATYx6zcPirUbM/k
qfYYo8BxRHr8nCPnOxEKk91rpHC+UYYOzlNHu4UqQd5oBfVBpAw5iR6FtNv/sXR1Iyg+as9epne2
GN1urMLxxY7aEm86noEYKir93NicZ/afasBt03pFcIsNJK8WMlbsHwZqh0LXT1qIo5FkrPohSg04
fJNZ3xNhaKg/yYgzQiZPKRJxxrK9s6xPkx9Y5AATSfXc2A209sw4DRoOlToHTTdbv5GJdxvH7pJH
NbFXIXUg20J+dV+6ouuwWQHQSDwsaJM5OZTmqXEu85godlfcckchT6XXAMcPFi+veXdXQ7duxqBc
dzZ9eTir3ynT0L1nwElnItYhyo7Ilws6yQwYgE8Lc9/v2vQ5QYk/BQTCj3IgV7PUgpfaqJsfSQ/T
rtMNJFeWOe4CBDoHAWzpEAek2YUt6lgLpRBJqxA7Vw0bC0zA+By7jqA2N9b7E+7gdi3V9CVr8RUE
4PCqrNGuRImPG1J8ub4NPPfVBPmDmn3VTJ3lSxeGidI4rybpEG9fK5jZvZXuWw8JcxfFBMEa4XT2
mIToKQZLYvWKPRvXiEGGGVyrtq+2SEnvCQT982w57m7Z1WBDNaKNqSsww5krr5nyEOAXkJ1554ZH
OnED0Wsi76VkV8Jh1K8RMow7jxGgT1wRCc9Fk26Zrj5oVh77dRW+YwLH6BwxGZtFgBjWZVg0yJFd
PqqbXSJaNlpVmpwG1G0YsGKxMiAeQ1FAS9fzWvoZKyf0JShmoDOgpPcQY3D4fSXVIrmTmJottok+
cAdo66CoV2buiRtwU/46gwhoS2PCQYVJK2m0TyiNT41MPpFw/SK+zkOjjyA+7bR2JeSAGFQj3Tpi
dVYK9WwTdPGgAec4oOSpdlOsj+d/uH+v1J9hWfxL0bOSiouu/b//S9gLQ/OvP/8r2+Pf3Wrev2Ns
Usg5jdBHY98gal6PSZCgI1RMgO3yIzQHuGRlbO0qnrVNvCTOsWtkZNnEmG7dn6OWdxvGPySVdTic
EdyKXQYkwJ9L7ZuVHkOXOT1z9Js70TqPnuAAMg1ELi4i2i2lLxK9ZLpWaewd9H482B3ptzx0ATL0
BrlqgShfhA8Drc3WRHTIaDD4jUf4ccjN99yCBjTkgszvNNVWE1AcnLrVKWtQsM4MYLcmpMSLqpuf
+shqRLnauBcpSIHSGx9TBHJsuN0F4miIl1AqHV6ESvxyHr/HQdd4HUfQQSFEUH1yIEVWxUVlvHVb
XczbUtPSJYrDeupSlfsiwWxftILwDtpYCHX9UfewZo2q+z1TXlteoViQkekTFhXginjmKZ3Tm8tW
6NXRQaU3aPS2eaS/KYcFKcz1B1uJif33mG1UbgKJH7vozUpE+DWzXcSYEDOJYNJHI27M2QMBnxm/
NZ61lPRvUAZGCI4EpA51MdsBW7Ak8Szg8c5sk9nCdogdDgM1hamRGiB4p4jYkhiymUuMPB1pmrxp
g4RNcpg81kJ2GCnEh2HjjrUMGOqt40EuHlMywAbeEGCHNr0+5ntGYsYqWZoFz5RyNZihYilM0kDo
9d02TL29VrQglLJe37ppZa89mDUPBUt/GJaxeQ9kU176QooTzxxzfWytcLSITuKCItKNlciAjGjL
rPSL4ZHYoNccD2Wmq4dJWi/Kse5yCN5qT0JGgPOArxYlxNCFb13rcT505iXgZBEN0yRS71bz2LE3
MpgztxVdTpn0+M5CKPoILchLxWb7knqas9cAOdDbsFHp4xnGS7Tg8WD19QbKT7QL49nQWjQ82ICY
+rN20MkUhCHzUo4y8UWan8cKSPSIcH09ch0My71g9eUPTzeA7ZNSAsFf3FD6cnkEeJd77LgrHrKN
gRZVpJKXGQ41szCuHYw07ku6XEUyoGZLNLfaS4PcvWK5rWJ4CHz2JD31ag3OweZO4xCsES6q54z2
bjs4zRtJANZrwVlMS9ieYHBoa9G37A8yFKZaI6Hp10Z672Y8HelyoYJGHflFImuy+ZnhEgT1aRhA
odcJOXyMMIMblBVct0F0jthfMm1BYgTVqfKt5S4flls9XO53U8vvQWoXjwjyxg2uhWJnjvl5crih
4kgMp+lYg707hCmjRr3Iw/sY4harlooiX2oL5r/zCWbUs3TxFSWLyK5fahFwO91jP9mWzzmM/9+B
nwvOl9KF2sJbmUs5kyyFDcSPcR2laFTzpezJvdR5azO5MODz9yVFaBsuZVK6FEzNUjrVgN7X5VJO
hSH+TQ1T4s9SjhVygCF+1jPolhTDW1VW6d6pCkzmepiR0IIfB8BVs7fM4btfCjmtK0z+iOJOIGO6
Q2nvjuD7uI6MofTnpRz0hAclDMyab05lAUwVW4rVsOvR3Xs2GgKPX0IOQo7tayk29TRRPj43NMlL
KdpQk7qtwt8ZJIpJS/EdUbdqGjZM3oAF6RoUtclS3mpoYji4dHb5lHWKGnhuaDwS0TwoNGGrmX3s
Kl2o/PRKr5HGoMEp4w8HUVcSkypG4FLdL1IomxOkYys145qkGHopmxpMn4Pg1Fyqcm2mPudNR3zn
UrM7FO+YMd/TZELxjTKaTXUyrP9bWvD/Sc21iU7mHy73/9BcP3+yTf2Xh8+f/T812H992d8bbP1v
Aja3dE3Pdj3XWoDbf88Zc/5mGroJS2bpyP9Cgf+9wTbE3yxP93RdFySE0mGb/9pg05WDhOOrcJFL
Usp057/SYS+d+j+VIvTqpuvxweafM3WTPPHq+/MGEIzKxfjfTS3c3hkdCo2wupbk1vTkarJFuKas
Gyxb21gmi9e8e5A40SoeyFUgUMnX+ktuk1HKuJ1d31/x8X8NKP6TAonEDn6+f/q2GC0wiyD7DOUM
5HOHEcc/flvYXnXkUlW2ofdnDmYvXriEuINmNL4dUiWINpJPbWk81YQMqJh+c3L7Gvn0gBxKw/vq
FsHP2k5cdN7IxIP0WM/GdK3DrNhZHs6kKO2P1pTkBzf/aSS6edKsTp7biuNzwCVyKOLiaibtvGWj
+6xUQJMMQlzZyAG5b6ixhDltsKl8CYE8Et2htSGgcucmhxiNy4W+AiqCgtRkwFhK2+ABFCS1qXCu
JXXJ2UmMD/wr3t7KhnyDyYvEbp8BpAeczeF3THrZhWvnvZEEIYHzIxo0nW56hcKmG0Bp5I5X7qZa
tc+FNhGDFnMPMhQt154WzzfJvviS1Nqj1x4X0V+OdM2jAFqn+KqJuh6/KlirPoEE2dazYc3kOHWt
vO8AqATTQ9q8pnpE4jrn7nPrzdCRCurxTuOHdxos06T8ruOA0bbQmyvJF0D4bLSswH6gSR2H+nfp
Lpp3UpQlCeil/lFN3okg9x7AB3KsxgYa2FEmBTLD+BM0mzxqxmPSI+4BCA9Ysti30nxV2Sx2LpQo
f7CeaatQsqCKm0BHH+vc14jDdC2OWDOW2qY2PsGnGju0aEcIhFxQwxdqZbmKRfqhm7lzrbriojm/
jDgnAtW1PgKHGAskdkyHIzc4OunN638yazq3sfs1mkh2mr5bwk2IlE4xCYGkIyKGlOU0wyyTlHg+
eju9GrSRxPXEK4y+47m1jnOJEFpHtbfysMQZ/DXEysAL0+DMVqF2iS0GR1nX/JwbOb24cvA2wHGL
OH0pQdm3vMQfpQxGX1/SzccMFaacx+Qe1uU7IXHlpxj7eC1XiGy8p4wXdJsNeraTUr3qMpEPc2Yu
jKY4Bfuy5FUBA9ixmQdQmRbpSkQesaOLETMJddbJ1DtRaWiPVeG94AZIdp2BHKeotYG+TCM9qBCs
ZMVIxo3pHW2c2Kt2UDAAYg3sDCcBKOh2Z+Fj3nVt9qX1V36A8MQuDtIOo+q+7a3N/2PvTJojN7b2
/Fe+8B5yAkhMC3tRqHlicWZzg2APxDxPCfx6P9C9DrVasm546/CG0VS3WMUCkHnynPd9XjUsUiwI
RTuFnyQzgvriJmGw/v2GwtFOtF56oHV1bArZ3APwTraynfL1OOraCajMQx2k+7r25CUKDUYOVUZO
dvuvv2JhpQs2JJB5WIgOkZ1/SaJ6U+jmsR8rDGxehLcZ53M8q6sW0kScZfTSjJQLQnl4c2y72qjR
aU6uiVKO4Pd4qyhurvHYBrtEhD/g0iUXp2ecr8z6yLC+pWhDIsp5gzqo18ajY8Mvdz+9aAg2ONyy
VV04Vyn6i9e4aEbtDuZK6PAOteYtT8kvc2bzmWjXybfjqTmIrOjXUWyrLTFeLuXDRpHU+FibWCP0
YaLZEfX381C397JJ4ZKZyaurR8VzpOfjjtwexCp5eDTnLOYgYBXXTlu48Il9wP8wvTugocEiHcAH
txuGBRwWi+4EqMBbDcout+YENoFwXUY+RzufPb8XKNo9DUl/rbJPN0rHbR68eRiiTw4ePcbyp8L7
Vo+p65Oy5m6YB07oheZip8XDLU7n12wRdwEKKCDmVz35VOSO1KmEpTK/zhKlchbKO0J2ZsjrCHJD
6RaYBloSUu3pNDW0HpWjn+NONgeztwEChiaCunkjmwgtawp/t4vzEEtpeEX3rOMrImbL6LUG23B1
VKOB0VA8Vt1IOTuijbIgBrvTXSksghDLamami/ME9e95EpehJE6cQJbYjwYdbJ3Dl4Q5jREt7Ly8
eq7De7PRAfoYN6gw/CRB9CXpy0j9HpDJdhvYU5waLPEldRwX1FnZQiworUvUT2922GvkvUGGVsvM
ntGlafcpgU4t2vw6bfymCxq/gqi4rV+SsR+2dqxerA7yzNhm4b82vTYAJWN4LIPw2g8O8LaVzqDb
x4DYbuym0fE4lbQ8WXdqC9Vdp99r8iWZ9YMKoRjUjOl9SL9fzTba2pYA+Fh7vqvD3KUhTcZB+1F6
La2SIR534YgDcfLuTGIGtqpjxY9moISR67xJw34BhoE+T2262Ro2tDBamEXRrW2rHzayui9mhd1B
T7fB0vTz3JFheM/EHJ6UXMES3dkhGlmLgD6/MqAbkOd2olNjY142WpCPpg6umhY/N2+4aSBDHzkd
ETLpSG8T45U8p8sXjG/InHDnOtRhNCkHoAOt65xtK0LJB1bCOXdsmJ0wp1NduOOFhiE7VNbR0gKQ
fYkZf537vg7HbRO2gETyeDgPQYlkHpqQYz3JKPhGw9rkFBfZV4y979PQqp2yZbNreAZGT1Rni4/i
fJe4WkUXNG1O6BDoh/7+ZfnWDsr6tGVquRzs+xnpcc7SuikrujhDYxYnRCIlXVt6G4ng2ZBQt/mY
CWs7chqMd1WcfqOGaGEFxQS2jgXxHTVbETIB5FlQ7Dlr9P0ptt3vHZJ1CExTt43LL3XykhvZmc6U
hUxl/PAgl59oJxFNhLb8BMPRBynxzMRD7mMXjm4NY0URvHgMw8bdaO2iJCmkOgzKWhK+DXVOwg+c
o/ZhLgdzlbthtfs9VSAfJOy9uT8PuvcjSPvnwVHEAdL5RkfEn0KbP/3xLTbYmdxCDWzD8vlMKdrP
2YzNnWjiu4F79KyWL/x+8zoc3qsaIufE/XINGOJtrGGg/WLX8iQio/YhVhD5NBER0Ftgxmg8nNFg
rO2oatitIAwo1cW+IBxr05UObjfPdG8Ksl9aFnsTUsGD7JMXDdz4UdPTtQZuBBu7JAHRg4wbtfqS
EAfCKQRqD2yQ6sILDnHbHpwuii5jJoHWkbS+pqkbakZwqXDGXQIy22arT0/2IvuMJ5wKhR4d3EZc
PerWS8rc49KZPV6VTmtW4cBYqZms7tZaMVxARie7nCCUjLt76ssncn03ed7WlzGHxN0JJC7k/TK6
ok8vaT6MrY4WBo4w5LzBDTHDAS7UUC3NI7yyZtwOIejDKb8fa31zl1tywB9OX0Y0y7GbqVOGs6GN
+cd2E37PW4IwEDCMq4p1ZG2hM0NoNC/eHGCvPHVWS8VpWyEnfBi3JLKQTqqa8TEZuukkPQ9ec5yV
m1h5pJnrJ3eoCY9N8QdN/X5gfdrUnbzH5JNf+PjTtQ45ZTM33rurzcmBqQLqEeR/UA9WWG7KOwpR
FAGgi9UMCEnlccd0zq7X7LXwF9UAyG4O1nTeV/2gqWuLZpg4HYptsuToajGrOPamttMcWnKzk4bM
QZ5Zvg+DhwnVdogqFy1cG4PO1zpwvoeLXCUv8MDONaQYVqmksLJ3bj3KywrjbltnB1zoG4HmpRzG
9FGlzb5MEGKaw+xerVT/Pkd8ZhHb8MOQsQ7F04uVivvBrY27THMPbCLsvZP10oGyX7udxkQnicpd
LOhS5krsRJUemrZmqx7T8mh5BL/xnzkhxGJFX25PdSRP5JfT/6LqTbUz0CeQ02BVPUS2gNsQjPlp
Q6KEka+L9D01qBNHeWyUBWUN2YXdnRq0OWSG7JvmrSzw3cSqzJ882zuOI213iTFpz+1/yGU47bKo
WLgWrgOHF7L+guYYSVBqSoVPsnTheOrTtC+K+AC/l7PGPMTHvmeLi7hlFFXa84C+j0AO6l3o2Ch2
S6m9m7gGIIwZPE0v7QLUxyihkwRRbwCP5t/6GNZJbhxN3ukjeUwWNHo93GZ5W73rvbGpMdCc7AoZ
yjy4SAqN4APePvOVMLhL+h5HsIwKZlv6XtU13TGE14TihN13UV1btA0oF5FG5yq3V1o3ezeMP3AA
NYCpke1KKKbwDmY9NvzaAMZoKRQioBqTi2ibYOcBoV+NDj0kO8Zh1LnbSsSkj0yeQ9jV2EHScJr7
3MWbHIRHg8PbqkszxWwZTyh/2ITADe6thHlsb2CTWL5zOHzeG0ixai3Ib3H9ydhiuLLIh9HcrRO3
RXuPL8lH5MIIbTLic4SXylOJebRGNzhhZAsPbugcAHGF14rB0qXx9tnQM+Ygq2ANUCa9Zv1AHDIV
adrzr60CDigjlpXjdmKXDazzhRa/cQy+40klfjguPsc5ZpKejBHLJfQdDZtHgYBF8EzNcxD6fILt
fdM1VAwWE6rQexsYydxMx3vWYi/c6LZWsZyhNtVhs1KG6+5GuZgvRGM4Z1EHwZrrSrYVxsW7STO/
azoyriSDtcwjyb1uAZeU4pIisDTNPt80FVUhtJBNKzTjOINwIUgEwwdpSUdHM3nAY1NbpX2vHYsx
044OZcYxPZI4uRys3eCusNEAWtHk+HMTt8+VeTRSQRi1cT9FEySW3FkZlc1kqWcLNFJmRsIg0whG
0PhkIGQ25UdXNqDPHWdTznFDGBDisaHRwZ+w5PQVjivTGl+HuU/WizXvxuIyotMzHtml7TdAuW4u
xi89VeK+iM2Ju7Q2DpbpKkCSwkCSOiMmgnU0lhU9mI67PSi8Yxzp1Kn1oY2zYT8Su7SRMSioklZC
4DI1a7lG4Gjw0lbKPlU4tKmXL8VorB3aS0yXOHkA9c9PDocTjJjAxm56m5q3BX5/oONNNYqc1awM
e0c9u50t074XuWROLzMmq1V0n+gxO4KsjrjT4EOSf7OZish+m4JLGHjuF2XYnKlJfNhWCwFVj3V5
aPRaMSQy5jVSpG5PZ/9IdmJ9o40CGmJU+oYEGD/pXWftODVzbi3GQhrPRw3DGj0h5zCYbbvTyaBZ
4U0F5qM4JsQhx01oQAj5+9gDn8aCs0nQ++/biaOwV6h7GHJM5jOsfYS8gIYe5NGaHPDDKGCO3fgB
YRZypYdh3qtLiMtO/iS0tDlWjfWjZlh80tCjxkNztpBwrhSag2NsDTqbdi1vppeFe64KIAZl74BC
6D7yjpc41qdd5/Rf2Snnm9Ao/kvQA1WTfc0zrT0Q20Z/SLkfgYcjajEF90NqbbEcTXeiLLBVOTqo
nupLFznq2KV5vGfgEhINLEiXrwaQ8rr7bMiwPODIr+4spKl3AfLkdQLwIBCs6BVUFMgBsVjbMqcj
VFf2dVIBthS2iYcsAZ5fGaF1E3o3rBoYGsUwmGcXIs+KRSVl4xBk05IJ6evTcAitaXgXBAnHTG8o
yq1+NaZQd6ewrX0XH8aQzuxWy+jLLtsIOCenmjQrcBTM5RUv0QMws+KJlh1zXEmqRrTI9YvspUww
NHN0yk/XCDjyk11iyZ6qcZMTPIWHhwiUBrKQKykIlO4Zt1zndyi94Uvs0gBvxLgrEJizWWlVEt4S
bTxjWjL2qbSXybAgSXvghInAzPyw8ghxRIT5i7LGk+X4jLHga43bAQ9CuR1TK/UJZiBCj97CVoWI
3bzSgk4Y2eSVWZV90NVMIraufXUmfBRjZd6PgeasCg2UUF7vpUfxnDSTe4UNS4vH7V/nemegp31r
yrkmVWv4hjgYJDlnpls9uNO6diX5NxqDVnbD8EvRp9/qQPRPVde+SfhaNsXRmxmi/JaAwQ9pHX+t
EI2wSjOTDZg1brNUDVdFeFya2d7GYdRKUhB3clx99I2h7tsUJ6nyaj/msLX3Uu++YezOp8rd26Nc
zgGVuKom2aIip8b0RkYPrC33sdDWxkzGPQbq8GC0ZbZVsVncJYs5M3PeIRAgCI67mdBjfW/EBhMf
u862aM+hUTRAEo1uSRkB9bubsr1ZN8GDJ670tqdLn0XMcrvmWNTWoysTecw1Rpkx4hzH7ManGanO
1DKYlHGfXGxP4dEDJO/MTrGFXqtW2tT/UGqabnM+XDwm15EwzOusKp8QvuIct5NETT9/E2k3PfTW
BvVKVJTaC70y0Bs2LU63aX/oMmv8ImqHg5WreI0+1dn2Mh9wxSTfcrsdKIMG+FzOeIZZw+AoTghJ
MggQsbLJQ0luOtcuJG3Qbh/qKDrlPSciwy3rfexAhdHzBn5zDDdTN0yi1sq2vXfwn9dxLI+xzZn7
FZH4fsosADpOCT+4Z/3W9UMPvNw1q2tQQ2Qr2OR4pOv+GDAdjptqL2p7vJuWL8Xc99uUdg/Hj41H
03AdMH86ZHb3nHXye8M0eK3432XmZqsmFNo+IZWODsun5rHfozSvDhXYYTzQ3xsezvVgtUct2OQG
MQvusAoq6HAk5mTrzES+DE2yNlkIG+ep9NxkB+LbHspzIF4QgYUngBkbvEFEWLvBV12TxnbOkURv
bLfB7TQVB3RTEYcydOtZAqNW0HsstXBXSQ6t2Kr8krx6d2Kkjve9MzHEQEd9sZMoWc2GpBSEotNO
zN0Q2u9AxZMjMmT+LCFLZ0W70af+XUmDfK2i+mgXgR80Zz1zBph89gnnWQKuusUbyVDRa/eqWozA
6c2z6NyGJTN8mrqjcl+10YtARgAeLBdlhQbxorWqZjMah6rsqf80P7DFx5yLk+HIj6mUu7j2SmoJ
7yJMcbVilMBsQfw+HAMOSRpYPmPKetMtisTB/aRsmVb4ZRgENZukHXal6W5bYzHLgeNI6xfLfrXo
G+KmpZcfS7Nf6wlynrrRP/ARELjFZH4McAdj6dXObl1umxpgCwk09NIczOSKGLiVFtL3wcNPahpZ
QCHXG7eL9OnRpRtDC/l57XyrC64wNhQOlOkHToNxlU2KgalulPuOe/dB6PU2EQH68veGe8ef81mt
maADESqsUxaOu7opi6uu0bN0+ZQiq3xBPEeprN9yKxsO5D1Dv0VPlROqtmlb98yIxB/iOxvD2ypu
IaY7wOQSufa8tMZ0v04yY2+KnlMKLdlN73AeCAEio/ejCSmj0FnR146CaWMSW9ykDP/LKgfwr+Mb
y6w7A2iqMUd7kIikokh0zANRzCCHFOYqdjZLd8g+cQOQNsF45nBf+aR8hRtW/gtMGLK9id4MXGwU
eYtqHXiGc2TneaHBkvuzgls+2fHOAjjYu3S8izZ66AO3xQ2R2OvUhXrRze/EsyJd8NAFfmVKAU94
R5jg96bot8E4fdaJu7eMxGS2kWen37/gRRTg4UufroeG65yusukxV7DqB8tqSPfMo/VQxNHRQw9U
YSemca3La112b2kefif+xqVc1pF8at3RE8MRT2Fzpuf5CNt1nEz9zZ7UlnoCX3BeOXc6ka3wIGbY
oN0r4T/O/fKHhBSYL43xXFTZyCB+dtcEA/+Im9zY2mYIzLZFQMGhQu4KmpTMuSbwmQGCDpy6F02p
Amfq4IC+Jj6Ac8la14cF5xnWz2ZuncC5oPSyhupgzs17JjkooKBoCYTEKavnhU2oLnE2VlJsvcEx
jl6XYNTqGrT/MXBqP0s6In8t1n+azLQCoOsd82y6jHUYnqrW1I508cLT79921a7riV6BY3qyXVL6
BlCte88u8g00/0sHc8rH1+IRZLVGKi+PEyybrIAXgDQk3ZTwAJ7EzZNzDDuyii8V1491NE4/DS8q
90WKnFeZzaX2VEiQva4OY1zci1G0jzG5OX71Usy6+A49N5FYy8q5H48zA951GA/FHu0KC/Lozucy
mPcQpIkk+UHuS3XBqLSPcs/z2V+tNTobc90kxQSL23Guwaj2sRjlBccMwhQvvYLbGOO2QdrLeTRQ
y1oVeyP5tfF0dUkeAf8dkE9K6mE0DsaTILwISzju8w5CsgPZDH80CycpXAt7MRwAiNp74cJj4kxd
Hqs+Ihorr7VzbrEMZal9djHJ3JnxjM8CMcYz/UuwmZti4s+GzQPCY4QqlSg8GjWrisdJS4zuYKYm
DGuz4MrTvdImXSCedTnLRgwkQJbsOY6WT50EqKAGFJwIy5Knzh7PNnblL6PRvQ0uotNoSV+0swXj
LhM4A00qCK7AwiB08N4h8RJbj8J03eRilWWleW5mtXViFhr+6YPo1Xxro+G7g37o8lZ22EEgw1wN
sFh+3/AT2Ovlk2tQ0kURSlT8aT75CU9pnr9hqyeBL8/KbYp7ahs7PaBg5IfUJPlpEcatwNZirJbu
XZg188rWVMVnlxT1TrCwL3Zw2vS5s0wG2SqxR5icYO69UehMQmCOqrIDtjvr4y2N+sc4sUqO1kLQ
rxHnTsNDKC3LvE8MZ9o2qEP9Noj3gci7u1G3KEIq+TbE6UqPiB9C/5c8o02lfVowdPOWeXgCzyMJ
2q8Ysj36PcPF0Gkng0Ug8cNTE/QTUqUrMaN2msg6GhpQ9hHm/tWM6Idolty4S2TyAXFF3vVknl8b
qA0geMCBBu6d0RnOxUlhruDXDUvt1qdpfxg94KSyY7gWTqbnj9XkHtAL+DIcH9y5mbZ6lGn00AkO
o6W8zYgVOTg1G7+ax+E+zVywM0O7tZTynuMSOH+kMiZJkIkR0w0XLFGXotBp2BTsPN7ymNC4UH7f
IcdpVCRPlZswdWrFE0gIapicIL8mOgWtSY5y0TTaNkt69lnsdXdd+84SpLZuZeAKRsR20HJQm3nm
7JAwFkcBJvJSZx1pjRBJgdR6+inXCA1CyN2t6LjCPjM5L0eIt06iHka/47TdTvZmFqHkerYpIAv3
lolMX1VT515UBPmtatpqz0ROO7qicVGat69Gpxs/aHhSO0Ie9yrh0O/K8UFOvVw3plG+m6n3vS0j
XGdOFaL3D4iSrIJHHpoJIvk0Xu16ds8J9gAl0+EV3uUioKS1G4qKTqfVTrcMiIMM+/oY1NmXAbYh
kLJmh5UTb5hijmQOjJuwSIWvDFOofUww4EYcn10tIHc2bR9aj0bIBjBWAnQMjNmsZelJURXW8TCd
G0NOiIqaZt+EDhj8yDrmQ20dOf3sytkJjhU8k3U7GwGBiB8M1WkHmuW0o3PDIUdMsMknBFbEC/jV
mDzKBkhkbnGLTTB5KGkJ0nObbStnfUMQpLUuoah+YfqusBUNw12AfndLJ/4ZCDmRBG6004f4C4V/
tYP4CJZCJMWmK4aLE4r0YZKXhK7wrN8BrngJCFZc90t3IJqNZJ8KHIIdoyizDKx1lTbjqQ8UVWQU
nBRj78ozwG8Oqriz0Fjp0D58ANzyuUrKXe4J4idZN1zRqpPpMR5Ake5nw9icrCwM3/oca0hVmc+Y
G8wrmHekALUTvgUtHfbeprGVgzBtOqKkK+nopxLlYNjNCZO16uANSPfmivq+HgGIzE5twWz3tkTw
sUhNQNHyiQifMeHqy6wn9WZGC6C32U1OTfOaZa9NMR8B9g0PBlVeSvl3TANysqyC3aBBHuhbgFf3
SZblm4D40300EwQgwjy7VSZNTU8jgrNr8yVzdZ/x66P1CMKr2VUvNMOqeylwxk+cB4857rlGW7Jv
6R89lJhDfSPs5E6GoYUN0nsY+a32uYiCdZ7CNVgGoquAzJMz+ax+TX/qKZBdyEjOuWPTxqo95O2r
o8V3eCWKUdzBivrWG1X/BCDCc+v4uZ47xH9zTOdsxN4cLgEVaXkuE6S89aydCPGGW06sxYRn4sQz
6IRyuA0FimWLqLTGDZttTNlmGXCsWtMBjjXToSskdWuzHKFL6LA6mHGRhZgLBNtn5RJBqXaIV04E
MBzdWdW+5knGkVEdI+rJdqrN9aPHMG7V5iFUQ2cGoKu/GmRB7IOAzDY8GNw+Zk9gAui1FcUcI1Or
LJmsPQ5VPx2T6KmMwxxZJFtKgKpkL+k8rexEaBd+f0zmBPWtsNEHF+M1HKLo7BI2UUbUi73qrG1r
lhxcRUh6ZAsku86BO1UJWUim1/klN45fuPYXkPgakAM8x7mDgLy1sesMldQ2ZkekKxXeA7wnvSVI
ULfc8A7PuJ+OJfJkDCYFXoPDiEYJ7Fl2xekJ4V4nFXMK5NWm70/IBOc4UB/vPQTLQ5zUUExIPoZ+
4IDXYJp7sTem1bnI+VvCrNE7XptmnjY/CfP+TlS2SMZ+Ft3TaEDXy2jHRIinS4mw72dJWWH0XZ/F
stsYQfZuUmBkpobuoCzOnjKv6L0ea70ikbM4kKrLXSLv50n7qDKQn4Il/TxwihDe8KD3TFgoilZj
FX0lbX0vIRYtig/ogJyXi/yTox3KDsS///wbIBT8yy9gL5Y7j9JDCiH//AuQymvA+9IQG3vlTWNK
iHGkO8Zpw/FveiFk4V5ZbfoftHi6vljsfv3cPGPR4WHaFZb3ixRvaufBGGeJc7MNXmSBZkZXg+sb
mCVwXNvtDjLkF41w0XMW0QBMDVoPpWuEzxoytZzWgz0QOGvc4CsWb0AZn2i3E7qCM18h5vYH7ZKT
YI+uY745BYEheTJ2m+E0GoPN+B/lTs+pBD1diP4D7Q2HfJ1ZCdR8HHHJomRIBowxjAuzlnSoEfU4
rgMUfh51ok+H9RuUtHBVx+4lqFE1JXIPhPmI1gE1GHt7VG5Mc7i1iAtL/QNFzFGJIlpFZvGYW9bV
KZq3yHRxxZFKS6y0hp49JwtWd56MJP5sx/C7VNY1aciEb4wPOylvcWPd0mC4t6zy2RiMH1KzCfez
n9pwfrFyTBNefkhqXqP2tKd5Ck4k6ew7iQ5ctQkJGuaOsLJ9pLDskMmaq+Q5vB+LEaFd8xjlxc3O
UHmN6Tvq/dBL7C1jzXun18zDAAa3SjO5m0VdrytFvoab2gbBtQTsRrLAwasw3BOYOr3FYKojJj4+
qIxiZyKn2iClWXoKJHC6xJdvNCQJpyLdaBqipN/v5MVSiwX13w9j+2dT7S/f/s8nBotl/o823P/n
zLq6QOnq4In9r//++4fzd35dP/oovschx+WfJcV//J//UhU79m+ui3ZYOp7nCrxaP6uKHd01ONi5
uHBNh2Xu36JiU/zmeDrRZcgDWARdyQLyb9cuf0X0ke65tul6hPUiE/7fb/BPV/OPq/sng9OvomLh
IClGpoyA2RZS/ioqBurrgGlNpp1uE7vGpGM5qzGQ8IvQYVQdQSy3bW+Pq1Bn1wy0C6teuDIzZ7zR
FflK96HbDkSMniIju4/06mpAfr6OPduDQbLVtjPAgZEFSiyxHkf3lsOcS7ZAQ+1hKdmKR1VN+g4Y
Yr215pIEwiUEEpz8OiCVgDAI7D+m+ay0tCfJnfS3/393F13cTU9T9eN//LeP73lcrOO2a+Jv3c/3
qGnrOnfb//nWfv3Rdv+1+lGEH9nf/H//urE98ZuwYetJ7m1pcgdzk/7bj2795hqeQQPPdjzu1j9u
bMP5zTCFg4CdWw6Dk/nHjW3ov1mSp851uCddy5HG/82Nrf8qS7c91/QYZpoWh2XHtpct+ie1vCO1
sM5cnJNwvL5wVrk4Ujwp29p7SfWOiHLVg8/2jelKGdiuVPmIUP4/bMh/MQ/yHiBjGqj/efB5ln8x
DyaGCnAFeA7pm6gGK8v7dBxxoQ0xkDNDC877BrYBtJfRI8JAW0cGiQPVRxGwTVeebnpRu9B+rY1m
uCZCPoj7cThWi0TD8pVo+pXrmge7pk1h6s7dVGWfVgnG0pqnfWeayBk7EDkRuQ8ViqSayMjZ5q9l
k+8LnbJIj6EZzw1fiHgm5u9sGoXaJGQNx2EDiLAkhoRT37yFi3eTHRl0ATrD/XTg0sZoWLSvP91j
/16dfl6N9F8Lv+UDM1zqJniAmDCc5aL+dNG8to1lMuXuzgrk0zycIqIq1qnYiw6tSokObmJITEwH
Z5QM443GyX4Tjbx/AxIGpz3ETl6276BhjyJ+/w9vbvFX/FxdLW/O1C3Wa8PWcWH88uZSF/KVYgq+
cwVKUdatjUvP2DWib/roPsFi5ACHr9InUfwI2AhkbKg9/fN7+LXAW94CHxCcBUzKGJ2W1fynz8fh
zkhgKyITB/MOfpC0X/jzQyNe0RvfkB+SkUcCKaPK/F+OoT+VAT9fmr+5MpaJ146b2TII4PjlcWqM
RhcK3jVndPpuaA5WWqte6Utlq5Fjsc8Nuvrn35VF4tePG+Mru5NnCx5f45eHxwhwqEMpw1MR5aAk
YEuvQDw+kMTy7Z9f6G8+VKAZtu6wRVtIWH95IUub+aSXpxSv+7eCAL1cSz477r6hSr6nZnGLK/0g
jbt/flV9+bG/3E7s38u6aUpLWOKXl1W9LEunlc6O0L9vumPegbQ+hlP17OnWW9+4lxxyZD7bKOjp
+/7zizsss395cUOntpCskTh3frmcse5KPA2hs5MR8xpCJDD7mzW5JPAwaMUEYPFmwmbXDk5bxOdL
ynpXAXoWZ9E+x7jksz51t6EhF+oPSSupeh30GvN+WxJttPx7sjVyTCfQAZPUbXYaSTHaYvtRTQKg
+6AzrtglAzjiyIOBB2epsWOcGwhctjUuIR/bZUS+5Pg6a8wuK1t+dfIK3zqSZU4nJLfqqe+AyvIN
9LsnOpdnGsfFPvSGaZUruh9ZSqgvWLeVNUn6vAKbPTbKr2VmLu0L4m2ner4pXRmbCXEbfd4G8Qm0
76IPyVbBWg75jMWyLOp1iF0RGxGPdITydwqcCrMTedS2pb+5qgUdIRWa11LP/sN1Mv9mzfEsz2Yz
FRhd/vLYjUVsjNYEhDC000+twM2UYE6KQ+uUK7puxnCze/uLO6XvUmSfA4gDpdRelt1xSstb76EK
KqsbGEjY67a+RXxAdGb4Ens/jDD+rEkX1TnQpYnTklIxLkN9158BXCA0kddqnogqcYrbP998f3vn
e+zvkqOXsEgF+vMq1iSTLKwAb8Bcl0c9CfxhYCpjN/1dPacIcFcxKIdVyQxtZUBe++dXX374nx87
Sl0KDxYk16KG/uXFISO3o5cAbJZl/eSUzo1RzY2C96kp83e7EJeoCtv/sHiyjnBw+MvLGkJH6kCt
5NjmLyt3vfALHaPlgfMQ8bV5e1m49bwR4aPPfW+88bVtYFWMcULsTKJjc9aceG+YI37y4CpCcK/B
ImidyKFGmHwhoJD7/Sw0pFYJigN8K2zNgIBWpjah7XEBr7sClawDYVINCkB1TbziVCGLtK2r5nYp
AOqIVyzMY5gWT11rgGdB0SWCDhVrrwPOCHv4YJi/+3p0fOFWfqqSL7lQ4LQmxAWV9mTa1tM8t7uk
jz/zgakKoeD4wprhwVJYqpMURWJO0GRdcMJvH+zOI6UA40MmviUa8y1tS+bLtu9ZIej4QbHjRvWi
QyfLdifI2VmX2b4sml3mlW+zVqLdo8Ev88JAsTX6LsDAperRGZ3pTdBC92G6BJDv3DkAlh2XTaMt
AmLL1dfMNlJM5NWZ2Fy67SM6Tqqc+3q0X5dKpqlU5DdN9k4fhD3cGxEa0GAfsSfEIr9mlRKbwPwo
ibjhIF6jN9a+hunwQIrL3rWGg5pxE5nqx+Ca9ip0cJ8I5JZkDdGWHd6wwCMDRtnb2/k5H5nlK2PO
6D7m7yMC0S0OnngQzMnRWkq5KdvhlZ587IdEEnZF+Vm7Zu23RfaZB8tkpt/0qnhcIgsHrqeV5d/m
pH/0bEQY0PCZKQPWLXm1JuBFyD/w0XBr+JSzFwjFtZ91F4g7Jv8u+5yH4rUIhx2MvY1eeVcCiOfF
2UKiE26VNsGFUMREFsaTsSGq8ylQrCeGvR7RbzL7byCM4ZfpKX59tJxvkPf2YcgCAsxU4svmVsox
WxqioVILnQ+9rnsmeFxqN+m+oivcsjCjoA3EAHLEgv35pNrunmkPyhE4eEQ41qsi5gfixID47zyZ
0qAVEnpkm43pN6ZpLznzjpWQJYm7BtdAqHFReokVngKu8fRdm5j5tv0xVPZaaTOwqRLYzFyR4ywr
6dcF18mtvVs4YXGax3ILWMrC/IbefPQWRjSPQmkRSBu4KGjqJbuB8dArC2m86fgWsml/0c/WgAVH
T0D9pkwvhSV/RHkHANFi34gFzy+WCuJ4mJKO9v8i6TyWG0eyKPpFiIBLmC1B0FOivEobhCy8N5nA
189Bz2aiY6anSiKBzGfuPTf7l3Nv8e6hcDaq5IDaljW6IDsaZlRb++2mUMhAzCF+WZ8YA2Y3liAT
VJP7Vss1VRIwCmI/NIeFhl5U07EmzkAdRAQ+vnGsA6wweyPa4U03RL6V7kK0WM4iFGtpP2m7vDPS
sDA1ZOgT7PnOXGGJc/yjWeSm+FQtqBV8SMlNftYytTXB/20gzpMqt96onOAAt/6Tva/+94kh2dXL
n2Rrf/WJvZKDI/JU1UQMaLHPKmJWNTZ6QSe8X5upJLKBNe/IYFbP21SUvDkGQRxY+mCDRjzAlJoJ
EFDJKy94kZrm5gxU+aMNdsMC9pFFFrJLgARtgi4NESuLzRS5I+EINmM7lsk5Dgme/UZrXlOnJxzd
4u/3m/amey2+ESo8VIy3pJJvaO+/oRHeIK7zS+nlbeqbC/ZDwslp0WRFKNrAkhaDmtOgtK+wWE3r
qNywsN84lWSIQfmrw15tBxLFSbE91Lr2hpOYJZpKu5AfI+OXNgmO+P/dWoJl5NWhkynK5uzwQjrA
IlRpvHdjoQWc619NwzdTSAqm2pcB1m/B/0G+jUIYgUD8bsxNjudr7jdTJk+NLIcdEqTrmLWEohvd
q6radr/kNY3C/GYpXkWo6fihEV1O8EnpoNCKxDUhH7wkmwF3FoZDvm9kW4gt6z+0r2h80gHY/ATy
SHcapjgzqCCioN47FHEYgvG22XP14YD9Z20JEMaG56lNOUF96hG8lwErZtv2enqoPIbDaA2etZjc
yYZyTa6nVM9/xD4vaupl30hh/VD6PYUNmr+6+G58uhmpGvx00JD+e0i4mND3RfZj0+sQt+39qM/3
U+rsTStbNs00eSv84YE2CWp8PKfh5Fj4Papdh2dBM8qL7Q9QiI7mYt9ZZQ3Eics2osii+LEONSjW
VSRWETlg5t29AwlaZaBPU07TEe9vnmftRl/cV78pH5BeMh4u7nVpGNfGRAg7t0Z3rCd24XENc3NR
8xOYJvwzTQNaLhbIhoSQiP6Mt6pemZvwrnEaPGIy/5yt5F9FLO0htQg3yyBvaiZbZcesPyufB2gY
PM7/qD8BvX20pgYaiVHeKCmuizt9y7bVghjfkim1N31NqwFydqysR00Bq896rkxptp9GvDwh5qy2
CqUepA4kxbx5vV3eVGthhbW5S/TZ5yjF1RuD6XL4NkmN5RZS7bZnK7yJajRrMJ1Urn+MOUfIf1cs
8mT2VXjkQ9kuuEhIJrYKjOEFgHGn0TtIfKRwY4rQtYwz37YvVZXc56CZz4Upj/nkUemsJ7qrIcib
DB6xYcaQsdqC8o4jotEAywNdvawEXSnB4ovE8c/E3F5sHJs64Tqtax8M8OhohDxC6v3uMuPH/n8F
M/GDNrFvIhHjl7Hr7jTpzZMdM8QQs8RE0r9nEx9FlvJ7CAtUra4QckUefCayd1C63q9E3KXsqwDV
r7tzGgK4LLThyuaPHuvoVx+MR4jdf7GFz6jJOGm9ZnibFHW1Y98bRXWBFELsJ0Hfgd8Ry2igxQ6s
hL8V/fRTV2sXYePeY3h2429EXg8pxkKJA719P2mG5PGCOuVpzmZy0pfGgUYlhibZm0B1vObOa6y3
nu9sm3UjHDbS/FBHlo9jbD4PqWNv89RGvd+7R7ep9Rtk9iqknIr3bZvACYQVt0WsCTvRU19TB4FV
4s7flZU8iYLAYqOrh42T52/NxOxKq1AtOokMDAP1MLnBmLPYw9VZ/tHcZXmGGrfGUTVRM/43XNPh
OBJBhBJDpTGvmRz2k2nf07PtPSTD57au3o1Wy26x29wV9lvCSOo0oPWtU4BCtqYHOLyJTsvp/Vjc
3hVGmxzt7JQ76RMRUMQYDgnmK5McMGtgD2t61wKeKqEH4G9SNdybGEYqeGhHvmlMDtTNO3a4OwvL
9n5q9YHUGAaCM4RV2iUO85zy1skBfxfHFAwVZ13abcfKM/eaQ0T1qBq29sAgXLv4SfHQQF9ig4xl
eO+041verWFeFMGWupuYxsR+deON2/vYOXZdLvewDnZGZNyWaDC2fAm/a5RAD39yx2Cl2Tu5dkqa
+Zbb9dtY60fWPNCGBs0Ke59NsEp3VC3o/kmDc/xYbBnqlxurJNXbhqfWowdBND48DGCnE2seKF1X
y4h4W6zl3AjrN0rXMeG17pjdLKLHVOf3t5nKRgEMlLkZSAc3oT+MeYAqLN2P/OhksmzxSzJyi/wn
m/rp6M5c8bHZxSyjh3uB0hSDg4961ROhQdB5/9fTTeEgpbWr86jbdIk1bDA5Y9Gc1UPZxQQjJBer
Qw8EUZDsncJ7lsVMkliWcWiRDt5jOupHqzh0yytRrs61xocdDD6igapxCXW9Yq4/AAzm2LJRs3Xw
igYcz7o/D9uaqGEtE69sPbxAdcYLWumD7c1fS+ZQ0xlVs/WmpgtaIS+j1H+lg6bNio5Oat/Zdcws
oERFp/vYwkrAasVwBv7YhiCSiO4ASlkmX8WA8FPv/TNpj8Cl4C8FRqddiOimc9JuFoKUYA0G2NlE
6DqO+arXdB7EIofmku6WNnnNbYC9Cb/U4o6vFvKwrYV5cxO1/Nc87qQnIZEdtCRdhfzVpsDdsmPz
e130bfXjKTTFoM+uxtQeKzN7kJgVNig9dymeuqggO0qM6KxICnNH2KgWia+EttwWR5EHCOwv7rXn
GYIhLTGy/ZWX7jfmT7tmo+VmdJk4IAPcN/izAWZrUoDMcB1wqcvZbOtjwZVCiY1HoGpQ6kcP7pQ+
y/TsRoR4qf4JW/AYGh6MBDl+yNhC61u5u64ZUVJYDBiM+Fl6uN1ryHhRigpy9LRf0ZbfmtZByEoT
ai/kQWuVNCwUVyL5NOr16fGR/0VN9kRDQDSUJJal6kEjphxaI5CMwSv3/kAasM/2dOMR27Sxesw/
irwzExXmViDFQI5CcWumeDta7oRs7DbQMMpwkta0Nf36GZ/Yk214D6I1cZAMPoGhY0Bu0bgx24iW
aC3LJKYDonOPmOgeWOc9ZXw0gZWN1Fhkfg3v+LCcgLeNgVSbwelnAVx10thG8fSL95qoIo0SZ4Gf
sjWrFiGexRi+iRx8PcnLaIidXFtWXy0PVe/+djlK7QIpX6vrZPdgO+Ed2uuRd53ju9Fm+Jbast0Z
M6qzYdH3mA13gyHfMfVKGdaZSHaoxG2kuYR5ViYFCHVmZJCAO/7+9z+Army2CgLkzijdx0Jp3t5I
PFy1Nm1YEiU+rQL/VGuQrO77eBpDn2inKYWdTVuPny/9A3W2pm0PD1oEEVB9IQ4kH2ikRs+6M7UI
an7oCxuzn3+aIaKYykZExOk6wiBeOCRUYVtxzqVRDrvPxkDEKbTXlgWTSS4JU9k25Adu+sX6sdHN
IHmp3lfsbz4n58JPOo65rU4AyKaqQAUB6Gkk4Q8quehZ8y+ChGMt053OoAHWW3NunXpEHEixLMgW
9EseKzOPo0Cq127iJdTQr+L2Nsr511ZQ8EqNuaDtPrZ29cOyZ29NxrNyk2Ez99175mpfbYLJ1xmP
HqIgO2M0aacOlM2Vbqwn+Wbqkyd/IXyd0r3rdACCq8aJxHU6RoJHVDeGKG6qDeR4WhRK2u4Auua2
pM09HJr1sHcOizL3Q3t1ogVVdkJj35DlbLMhGiIV7WW1Ygnng6OV0baTnAazgYMK2WVSkXPWjQ1G
nvkvclY2hzWFOTq2NbDpRLc8YCZZY2b8AQMns4HBRDY7Ix86qIStX4etTxr5cUl4Ci3VwXsY52uR
LlHAV0KAaCcsGkzgaS5GSUKJy8YkIaOeH9xly+UO6EayJmi7i5vYiKLIsgIRQM47VonUZ97ENREP
AyOJ9kDMx6Hu5UOc6g+Rhyt4nFsUyuIeogNjzOE+W40LfvaeteOLAVt4MxwaT90IAtCDPqEYHO3s
DRpA6PL42LU4D3VFZlzj0hCORuDaxqfMpCDemVgfOZffEZGJNYZBJBwKEF39m+CLkbnNtTt+szvY
RNgNmDt334Cq9lhpDZxKKTzEBVPZ7KBTEfTkiDKugIWzbR+Bs4mj1VxKEFbgduWXSyPh4EUNHFn/
tvQmyGCowbCynNXi0/Gm9Pw4iPHUF/21BzKfKwYEHs65oHX196H0keXqXkCgJh1F5GIRRJ6N4H5X
ZyZRUK6HRcZp3qzmH8uGFPUwic9GFX9nVQF3xkaHZ0T0EDikoD2ETDx3aUaOkI71PCb8nAJanJSL
64okRqLUBTp3uBHfY8fJ5Kj+LvWLbUP6x8lqyNI1U4U/q12OPaEtvo26lyJvwywvbMhNUQ6+3HTA
jaqJrU8WaOIOH/73HD3xYS37QU7A/8bv8dEoFiZIMec7lvk1qOGdsON605NHsYGkQbcnQT8NVnXn
D9UtMmxSrP3pEnfEcwgCJl70qtuBD7GCUivGYIo9LlvQAwZG9prcdX4iBA3cv+9jkT9YCeENlmt9
pEu9r6oFiN9EcoMyP81edwIA1MfZhV4dwYVxZ6CMSVKQn2USAzaI8whricAB/6GdokurT0B8h+hh
8rtpDcdBmTOn7yRDEbYDRzgYdP0tq9+jiCBBNFkkWpv3rDGvk5nPJ+4QrLCYI2evniglo99iIDos
8hsaZ/gu5qjHx/oR69MVRwuJszm23zh3P1LycQIIUM+eqsVF1txY2awfzBAlVA85xtN2Ts/fOMBV
m1lK7xfXtc9mbOeUGQmkEBhRmqYeMBSiUM7Jck310FfFc8tw8mFFy4xCajvdrZs909GgoCTak8Wd
oMfAacZsNGgM3jLpcWMqqZJwzlYKTIAJWeeUYeYbi+wj8gb7mMPrwj2+Z4VFMGqmA5hOkHAVqnhJ
xluWgJHURmxc+dIWYCCclmYEaJKjKoRi4Hy2hr4asvQrXg5q38b7xhqlXgGfq43DMR96TB43EzE/
G3KR6l2GCD9gDnPFW9HCPI0/SisTYUazXJJZejEVbJnOZkEcAbkaMyye9mg0W4JJojN07AsRoPAx
ZOkde3eAG1d9sgqC5AFNtCW5ydCT8VDoHoQwxvLHljg9Qvm0+ODhXgPwtsd12QVCd480EswVyDvc
ZfPMX6Bj9ZVG7D2TofwR6/06hoTdm3d4FGiigRohijiMyvpJFeVub4mrpQ93BB5NWnNY9OknlZ0J
1NUDxFHduwSWEz6VBAQk82z0UQuBKaY8keXB7ggA5RymUYWmz/fIZLN406ORWTE2WZz60NsLARQ4
Nn9QunXSnrd5Mg2B4NPJVRnWdh92Vn5ie+0G8ETnrWvp7X60zGshz8YUIRWKevLRPdxYw4tJavrJ
VehGnbEjeRGbACX0vhvHCBebQxwkzcKaYUw657TxfF0xCXKpc93H/wqCZZiedXC7J56bPwezPqE0
bB2YW7EwKEemMIIAXiZxhYAgYvfDBdVvAI5BHP1Ef8SIdYBNHYeRLZKghELSzjqbjc56rHLxYbD6
OsTWpz3QNyc+4GSzjEKgqRPy+4ntV0RQLb2fZtT/Rmd4z/BYVBHA8rTPL9Lt3k1veMl0QYpyWuK0
EO8KK9ymR7AXRFEFl36ooZEOcNyJEdgIl30nZlZcfFwgzEufkpFmHcgdMPf5qCrwQXMzPkpl4/4c
87c1NSacHVnigdUOlJqtIvljRseJuplFhnNlAcgiI9J2i2X/Rehzz4y8Lw6vw45lCUk7ufiVM27k
nGrGTckQ7hGWNOiCyCqsizLoEY8zkk6+WKbvVInepOrAL9QDsy/UDHk4FtkTtsB15bpKDrPqXxHl
P5GeasEyEKfsptW1rc8TSEoYiQlEBJthZ0V0a8Dq8rN1+xfD1OGE2PqRGTSZgIT+zp0z74WKCYrl
ceyJkBb3RUu1wWcPQyU54Mx4WRYfrEPVHJEFbS0lmwAQKwWHDQu1NGc6/g6DGy+cwaAVlSMFWg/J
IycBJWiY7e06HbdEmofxqmb3XMVFl9LHFpy/0qHj8LwnP5X3etHcej2GvwePIMi9ST8uHS3bmDoY
Ga2eUCyrPJZGTdSU9miZCvqeF93GrKrCuKCiYg88RnDWmV/cksST+z6jOuLl+F4tmY8VJdSMcTAY
+0bbDeV4Qt5LU5p2b6URklw68Rt2f/UY7fQeN2bnfeVtNiG0461u3TWh1bO/bCYmgV3uec4BJKdu
zm9LPQc4n74m3gjPfFtKRdq0JgYSPMs7U6WbxZvUztKZr/qieR+pAHB1mvcM4Xey5AB3Ge9vMrHW
oMrUd3FJ5iNAv7cus/KgS/njnGz5p+U96cgDYWV8a0wFwVi48Q3rC/YJI/HPng/JSVsAXKouCjSi
OBihc8WquCpIpGbD5r8XT6SXxGfe0GeXZDYu3i9h2+pEqB2ttrnuD2qHOAqJEbXQDd4cTu+CUSxj
If1aNupFbxsEUsWK9MjzTW1C+i8oBTtbjYc2BruTmd1eZM+1KzFU6Qt3LJCXPjKnXd4XH6ZufbGq
Uax3MnDxfvzaVMaT78f3XeIQFRRJQs5Xdn5b4DCKq70h7GfZ44V2zT/fn14aV1OE0jOxV2RjGVgL
w3Z0/jLbGDZW5cNHyasPaeeCKUARuiWL0WQULn5nLoxo07F2A7EXsZzrMU3iqmZ2KqDwLKxa5yhi
lZqP6tBga+QF8XOIlzGki9BY+rXQmBB71CAr5/o2OYoTQwKPnKbuyYTug9NAXtKCMS/ah1MhZmYO
pP6klunuvwl5wKTcYKTNdbFxdfnObP5uTNOTcKI1fda/YuY5piphRgISBItma+31tv+2a6pG5WY9
lyA0cgL/bhAYNvyBJCQVEQanfL5WeRtw/TA2Xtq3iDNw7zFMIrtvJ4x5B6qFrdfIOIVsARwwfoYj
qf9x8A9tlY7MOacXgRWRw+50trxW5EqYE07/HQw9K2iK6Usk6cMwE1XL2FwLU1beRWTmVyM374YS
koRJ1HXems+5zzxvnbffxcXCSHz9WIWuBXW8Wq5SMOvOsyOnXZNwjuFlf4OMCEXFqFChOwWBgg9j
QgWeV53CK+VwvgJqmMpxX7qTs0sk36GM5HGCJ08pPv1VTcXXmOADKqAj8CjWL7bH0roaAsgr044h
xbwlqQkT78BTi+GRPtlp3ypLfM+jemtjcwzasXqNm0kDBlveczHnIUusWz7RWSauoLYdubkbx1TB
0JXXab36MvgqXSm+PehSobRDL6keDJOWwmWgRfVnddt23lGaseHBdQs3/3nIooq58vLYVwwMHSQu
xoyB2GUwH4AcoTdhsBjnYbP+jHYHLaVMHA3SrP0sBPSSxe3Q1wO8msS2yogA63SDFaRGzKnNAuE8
lKz2raj/ELb4oZjCV5FP2LHmV9pObyo9SNkejDQTtoLEimiUBv1p9GaXq+01F/dI1E/ljO2KCgOq
NddZzeFCBjhI0OV+Vnh0DQAAnZu+exrJhwwAlhaBplEVxzGpCNtl6mE3S75jgeMzNW9HmpjF/sT1
99zU/MKJubxEsXnvRXDS7cL+SlvQrJPOvq6pWWy6dJo8FLfZbz5kKsLYG9+cmEe7QtA8Lw4OIP00
L9p+nLDMuY5L/m2HUZBNQA0nQrfMC2SUPEitemdn/k8ix507stcHXbxGoBLa4+N8ZjPQonRwsURr
9gvmvQ5pFXW16mt2AVX7rg/VtrFQeIqZoXqleR96hCu2nz/KQn5w2aJvQM6RZjYLJtOj9yyynzIa
rxmEDWWIA4qC+8paPtrJ8XmEga+QZXLA4mDs0/6uI0F+Qxtnh6XWn1Wlc8sj2IAUyb/dkM/HFOCJ
8EOgTQ3iSjxs3VGM+A/FAHMwElRtlGhthmzBS5M1v53CwNQlpGlEUmI1H/mxFbT2A5hfvCBdTSua
zp96jHMCQObMkLzVcGhmZNGQZISzkMVt+TfxkRyNCh9Pji6Xas67tiS5s3PBiTJPFpOrsnM2RpF8
O5mJ6gFjfVyNDtiA9hpxBzA6n8N4Al7cLnACjYrtZaJXL0Ln/OyxaeHBL38doihKtxrDDj8YcCD2
mUPFbbIwzw3YwLAJG2AHdx6xoe1McZSd1LJy8/injV7CV4jo2JFbBMSVXrqMJU3dcm03VFf5ZDwa
uIechCt89M9qNB+aDJ8qezwicDbJkD2wzIHSo3cffV3teKuMDdQIvv00esC/bgn7bpjF0RTPCpIE
y6BpF8cksUUs6QIZUZKa6gSgR508U8HwJxO6vBa5axxG1qUhvr/LjOJk0w+8INE0b6Oq+komRuQJ
yh8/W4mu7oukZiI9+lAtfN9Ao3mlSe+c7Ie8H9TTqP7NSdRv66m/OTMjcAHAAcZfuWcL6BzSTruz
ouxjSrTpVBr3GmERTx1jCLL9/hr4M9scoOmig+6JrGdTllB1SzhcSPQ4x0jrnHRyBkVoCxvwA7ko
TNa2biJfyC3OOYMotk31hDfv7DvT/coYSDtYIVqv8wmLQ+q8Fu0wwQRg+jFTp0frQqtbU6R1Yk7a
lTmFAqnYG6RGhinM2a4WcOqKlHdPz4qNO0hBFDCT34kSvCJSNSLGruGh2cSNSx2aF6yAQEkvA0oH
nLGYBa1534/11bIz6DNj++vKjHpytMiucF2cZ025ycrlzgE2bI4Ty0CGPAOYwT7pyh08rBEWZA2z
ZI6P0Dx5UGhBTAY5GxiduyGLn3UJrM2pplfiedKLQY7pdlCsCNTeGEi8IUxH5u23CY3j6BFjhHZC
vuS6RFjT0fTArHOJBwQtQcQmRixNDmozNQYSGVG9un38QJKDH1iuHuaDR1gxelo+aVbslfWnteuj
ucxPaHt/EflZHAyNFw5KMq1vXip2I7vcSj9nqZBqSJQnRvIM6oV3MWdnNypk35lffkBJsEMnjV6j
mHFyDWFFqKfUzZY9xtSDZvrdxjNmdCOdQHAV7ZxSrKSjE1Hprw7CnnLm6Iqij6WzGV03CbrldIZJ
FMNoGN17sCavRZaSrlZw1eSRRWJ6JpjLAurDBwV5JmYukMccDVFbIxtqLaqmbV7xwlsWz59LMQNt
pPA2uV9OvCaC51Hrn4ASYmzp113B8liYrBxgWlxiEPvIa3B0Tp69lWxtt76p7WzM82bPn0scaBGA
3ABgOqJ244nPPS3dGpr7V+WoK1OrCex50ned1tCHIyEwB4/4qRIVWQb9eM/18kiEZssYxg3clp9d
OtvaaIGD8INsJnGkjQGRl9rvpRY/Elr35oqCUkKu/IUCZkw0O8xD7can8j77oLJPYwwgTs4zBjDQ
OUR6XNhu6eSsQYnG78xWvg5LOMa3v67yefhcRgGqDpGHzhu3mxuQmKs0SuHAj7jEJMsla5pR7ZKk
xn7ERzXR1F4gSwJemJ6hCFojrRi4vfsskzeJuNRm9tOVbn52rc/BJlBrSDC0VQ8WV7cA2tdVnJNm
C4zPLaewdEvFIBt+U0E8OhuDhdLTgfFqj/W2XaLXWvQm00fGNjZTW4wIf6Xo981c3gaVvKgeRIcl
vBbKOTjEPlwgRIEG1gFioWQJvKXTN7Va4GthI2ePjniGDoQR7Z++xEno9OYdpddemyHdccFC412S
qygnxptLE3QZmyP3XfhT2MGXO0mdPWvTnObhtBTlx9jyaZLz9pnqio2MasNeB4+49PNt1I3HJu6e
45K9ZqpN54w5t3SncyeaZJfoa23IaVzsWOFRozKPi7DJkktTPTVEvsuIPGMFampjViZEq0Y9LbP8
nEetRL+CkiRqhltTdg+pab2Nsb8vFy4Va5hoS6cq9AzjfiFAqCwwYg/CuSlGPBvmjRszWgVBeGCL
GBWCOUUp+wiWLtYC1xtEs0zQmQE+QvwmJMllMCn45SS+YozHda1tk4ahGOyfY8k88ox468eV8DK6
RPXB1MSPXQmuo5w0f6cV/xhksaXsr5klPvOCTZbRGtVxYNNtpDn8Iaf6jZsK/kb6GXnNtc58WEkU
BiZXrutQ5HspED3/qNoXKWeI5Q17ZlHtC72iNS9rpG179BE2+7/hTSBxCiJGIEap3S26/elSaNvZ
TU/04awnw5/iPAwGVX2P1hd2vHTrdRaC6GRiLjXBaZc2TZ+ekglILw0D130fibOd7UNfd2iJLHcD
p0nS8agjDr89HaMdag9zR2Ncgyaolw6uYe7+mw0Qb8gP4+2iEXQlzOIoi77bcGV8FhnlI6wIjQxm
xZzmwbFn52Q8Ocwt2ZxTO2KMIzjYDkRnxs9mm45IYvxbynIV7x1Dw8xUPBBIOzC+u8gKd2oBE9z4
r3k5fRFhyFQ788+T38YhyIMbpxjJxZb9qtg/Hsl7PVkm/XUWj6AL5yh0rPatmKfoUPvLm100/0yo
Q8heSUwweJ2ygSK/BxGaQknkQ9UuWbN6jEjy601n3dOxdmrR83pyCklsf8HwMpFerl4MP+Xf69Qc
+PLByLTzMtjt85gyJVd+eddpu9ImV6ni6K1b6wX9DjHYfU5DC1XCbbLTXLT5EdnYU58ZDMttXldE
KaR/I5+ySTE+actbX5arIDqoy5se9cUum+r0AirJR4XmgiMTbZiy3BkbJffJSH+dquIu663fttR/
FZvLyEDTXFVMMY2jWYbJjJgw9z10q3FZ7tpBkvyoLcgYnFVBEdV7LdF2fWeMD22dPRocFu1YmMxi
mH44/Q7X441u711N2Q5lu3/SqvpEcvwrs2sWt1CL6sapL8bQPkaJcVIJI5alvY9sWPh5JCNuVto8
tIl8PjOe9pFwKH7NZKCz8BcnnNNAzHTTaI4AEoL9yOm8666Ltgg1ryODnLjAbCxp2/2fYfxtSp8Q
mAygvuk/tk5/6UiSjrLqqS6o4nOijBMB4hnAsruBWXKdhM3sjH3pNBhqHydsMsb0DJRvYeoAeq2a
ntOWZ2RymC/1ydG1hQuesdtT8M5sC9wxcMEMbvLK+vSwSm9RclHfJgzudefHI75uBVpyQBjwUBDZ
H4ok0jd9L+4BNNCMMpzomd9t6t5UoWrNFBnQrku9cX1BAjHO+WukyBEzHTc/lC7ylNZ5p+pvnpjA
E7/gH6HTr2NA/ch0iahNTxPH0WSoESfEYgCqLNIsJ8ITUrwOq8nOB+0xqUX65BrZAVc1LAX07wdC
HE9sW7PQ0ohWUVXBHi3hIyNptTrFkXpOZPsC9se4eLXLfqipJEIGkxzy9T9U4ZbHOoowitj+1atH
/5qZ46km3eWcyeUP22F67JpyOkzS/PIow84UbvJsa3IJfZFysUt0bbFnxFsN79qzYp56z4bt6me5
vYoEQ222bznX4q5t4hnsE9E9pSPehiLv9llZL5fErglEQ68XZEXNxNBKHvTi3zLmyKQ9pbGzWrZc
rf7Ohn68Sc0CRdNk38095BpECj9O9AD84mMwh+rkFEkouvwh1n06m+4buP1/PDdELBPLAjz+aGCi
/rIkBoPWfCKKII9c0C+ahwD5uLiGCrqZXSlAR4JRhRXMdpwFGldIWMdjeik9JtoUTUeY3zeECqSm
8zUwaq2fM40BKCNyYlh5nbzq2e85nfkY/vVznYQljL0lVc02JgMJHXz1lui3iGZjWwrPOjGc2moe
WZW4Ej4J7GFfPRlzsKTOpypRBqHHVZu5MblXUv1qZpl7b0/icUCZGFfDnaH/S1rOWsCtbjA5eMy6
mnNnak5tzsRNR3JMXJjktECdB8WG8dVYFx82hW6acCEj0HdDYHIUPXNyKSNn55ZE/JJc1571hsyH
YnkS6EkCoZmP0oiI11BRfjZSHDe4DmD5zEO6V+AQOJTpqPH+0aQx6iyha1J7A9px+bsSl7VjR6Q9
Kyv/xe8N49KJajgWk7YXHpoS05avsiVZE84nOvjYnSj3BWInh27GLAXC0rnHSg24pC/abZcXoQkA
bZst45o5i9GhF7rFLgx1epLH/ER6GtjjP1uhNjOpn6qaOflAfUjaSX/scCQFjTgy2yzPhmgvk7Us
J7HO3LBPXgyrZAqqmI2sAi+fPMRKEPrTL1G5c9Gy3JqI/WaLOi8DQepK4NdI9fyWW2DM592cTv6l
z5enNGEQaY6HZOY3T0ar3KOMgQGcsBGK1BMoZZgVVYLG+jiZVBe9tAPmh/JoLx7UxPFosb/LZqVt
hcSeUpnNQwdKTHRjeSi1jkR7DIabAt4KUJf8ZPvyBacZcx4HAn1JCjsnPph+SQ66pvegmom66aSi
9cGvH8QcW4y8ekF+BlotPmmEUST3MuY5MAZmwqMQ5GAXJfwY/SJfa4lyNNVCpxi2Hcg/Zlm/ERuk
fbnuIs10fPCVLHlUoP7H1YS1jFOJOzLfTrYNnrNNvkXSllfI67thnNOja9JKpJ2dhd3gHxf2uYfF
imHU1/KrA0bVLOaLbuSPGXuBvSuY+BFEuB7ZBSEYDnO8PqYAIKd1mLaZICUBTCvzkGhyuLGzB/we
gYMoGF3Shy0Fw7+HXPOxn+QX8HwcfugYI7t7pH+hwLXLbaFV6MBtsncm8y6yq/1SyjuN3nhnLPe0
4nW4AtwQTnHO6kcGriiGbEi0U6pfmCRdCkkgntcv+dbxuxNideNI0miiWJi1DWdKj6sjJwK5aFle
epzUgZ1TkDbLI6l5acDSDrkftLlezDf296Ftp2i6gLFisqQ6qE7CK269u7C2MacsNOukwts8i5Ap
rOREUvnWJjmE2ITzoHz34uGMC6uFUY+ZZn+qw9UQWZ2Cl4IXtPrjxEyPHh9thq5PuCQRKf1/7J3H
cuRKmqVfZWz2KIMWi1l0BEIrarWBMZkkNOCAw6Gefj5kV5tV3empnt5PL2hddetmkkHA/RfnfAeN
mHyxRt6xyrZe5l5cAj/S73amx3Q17t0XzvVdpbR87S6R4SkGSa7RzZCic0wSu90xALp5Wv9aNMm4
qfv+mDbutR38FxtMA+X1osudkUqW4P3WJCugWOj8TSv8xdP94cxdaLNL2SoMYIxUfsqc4AcchKSZ
2UwwBuKgwjEgMC1jceQuiL9pWmymah/7TMQXK1GS+6RmiqKBYhT9lEPys1TQA/FjDBWCeJc5iLqi
uAmLKaNqJ6DazaiT51m71rX5NiPm99tg2vfINfCIsidip28j7MpuziIvUqZxiIyhIZuRjpEQkJBn
2rCc6ZgPxTMulPFcMm8HhJ8+O1bBnDu+GUSeHU07eF3wSaM1zuu4KqmsXA3QHlhkvcWJ2o01S3jo
L/H47etMC4j5IDx1fmsle5FWUjS6rmmzu5pu2IijI/CWB7NL75SB/bTMvTcd/ktgM26xJKJWMy61
g2V5V9hIDQ/RhDtq4de1TIw71p99091bRjCcRQ3HPJeCXaQ/35VoXgmjy786tIHHP//JXxBMmpqt
df+npqsRfyubxNcJ6TEJyxrPqPDeJtx6Ryic2b1RNKA/k2EiqZu3bA4QQZOMkp1j8tnRtkmkTF3g
HzM/Si7KyAb4iARjJGBbl5GmiY37K1l0mpBGjaDotkLS9khdH5GuufEOJ459hPQBIFPqz2mXfUif
aoeBUlWgcf+u9O5lUKX+O/Y6yjS9eeDoJ8avG7QNVAGU0AYCXrl8MZqrXkfFWTXxlULE2xcaBZ8l
gmebMB0HavXZW77EZnxJc1mdBLy0tdIK6yirhRacseiaE3FK/e4kahDOkZ+zmxkfB7vD8kSIFipd
wshi0wh7h0i5gSSyLdxeY12VCORqkupX3jIlbYuCectEcZE6HCrWhYRrMuW9U43I1XB/14FdXSS6
/KKtGLyxr5LKPHiSUKqhJt6FXLhkIw3/e/ayX7XfHfOquXrslO/ItUapGMdhh8MrhFdFehaL1TRl
BVNcYZ6Ejg+PLSgXpelg8VIlaVgn4qOZECG4JIbpKLCikcpmGhXr9xztTcrAmgA4Q7F2Tu7jho1K
o7hrfc8tnvV+Zkuz8CGzgW1Y1jJ1p7LJqbfm5E41vqAeFW+1C3eFmVG07RxTPEgnyNaG1qnPLANj
2jbp1Z2c1/HixvbFW8pH4xmv2+McmDBcmW26UwtrwiPlxJhDX6g7hFT7TLMfzQiliHApKeZGPHfS
vk/MBEFPMu7aBn59xXXoEHsVWCdUNBopImgf6qJihDOq9TyXH76RnbgHB6Sc1kvCjG8tdGvYx5Us
QxoJFvMzogZz05olghj2XVAXd4jZaB74MDkmwsi6ygjZF98xERoIRC2OBee6dAsQ/BGGB/URfRTL
TFM/ZEnBNhIb03YkYhtRWYKu3j81/sbI88faNPj8KTkrxVCByJUH10doNdAKB8J6SzMgc1MCiht1
qKW5PyOaZYsXIkfjt4f4to6ceHnTYu0yR7BFfc0+j4A2Vllf3eYhhRbe9+JOTHkO4Sr76luegDUG
o+bAcjsOIHMMLNI1vNWxirS1U4p3K0cDIXsrWkVL3a0mFnmS3TbKEu3apNI9sGIuSIHG04UESoIk
F0NNh1ETo1O2LxJh/JtW5SKcZ9EeTbaFfltchWkgdJlsbZ0TjkF6yz1ECh/xFiLJ0rDPg3CPCOCc
01S2X4R7OWTE6GiyOCMJ/eoY8KAUn+f7OvPZp3jYYUoeuU2hx93GQXwOlyjb6AabcTnc8Wu9uRKp
CLvxMwu+RzWbwV7a4/048ti2lAQ0nyPxg7nh48F9T2rra1Cc1F0r9avRt2zIJwoOeogLd9p8OyH3
G0NHs9+UPX428bJdiYhDztjnncEJkfftv1Pl+Z8Z/88QEcoxRlW5Szizz9hfknAcIO23/IAD70uI
KPE58ZBLF35POxOfWbPwFkUDumxBLJ1ZBaE+6HthkzUyVQCBfXzTgdID9C16dz+BatnO7GOog8R4
mibJc+l+phgVeRd9g/DrAgsOExJHR2EGY2I12VZxH+PGD6XPRmEe9F2kT/gaWWWptiYC0nVh4KKV
b4Dwc3WizpEpcrPIo5O1AjLvOi36pMvrGy6xeZP0fnIF+2FsCHQI82BW9xSmTCWcgbqSCa/g8okg
YB8jI0Du1sJF8CSxTnVCrkyS3XmpYK5pSJAwM3E4ZMXqXnqtFTE/eu1XD7nnnfuym9a6oab9MCMY
N2cvPowzzr4ZjiHjdwqJNBmyCzfaqSitmheB9pWzR2MHirl8DOwsHMpIQkgbrJWYtSHM59o6JQlj
Vww76sHNnLNB8bNKaWqf3dnVL06hf7uo9I/RTDasXWjvDm3KNaN2xdk80Ee009F2Wo4osN8uM2Qz
atmczHs7buIja2wAlFUZsShk3K2XUX/xy6a/2EGDbV4dsr2I7IzAkgaRVUJkBrZVdvrq2IIzLD07
Oo4TRw6mDT/0SjYOk5FH605UBCQE1OYBQ61V3sriqot3o1LWmY19cxwwAgWq6M9OGsXnbgYTHgf3
mqv3Z8+Q9w0S90NRGtQHMQ60NNnRDHDlUIMmVVS8t77O21K2N9F31ONdHhYgtcl/MvpzZ+REtMTB
wYgSfWPpbOElcipi1gji0lG2jl40HzubyiiqvRNKPkLVazs/5N/MfRPUqM3bVCbFo3Yx/Ng4wuSH
/zii08AMikipDX5a/Mu33OQ2ApAn5zJ/R7r9aRdWcSa1gZEUqVt/UMeiMEbA+2m0s5qO3XeeXYyY
YNg25vaeppI+JI3DRBbAXol9WbE9nI5Qxk4VCmpc/1lO5zgGJ8vCSaSZdU/RwTEElylYm0p0RC+o
DCQjB6wkA7WZeCJyT9vGaAmRdhqXetEJw6aHfasIjcjtFy1noVM06T4wh2NSquIUdfK962CJjIJx
A+uXixYYe3cysWHJ58GcjJBjuVl7ZX6GVfzhNP3Gs0y0rMKUnAS47egGV4xWdbT04m5uf1GFMs6d
EH4lLirUzOE5gKPUdS5qfTG8IaOmHW6yx6avHoxy5m4zMzaMrE+CHDtAmnA12HQ2U3xfd9ykjTE4
J4YFqx4X+ceg2z/Kddxt2wzUCZRT/ZUETqaXgzqhRnm3PPfAJixe6Xx4STltbclinIw5uR48jKsy
/kncYo/bh7sM8IEv6ajZcbwL4T5BDbp2YLwtqO+rHgUa41p3POQtJYuSzW83xyEMl/k3g8FcY8Tk
5FOx0r32jLSgIjQktG30lWbqMNswyNtUbLaJLeeiTRvWtL7FEwJokxeHRk6iAzHYfenkYMkueE4C
X2wbRMhDjotFi5DgFR7wAF/i5hENz46Z3DUoVHtMOKsMH8fs2DfTmd97LHqxlf7YS3BLB528dT8S
MqtXweQ9uZhVAm98APOLZz39NSfRZ9uyU2SzBRjcQBfQyV+GfQkidcvIf1pVAf9UiuHXbNX3BJp9
LNgLrWV2Jctz1PZ8NmzryWnsDnPQMeF3Dzhv3/wpC1atCSw7k9FT6qAHyuGZqxzUKxrBle1O97Qz
vtOfeT8Puk4mJNZAp2Wl5BTfVZcTANkvSQGo05HphmU6ne0mcsOO0I1VpuESsJYIVHvo3vxhiP88
NeaM9nxUKzW0Tz4bmhk1pLAh8RhTesT8sic8Au3I4LGNQRXdqG5DL9atNUejfa1nwpuCDYJE7oso
BaPQMIbQkMQmtAYVO6EwNl1/beF16KmAQJi/jO2Mu1NhJBfljDoBY+ZKC5xtrZMnQrsfGsGjV3cF
Sz2WsdBoF8yA/+gdx/IwNTaPm4ElrHLuYUsQG0NIyqgzlROVIzYQH4x4wAnuxk9Gqxp2X7DWe5/g
B+3mm4uIEwqNTo8KuOfDZsWPb2QmEnAEbV4HCES43kAM6t2uTB8gxZxtogEPLWFUFNzKXMJKk/uu
DQiqgC7QVO6Evqwr6INNB5BZ/QwipbxjlKT7+nJx0guyRbkyxbrTpIUqIlFaCKW/2QLM+Gl1hvtw
Px7MrKEiIwgjrrJPt0dTYAp9qQpggpf9aB+ofLDt7GlLycyzRv/kJBNyfp6SOYnjreEO3VM1zPs5
6e6pKV8UL02MxhRagUONXNnFns4uX8tp7MKYqRRdYSaYq8I6IA0ov9jDiO9KD8mOXvMW6nuIQAH6
OZYTfqTGN9q/NRQf9WnH1n2TiHVZkkLumB0/10goo/fYsIM9zpbAEJLnfN8eQrmNF6N4xH+g9StO
Plxi0AwEs0Q27fusjP2LrsYz4bNa+g14+MBYEK8g4eosD27mCPnIKVkrogC88xAq2R0m6KT2nhsN
L4jv+ZvJtp/ViIKo6xN11PGw3LG8uxu0aVgLfDlhV3UPmp+SG6Nv03IG1X8hJp4ja7xLjvyutjoe
jZoZ6MYzsRD3BK11j3Kcn2xmcSHCra/AQpRjNM+9xHUxkAdjD8UjCFa0YMLZzNzkiG+0J86zmo1O
/GLFMkcGrKN3T5s4LBVet65eebr2EwiaPSYFnwT6nBIsf2nV3GVND9x+/gq8aWehGIU0lv/oorzG
WHl2ssVermv4INmXNco/kSfbXTw3vvnMlPfKqMlzaJNrhX47SaGTqMijCGVmdDLeWehS+4+9te1n
FV3yvNpIkzVQ4tg+w3O+4bl1u/PY7728u5Ehkz4XXZbtpoo1YZrzL2fJ4hh1YRZw3lCooP6ErKAT
omgCy6XL2Cm48msER2+EguZnk0kvxofgOIM93INOOQea3h79okwP1cjwyW4CUrKL3xF9G12Tr5+I
pF1JT5iPU6HrB8aIn01CcMUclFCzbXR6qJrHbrj0cfFk1BG+PGdELFBb4mwX5Xwc7SZbtm+/YaXT
erJyg17wS+QumzDb2WVtY/LeLFs6FHW9W4dQt62LoQ/juUHRZtYIg6TFbylRw5rTnbGoCvIHftSt
Hi1FG57FQ9MON+bE9ZMNPIBs3ewGHV333ejoyZJncvIEq8XCOQXdXBPSFCMZI+bUJf7ixYjML70N
TmUUi2cHhR5w1Ym3FPFIkzv4t1IreqI43fjpzQGB/qFDWQn9xCkPYiy3Y5YXy92sH4u2mPfjEN8J
S0+PWUzi3zxNx1nyu4A84+xShzZvws96RuQLqL++BZZ7iifjjSlDv487u8QuVPPpBfQk/TRztKKI
W3CU1PTKxuUbzcwc0FswHpqM8cfK9IOKCmY8OocnOqazIRV5s9gDFfh2T1OHaFliQg4pIHR0hALy
lprNxhvn1aC34DESP97zDaN3aqkciHRryLzonetkt/sRutnHbKcHF/BPq7wZ3503ncfO2gNB+0Ii
Mb4IL7tvWveLmeS0D6DTx6yF1jFhdDDqjfuRwxqEvvYz2t1n1XrjZRylsY1n55FuHlGSWRbXMdG/
PZvupDNr1lvk/CLdJ1CV4R/mCbQKJ2mUYcp5gT3Of5o8w9zZrtgZTWJzmfTpJSi9F613kms8kaqG
xMYQ7o3+j1suq0mSZdJ25bLZF0Nd7DqhQ5tb6mMwPQNywhKhGaG7IBsY2Ou5dZqJFTmpojmpprfv
dJ72jVeRGOl3HkbxtDj3ysn//UtFD8BuXBtWMIPhLONFahHnv7pZ4RCYxeIkcxxInbjtOyQwm76s
i0czZQ8nxJLbPMHTe8rLPLlLly9M282ymc4uz+geE1eyUWR3LPICEl47lr9AilLiJCgbBQkZGyOq
uksuse3Wbrcdh/a3mbv5sU0JZ4qwVTXyO6k6Eq8Vgxp8ORaWqpBUgR0hD2HLuu6pspet0WgdyVoh
pX2JXoHr0l3zLv5seOT9Pl5btoUUG5iDIuxrSWF6lgRIFBLHAKEcAELrRdRGpBOZirtBaq/gj9JM
f9eDNmeZPr8ja/vCZ1mRnYNaRQ+2vSORolBflorh/ZB0W0lsyWpFugO+Z9WS0WvyOuhziMDL+EYk
s+wETlzwi/LXmr7L3vJOVhqTa5G77baAQ4F3HwZ4kGXyQHYGYdx6C83cv9csSVsFz3iXM25g9izv
TLRjuzILHiKtDc5TbL4uLzSj6/FFSRfZpC93Q1DHF8crm93QUx0XDcqd6N314/s5wJZZsJXbBIaA
9WAU6cXmwCvxRatE888w7NH06QVKewgtiV8y0QB0EZgjKWYVNzvZ3CFkg3I9xrjF3UxexhlfnjSy
L71iLyjhnfLaEi3OnRJYiHEHXdwZNbLcpIQD62I7spBjMtOGlKOqGAPmEj/PdvKsocZkBF58EYLw
GNAAVC28v87OQ8fAwUgZ/TxGY7rTouarF35+IAaJLieQG5Al+qpyXbaYnX+UbO2psUmQB+PgrFNp
OQc/P1ra3hjuk/SBmmoK+YlQdUWeczI196zolHEafZrJj2zmR6Nt7xJmtMJYfviKL4kMtoggbews
VVB/uBK5to+o4znUGRqoMtYOKC7VoUYx7W2o0qI7O0PwBtR015QM0dIUk4OOHKCbTHNXub9jONQs
NV9rTCxLYIfE4amfYhvVtvSwASTMT4RyzhgbojvuzbKx2COV6Li7hIR1s2KA8yQhqy1pvFdvdvae
R+eQkOBE1XbXxAvKalpgFJ91y06iW5TyKdrjeG6QdkOqRrrR3PkDE2oQBANuRW6/SpA/6S20mSdb
LPGDBtlhtvPGcpmSo3I2bL5/yGTsN4g/wqwxt6oeKMBGfog+6wPOcnNdO2Y4uVScDe40zmT2AjFJ
aNnNq1xENwkcKjMHvseftdNjQuQQhu2F8TDNbBSa0afB051fD/pG6Xwr+QwVhLkw0Kx0KaqkzzI0
5g/V83wnm3jfCvY50QD4pJ0QOTsjgIgi+Ox9EDyjEb/JGd/R0PLQkoz+Vhq4G6ORYD4t/6pTC83n
fCoKUBS9pwAiofjLtEmyLcakaozVIxKkTdCo3/DGWL37cCVAUbiyGNhs48Oc2uinjr271iie2Lmg
bio/msEiSceDCKEMym2b5msJ2+sBN6xn9kuULGHBDAuQX/pjSpb8ngtTBdtwhaGw8+WvTFBzwduC
vxtgtXM7ZoX2fRfRzxLDuctinY1zyi0uPDoXwXnUdgDgxhmlul+uGAkwIZ3c37IcH516ovmkqZ7a
ZgV1SENsW78OBkfcRBIpUc/JJ0WiIolsxSL4FmuatyVpHDmvyemFw2ndTxMCi+JlNqd2O7bljili
vnVK+owKCtRKmj2kv4ZOpjPLW2diIfDQhkZsaHD+8aWcqqsdJOc6RlQX95ATs6Dflmn/0gO/NQSf
PBv3YkqyA3litis/4mwedya0AlTN4q6fl39lgobsUHXjq6Rq7ToTe43SERHYW5tmJiYTpONuXRuM
jXulfScqO5OjtkCLB7P84Z05Y84HaFZBdKH+uPxrDucf4mVdTHFdHX7/r//p2S42DZtxBONm08YJ
tvB//4FlnOB/EiJp/F0fWeMmIvbR4IzleYm/eMvXExkHa8RKqPYWAJYknHPo5F1luW/QLX4vSuW1
OyKBHlr76FF/I2PfmeLJ8swLyTziiDX4gg4iXc/1rzoZ3rkqH/K8h45d1vd6R3zkyqBIRMrAzRII
/1dvnGBzyv8CY2xY/yfDlR/Ud00dKrZpGv5fQL8zZ6afBqO/o9IuVhGw9pWI8SFODmId5AAI9d76
Vro73ywxmvWkPnoSA71WOzADep7t1rnESu7ZFLHxXEDIASeYxRyMhq66ryvWI1bE5hwmGyNGM3Rn
8QtdRSFqwCtMrTL/2MU4bFvm+UbeVhxB9cmq3WPR8dK0zWNBOPp6XGgk5Mnc91bxDkLnTSuG26Bp
y2PE+IRNIF6I6GXmj1yxqD2lKdaQaUCwlyfNPog0fB7G0O7QSzvNjWrjaNc7UweuqCznoZ/JtDES
66hZAcJssZwwHBgoYE8oEPFzahl7j47/drL2VHtnmLo6opg44JFlne+nL39eHOEAYgRbdLQm/xXj
AryhbdySJm9DvgVpE7aaeyg9d1x5GfoFWXSPRWcdEHp6DD7xrYDScq3kVbrdlby7H8A5P1WTfQkd
B2HG62uVkvR2bzroMYuKhgw05Ihsw3gSzay4FcG0lW720YllDYuHqll2nkM/7lloBiu26cw/TPPZ
MwACFE92EMKOw0vTA+wiOJtoxP5+SPVX+HgoKBmFcK7pX6NsxIasM6ob0z4mOn+jxU+cGdt//db9
gVn/5a0LbD2A18+cyWKb+M9vXVmRy2VqNuxdPyKjlLpCMOSEE6IzJUHljtnPhZRR/q4lqYWYVLGF
caX76LJxRDYXf1S/Z680w9Zjirx4QCNP+6AFwtdc/EijlZjK3Fe81yBQXIwbQbp3W7QbZkYEVwIS
qMT4yhaZP6HGI6styIOx4B85zU+lE7XeacUJE8W811s2FPi1F5NUTdZszF/O5TA60Zs3qqdosaII
EMJrVkRcE1A2QbXwY7TyqC9wtUigEfdIReeDPZCzd2RLGbILRKJQwhyaXANgCoXpv/6Enf/kdSf1
hzQEn69ghhf09j+ca2nVR6AU22DXyrekT18NcSy07jS5LNuyhNGPYbg9IpfiANsQtK6tQi2PWfYb
k07xaL8PkibY6yvkj3nY9T3ovST+ChyGOkpjw1lnMByEeGGnxxht3Htp/xWnvKHFpyNhiBrxxWrt
PbS6o5Dda1Xy5AaG9+qbw35w+WAwBmMRAwvg6BHqluL85+6k6Mcw4hUhU5QD3+1XIRC7NdlHWlEd
+WlbcRd9/+sPawmd+CsWGVSO63MwggvFLv7PH1ZsJppruCW5H0TnTVb2ZSArBFT78jHKpaRgaQwb
vPiYhujHt0fW2CCBgc1uIhIBQt3pX//1N+T9J5zmILBNfTmsDT0w/vINiYyXg5lPsPMQgrG8ST/9
4pHM6RCVXdgMw7HStfe5B+A5J/6hio5KtI/ESVBmmYj40M/T3fN6TJb1BeTUzBKmAAK/jDI3pNxC
n7LkR1qKo71AOW0CrtaR77xZ0DuIti9ZUee/8+8sHSjHiv619OtjnQ/47LjvQiUDg0ceJtRUPpl1
BCqnwdS/GOgK8wIDYwgDgIqr3iQd4jJ2RLd57f0so8tQAvB0NRbkg9Wutd+VjzkL4uzr3IwEVObU
rovwOy4obcogtIiDK6vivBx0VsPz1tvpezzS+3kGCQfJxKXEbwb63McgnMdEzG//+vdg/5WO7+ns
thx0h2Bq4UVafwlbQJdJ6J/knKr5LsNyEmRTgLcdGY91Xn4W+YPdEISepl8QYA+TXv3KIir6ghAG
e8ia9bjglVl6VCs8wCtTowvIIMCmEw84x3GqwEOjXLAGH5m774Sys6clyWBjTXQi/fTcu5TTRF58
kWLLrLKp70dGBCFc1Q36N3/tpvFNLi8nzCY+CPH/g5f+B/uP9L+MpjH5lf95Vv4eURV+dp+bP//i
PRyy6eFbqqL7j8Sj/84//H/86w2b6Iv/ezDOv0n5Wf5jJI7551/4eyKO+zfd8JDFBx7pdcE/RD35
wd/I7nAd2/Ds/wiB+nvWk+n9jf85lbBtOGjkHYcz8u9ZT6b9N8Mia+Tfg54c13T+W5E4ZAH/83Hr
U2wFtsvfZlmOZdjGcnf9w90kO8ZE6EEtRoCFvR+VY15qpwwIOMTpW9h1tq7ICQRSPqHBqUgZNecY
40aEkEcrMPcmHO7xNneFTteLSXYjS5KGNmLwwGUxsti3ANHezUImlyKA2BWSiaWCxTQ7RcfCs9G+
mF56YmJkXFPTj/YibvJ9TuG76+so+NCadNiP0WysJoZwfQCgEi7BrlNz8JASoHZuDfKIx1olITeH
vrHJQQxJvLG3PoQDkLa1feqWGl45yNb6mZvMdcz+3maKcUw8zXkJYgajdsBGGElI/ZIbmtxXi6LZ
GFW5DcbCPxcjq6epmbpNltlyp3w3uKWxYd8koTX7xkqAFwQlq8kS2cxNdLa2d+0M1lfUEkLR+cFG
w2v3YIJzhCrHvllvemzmjYi+3RYrSEQaVqjbebPv+ExfvBxyJ0bgnFU6Uiia82AI8dzRD9Gih5Ux
F0fhVBMyaZB7KFiX3J6yuBs1iS6Qm2CVT+j7NMsZ7oUJ4rxIEmtLMF7MoWbVKD7xRVKtjlxpisCH
LFm6kGYJUq+1KJzShnh3mr8rWJgx9DNE2HMyYJ1t4QSaoHO3PiU7J+bAPt/yXSj4pXObrNZHXqmX
oazq+NFMOio48zBH+i+5UOWqPPuFLw2svwURHTZm+0UWOagSJHoruoSeTN0e7rZBnOkoguo6NhEy
sEjwf6D3elbA/AhMBsbCFnCTmvzRYx1BByLJCnRHbz7kwTBs1WLl9d0ed1CWkTQfNxWL/D7yzspL
M2byhNE/BUnfnvvWDr7pLI3XGr/ALUJNBbytJYygafoECZCjPRTs7g9j53gjj4dZHnsfBtKo9c0x
7rFv2U4eH/Qu5nsjkvxQQoklTriIIM266i4BT4W4L1I7N6ANZ56B/sk0teDY6rZaZ8NY7jWBgc7q
rG6vRYiCdI+Ml2KonIsz6tYx8hHLJAWNkpkAqg1UPuwDBQEjZiSAEkL68FyUesm1nr/KypXL9+Wq
ravDgYqR4KNpxFeLL4RVS118oujO2Ejl2SemUa5+kaNJz4NqRzCV/iR1p3a3ynPNjZbw8A/BxCiw
ttFuFMZ8mAiYBg8QNw6/WSvHUJ+kuNCz7sgsZXgQDgpQYJIZIQFpbp8IzkXuNiNwoCRm3y3ZJQP6
19EKO65HKvvQNjicGu3Wm1n0rPC/QP+2R3U1B4wSltsPrDnnKmBGJx1vD4oANX4xd9aa46y8LSP4
MAUgvgvytINjZwqUE3Z7YCuTb+Ca0cpX9LbsHMeadTajWlA2JvtW3n2Y8FmX2xjcKZdms+nvKxdj
oTXoGmOaLgipsxThvArQZDfMD52mqls7ahpiD5K12cQoFxhXEeyxxWnHqCCuhxdaOAhz80FiMWy1
eytIe7VWTZRdraG3DujMh5eUlKYlmjw9kQCOxcRj4zFXFOFKSu3M05cdMo7LX70uUsCoJcZbGwEO
Fiz1Etee+QLHXAutKY8eqQD7b6Obne2UKPepZvG/CdA4vGpKyHfLRVk44BglL9ZL2sXT5h9Kl6ac
yHJ1U/Og9vyhGAT6tAinwm+gpn1rOKC7Ll3l+KJhhDNYHawChFBgpw9GHv/EM7Oo3K/1MFvDObHQ
/tALgwUH4DebsD2rOb3jaKjfGhadMM31YdhnvhRnM3abx27q4pxmP7Vh1QwDKA5H+lD9Esbjh4be
7k16LnuNRveKbTDXw1VNEG/4+MckdABRPDgGuTzIPL1gNXZNYkBktH6ynrZ6yDSACFGaXVUSd1wU
5vQy2QFbbtuQcWh7Rn1JyHSPd44Mxm0CUQr+/VgdxFxHJLf3cMJd1n67Wmcey7FXhB6hKA+9bPtt
BvL5UKliejNFwoxtSIbT1DXec0X/fw0AEe/AEYhf1JvlwXIy+yJAbaNrrHME7AqA4lSobmViLOdi
qI3o2/On4ptJtPwZotH/YIaFpygZsfpAFgt2ItUilFK6dYvRJ4QDyr+tmclhM9R+Fm9VBJK5Gn33
NngMeFgJFl+aLEBrdmn7ETXYKsBfAO+g71CHQurWFq4u0SWeyrfCL4KzWybW3sG8c9TZAhBRMpt3
mhj9t6ZgF0LSrxN2hKd/FpVInoQPLMlIrfhWVaJ7kIabbbPOQY5rV+WrA0YV8GyQf2kZH2Ldl835
j9xAUzji1ECDkmjRhxAteNUCc4/ey9DJW/8EhEuyAJi0g8my6AdecXyUQigQ8IDXchMEqp/H8sE0
m5nDd6g+LBdyLBwd9EfZpOS3wMnwWlpagCQudfE8uQZTgqmq0m2MzhlFI04beAo9Cj0yKGVjmIs4
0uShVT0vHekW2A+ctRlY0doQqfft13kTzgYISUfwF63sqpism7Fo7X91LWqEoBgwCgvX25A+O908
Vom3yGP/OVo+MNGuzB57d9a8p3a22HxEiGxKkL8BxzAHeWznXzDCMeh56XwPqxoNqdaX8S8bGuWd
sI1Fdh2hr7MclqlTgxxmNBH0xxG3gmZaKDLxPRwtppbXKdFf5GxholOQbvnxE1QInvzkkHLBKsXY
giGrWnwlqw7NSVqBjCxkDDWz1B0ArQstwVjH8SgPdprEO3KR0eFEXk4rqyVZe1R1zBDIm3JEtSar
QpN9x6jj2SUbRBmIoXUGVmosZpegix6qpMCVBBu3b5P2KHi98gEI55hkV18B41/blUEYhFOkYPom
6I/gCBOZmzcRSaSjXIljdkmtaUjfmlQ381+MRLp3RRVAEao1bAnBBXROGKOghQEkvQCGQesiEJyk
b/i4eNw5OuujQkRMDnWUhiooazigaaTsLbPT+MWrTb/GDhpJ5gqyQzSbCA9kZdeP8YNllTqIG7he
/q5ol5bRLe35LkoIl1hRzJPOJGoPvIWd115218ajsYvbLn9k2O8+GIMXf6R6EbwHlLDYAMoKet4q
MZSCHTEmzq+qQ5+41qaSjSRePfPFVLb9U1hQXcnOSPTfSplz+RhpmiIALQEsnS+LHhwNLUS3oQSg
xbLUbY4EAFRbv4XvnOfucMfwI3mQWqa2Iqir3/0oxf/m7sx6LDeuLf1XjPtOgVMwSKDvfTjznPP4
QuRQ4kwG5+HX98eSbKRShtR+aaBblmVnqTLrHB4yYsfea30LmqRGsBQWoiXVADNqbywwrLnTiWm/
f5mMVtarshy4OTomiRtC6RS9lRZCrtm54tClGXbRDgINYgp9jaJPrSqFW8uNRbA3VZE9jfDiLvWE
8kyRKjs7M519j3xgQU+c20hiyNm7jq5uXDREW1W61afud/G+11S5yxR2nVyThLT40w+Cb7yl180z
Kj8lCWxwXRSNVI5EuKhs54DWJkKC4MoCz9S6dEqA5ojlLzkSnLWGQhdKs7BWXsEIxmhycwkn3NlP
Iy5OPyxrYu0AmBKUUG0bHZxUhS73qh6Tj7yYtB3pF9jSVTg92omVvXfpVJxQImjXVTo25yiLGZ6j
KHsMKtltEw3Zsap8AhwCq0NOAxyyNqfmcRwiCeCGMfuTS0zf2QHARuoOzizsY83K64Z426YDrOWp
nsZFji/+HIQZZFlUVhdHuCNjPAPNEenyK65g4+zrscnvWLyiN9CsYOnNzEXtz6P/mQMTvjETVx1H
vesfeoz5GT0hF9V26zThq9fG4q7pfQH7wOXQ01QY9QsmWzRGxbgj58y40xRRdmOAJMB10QOSZoPD
UOb5sfBtYuHIx7qVLTE66zRuxX2ugowIEbC2Unex7kbjDlVTcIv2GCKi9MO9wN69hp6CdKwAzXbH
sMZ/MX0Ph5Ct1axgqZ0/xZAJdg0nj6WrTdlj1ITho7Sy/M5prY4iFdFL4WV5scCfTFiT4OGLppXs
8/gdRReNZ7sqzw4b+FIEKj1ndJzPgbKAN1oCcb+hk8IVR/AKepvhYVfY25hj5kkyZDgWHW+dRni7
weLu7PQgIbMscO0H3+DJgYjGNJ9eoI0oDWWonZbZVlOT9QpOXF53nnJo2g7s53aNIsxp1XhXZLG5
HTq9QKVcSl+tnKIxltRuWFld5YGFIrGQbJy2jB+0ztDEIkc8+mtWKcQewTw36TE5F+zwclHB77kN
9b57hSHIEgdN5tGqC/8k8h6+hmIYKuPuuRRdcx0kdLfpkuXncKySdTYR4tLDU92OkQJBk3bwB7Q0
x0WX2inp4AJ0J5aILZ5u91Exa58tOhVjRJkhkTLrjTkz2TnbGQsT7CaNzUhdDEjgd1Lmw14bx+Qw
uhHj0iCs61uYtmD7YtvzxdolV3GRS87pPHzDTC+JoyeLMuvQj3V3m7qxs68gXh5jxxLEaU0ULIRv
CPVZ+oZ4KLKpPke+jszVzd0SMaYR39DrFSf0ncYqbGu2c1nE7bq3KSFX04gBDdFv3gEpCEZsw73v
wDMFhbPPCEB5qUwTjIgfVNSCLpmNmmHdak7vbhCNIoBEYLJpuxltgmE2pFFnOlezEGAz9V56bRLj
cMBu7UIxYEAeOoEAe4RPPMePxKk5H2GGMtPb1CZ4J9nFT4YzuHso2CbGZGEs/YIRdZa3yJowCsLu
cxGADlGXPiiEPHgeeJw4JborI4j1hxLO2YrNMz5LohoXfaCFh95UDZz3aQbOx0G26oMcyjpmdQ00
QlRGa8IhXfQgEndgp6AMpgly20Za2p0cErTVLN7HfDY52qVZLlCr9e+p5Zc8hCN5BUtQc8RuOF58
FkHDQ6V1+SZulUdZo2NQLUnqWtoBCZlqYAjIobVQ+ADQw60GxzRvkpH5XY0yFYy50RIAVFHQpxjW
16ypxZuGDekGp9P0qNuIWeJ+DHdBErlrH4bDWjhDTLRFzlyMuyC/FMFsOdAlOt9K97as9MaOgx/5
f7ljrAyE0sT91cE5UST4wescjuZk0PSpwuI2K9m50mnoIS72wSVEksTGH4E9tGlj7SmfOj53FW1E
SoQrbj/z3WpiZtwdnE29VRhPIDSRhFQUfb8nRFdc6aCtNnpXBDszL6jnRqYvb0aXffSBTpN8Xv31
TNf2FSGhzyjkvBuoHwL7YlFuYKvK54i+yYrmUboOYpseAQqvtd6W5ZU1muxQsRKrnnD1Qzg2yfvE
QJzCfWKSb9scEBAdhWojVBp8UPQV26TjY4FMo7Ozj8DK9AnTbeNRjuH5wgIR6sbBZGZO0kgi4HzA
aLsEpHuuS3uoN32ni2On9ZrFRjkGT11Li2UsYDImFFMbrhO8dh8n3sGnFoIyVRT0sVv9bnBlehvC
BF9h4rCvkt7BXq2TQpVaWlysBXkA0IOFviImzltnCmlgk/bMQAPmdHbXEhkhzXaTT8o9dYZCakBA
0stoQVylkUvSU1nFNLo6tGpFEV2NgcEcy+ATxn/iMek1TfudDhKcli6qTy2pMu+FFkML4VR3qHGF
XRVZT+BTknfeXdphXFmg6befMLAxWqEIQM5bUBHYs5c64JhZG8N1ZZEOlXth+OBIKRYonomh62r7
Wmv08ia2uwpT4TimJzJ/wF+3nvkIm9xYj1khXgaUtIyEsXBx1zbiwyjT/k4HQX0cO4ZDq7yuux2D
HmJeEib7R1Qc9Z3hSu3JcSs0fyBorxG3+K+Mzq0jIcLhtkDBdd35fXmbmMIhbqjvb2M30F6KJGgx
lkdVDQigzp7dnGSRBVG8P4/jOrcrCooeuTwHx2Nkhdr1YI72UU9sTgFC04+JLZqbLmDp0fTI2ZU6
mtxHlr6yfU8mazbzhx0TUjtub9Afm5dxsjmFf+mAX/82Pf6aDW278zTmy1T5T33lb9MapwzRFgVt
uA94uof3xhZx/Dw10g73BVLt2RCWk0JouzyqV70r+eRIjWnzpTFO8KVK28XC3xupOezSpIOn3tiG
c7Snib5ZaxasrtBi8BEGtYGjBb4CqnRrVr8vPB0j84r6AhNAq0JOO6LZBIXGDN8jgHMGYExsI1WD
w2NC/nei42ueGt8KzKVZlfW5UHoDAFjDxdIOUsMp5Lo64OFSIBtBXE1GJAL6GXCvDbdBo7LtZGnX
IWtIj254bABIuQ2YFBMXZojab9Hq5q2jqCGdwOnPY9kVdxGfLdsl8iJwCjR3ah/bp5snm6wlgqHw
0CmgkllJx31FAOyv+MfKdAambZThTLFmKITo5Mqp48+ROHu7UeewMp6QicJXG/LdMM7IkBZ5WA5H
4cWIVH5XVoF9UmB4YGrar+Sx/eht+2jHpArh7rauJgHx0VQ9CuhplK++mb8WQ95Cf/D3cPx0xG8o
q73uwwNDQeUuyO20yp6ntnwgV27GwiPDNmKSw7LoLTazfmX0PQpw71UZuXaipe1sGhkOx9wMMVNA
p2dJ9DIYwF12ApkEdWGSuEDa9F44+kECxlxNZustQy2/7WS/0y1InXp1h8x3R/oKSm2vp5Tz5MJD
cIbrHRRkWtfLYkYpdySw0VhO+hXrmyCAKXjmYX9Qjnp2ye3DOWrtEhC8MNCuS9hLC2Nqz8SQWCsc
oxHnzOa5QAoEpI0U3hgZ4wq+PzRCGrsYC6uFTSN2lQ8YcVrPvZdRiGIQUvhKa7IKR0tWgI+I39nl
2Ezg9afiLlIcksrUqFfgVj5p142LLq53wsXcQP5W2uTorwuD5WwA21LHBCoEEtd0+1mQLTYMFWC+
Mrkvg+Jl4nLx+wisKKoRACwBYqkoXjltPOCERC6K+XcVxNJvDqBNy+bgmaYJYVsGK3aIu0x2AHUo
Yxj27NoWEK7eY4cAYPPiVuKWyLZpGSbNrizND7z+V6aSnxWSrUVdxgKLgX7ldwXcFQbaVkCDLU6N
13Fm5NT01OmsmDRMURz58jhhh41wb2L9ZkPPOd4x7kOYNA0SB3f3hOsUPGrtmstmzkVSpjqlI7Lf
gsCJFeeVF7vsrHWv9eYqmjqiokbv2q11TnVZejc55jkztF3fKmxQA6QqrXusVfyr15JeVrN8rOjJ
6vS/u5E+g/tOLtyhqbEg/bQGxVQPa7P3H6BePbTwBxZBXJ30PFgyZNqQxEHUYw2Dp65ypObxKdXm
jl7k2euQTCG8q2hamtJkZ3bmxK5WuQ/CoUqMbdQv3mS66xqd/NGZuhdHI9bEkipflEWPJ9hInhPM
wStZq1sdo6VUA++bzB3ViGzZcuTEA6Vvye3OoNdaCCoD9w69VcMxPX82k+xO1t2V0NKz6ti3E0AU
CU8GdyCxkHiiUY9Icd+D9gHunmEA9LCVMJivpPmKo5pDfNQdafFdMdpY1cr5QW7PA8fm53BWo2mt
jzHLfBMZ62XombdWF+oHuoTdjgh04sYRu9DsGn8wtkQv5PG0QZblwB9FSHiL0F1noRut/DnMxnXl
Dy8jN9QL0tvGmhd6WYrt6JfjrWZ43HA+KjO6Ij8iP37GLMOw3SYfGS17Pci3UlUfbSaRsEXcpVGF
jEu0ZDc4NjUlxeBHAeLMCz1oJkVI1OSIfi4xYEBMdUntlcTFne5zNGgxDdwEYeQeyLZgtFGGV3k4
fUKx7A+wu6KV1IiWDLydzniGcc91kvrlVqLSuJ1Ug2VozAf8gRNIBWOpuw3U+2iCOOSRFMgEr5g9
5XqT/prbgCRblwkbbeKD18Fc1YMRZZWaHj3ibjLqs1CDgqcV+Tuon7lhkKIFx+u5z8IoX+rSO4pe
4/OfAAERnEwGIxgn2iAThqdyLUzSOIqIwZLTHQlgmjinFsHSM+IDrU+STxpxjrP2yWKCuyI5g+cg
MF4aBcunaOzHfrQfHJxRpiTFtRuxCJIs+1lmMf2iaNx0hg1fH17XPjTFrOeIP/AD0hYkFKZqYFnB
InphKOMSfM/1zY06uooic3iMRmY45JGojW0maC4Ew8/3VMQUVz4udWvUbg0NK3IUD/uotwAwtyV/
AOl/gAuN9KN3KnNRRhOcebBIYIzR8RIBiLiGVo7ppcGqB+IKeTcS0On0uE5uVTL1j7LsadGGVl85
y8nMSdcFdR/iGGEb0PLcaBgwZBMJhTkHnKoYXga9xxZkjxH+ytroIdtpXoNig4n1eC6NRjfWvq6T
qNHphv5ZlNq4rvwov09kYDxjJHGIkasZrHVczXVdCfOhJYL1qm2G1FllAEeatT+K5OOrpOH3kqr+
qWL4KBR9M9gK3778n/si4+//Ncsg/vV7/vgd/7P9UVzesh/199/0h+/h536RUvzhi/+LugpjlkN8
KStn5cbvioz5Lfz3f53eEGi/ffY/fqiv8orfv+83fYW0fkGU5QhhGqatm5aNto7ssQY5sfGLtBwL
hI80PGlin/6vf/yurzDMX2yExq7H6c2B9DEXr7/rK9xfTOQJnodeD22xK/8jeYX5J+Efug+0bCYv
whG0hmfxxRdxRUS0+hCXfrBu8SVsIhnVR9EaiLwmYhSL1tpr9HlBOtXxUvhuscoCeLiKKnZZZna+
CSWq50mRmRzOrrIac8c+sb2jYTJpt1J+3es972y0DOO+XOh/V79/K99th/9wDqJjbtvIU/RvkkUQ
lqEudCgRpEEAc05viv6t9lv9Qqn+pAEhpIXN9pbrLPWxoBIrSuKy0tHvYZATXT01BLYYdniUEily
5voHfciQAI+q2FdVu/UJSd86KsQxwBzhjkjVGZZPC20owAEU7ctMDFjkzB068SBdma8bi+GHRtvN
UITCRQV4CAfm2kng7576EU0igTNO49w0ocoOZqAFp7++JuY3qcx8TciBM5CDWpIR+E8h7ZdPc9Bi
gqolmS+pot+SGkYIzz64mgwyvjGV7G1TO+QjmKrRc60rLbbxPWXLxoPj49DObEPduwts/8UOyY6Y
wkLfNNCxLtTjsE3q4tD1dPRFB43TLopVTbKoP9TPlZsjHIjSRztqyaLCofvXb+unwufLSW1+W65n
S93THReOpkDs9PUm7aTXEvTWh2vdule9G+3DkZN6D3VnP4kmPdZQiTsWxCOyE3VCV02u79i6h795
GX+SWTJ+NSyT3rFumxyovon/heskfaMLyJMi+LCKgofGy0aSgsx7olGHQESPydALtqVy1+f+fRcS
x4sy7FzMKLK/fjHW9xcjwaEjiHJ06hj6Ae43VZT0hTPF8IF58NqzWeXWQ1+QAeu6HA2wqQ4eJRyq
gD2mkXFVtcQqdJ/TUPtXQ0vXSNTjXD2GIyWSTU5o0Zdb4VU9EBVom67SH8Ow6vE0yxcSl+nqqfKH
b7shBqsUwCz6lStKwaXtWJz0YutBjFCISWtfjTGk2P/8rXo2cysXuTB/fZd/jwisInAgvNWKcsMJ
w+aqRS1a9j7QXkUHvpHvoGKMLdOAdztEJWNdVI7fLI6hhyjdO+WBV2xkPuemIRA4xFXDWMnr5mOd
A0vGHmEXtKBB8a3ER6iM+LBGN96rOAXwUMh3AjH0Q4ncTMkMxxwRRQMhi8wg9eLur9+s+ScNqSN1
h6dXd2fZnWV/60p01TB0iGK9lcJUdjLIwVpONnqbupK3NEdHFuR6k/jOfeffQAh6Nf042upahuKk
maI9niiSvtPsM5M9UVcu3nnhdNkCpsGrWcGX/euXa7Adfm2i2IxqDSls/OUeihbkgH98NLNoYmIW
pMEa/Te5ek5qnJprYz7QTDoiCKiQ7pZ5Q3bhmOifEFJBqAq7Eyy5/Jyz3VxbfTw3HDUO5E2zg/rc
QkjY/M2r/L7Lza+SmQ6MKPZfQ3zf5dpy6ELTcrSVY5Q/U5bfsdOB/gR9eoU9bltb8qBXDFpSlR84
l+lsdgAM/vpV/JtHVro6G70uOTYZpvNtr9Vs3Zc4AuRKaI17HC2NPAelphUj+RFTaiOIe5L9ycyq
dpUQ2dnnCBAnBaFsNEf9Ufk0VBjVkr3aPpsyfkqZgZhdcTC1+q0RiASG3oMQ3wnnFSf9HlxCv8Xd
h3vFT1cIHesnTu7povAfUtzbLwxgvOXgz4BfMn3/Zns25u3365rNJWcg50JvokzRhfNte25IHUtQ
mEFzivtfDSBOW7Qlc0qlNed+I5ZsYmkcuubOKAv9Np/6etfQZ12rDFM6WLalOTK1/+tPwPzTi5Ku
ENK2Hc+0TNPS57v5y/7YG1HhSaAWXN5uoWfrn+tmpWXnyQBMGfeYMwI0fWs7tO3bUGl3hHNwFDrh
4PWPnKi4d0kI1OjfHGi0W08Qfvd0DNEvyOHESqvQHmboNJquvZ1oxPz1yzfmZ/8P19Sl0cpOOK8P
2A++38bEpli1Y9s4rzt8ebana8eWaf/ooUKLS5gCZsZRoCl16xia7rCjfseuCETHzJEd/fWL+VPl
KFk7HJ2ujWdQbtjevEF9uZaV7WM7NEk2yD29Ie/xcwzy/gT9bSc8vz96SauumDw6O+HgXsG/EOyc
IkeTadcYBGtLezSKwthFerhC+gMDmuCKcw/82CZdchcQg7lmofztEv5+Vvi9bPx2KPn25f/JGeUc
fWDkKX5tvh9S/nCu+X/pJMNBULL+ffmM/3SYWb19Vm//eMs//3F5C96qf+zeuh9p9Idzzb9+yr+O
Nqyarm6gBLcd3bN4nn4/2pi/sB+Q8WKxObiuOZcn/5SO679Qt3gYZyxBBCLy8H+ebEz9F32+p3SO
SdxcOqbEf2rm//DJBj+K37/+2uCfi8KvD4ugWuQxYfbEK8GK+83BSKC3OVg+eXA90ydBqV7Srnfs
cGPA108Ge/vlWv2bP876vnFTiTk8Ci5/qMFG+L32Br2q6MUCXRZ5sSHoboFSfZUOT7V7Ca3bcG6n
6O1C8d+8EBtk94R4YdY5RVSrCJ2Imn7yCIccbXgDzGSj+6Bi5CrH99B6TmnqZUDYYQuu8O3gLnpz
cvNv9vL5yv/hiv18B/haXfT8jkd9+ccnmujAwnPQ3axVyCqSlHvRkfeW2Bstvhq0/i6+6025ofpZ
Tyi3pAYdunI2LkN5L+hWqOs5ay5jh5fYimXSPoEt2ZL66CaYOXGj+6hK/u6a/+nAo3M0RrEGHoQP
WXxf0LNQKo2Rib+upzbcmiR1dEEUoIZHli936NHV1RCG+qJBdrSovAk0I+7ooYdDQcLWy1D4YJ6c
6RAVOeegiXFBnHQ2geH5qz550dl1qoOlSIwxUsCcxKkgsesXYJr3imCzFEczcChsj3lPIfZr7yYr
iBFrFB1IfTDs0Flz6m3A0WpO2DKxIsXNq3Do9Dc4epBk1+SElpySnWc20QU8utwUZx12ugdFUjFR
8TFRa+8m+YeCmfa4H5M34aQrcmCxjItlQbe++BHUgjFpRl1hr+hFL7OuWx4IdOCGW/UtnEdMEEm+
rIb3Egt5T2HIkescgUCcG5aTBQfWZMbswBxGzYwenSgrQ6WXhJRcu7cOilatae+sROHmrw+akKcg
xLBqlncGLV41yD2sbGR19hZJ0zJlMDzgTrdyLN+vumWhN0fWy4vKCdnVQ7G0ecGuGNeZ9IGw0w2F
heSB5B19QmjJnNDS4tqy2Ltqa1dDX03Hgnz0rCG2DPaLONt+S/imhvEYRPj8atG70dIigEsPqN/5
3/xpflZmF5SLOoxJ5KIBWxrrF9eF2UBloVVPxJMsjIGoQLbs2vMWXXPxxLRuU2ip9XtL5qkEfSZD
bWESERWP7/3E9VSnQk0Lh7u/9eyV5b8HZI1HGdriaFzHk1x54DJiRtoVqRM5RVtBLmdQ4/l239kA
VyGaYUZeJAyKjUdWlNtdGSW2g4MbXJUQLPOJ3gE4np63h1oJo8GwVjYmeWiNHNb1OFtq0V3SFzut
uoyKBxJZcgvBlnfSxdQu9rtHfz604UrKjszQj9LhllDEtOLadBEUp6TrEJP38125Bv+OI0OUgYlW
2Ws95RVhOvaHnWuPGAlczCH+a6aKrTOMGoGxgb1CnnuFtp9UIqO86T2DUNJEcKUDHp9Jkk6sETmw
sS0hN9mU1vvRICIUuaPYi9DHe9zBetK6X7N5yrywOSCIMN8LLUv2eTIQgqnxptzBVxgPUMbHBrMQ
jar+weL3oKEnoIGKKzSnTTGEO9nbdyUUtAdVb5zE7PaOxpx1VCR9BKLiNNzx9BFyOKvv/ddhBGmF
6Pyc1PLDDjsiV/2s2sooK9eOwrzphUSh5WJloT+G/+i7Fy9Fg6pZqt6DyQ0OnebcmzFLs0sZDj+t
lquYxh/cCJeAGLAWB4zGIPt97WVAdnMDfPPU9q3zYOf1GR9lvi5DHlWvhz1ViOal89y9r9fBqVVP
ITTzk9VaVx0oQgbqxogupbxm9enOms3Mp3HV688l9D8qiP6/q3ZMNpq/LHWuqghL3NfS5vdv+a2u
ceUv7N/IzGiLOjg6HX7Yb3WNa8x9WbprthTC5U9hj/xnXWP+guSNwoYDvG3M3/WvwsaQv7g05Rzd
9ozZxS68/6SwoTH7p23PnfuelqNbrmXrzs+DwpfaO+qc0mXuxhMgyVKSHbkcvWLdqDPzQSvk09RU
p6CqzwR47W3oLbpN9obM/O0Q1T8m11sWms10WPdzyOPwjAGFU1+Eapsr+zDKpt03CStO3Z/TZx0p
lqBNjOVXO6omggUS4oaHzHcOS/Ii6HDKbe7ByZ71YHUaADSin0wo1q3RavYyKVwmQ358bIr8jOLi
oc6giMjBxz4DDIKn7hCh4dIIPV2Nw/TSBrjJwQFtykFLTnknSXkfNIKtmfOMM8MG6XvCt2g/DLLF
VdAuCGYULUsYuS1HmQm16OP9OITGtu4jBq+Wfc15M72aqp0wOvNOI/ghcP1lLPt6HxiwsXELkyY7
ljgq4vrK9griYcvHEL7XChWSJqMb3/XeQe5DCX0YqyJjJp1ytRWJ9SkZcAEiQybZXOjY0aDWWAwX
S5zzbfwsh2JDZAZKy4KAIWwQ4F1Iall0lf5oJP2DxVQQtdFT4+T3ouo/RWqc8xJXkC0uHcaonVva
szOwMclNwcYITgzMc+30z5NiyDYCX2/N/iMOoivq6m6D/0ft4BrryyDthgst7yuyc4Z9rldQMJFE
wV8imLiGQhfjTDCcnplcUjUrrDjWtUpcfeOFrnNCkTSLqstb1anyjAbtYIVxcg692N0o5dLcn5wn
o8NrlAKIq4Qo1m2BPAvwbYknIz/4YKOIhSQ9o0z6GAGd8Vp4eXw/0nRoEhKtwcjr10VJpIJu2/Ul
GIaryGdnrLpgXOF7coE+TsGGeMr7TjrhDaPhfembBCaPdgQWwZ4ZZvEFPAh8OUU7O8gnCo6hKE5I
ZPydDElzoNtAumSjXVleSBpU2bg7cPTOTYeWZXhTiSRvqi2Nddh0JVKbArM2OllwF+9+1nZrt7VP
1tCJTR8610aZI3JBuONX00TuKQohVyNHqM6sowqcZ9PLjpUV4De031uASwiJ7sJKrJnyYF+wzavW
k8xK+rvKtKCWajJdW87dKMscyJHVLPwJwp3UvHrJpGamXYF1o7dCcRM04EJEUJA4I3YTiQzIHBMP
ApN4xUlRbMyuAXQxEgkMndhYYDR51Wrxqmf8VMJMoXdV4a4t9UXWqHTP5HmDi/I6ABZspdC9NYJl
hW6ubCXfERRs0dS9loH12kodtcNKtMCOHdleEos7IEflh9vnh7Cil7yRB1B7CH10Lkar/BtMFz7+
zBRf44OKP/ss/nRrmVwrxktL12vXApH1FaSQeG8OqGVCWpsenb+DAcj3WBck6lbFLd1qHRI3zgar
tCBfxBggOmY8H4F/5xNdZqTkXMABORnkI29MvTmZAgKXmztzWiTEtzCLituqqj697p6O0wxr9/xD
aTDwD0haWjWOBRI8sG/tFtMovvrqaDQpUp+gGE+96LdxUSBPnA2yphZ5NCnUZ1C2SPFaK1rFpG5w
gvTRDqrCO/38f0j80EFyOliXQ30Q/uDBJDgmuA5/AHq5J1NqQ2V1l2vBlq6xueV+eBqSe/SJ068Z
4T+lnVyioiiPWH+JWOzDaek4ln1q/RGjX4rctHaVuykd791Pk/oyddkbAMtmgxYgwr7jsDhJ6nTb
nGbvbqAOkzO9OMVonduoP1n5SESgjyRxRAF1gYnqrHsiMQ8Zr9jCyPE6AwpiRlpLo260i0kU+Bb/
FifmMW9YVdWyt0R1bRUDrXLY3VtMdt5C05r4ovvPYvKLQ4slT5kSEVXU6TAKjW1Zi/SoRv1FNW3y
UDOoc26CoDTeUcna6BDL4bowhDr2Df5ZIETDTh8VHiMLwY/tqqWWdP6ajfa9rsV0VbPpEWvkq/2A
u2yB1CglS76H8zQK7+hpxrWphg7gknOfVBi8Oysqjw3ZsK1ikNVSF25ZW4hsjI/4ipxtKXPMRXrL
XYbGD8+MKDY12eWNci9wIbt96jrgj6vgU7bYW8zR7DB1mBabh+1zclJPiWt91FBLd42b7exK/8RS
QVhOP8Uz4whynk4/uxGjtbaMo0Ht99y1XCjgDvY2FO1Bi+xjwKUUaNY6TvlT3rLekRUbW+UlOwCv
zy9Zgv4H8PymxDayakXvPNYcK6va+hjibLh0k3VXEw121nows3aGbtXLy41k0bvoXbnraiu6kiWw
vSBLJUd7ckdIlFQbXSbZou5Yblzid9ekwfbcAPyjNmnRwsJ0d2ogLxkxzZuDFGBROTYLxxRNezKv
DVRAY4QZqiKULyXrSQuc+x4hRNV72iM0a+qOhizHMFcbr4q6h26KrU0PuQORBl+GiTNsG9lIoHO4
yPlh9rGa5FNrJumZE9Ww8jn7+JFlrDP9MOEJOgRi6I+RCSRXl+G0nvgUVqZnvmQJpcAk8pOcrHUa
Tm+OjaT0vcsSsR5aTEalFxKm2+nT1kvjbaIjuCghYXC6St5x2cEd9wJ2SpHtEzfxgLLFN4nu3yQb
fYqeY4frYA6cmMx8NQQaYO5p1ULzBeDLQQ2LTsdyuCo7eT3zLxEgd7D+RyD0dsy8AR05sj4k3WFN
+yPsz1wnJDqlr2OkDB8RWR77LHmIt5wFdnXjX6VTZ7PsgUuDHnZbFQR96bvWYSyv6Snn6fBz8Ih2
Rct4dDT+NeKjO9cg58t4rtL61Aj/YSpARvkAxgXd/YMX9MOBQwWlnlWSpG5O8akMYn/DSnxJsYzl
mom0TeiavWtDbxs52jGsEuPa0At9tmZmu8C0uX+DYW/mrntjaokLQ9u21vCLemoixRp7McLSequQ
3K3Hpg5As8AVKI3RWDK7jVaELZlL5Sdzczh0N4gUvYUDMqCtNLmt6wmLhh6kl9KDFNpOv+JrTWgp
oIx2i8ICROOwjVvc9ghvvTMpvY/Atjg7UnHZvevuXY+xrxvfTLY/J4GY3nNn3XkNnTWlV/TjW2vO
pMwIAIlyGGCoqq+9HlFfyIK3GoDUb7lRtCNBbWQbdS+pW2NF7SNA3QnR35Nl0/OR0j5GGNz7UNc+
ZgSTBL9C+Jybb8bK/ohAn5cpmtEI7PXJK60bs41RTiizYEo+QtcEPLA2Mm9cm+GQE3LkXFv8Gp9i
ttedhgI8zvUbTETuKQylscTeLl+DbHrYbULKq3ezbV7QHTULKTJiUNVLp8T49oox/NyYhnqpfYSL
nEwhSlt9su4GfnIY3PQoAsGqBvGT7uEwL1tFykLVgafJwbMPvf8jTfM3BEvmo+Doq+miWrvl7Igo
/OEl9MYFeiNFXrK4DGpsz41el0RPKWTsRJedoC7eGpZ8Z4V81HDcX4W1by7rFof4pMsb7lW8UlGq
Pi0NnqavivfAySSmHvoixLCc4oph7ZhZSAjzWHurovbsTZ37AOq73RW1F25ZcfVdmXdkjnl3ZtP0
j3hGp4vpI0AGfy2ebOjF27pxUF27+nWjZ80DYu18E9hE+FUu+XF5iK1oKK16R4ngY1dsrPuwmcyT
gm1BgmZo3fPeL1mNlDXvwpM+j9MxkVvX81dG55gPOqv4dTmOzFTwK7n9/2buTJbkRrIs+0VIARSD
Assy2Dz4aD5uIO4kHTMU8/T1dcAoqQoys5PdixapDUUiguEOMwCqT9+791xUBsk7MY76fZIHxsbC
+gQJFfY9TzkMJqdHZfbzP9PWmk+2Gq4a7tt1Y+F5dhku3+KGcm+nQotPaZuTNZo/ezQ5DiOyy1sb
qMmaeAMQwm5XMdX32r3bqE/oomRXLX/YKHCHMrjtkpZD1VhvMVOpu3b5w6EMvwuBLniWWiF/zY4M
t8wHT2HECttzNea3tWbJifzLbZ8lxr03KLaibGg2ZmCU2xgW+mr03OIQuUa7zzOCI8h2rba4PgMA
Xb6OuGw31qSQloJM6DBNfE6hbHmWhhMSk+pVQnbakrXgrUnlRYNLkw4MkbsaVdt/B4E4ZCU9/rSg
1jPCVW2NzkWWrnHXFokPFvO5DpzpG04GIytu7KrufqBpOap48Ku+VS9O65FN3Tjvchjs7c8RXtQP
n/Yg0ht2NI+mlE1gyiEmMExj8160m32nrI2ZZu2ucZAtZKHc2iOyF9OhRUY7l7gVjkVuXRRP2Omf
atAfW5K5kyWZJvsQ/UcSzSZeJoalcdRbR6+MkNM5ElqgD7HjoIHTXUuZyB343gTfh/jMMSX5tVCL
YJ7wxdHsHjo1yyMxg/djWlSbjqODFbl+O3kmIS4hCepBCiYkHUb2p9Q4oumevcNQjuM5dxyJgueB
TYW8qi43iOLGbSFieY4Hus3j7Mp9jmMHl5vYk6KT3bZmFROuywncKZ9H+F5vCyRY4xY81NG8bPP0
j/Wp199BybyQxSUfnKouzk7J16u5nv7eheVTHgf5YxgF3gkLc7z++ffd2NtlVqW+L0elskC2a4fi
1ZxylvIdWhfvrktjzqZLl9Us3AvhmqCvk2RvwJ8xpSLQd0HdzoivMAQ+M/Om3EiJQxN4swuiarc8
xysrhBcRG+EuLNlFiB1y9hliVEqKNtrVOF3WsWyKbduZ80PWuYQoexUhnMSuyaXgzG/6kiIXjR0T
3CydXuNsGb0kTXXjSAYyJeG+E77ZrrzBGdvdxLQ/tmZgSQ5JNILbusRXrRjheKkECeDN47WMY+te
gSQLdPIqOuOlUa04uXGICMzjwMEufJ8NjGmyMRnuO60GDKpjXsz1MDkxns1P7dIA772Id2Ie401v
QOM1k34GgyBIWwoA8Em9jJ5EPj0jGkwfA9RXY5TTb47nblN1/eQbNBLooQBBVaXBgd/uqkPempup
g2uYYFU85GmbPZZ1wjls1rMteOFlANJV4Pld7VJHk3YxHY4K7iBpYIdLGx1xwC3tLnzghDFuy2qi
u90nOL06vhCD6hesgvfY6dEr73gdpeSPFfqD0aBej/NgjRIrXLHyRmQqgaZO8kzs8nF860P9TS74
6iZxrx0SnzPa8Sd2CBDXtbg06N39xsm7HQ2q9IIg+76uSbJPkvAULLDswOzv8p/8bBzk9dZaoNp1
PVpHwCgVNUahHolaKR7B7SBbvCnIx/giHz7PMdx4RpZR/03lio8MwDsZUKZLgNLIjH6kdrFPKult
DZTa+E+uAgx43c5v05Cl2zHt326zQHzQTdoZCz085V6m1TCvejmSncthNjG9t35hjkNsDkAGpGQU
1YSSt7cZePJh4ZSrhViuWSE2Vw6hxznSz1VQRc8JCzMSyh3xDpDYBOzzprsPtNnE8W+9OwsdvYlv
gmlMj56tvtfGTByiE/q069qLY/UNZvLCPiVGj359Ia+3ZpdfJyt9N+CbEG2RFXAohTwPO3xG3m2a
9dFdoEEvT1s0fGoqCby6HRbc+5TA3ddm9gQ9TwtW9+rOmpkiNQsoPjWL54nuxiZdIPJgefEALH8M
C2L+5z96AK9iF19lqhbD8uhYd5XMDiXtpRNms0O30EzjSgCwHyLMndHIcEFAuOwW0H3+E3mf6Fs7
GWAvhIa9IZwq2s55ARC98tCIpPd167WPAl/dqcb7g3TEWHci8b5D0YIY4T3XeK0/YBnv+qki+WvO
tWPkVsljmTSvdqKP56ZB/5XbzrXsaaJ09lMPwLiDmEAsghkfJ1KE50hkZ6PunmgTzNssHJAzWRFv
GZSQ1UCc57ZKw+iQZ4yDkjEbXnIE536smQFIHivfWja9FWADBOR2LrtqbTm3k5zhd1TRETGERbns
Wve5QzqnPgoSf/hXsczUbaDzczDoZxkpfmZGOkRVHKXS61PrmpmPIpXAnG6+RFpiPsITdBJxIcnL
/rT7+N1ojZpQsXTEPlrvaOB5r6qxx00HYmQg0JtTfBmRUObxeDObcsqBRpe2NGN18mxE+i3sX60s
uC4751rW+VHixINmFb/aER4U9iJyAL9XAscSAfTJJdAga6jozVCD8rsWbXngbUhkJWEq7LD7SZp6
MvrekBsBT5IgxiZDWiPcYduA/OQBcn1LYt+i6UGqXDXwQKvX+dnMS3rNJbFMCpm0n7bMN1WMcdah
h6/i/pxLq/Qd5oErY+GwuimyedM8hFlLAmafg1ANxZeDMT2lrb1zWkIIyXc3P6T3GMWwneoUYJVR
GFvO5PN9kIdyA3sGebzxPrbOeGoa/SKj8F0VwGJgok+raAErlkElt2UqwnUvpuJYyPaDpPvhqSk9
+DuuHEiDLrbm5Fwsuy9RfLsMrJT9NU45oV7YQfA7gusNJ17AoXqpI9vZOMElDkeYUPpJj8YYO0Qf
+5meE1kiiukWMd14GvT2A0ZvvXREzDdzkGBPsGwRADqaVXZ23VfbaAeijgTh3GkaPonZ0n2FyI0g
6qm+DZLnHLtknH82Y0TKqWoon2H4LhanhDcT23h8RCOF0kZo96EkRJ44sfcmdnmJSuTLbQPBjVyD
NT9yqVFmsh+yb0zzJbBNeHNz+kWYhRRsVmQtJHWeU/u15mqqSwzhFefcQJj7EchAVprruhfvzcBQ
Vxls7K1k7YEGR6jmEaFvuCH2dqtq5R1jExjWyEl73zuptddh2a+WtIMb+jGgx1VgnKYwX5IFEyih
2qsthsSA+hfvAsN5g6AW0HmFh9FXyckoJ1A8xG349tRot05CPeE1HUsy4I41bkXmE5Q/awQOKXP4
hnjciAFpEkvm00k1PDihEVAJgT+ua5OvbQyR5Bm9vkU4kjMhSFaDyTlHV2lyR27mR1w6LzI3e+o4
0H8GRNonz+ieuonxq1FUuAODb/T9hzPdDu+pTYzH1gy3xTDNB97z/DZmHNh5LWh28mpLsMDHsbk7
z77FUP7FNOPxdvCij6xvn9oOCoHXZMgDaqM4p/F8TAKNygak3bXtva2Dr/+icVheq7Z9axM332al
l+wMI4f0ZydvCV2Bh7kFhOVYBUUFziHfpAo5TFKYj67WjgfQClR2iSvWtGjynW5YJ/Sn6s5qhuyp
rIx1ZfTGQaVSrlTe3MROAhEa3MyxkcawxmzJXETPvTPw1YXUn5Nc4DwVtlOsM9yj21gvSj/wYNXp
y9mK4Uz189h0NBtz43VFfydRC6a0rFJGIjLEb+PSjKcdtstTgGxYuV9jZ8gPVn9A2s9RfFTx0Sgf
oVkHRzcPfRKNxang6S31Xr/8/AMokWYlzb3nzdoRpzN+yeAwBETSiQhfY2fuwEw+Tg1bZGLzUf76
IxR8qGpwfOD4I6ZNIWBFKbQN3zjzRDca1P+djTKB6E0bWyBJui3yan3ktGDr7M8JG/eZIvCFT6Vz
pubSkNIcy3q6MkrjhOJKFJsTRzNS2iJVjxeJZQi3cEPC0FLCScI6Ny3P8yGGeUVvH1UBoBXTz4y6
OkYlMYWio+sBH4hDQU3XdRIYbMlPaB5zlM2r3ob4Ulo60XjSJL0m7HYzgQq3DsMWVqZNn0YvHfGL
d6DIo7uu4q4p2ziiFb5AS9KvuASSe7sjzyBtZgiDmeb/LACSxkZH6YmPafTSQ5VzNchp8IXPc7HG
sW3vEIC2F63vUZYXOzfO7bcKV1/hhUc7ji95HLeHKNUppYqayt1EDcXrRD4VczDfIJZHTUi7OTtm
M4M91XDM7jiTrfuIroDXkl43x1C4QkKr7zJ04Cu9kh9CRg6kl9wB7jVlm2AsxK6HruIrfche6oA6
bhoNC4my9t6JItmOruSJqqR8BK7IcdN276IwuETEwVFxhO2tDjTBV0Ix0IF2fQ5TApCI3POTNidb
KgkVv6k7pXN3bK2hJvk8Qu4RJ+OlXNhyhC0FtFqZLrFrk8wFRTufyMhokrcgzaJHF7TegNP9oJua
4XcYSRF/MKoqQgVMri+PvID1SXOdBMCBTjKWB8qUpgl47pGMk2rcz4ZmrNyw767gluWaLdJ5bpf+
P94YMgQAn+gUrtu6FlAwm5m+u9YkR52Mlo2ijEY6Amml0tNTnJr2eZq0F/oh2Y42DZbsfLxiko7X
aQqqW+hps+V9zw6DBfQ9nBiDACIEWplTUCTo8XwRVuVatOKgOhYUvJYEs09E8hF3vzRfSNMIh+4m
rxv2Da/okXIQCy04dzRJFp/lAAEtZExN2NyNnYyoq6KdJaL27M7dhdcz2qahI1Fsjclra+S7TJd7
Lcjd/RBZr2O2kF0MgowK7R0WKZBEpsUtVVk46s9V5b0XIdwbZV4Rw4NzMIDiO1VjXNrdbITdc+kk
n0hvTyjIilvitjREetbFiJzB1xbLYdvVDNhyAx5oQrkDVo2AkGqwzzk5eyQ99uc4ZWaYevBVhatu
MZddK5heN4qjpgroVGGvAVYJzHTRdnh+I8ZPrF7lA5ae8sEhanldW+KoQirfohidk9l8gX9fJoNq
uKtI2PUpIW+Dou+X5kPF3CLMdiCIwqOWCixb6rbmO7hUnU4LzvKEjw4XWMRwcsk/2EL5wS0Jxesu
SXmJrWGRBfXY76s5qm7dFoY/Xax8q3lJ6o92nm5B56AsDvT6moweyFHX7c4RHjBi/rbp3DscVsn3
ZN2g8chRaG+ThcD5O76PtSR5qBqLWrOZipeio8ixcvNNVc686gICbJzu3XXokwbY2KVQuxpzKguS
H0rC3k1zwP6dXnVS2hKo4W7onF0SL1NHvtYW+ZxJlT8okrjndogoEgQ/k2HvUCWvZC8QjkIFSdYa
LscgvzRRQVeoqlhwugtdiGKrIuNJ4IxdhSS9iNm9Mci6pBsO0TaK1qmuTwe8FJSftbPu+8xhVNz3
G6sBlFkjdye+BTpGYKMzvJvDOL6TWfSaDw1Nd3pi0tBCv4PwD7+GjIKooiaC272rkSr6sBa+pVov
jlVDWqvLACHNx/Mgu+c8jAmdVC1xAsG5SqxVK2Dh1n25bRkaBPlMsEte1JtIBt8xM5Mtpj5wH2U3
OYsMdKsKBC9WkdSsBXourzmVDSULBvtxzNNnMzQvgT7uhqx40ovpxtDdOy+eUF1ICCsm7vXAbB/N
0nz2yOtAzt41K3hs5Kgk01s2NTDrMot/HbxBvGIm1sinWPMGv1XmOQxNYoyD4pSXzK+NCOe3TStn
3fNM0n5hcamnuFgZ9jStXTrr69Isf+haRtfQG7VVpxk3IhseAvLtoqjq1k7ZXPnPT5AnjKOG25VU
SHd8hpVj+zVYuQczVZWfE2e3KkzpbDgzVPdGRw6RS46PUiNCdLu5gM9tLl2SMYWbEmK4a/21Udln
UlNHB721eHVFsZFL/4c8l2bn9KTYjUBs/NjjLa5qvQP6OjdnZDMXK1Q9Hi/9hrbucR5N+w607qPD
NGTjMh/2odV1+2rQNKCC5O0YbR5syJUGzjnDRXUSI7+3dXOPSfjNY0RxN0l3OFqieYfg8FRD10W7
oT2G5hIYjBxhOxtBBi+ibY69aRYPo+M8wLwIbso5ijYsyo+Zqkw/TfqQhorOsUTqdxzO2JS6iXEm
BPyVYWEKjlr3bjLr8jDRX1ypRFBshAn/Z6qu9DH1TVHiqieEePTJABl4eGe6J4b5yrDqLW7GfYNa
VrkfXkA/aLSf05A07XzeFpN6aLLuPtaZ9krrs6LHMQYOW1QyYnTuxcYmXDTRh/DYQuQ6R07PMJjv
23TOY5mHt73mFsfENO9cBsY3sV6P61ySjAm0bG26nTrVBTQ+N9I/ITLOJ6MuiYDs0iVOsAKEogza
i22662yGVU3CIlTza1ZFN1WshxI9bebBFcRttM2j3F2PGjxgYCdrIwlfA8obOjJ9ekoRLFI21a96
qK0sp2tDP/LqcW9saDfSOI67I7bW2ne7eZ2SHu0bjqdhm+wf6xKNjzExkTfoBPpZFWU72acfWc2+
niFsgaNhXxhHbVOFmxbtAtzGNrvUeAjZQ+io9+2wa/GX72VNL2YKswtNJUeQG0+dVOr55wzmY0sS
6F1Dv6RPvIQjQUkzqO1OLoc8I54RZKgHaXm0PiZxoS9IXl3Xa/s+ov5OWv7vQv/hTrp3sjRxZ3Re
dXL7pt0WOUEbyO9P8wBfl9nqgDTYm8/CgATh2kYAhrVmNgZU27NtE+UnvEmnVg7zOVhYU/QDoGBx
jUz9E7VPtykVE9e0aqJt67DbCjtrnmE/QjDEigSfg2SwEQzxGfPSRthFxnG0cDdWj1jTAgzA4hyk
J0lRxkEn2IdLmTuAg9p2JEZq9Aivc/FqtTrAksC6sR1l35jLH5Vn03OYM98Jk34HXhUMuUfTMJxL
6Ou6M+7HWh/uOqBlTWyZR0Nrjybr3Naj67XmSk9i0sIfZTY/8EtoAwyIKDpLZQ/U6jcgegm+aOYk
fBuXpnuWSPN5SCGWWpgQkYKP30kY8luLOMZktA/NAobrK/OSBCaaC89Vm7EAXa3xmt2g6Lp3Ki8m
zaLy1h6H/KzK6mNCh5vsomTremxFzO5hTEFzDhj36Eb3nKDEWFVB92Dn81mbmG7jj33S5gm8jwoS
30t5bF1e55ZcOqa41SqsU7Vp6+4zlopJPKcNKSreo1F/AFT03ETDIXXaL0SM5OolDrvT9xkcBvAr
DvsTR5HYAsRbtLDa1OiuQpecJIcFX02sC8ksfkRp9CMfl5PZmBxLGR26noqhNaZo1ZiAGiCtvdRY
4A6cX8hdXERcXQaTzgB4XiQtZNKiHQ6cM9NTM3YXdBzlyQLBAL+OdhIJNC7giqJcF7NpQmM9OvML
TebAFw2OQgWyoLwYhA5Xff9dCgJPa/2hVck37vHRCpCm9VpjrePwjk0BMOPQp6vUbqut6WxDhnso
fcDPF4E4a/qw0XVOapmFCmJOYeVE0XeKbjrgEJSRF9vIHGlbloLsu9Z7w+L2FKAXnKXzbYymczAH
LWUwdGwtLmbAnHSuEinzGyWrYy6NmkVtLcfusQDAfyKVADF+PhxCJpM8x4yRZRL5RPLOe01OJ3PM
YcEuypiuSU/ssRqea/ubcGtt5w1HzZXdbU2s5RTk296DY650++KJnZMEau/NAY3Ppg7PlaZu9biR
x5ImwB4H1nPACH2EZ7QbBLeBpv0ldw5TklwMZFRjSMpI6TpkMoapjzqvXY2Gs4sKZ1GgDyTfpeYt
M9VjQKoKiC9M1rTHoVcNWwJOTl6tfbhRhb2TYCKgYuchOaM40xBbBfXJwZ68F0lDJYNy8Jo5xEkV
r3HgPZqNPt4mGhUDoU+U90OHlWHO3qWivRp53aucS2i4Rv46RR2KPs6z/tgw3ewkVHqbVkMk8Itl
nHp3Be6QjQasMScs/iEQzhuum+Rscfc5AfcnKuSjcoZ9DDORx7y6yqjiVuP+a5ksDfBb46VhBugK
52Q0MknTxqCBw83f7kAc8phELr9fs8i86V3U+y5nCiIxzlz2DcaOLw/lmz24vU+YOO1/ip5tOcXf
dLlzzfwyQAzbEAKx0TNprGqy2UXxnC1asVYxMI7cfjcGHb8MrSulkFTHOoP/2SoHF3aqcEyIPrpH
iNuuoim816XoT4VpozKLY2eFntPbonjE+WGVlFJdDwbZ6nCJRLyQkZ18lmaWcoztxa4Ks9jvwsB6
mKuP2UZpZuCHmpBkfqbdFfB3eIjBfKL74IEOPozQKPHwkIjeu+o9jhg5UKUgSD4WsKg8js4PAIKj
dasV9RPt+8Okmit5p92nqOzzKBKi6nRiFNMqLtZxqw13g0l/wtazi+GEa9ACxBLr+aGzzNepAnzC
Lpdsgp4YjIAs660bIdtnPmCT4pOA5k7jVy1fMHrdyLRrJjfKytBksVVAKL7Thy9zDtZG3e5kSvSz
mxD9iojho4Dm6fXOu1F5M54HrLSa0nkDjRSzuLmNCshIZoao1DJ6JMAa4W29S287Tjb5qKGRqxZ+
ji6e1GwmzFzp9nSp2ka4S7E0Rhkpii6J7wjvOhGtSXXfFGaQrjxo0fpaj8grauJSnRua1Dy99D5z
daUb99j3yJhIRCfKwJxrHxGy2Ix98L3Akt50Yket8KUNFHs6LWTXQpbXs136wamb9FNb9+CdtLRc
E3H3EfXIriuzZIxVocrI8nrE/uL5RhTQ+nC5rap4Ipw+2NXZTqeBtzciFBJMbds5GldJ2/9QZX2d
PcTYBiPhnsrJ49h64mEBzOPuEcCOJLzVW7eunz2jPYejV63RZOIkouIYc4VKZyxRaVfmKi8ugG/g
kGV2Sqy08ZKzMKgpeGu/tMB8qxXQV9dGfhsp5z6Gh8b5ZVvE2ruIEatW+rSctaudKDkgVQHBHQxw
oVVwSnW/5ZaOiSXD8IqtbZMx4OhvtJYvMmScnamGEIlmDtipk+eB6JSk7vZmW6Uc5Ig1pT0Jfjfu
DlrbP+kxpO187D5CGN+cf3TeuOYN5SBgNQCJrnlhEtb7/96tZuAa+NVf5zme6dl4EnVs4M7v/m8a
vVXOfZqZwzbNZhKRwB8o3W2BycdjyGJFAEX72mMyqRMOl5oZTQb1EiDiclr8a3+4nN8Nko4ndZOp
iUvGjxSw4n+1+4nYUDDE0nGnLLpiCdodAJv1ppr7dhPSlt9YVfqDwRebhRG/W612KSuo5Frj/JAF
LHug+9y68cmpAx5JYfzJQb6klv3dwLlcH9YGzMW4LfAH/2bgLG2bNnrezLuR/Co/lciASiso9q7E
/DbUNfQZun0rsIV3LdOHdCqb10l+igREuNtjJIoie0OCx4BkgCfy/5dv5v8CifR/NOD8L2QiLXZv
SA9/e9b+yUj8H8X3j/yj+MtKHH9Tn5iJD02Gs7j5u+Xmv3/SX6Ybz/wHBk7dcwwCIyQxdpj3/zLd
eOIfAqu3w1HmJ/3F/R8zsWH+Ax4MmdhUoQBiICX9t+nG+QfWY5z+rjRsofM3/p/cxOK3pxEEvMHr
opuY3T1Mp/y0X+zuTVM1jorHekcD/DkzCAyx88+CkOoNZv1mFbtoK6sYMYHso8+SVqvV3+J8PwoW
GAJI6aKSpQ4nssOkttIQq02xMmnO37Pp4IiwUuHzmu3dSWyMOTrZmID/9MKLX1+o5SO4JnZom9cd
fJT320cw+8DWwZ/wEXIqRkvzDrKNPlPHBjrH0u0Ac1pFWvzpNB3sZkjbIMcQaSd/uo7fKAz/dR3Q
QgTfqGRB/PWrFKlRuoPFyLruxKPJeducoS+UBpWUlhxUEvh0zQiZ9rTYb2yItd5Q+mBG1hkAWa9q
/uB7/s32/PNyYOkwxLIpYAjG+vVyGisWdYbMjcsh0dIz5LWL7Ju4Kv5AZ/J+c2391y9y+DXLegZH
6NdfROpD006TqnZWnH4a1Vtl5zqtg0Ff8xwfvLZbe8I+iB5eQxSAGs/pi3uTR+9Uxt/L3D3CZV3P
Svej3rwzUmePzjxDqcFzZ99TtSNMmWyq01dszk073ziUbKCwX91FSl8Qr5Bj4dpYtL1jz3nvhUsG
0MSToNPXtkbELQ2bOiCSr17FzcFwH+wCnCDB9L1f69wLKyBWlxyUm0Zh9p6z7pXAM4OmD46ryro3
BWYYVyGaLeLPdmiJtRDxZrBbRA/yKUoS4KKVAwga4IuuMZEo+9flcaNOafDetvcOs+Vcu+o182ei
ToiHj+9dArHpQIv7sNDclVUh2a+W2yRk3tCIhjj2Inoi5+cBm1Sf8wg1qXtOUMChJFSEKVl7m5QQ
OnvpV5MbjIYmte5KtPbhFRUkPxKTmTY7N3YHkhN/qesQ3t7Gn39bAO/+2rX+DiP4fe/n3rMMkAqv
Gw4GQmJWf733ci70jBZvuavQeKl225SsF23Ht1pB4oXZyMCeBksAGN63IvKDI5pLTPtoisrg+u8v
ZjEp/n1n5WIsG+wcUDLq1H/maeUcVssGRQdx6tY2wxDlG4I30JT6szC14+AO2r7y6os5TPQUTAKW
0tI8wFZLVj34bRrgzgL80QnsthvaH5ryB45pa6vNDr3NjYga7UcWhZAMnM8yLK+2ZH0xDYbtHm2v
MBs/VTVMSFa4h8WYrEbXe1eRgNjb2XT1LfugTLJ7B90ayTX/081Yshl///xgJpfsVh3Ogfydo6Jj
3O4nScuuK9BYFkl9TweVRzuTV9PplvwA+jxm7z0E+XCceYXwb1cbWdu7yslaX9rJPmyx1SdMKbSN
q3KdRhF3kWSig6zSQ3ocoEx1mcdhZjlvLyt9Z41bZZ9lwwuHb5rntPauU/rgivwTCfu1c+UBbPYN
tdCV0eXacII/rD/Gb4SK5bYjlsZOKlj/7X8itrQi1vS652MP2hIdQULiCl4R+WtljYyWJPga7SdN
CQ35DO+ZZmXiD5fwzys/V2AxdtMXCxuJk7++BZ3IA3gEnEPIQS79ni4ZpEpYXP/++f4Xj7fDYuOB
aONDsqb/+luKrKQZWEFPH1pG9aZQt9Nzn5FRF+16GL+7Ooj+8HqL30r7n1+tx/shJO8VIJTfammG
l1EeOhx5AhD/q0rUzVqZ+isOrhXy1ZWX8HgVeCwHsZp41RP9wREprjVSZHDyn3nqd3EXf8XLUkjv
H/Vbyew46IwVTX9eAGNgSfj339LvVL3lmonudKRjGebC8Plt3zNdt7JjkXaEj9ClQbu3JUdb29Am
b9dCwwTiVHSuScuCIBZH2yBZAPPt7g9X8S/eRQ+cMnQu07YEEI9fb1YmTKOLU48mJZAuXoqqWUdT
h+d9dI6zGOkiTMaa7K7HzHW9O95WFnsWomBDcMfz2IkvvXQUU938uepH9JzVhF7D0R//cJmEYP+L
RQOOzAKg4yoZ1fx6oSqvpcT4nO2UyL6qKvvimLfSh44uak7oukWgJXSr+RuulZ3TsHWH0Jr4CyPD
XG/vaUOzljmPgRaHn5UmN9kc7LyGTa0Ig2tuZ1+ejgrZAWpAh6tSlF2NZL8N0XuMGgYNnCrBOHnM
bjCPaUgE8tbWNqZoXyejZqZpA/gg45ftkZWT/GcFF+KvfRsN9lVztGkLMOeGpvrXPMxXm9YPHdLO
XSdVjD6R0QQLn0x3wq730bIADhSyaYKSLPMIVjAsLDjJLYHzKg0QuASovomY8NVUv1ZaczOk1YOK
O65a8ftNNryVsK+aG39BkOKJ5+n+WfZMkHhMrXwFQLl2XMLUpxltIFNYl4m8eR9mjoYn3bsboMAB
TVm35UNYTHg4CKZcVV4mqAryvT7n70I0z2NLESNKDMZka3/mc/xpJ+a907O0GR4lQG1/pXb8meuw
+5ROmtKxqY2HIXgOoK+x8j8EZYJpHd/TSveKfVTrmO/4n7Pyr3sS4orQRjShKv7qqQobYd13qqHl
5x5xjOKk7mmlu8t6HjBaX0G6xhSaff68AmvOzyENqKp+bwd8YPh2rYaPzyzkulR8PzcdrU3RB5n3
Uel+MFjeeg22AU82r5qRm6sLlcyrUTR4vl3ma8aDYwfDTVC3hzSOjy/lyHdt4d/Fk0nSoRU1e1Aq
AJaj8gUdHiFXMuRcUReHXnIMCeV791CMfJG1IJQerfqnrbsT+blM5qpKAA1BmGXvDccGBGPw+DoI
Cg95WZqM9wx2yPCqRwhWbP2+jt0LcnbyqiVT1QbaZZ59LndYZsnXZJkHp7RP2Mmq5RKznK8z55sK
2/ahFumPIKIxTbDJhuRGeCr2AWUWxYVL7WCP9q6PKfEs1r1q6tZqOCjRfJ+ksyP6fFy1AVO9gBAW
niIa118WsnnfpfNP9PyLmaLhcYnJCxER+J1FSVX3GDISnrSBHtbyNAAzI9MRC6AfhXAHSV1AA/WV
Sj6libwZ1x/DexAqbvlctREGj+VtiA0uvxe4UswyoJ3uHqubMChfSAOkIW2ZYG9Mvljp1GgDp/Rr
tn54st5z6MLwW3x26Mt+3lFk1z9y7bnpFuedd6sMSDneyM/IyLxfESdAagBp5aXuHpZFJl8IQRGN
bxJ9kWenX4RfkTzWEMgXWlxRY5TYFLLXGKt8YOKHK3sUPzQhb8EQ3kwo2u3KhLHH9hEz9SL0MfJr
LT3Q+NnimQ6R+3KbXZEgFuWxNlET4Opm3V9Wj6lPv7RQu9Zy3M1j1WIeDr/y0b7/eb9bF3HZEEi6
dhqg03G+19NxHXPuxVS+s81pOyYTks4g/FIeP7uIKLeXhW4q+bGROhcRU5Kh3EbpcsaZ888k5MvL
i49gRk8UQulddZ4BixHJzAoNp8cYVN7rrf3aiGxL9BLJBS0UdlZWotiuCw8pKECHRTa25UBewf9e
x8C8b4KCI5ZQ4PqgBKTLYz0mX6X6vkikVpzTboxliZqt8EuGPHiGzQa4rCnTwIs3cfpCmcFDhF/l
cQ6/uwEvph2yzEjWjr8eySn7hNmN4h91FouQ0bKmlVjWUNV/1UtpSJTNtm3+k7PzWm5bydbwE6EK
3ci3BKMyJcqidYOybAs5Zzz9+ZpzY0u7rKpzMzM1e9sEwQ5r/esP3hpLmr2lK+Oh3Iap554g3DKE
iSP+FZPsJXVyWY11U3nFaV5sPPIOJ7RZm9xwSUamrLAGdYckHBKcXpJJryKoP182dR/zlgdScSBl
spaTYHgScfUNqhH8Kp0jLm1ZMdmvnBiEjY1pu1wQDI06tAUxBrEPBAc5GKVtFnRQmbkK1Eto2gyy
Wbqsu5BpFtyOxqacZdrmrRI72JtB+y3MZHeAib2eCXFehlFZ3/OWlwXHxHEQmBQSDoaX0dMUT79q
VMVb4Pmo8bR1KL3UjwHEQ5cfTQZY/bT6vVogncvJvtTOQR3FLSlYrei+Z8GzFecImDWuC8IJ8Hxm
xjkwn9PJ/CaAON7M6beJuLWcS3qS1j7v8ld14w7ByYyxSqnm48I1w5FBwINa+livHVFiwQl4Jn/n
h0B6oFZHD0MfEPcuqBOWJduzsX5q5vCtm/jyLuN4Lo8QvkVrE3aYdZ5v26yQE+N5up8p21uzvAaT
arneaJ8nhk4iGX/rpnFUJ1Cs1wtjIuCVgrxTq56YMMFBiiyRbuylgttc3lyKdNTAG7uFnaGe0knf
8YdkbSPQqxtyGnDlJ6fDTt7HLPQDxyBfVkuJk7C7dU7D68f2Akc/E/fldKuTAj1hXMz5ioI/734V
Ir+pMLkUD33snVxVoTqOcyqi6khhsZNS51zQ+9uRiInGjnYWjww/91gzmhBz+J4UCCw4qwviHyrD
O6VxtZ0YMKsLuEr0Q5lBFsvsOzwypY9u3fOt5H7U2scl7s/Q0UozP8e9fZfE9p2qYi79CN6wBI+E
W4ZwrLyJ9vhy7rbaXR/I5xmqp+8anAYJjFfImfho9bB7xbGOOXvNGUWfzp1loPukxrdL525y+Isg
Nh7npr1jvLRWR5jCS9RB5NjyeLmyVF02dSBNXXBI+wrmMOVXbczvWjLeqWXQ6swYCYihUilJCGDI
yVCBu5aTGq7E2Y2H313wfLm7se04WU3y3rXZG9Z0zJ9y5yjag+eNvxpyFv5397omCJcVuadyttiv
mLrkWOi4Cu2ZZVb5dOW3uuVosNtyHy8Sg4GXfZo0VrmZTQQVLz3+gcRFpGWCmMJlnl8t9xDih8o5
50YDPdi5FiQDoBEkD/cCyDATxVGqkd1T4FYriwDJNGrPscd3tdT1a6veVJ/gb1bPIi/fIYycxeKd
ctxpJ0CA2A4hzwc5z4tFCTdG3pwz4ym19bs8yG/g4r0PYfna9NRFgqhB6kVUzfjIk1mxoqyLejFu
BtSNmW5+I3SGHnjiweFpTR3R457OD9tlvKGUGMEpxxpOcMxp8SI2sXm6lF0l0UnrVkNL4xohVfLv
AF05RmOE1qs/fSkHLx+X2SyItsi4h42jaIKNnAimaOG7GAFvLJ355UyOS5kWT4gn2bSV5FpzKbZd
OuFqMywsBwLHMLj2Yn6Pir2cI4nzL/WhMr+AC0agk0f7qrYBUTjnGN8DLGKLGw25I1sU6UL+8wKd
QZDiTmfnoBmNfSNRFkfWKpv5+6Rq7cqW1KzW2SwjS6yfcLKzBk7tGgoIwYnxG7snGRjHhREnj9VP
LUCKH8ztFQLfBEIBKyapRLrW+Bf8sjC/96wRdXqn1il1o3MUae7KykUHhcT+nRjaIY141k5ty0CG
N5AN72PEXT4BisQuWm9GBERAMu7bZf+xx9+El63qKn0uBvukALnSsu5IQrkTFY5wqgAmkeN9DKl9
7erZnVIKYt5mYNvfpRGTlt0259YwNlDYvqMU5vgWRw+E0Lc1m/Sb5JcxJcuq85pXASjI8Ns8JnWW
routM2DSAydsFUt1sTOgpXEI77L2qdNjWG1jitXMfGdiN5fUNcJ1KRmvj+K2N7t0rTfmD8Owf8En
ILUFmc9am1E9GFX4bI5qCVpQLyYjmlAzZ/ghL9ox7UeXX+L3JJyK7qgzmTbhlGq6+DdxUJMzvzVq
Lmxcf/G6Sxx93bjd2WrmnBtdr/ca3iFlUe4irzZvPEh3DM/Da4hguGIeJwaPSpQIL67dZW5MMp5J
1xRP8btdBLu+ZbRr1dFmIqko6ifvEPbuArKmb6OKQXjdhWSgB7gQ9/2C7e5MpUvmlotgHBy7xyEU
Hqeu2auWtbfqO7dZWQYKhDLod2MqXmIRoeA2BVwODVgU3R7/4ShTG29xOUjCW8NYECpk9XZMze/t
xPogRcBB4MR5TvIxK2jUepjXlAk1ugeWwtNQwbWtauwFCjG/cI3m7KthpzBBn7TcM6l3140c45We
DY9QN+BfQaFSZx0hTlR6lLpLc4cC7GQgoHAsTA6C0EgvoCJy8/At5Y6oIVmwPqaFQglCXBoYWEjS
ZdpIOFeGHpN7aIw7Yqz9pUHwWnHmedAofJ3+I8/dA5ouVFJOBZlAxCj0iTcgHnBGgkDRiuxhK9Pw
btD01CctqvXJatDIQ09gcSWx3ywFLkqL9zC1muHPzu3g6e/dkO9avUcPUNUDKABGqKKPMBQ1l/Mg
m99DOd13CNGzBUufDpSariLc8PZawt4ApHRUFyvpmIeOgxaVDPlDPdaSka3jySIhD9dRj5FFOeBS
Q0b32F9VosFgIsH4JHJxAocRH6xNwRNEWMeshuAhjiw8y+zsNBjpCW+SGBsOf5SC3Ar4AWWi+/iT
nM2qeIgM/oKkvNK0EE+LKYh8oOKflTNuknD+aYsZMTFMAk1EUKI0niicSP7LcYuiACD9Kbmtw+lK
dsyMcCVMIJZDU7RFvk8SE4YNmMM6L18roT8lS1qhAtBOOdQvVDVbgy5xLORxru1j6oljZVEgYxCw
IRJwDZ73oOFQulSY2kkMm3jDW1x3Y79oh2s5or0MThxz+N1AMuq9V0keoiJ5GFCvomsBb+5SEamT
ew5AqHN5X9ncGpgLoCQMVeTowE983ziQR+Jy+Jb22g+hScT2VfaadGom0IGG94Z3zUM3TYAgJntI
Gv2myurf0QuN2klm2U1CIacnPY0YOG8o2x+Jg7fZ2MhhDSE+Ig+I9YPuw6FnJTYs0PGl1Bdy5hXS
11Pts4+99RJwShO24LF1YWGxPTESrQGUNe1Ws/Rg3ZnO+zi1P3BQe7QS95UABmoAS5nYYUWE9uQ+
ZoVj8EHulzld5R3q9aJFReZBBZca3mM4ILHA6oUmq5VvmuDON4OTaMzDRG7A3lPVqTtzJBOTwN3e
7as2IEyM++fyy2pAGLPNKcgNu07LTF9nqDtWnY5Q0kvZH5z9yhBnyLjMQ8/EN5MjisHsypm6btPr
APyJBgtTTQTUaE2NXKL0TsTtd4xouAGT3+niwN6AR0Q/Sm5h7Lwq1NNVBUkaOafLiMjyKgzz6bQ8
PT+r/07pDIJe/vgu7fCtoAokAgzytRVVuKRGb3I99eZLNtAKyZBfRAS/BXIGzya5y+VxUI6fGppp
QjqPkQuWFg3a76hoYQQl+4UyUb2pwdWPLWrOFWu04lsJIH0FQpCN8yLdXS+itwiaTRmdsm66ow57
HwBH4OTc1QvSe53bHkc3iewFcYO2JZGFENXe2xX6ogA0GhCmCW+uoBpkbosL3lhuwvBalzOdcMIf
vExlxQ/S4hZ14Z8TSmo3pF4liJMW5GoAm2NcVQj7NDas+TptoGq26RrVDm7qBik+wQZZMDVNOiCk
y3fqtXWavddS4tJ4vpKx4P8qHXcMZx8p1O3l9i/K0Voxh97h6cjy7Sk0Qs+4LdrXqJdX+fcQtkw1
5zeR0KJ9UUfifw+cz9YB2/cHSP3bxsgObjZyRw+Uj6q+6NQ1MEf11qWEIFWQKqwP30Y9WBioH7Xa
aBEA8O3a0juRpHbX93yn1lBlmFvsjSaCbsHMXetiPrskFZKIRIhzzzqA6Zq11/odJGaRMkxxyHJr
sbLq84E2PZWG39ZYOZDzUW4Frh5N2z9qFnXtnHf1Skc+GESbTOedMhXRfAhACMZR++hqNkZG8Fs9
NQ8uHh0kHGF15mr1o1SD6zhtz+CE59mlnLDm75PT4PZA6+LYxp2KYKVif577ZF1o9GSwedIriLhQ
wL9bDvvDVuiGzFn6w1BR2jibZO5m4gobrpOATZiMHEkx0sGV02CDzCY9yMX+lSRS87NQ7AK9bw+F
Aw24aR+Ydb6HHZk8DSweeE9MDwJgYIEz1mUjFNlxSNtH1daSTftrRotIQoSxr8AGA0I5ViEtWZjS
XlObPE9qAKfa4cuo9CUuOT5HOeF+HY8vcpyKnYIuvQx4yoz2JrWrwxBkHeZ0q91jWP0oleLxMmKF
hbQz3fSmlMnJlNY6mcpbo4uvAwWBh2r+eTmCIuwFccm8r4bmPJfsNlEtp8JAZPZgDdmLVL9Fb8MH
iDNx0ouCHBcCQ/xMO1Dd+FrIJTQ5kbd1KJZjDYnvpWYfCiQJlS2eI1QRbZr9RtVFivqM4EpH9eBx
I2AxBZs7nq+JfyOhkw/ivgwYyYd+O3jJtUdiRxw0h05nZg+7f9PE1EZLEMeokSbMHaik56Q+EUN8
02s98TREsTcSJgVdR/S+JOk71RzzLldJdfrjomClEgTMjrD91hxtPy3nkDSQsGI9XIqjXrUgGGps
I65aMoLpQNxmeDFN3LW5djP6Ai+YDoMS5XHIaVA5yU+lfWKD17E3rkajuXd668rOqLeKzH50p3hH
NsYRGPBOymRTh/Ntn3L7XiCyhPTaSUUJp+9Dz9PpPF1gJbcynrZTgWOLo9l3SyxIDzJuLTWKR4py
p575ApQ5IWdbX0JTdGjJVwlGRvauMepqm0zFjN3TOhQAlHjFA+S1rrnSIN3PMe8E5ge+e1n41I/a
9vKWnLFGcmGU+zaUYEiae1JILyYI9OktnuBC3gPGqF1X1PS2jFILp0WIy1UVDM4JMVjQjVeX21mX
dDJtz68L5X9dhvgAqd7Gm7hNIu7BrwZFn8dEnpCWY0Ju0QVQ8t9jIqPodMAlqm3XOI3UfLgxZJlv
zPqjyczKi5eNyMrT1Da0rGpmA6u+XllBdl3MlvTnSY67Ibv+90P9x0AUugmPxVDlwqL6+5ly7hqj
KzTMj5pw7bwZtYkECKwdIW9+qs3qTssf/x+fyDa28Sn+D7aU21WSPDxLKStj0zcr4aAeBR8y5Xvd
E6w4uD0+cTCS//2x/8HSYuKrbJld70IcVEO8P4yR66IJjcnNu12KoCzXqVNZjnrnnrDkyX0nfrvM
ezpPqRkCenVKuHIBzxrdU8T5jV0ctZQqJ3J8LdZlgYi+1nfDBMruNDctpPWVXdicVRoRjPnR/OKH
Ev8xolcEOJuIItdkTP6BJjKSGIxbT9XvQj18JWY724lpPGDM3u0udb5WAf1Vbufj/HQ9zEH7RcbZ
f0xjmV8T6WS4gH2fPr+XPfZDdNQ7M2CroasBxmAKYXZs9mQg89aUIBoW7iUKqv/3j8fC+Lx3SJ2w
pS4kn61/DKAYksEZwmROd+oW6xK5JYD0OsWdmeqrOy9S9RpsdZxj7y6nyIUkQgbgHmYdzZMg3Cgm
6gowksiZgZNmY3noi/TZ3sEWfs9DcaCC8DsNvOcycyk8fu7Fq97g7fsKZ8HyVtsoBI+a6qHHJLHO
p2+k6m2SAB1iX/0wYVuzqtQqYW4wX01L8T7G1WFQp2gY8akzOFNmLt+Gpj9e8C3Zhc9BZOOtHb1f
Rh1kQ/2iaXtxQhKd6x5DuqI/MAKqaVY44xUhD3rTuWo7VOvDrjFhNdXmtHcN5xcRffe5OUGkIXpv
hesY09S0OqYovmG961vkAm8uVrqRTWHTp4yotepHQJYtKNa6M9SpznQGhoI4VETSrlqy1/83mXEQ
s/h1htR9SP00I8VDWYC5v2x1oyNigrmgnYqWFscMAQuniClZwBh9FcPOHSWTElezGK+mP1MBEezf
a+NjchNkBZT3DoFoQhKABNXz743dIxO0gyJtd+j87jrVXIB/3BDUJmbjqMB+vRjW2A/w/WhWV6YO
hF+799oCgwFnP9e6U+W+p4iPWIz+mnO5D8wC1nh8Y3rjObf5RavoK6aR/Zk1iiO8RCQHddUQ9iVE
6Y/zyHCnag6dsN3lHol1EF54cUxaNFXIDxGO1AVLUT2sQjjMTl6NCS2rhjVfoNn0LSydRWLIqDfG
+jJY16IcTEUrz+B+7yPT6tjYtuPwmuf0ChmmhJhTwQZQMWtN/B4JzrSYEfLlcFNQ6NI5B4XiSy95
N1A7l8ZTvkQ/o17ZeptgPePAuJHJBv4vNGMU6ZligA4mswdtuTJrN2IdUB7Wif0YR+aTnao6AMbW
iAeunKcXXJ3OLXPbVRPdKhJlMdBeYJEK+OP5dZEfpOPtyJo+oXWTXyyTC4XyD844ywTTGNcyYQuT
MGR/ZOl6Ypg68KtqFwa0sk0f6xDb4TWxyMcYfWxoLG+OmHYVIpBEUujhUM8ApyACETUyI0DjOHjB
JkkJqkIPRz8bANxeCmNBMXgBBoK6Ohfkc63wPaA6FxHXmerzpMR4JILyiCHOjcyc69nGdswqG+WT
rB/UlGUwgm9a6z2SkvXl6fmZW+VYNE1M1gjvIfnU+LBDhg6CTTPAMLTVqK9h/+vfzFobVguLQK0v
YMGFb9VsVHccqekxbgqchJV9iJv8/d879vNZ7iAjZMmjLCB682MwYGSjCg3tsN7lDm9j5FVKlp3o
ALv//UGXv+nDb+7AbPYIJNMd6Tgf7nxYOUGNWL3aLdXRBaCuSwg0COT4ZqpPnka2GDbsEnh3q+tA
K4nlvuMk+cNx6Lpj9R401dwaIwSohudEcuwHMeE6PcOFsQJJAIJM0u46YnDEC6wIP8rhMmqV/hQ1
FO9oYvIIpwxVTSgIRc1bGPrfXEYreuEcFM3VC+nlqBiPgTDe3SCZvngPHxP31NqHygjF1EKMSNDh
B3Jd0Q2uhDpe7RyHlgofPtwsPPBxOH3qgMxbNRNWOEwNNj61yZPqAuaUkobg8fc5d7/I7fxcdTqO
sFTOlzTMz4z5TPatUwlRoTtiFoMT+U2JAA/fpb1WOLd9Bjw1zl99qPm5gnIcg3k9XFtD6Ihb/t4G
Rik6V7dltZtH11lnAYyaKuY3usAX0/Jmif4OD0ogorlRsXQKXTCfya/YZE7zFPTOT8OVTGH78dRC
MuC0m7x4P7B5kwI7i2r5VucF1ujlvmu+mbkoCLgAErOW5ecy3FzwhCqERUOF++ouaDgV2URW9k4O
+YvXTt9BajGOQolmRcMXb/w/WMZ8eUJSqVBsbsmPVPbGmqBFT5wBo8XUGaPTXv/dQb5b6XStELu7
7sZ2Aw61HuWVTnfNzFNfD3r2Bc/zQuT8uCfhmrIe4URa1sfdn9GJjGUty91lWnaptUwMX1c6llKD
1wV71j97Bo+AtsQuMh+2lUdUeRY/YiUDHqq4OGoY5079c++hcu46nlMhn55B+6oGYBeqhFG8CnE3
9h0IXsZkDDAdD2koFHhuoepl/tTT5pE30a7HV4vsaiDQQFnavE2wfqLw99DBg6hnbXOhw8cQwCOb
yt+wurMz2AeiiE4XALdQPB1SMiVGmV0nXf9y4XYjwG7cHV3riSzWYm/q0c9sGF5IyQYN0PNfeupk
foodPyZPQwEiLh/yBKDCSb6lusl0q+V6yQUjYBEwvMXPqhLcLCEGqStMad6zyCQpK4ZuMSLzj6J4
Ffd7vSt3hTkSY6ZONsUu8ebwOVoEvKD0XXCza2F7NLAcHj2EUwgbE0J/Od8ARgt18/CPH5D3PywL
rcwXp/Hnioe1RyiNYHhu6ogd/t5/lUu0fUMpuTPcQzsZhF+DxxnOMKFR5UY26MNzszlLC/MTap3L
xDaJTbnp51bi790R1sVTAQRCMrHYiWHzOEh+P6zC0w1vwnbQz+BAuQ76ft0PGdkGoANJk14VXYVF
ngtabY04luaF2Mx689zqQBAMBt9Mj7o1GWMGtv3ylPa4yiraYeHxFy/JDHQot000ESgAFrTFXw9C
p+if//2C/uOYdrkOAQeQgOhStz7c002Ic2XH8GFXOKAi/TTCC27dcJdU2IgGHlCqKa/DxiPqijCt
4wRpzRTm1iRLBfsKJPtkCvz7kZR+6gMfnpQ6xzLQpaAREh8FOfgRpB5gXrnTs9Fd05ceAgyf/Fo3
tuYI/8AKtdtp6a60qH5zMwbegdVjDJAmTDax9aGCwHrCql/EcuPUtbVqdH5lbgU07Zq8urAkJo0R
dQ8RTo+MuzZMadcKD/oP0hP8U1/DpfR2lC/QWwER9aRBC1ra+8Jpzgk+lHGp+6orj8Ph3JWAiHAu
7BaqB+b85A7DN8qm28voZlwauaHZPyz2wCSuDKH9ZfrjbMFuhIpLt9dgfVvikKnnjG6aCV7HrDzN
cBfBNQR3X024NA1jdMDdl4K1bjbYAvYr+PhXRRqGwPQzi3KIt5CdTvjmvUPVm6CxE9FXeyXpaku5
QFpQ00N7oj70ZnadixQlr8wbfTBJJVq+gA2M//oBQVpI2/VIfbU+hu0O2HcV+NuWuyplUD+wzBUl
gT7RXRsCuC1xyXoJMqfGqCcaVzDSHdTdCYfUQgYz3z15x6ka9YUDgbB/uBBdFiabfoQafUXMmn+Z
5yzE6KUwBDDu5FIr6xxmZ9a9ZM/hTB2JFWq1Xdz0i5r+cxnhSqLsTY5ZHb76R0Ct78A8cpwZdppr
7kRARacO56XcwNLmfFeYdQb75N9b4lO/6bAhaNkA8Uwqaiqrv4+xSLTB3KQAIeSNMJlasO7wAEPG
xfwV5ws0AY7e3HXf8iQGF6DWhoEOb3eU61oZlfaKJqZwkjpwXmU6w1qSR9dpz5d/4FXTEeLkrprE
kdnsV2fwJxTp8vDojA3OF6XvUWf0H12nyi5PNKhlu8bDJzS0r9L6xhpbViTFbD6G10ZPvmJv3pPS
fPj3i/t4/PPR6nhDX2QIevVPFUhaWS2kp5QKhMZK1f4zHlMIs1mFIJBfdj2Xs+nPSsPhpuA4RZOK
rE54lx/yj+9KSFdpL00cKclEsMksk8ZTmzJ/LgcIdWbjkJXJ9Dtngl2hLdD1Ub8ByEKhQ5pnXIQM
ylIXe5AGnml5wCMt2BNDT400S8XlpLmLcEjixqnFzpgdRk8kEEb4iW2gQP1sU29Y13bHJFkyuZCi
PUYYAaAkhOthw1QpnYTZWYKFibYMp86Ru9EWry3OLddiXxgJA+BO2Tz0+Vu8dESKWsgiUSuu4qGx
FUfj2PQYZHCBfy+r8QGK27lfxmifG+cZOHw7CJ5VN1WiWmhW+6FZWI9599LJdlg78P98esKG2Tkc
ktCCGwTLYtPOwzMmoNvKUm6aFtyCqf0ZOm+zXn/XgXM2g7HQK+PU3xL1OHv4K1Uo5FzH2GHdwkSI
hms1l4mv2zBZUXZc2bWWMNJpb2UyW8wrsmMo4xRlO6bHcob8ENxkuGVBW+jfsBp6ifLkDKIFd4ij
09PPOngjwGa2UE1ZN6MogP6823aJXvDGw3g5SCDDDIVfIVXfcOB3vilBby2c36IuxsVbVtcdDg19
bFcr9PyHuAo4yrViB8sFO5nWOy9qnBi7+S7PUIOjvJnXGJt1dfTQDbRJBN+SR7CIfWs6zW6RZbJh
OgtXRaeJp4IggGmJUBziUjniZLBLgopQN2sqeU9tfu1NT1oVhBALnqrOvA+jWK7tCMNpZUgK2gG1
Q6qosU6sNVwONoalHWRulvwPw2Tqz+v790YUn/pix9T5w66l4Cfp4S7x9ykAJJpLve+cbR/2jx4e
nUYc3RtJPO5JnNA3aZNnKxmELZSsQviVgyXqgE1tlMpm32N2jAk/Rssh3FR8aBCHOrDFtXxfTwVy
5yb/3jhcrtNQcyC7YwA3e3gBO7kZQ/sWs8N2K2Ki+Ww8BZv7ocIop57thn+rO6dJ9IBJ8g8QgmVd
MwhkpljfNIlLiF6DWZTCpjiR3yebfIcO/ZZPAIOFrztmYRX+sBVOHHie+slkE2wgWKWVcvvKWGbd
gYAuogo9ZnMd/CJJEjDTcN3epCGGu1VVMq7DEe2mmh7SDucA/Dd9D2fFNUJbGBVQHcFmUJ1k47lx
Q4R/tnWXmgL134DwMcurTRmjm9Ti4Vaa2b1ImL450j52boHBpecdqtkRa7uBgmbaMM7SePiRdZHY
i0a/j8ZUXqseA2FjsjUyvLgtITEw45uDi/MF0B3ReqbDJsc/yYmDnzKDqtUOOrWhtODGSmxkWlxY
YqYg2wbPNCq0CcNhg2Evyy/XzOggkGwto5VvLK2YsTfOwnVCFPAu6QdnE0bT1jNxKW8K/bU2iXKw
e73xEwJOfKshjs3U8F+ac/6/oSdmiZgz38uCXegFv9sh1La1XaK09YrbySObDsJSdGM31K51EMBD
w4GDcMnQ2EkSHWDhpVj+uvIrnO+C4/196rs0+aQ7gQsjrXVV0fDHqe+FyGi1zMN+bcG0bSmlR1ML
8kLfdeTgBIJpdXNDqYc6S0eWN0cYHHVb2/YNl+8wZNkvFElHY5nNjc0cnC0aI/JJzfXcxL8fXWqo
a1n3MTZN97w2Qidxm1k0VB5xFv3UxiTzM6t4c6Ew4Y0O4d3BH9U0clZcHkEbchOYepnw587Abhqr
iiXF4GfStWsvbOeNzkO7AqOmgd2/Mr2m3pAMYFNIj6aflN19F8lT0tnPIh7Ohdnxj4E61vpujI32
kNF+ehaWiUA+G72kyLTD/Pbfx8dHNBFlMLc3pQMqWSogXf3zP15w0FVkbtepu42aBe/KWSFXX7SK
nwSIl89wHBegUIel9zG8u6bVAtUP3e3YYozNV12VA5t3hiqzyizn0XDt35Zs1pWnvRrzDJdeg9j4
7+/5CTLhIajyTNpVUDOKlg+1Uqisde2ocbYYh9JdzRwQMCwaBPPLyDjW3uewrC2t/uEa7FKJdG6H
EmZdNmpLdulXZgTyI34FS18hNxKQChkpc8C/X/xcE/aX5CWntl1p2yp/5mMJveg0fNchXoFWJAkf
HZIGSttvM+GYB5i9HTGE7mMrSpqiIge+93QYfc6yyZWNjN26G6ZY0/bfL8/+z4dlUifB9zBOuDSW
f6ySVFsaRzaavbURUa8qLX8hhaHdY4S5lnTbKycgHKjAUHVVYiWA45TQV33BkVDr3mqM5uQeKQpb
9zjFjXU3B1a6qrJI2xl406KOD57+d2cEiekvxfxkYPepkdm5TjJo0Y2AZ4gRR901B0H+0SpQSvZx
mwhUAqOzYEfLCCXXwu+9oEyBUdT4XU1O6dTv0CjWx148jCyrA362WHFF2R6LAayppO76kOVWop6q
PUv0qrTm5UEuxX1agdr2kB2u8sw211MhYuziMYzKy4LI4QI7+hKI5t8v2f20FQFTTIKI8epBWUwL
9GFFxJ1t1rQpgJGExBSEmc6jZq16C62WXmFp7MoepKz6kQV4G1zej4O5WE0hfhsVwoVBhyWV4zXv
bcS/PdVL4Bdh9S2ImJdyvSQ0geZCGTyRyjc8phlWv4nOhDVy105JiF01tRQ3+btZ0fVPiySwkqi3
ySswB4NgW1bVXg4y9CVCCKMj9JLIELg1ut/MNGgOjBRi61AmZsONpZc/Xe623YJNFB4jTRdvyHMg
IcVS05kq/I6yDRdnDOFW2H2pmVxHbNKh7uTi55Vc1oFtH6GAoVV09Y1ZNqe5z9q9UZFi00oJrDv8
7CAdrV219CbLO9XkZG2cJfg+L9U3K8aXIibaIKySar2Yqq4ZyHinw7xpTG1GyVK+pDjK57GJq4Ub
a1+UZdanLcOvieaai9qBHWJ8REYJVwriBUfBbV9kd0CEmEBqDXgg7tEhrse5CWO5MOQ6AEBIayqm
GI8OX3a8ni4NdT9n7eNQlTkIifHQVb5xRa4YUB6wIsx2aPJW+2uYLX7b8jYVZPISB+iVYjk4gBrL
MJ31hdi5NHTFfpLVPSewto4NVgAuldadkV0PUzhuWZLv85j/AMAlobdDUVloJBP29n2AbcW2kzya
HT9DyL4nm4EIIGT3qyE2YEPPfId/74HPHa0CFIVjQu3gePzU0c5THMFd4q0NGYpeaMI4f6NLxyd8
E6PEYzokVkI/C9iC61kLvho/f8QgKKX5VKBl5V2gTua/t2Br21maI01WFmiIvhwz3IZHKmdgvIzq
wyzXjkU79O8v7X7qpU3BpII7wLBcroTL1fXH6ZrE3Wwz2bK2g4zy/Tx231KPOkt60XVAIoheOTjP
OlCNchKct0XTlqvcZEOiFs2KuSLMGmmC5k63OXEEK62BHIVJGnvN047zUkfXIfYdK8I3LIQgQqnH
d00JmJZEAYPRipCXckYfPrpYEcXUf+ulL7GGzZptWEwxuxXlbIS9AIqz4qfY1+RLTy6uv7TEhEn3
uByxskiMfYCCRYTMZEWrUXmIRIlz6wmEiZdFvcM0GNgvb35McyR8Ic2ncTDOlSHfVWS1hzF/FP8C
Mu0hqVo31tS7uwCFCDClsxujzNiMId6/OMDj9lW7D6gBKaQBdzYE8R2aEP67h3m1N2RoiytcBRet
eNC9RiCt6ullAf53oyj3Q4r5Xm6wrPSYSBSkLQ+1BWwWa1P+xZF+yWf/q3yla2VAZbqwo1jNHwFX
ZuZ5oy2ltTVT0/dmfCF7JpjbYuB+kUl4asPl91Lbh2Ve8i0GMfBKW/LgCMD89xKTF9eCv5/E0C3W
NLn0Howf70P54yJBqmUYmtse8vAmnj3IKx6elSOm2/jOY66Xgl7gigkNMXHtVdW7FP5mvOmhdA2N
uE48kpKbltWh9ugaN2XUp/yOzkiY321LBClZpfzPGrtVzAaDF32gjtLxnPNFUD0R9pCtq5pAO7CA
2zbvfxAqmmzBLGiBmnaVuA6m+7Z1WKwAI2adP9aMWzvkvVhF+WNWS6Y2OfWk3d7EkkaucaMtzuiH
RHVtid0x5JKoCoP80cNEj4K+3kY002wM+JeujqWr7d66fWVspuagU2O50U8JMsPdlD+Zc/mtL6gt
JGKejYb42h+N/tzDw7xOj4xqcOvqCWnyuIhaRY0k1htnSO3kNB1F2FD5VUrZsfSRJPzVVaGhTCTz
0WYIY5RPWk4GuEMcUu4M19PEMNFptCdM92EB5Ta0f1MwMkPPX+ETtCChGwqmzMOv3OsqLB8y/brA
ytv3AtwFILCiriK8Vm1MEGw4/n7rIgCMVxg6TvKQidBdNTGqUzBw35kqsu2V7DeX1Iuti2h0MYt1
OtCH1tIO1uBlXCJak5BxBt0Lzp4pcZ+Iq7UzY3XaLw9GNs/bUKuPcZxqW91o9liyONBQuJj6HD9m
Rw+3Aqr7umpcaE5Moxz8vKCjG4gXEzjJWaltnfQ6n/NxG+U2BgmNcR7yJ4e4N78VCexrtjhXj0FX
27b7ueFPDYHxa2H8i+Lp/6g7r93KtTNbv4rhe+7DMJmAbl+sHLSUSlKVdEMoFXOYTJOcT98fdbbt
8nY3jvuigT62YeyCrVCL5OQfxvgGe4QUdNcqeBu3RcMUTHouCuB+0hvUIeEuWpg9cTOevLQ/9m18
R4lHkDTjOtNLDi7OntCLwIIn3V0r/X5jxbC5I9RUGA3e+h4F1oAPuvMcvTGUYa6pha/spamLfX1O
SjJ2NZrD9Tg56BysExcb5fbyyX8dN7J2KXHaXq5HAnA3cT108EW7nyKMuVRJCRu3sgUtY8qjpwQD
+8reonVfki9nQh3ngpD2uN3aafgTRtCT6TWXPuZtE4+F3th+v2bwku1Mac87chLWoyQehZqFIxwX
x+CNxSb0Bgrj3F9wYubN1zCsIaFyzYdNaUGZOMfKI9OSX+jraFmIhGRz/o686v7yb/z5vW7oiomA
/sMf//Jfcg1//aK/oNjnP//2D6zDf/y+//U3+ocv4sf//ustSMJ/+MMWZFc/3w2f7Xz/2Q1F//UD
+Iss/89/9X/80+fXd3mYm89///PrR7mQa7u+Td/7X7GGlsm/WTz9chL/MyGxHarXdwKb/nTbvn58
dsl//g1+ByP6vwkGmCgaHNu1QnfZ/vwORrR+A+MkYPlZVEf00X/+U1W3ffLvf7bD35aCgShDgQQH
0BLDv64evv4n7zdvEcmCyVy6CRYrf/7rh/EPV/XvV/lXsBnsKGqfX98gSI1Y8wITIw0l4OD8w8K3
rlu8kImZEHDTjf0GBVnpbfq0nm867LCPqgbs3XQ1ljtIR9yZfmz9qFoOsgp3MhEFhfVhBW2YsRYu
xhBTvuUVu7x3IWNzCpmr1lKMe+vAmigAgCzAafajQG7tIS3NVUX29dEdykDdTCAFefnkWj3xwOb3
YWa2hHjigq2JSUh1cNF6yG976aKM1yYBa2bmLMlwC/N/ZzUlzj7yiIjX8puRo6oKsUFByJkPlNxY
Hko6hroxPtye5d/Uzv5KO+N0QHMRnsJ5BDpq86w5BY4HiqX+SbFpYaVvavs0WJTvszbFjtgBhUuS
iOBaaCTpKtTzIfBao16Aiwq8EBwaqCoYvB3/End2fLDipX6xKm3sus4WxwKlKBvGwkB/2uj2YCR2
xAnaObfssNNTX5NNDV1tq50232G/ZIjpS9ZU4KG7Q28U7lVats1t0FpkchkktI1OINcy9jEM1Qxy
Y3PutwA559tAIZAqkQw+Eo/G28WK+OmELq1VTsTImpN3fHFivmE71B4s6Ci27wdRBLBeMvxFZsTn
R34NoWizPaATneKT5EVw1WWzdyvK3rsdfcd4ZfrrPSUF6UsKc+SW6L/5jsTh9qejhuEaU0+enuy4
yz8obmushhWxhNUHJyQYP0FGK2Zhwo73QN2wu+gGkz9JTV1TgjIj5vGbP8fpSMY0Okpl2YRkm+ZY
vjTuYFmnaQjJEWe2FicbJ20mb42Tkh/nx7neG1OsX2Vtpf42dKQT7dxJzO6WZoTYHYCgC4C9zIs7
oUO8lE3p9ycXv6S56uBl3KtKEqzADUZOXDhGnMx5UVIUBImT8Dav5+lRlSN+14YxDQkJrV7gF9Ec
X5eI5E7eQBDSOmftf1c1rf6xDAk++ZiHQ5J1PesXB1i500i0bjl6Foou271lNhHJ4xSkAeCswaqe
2FHlF6wT4jqJvOE+zkL2R51jPXhOnZ2GQeiLNvIFakPm9VJ4IA0ug/lsaW2sA9KLyJkWhXnyAjWe
RzH30GZyOVwZFjuhpcjd47+KKQtnpQ594dVnq1Ty6KIu1PzySM/iQU53oyBUYmwG3qAsS+1so9zM
3YO5m15aZyaDO5rQoOHXD8pXoxkGzBClF2IYbEaE1uUYNXAnCfBdZWXIDKK0lTUCjU+z+xSL1GvT
yenBElN1lTFFYc5a2RSubDXcw0Txj7k5wYkszIIVjOv4DvWKW5RwA+axJXLJS8hoSUljO4ipn19M
qPvXyuSGx1ITuSOIkD65JztOXsTgE2/nOdlHZjeEGplEJX6nwEGuoJskCB/YYSdXdlfBMBUO35mZ
WMser0cl9UzvWH5rJhQpeNLdZNeMokw2Wd2ypGpy/nJpidTegsL+TMwyIZF1JEsUImGn8SA5g8kw
Xqjkbc5qm6kLLc5L4dbue5H7nT6rvkH2PU88nuR++LSGLC+DZ9/pBo6C1vDHQ0Oi/Mrqre7gYuZ9
JJmA3RchNm/1ZPXfAswqBbOCnOWp05ZwGGWSZ5c0NHl28zCJ1bqMdTTvhlKaBDy4xEelYyew9jel
3gDaCJ8nXRg/+0FUgElTD5oM9LYepHnhkEqF8O1ZJ47zFhsMeXYC4kh4qjqVgqSivdxh9IyPIGoA
I0FUK+QWwEvvrXPCRY+RMebjyi/T4N0tlJUxnp1KxCfJeG+1VnIT5gHE+97oUMbnie7PXZuFN+xV
QsKu7epaaCLHloDKfluhS3G2jG8ZFlVFGabbMugHanTCQ16ZAam9U8JqQSXq8nMmi7cWB/aSGMLt
mayk4XSU0Q5RdCgGixErKNJQe82RRiFYmsOwFikF3QZEWYtvYEqFWEkIZjNjtmY6UGyX1QbsXvRQ
RX31ki9F4iFlZapR7tZGgExlKRtTTSgfHD7HeQ4IonxuJhv1ALKon1NsBuXG6H1SEzXhX0/WxHgd
w6DMKkRRhmtcdcNghGuYUJJ3ZsvgFyK8kUYXDUXF2YSDgWs0bgN1XYVJe5Nb4OYA9cR43IUCPLwm
uMfEY9KazrUsIgFMfsLJGXuqCfd6wHuB2Hmu/RtJnTosbQNTKOUocR7nqj0OxMhem1Y+rVToz+VK
tEKF6NIb3vcJTV28CqUx3ZaOneytqeyefCfuP+KmoFnJoymm8h8K8o5nHsJXFWP7Hxgf+2vsRpKk
bIOF8uQq/6zxiuABywpr5WmDeApCHJB0O00CFqccCdrCvFIS2xOP2tkYfiCPGakOD8Il9h6QycR8
0SycisAx0BznjkniNjDEtCfyHhaeaFPnUOmFscNQIt72PYnMm7BdTqMmNWdyg9kInWu/reodohDF
9BDZ9bgdLaNO2RKI+VCZPibVIvSaLdoLm3Vv2ihMhwVxBA0sh3fdaufcBUFubgEgarbhlVf3wGBy
fYim3AWCkAiTOAyRseh0pkY0J2tm68aAsJ5fmpAiwhyy8nGSofx0cxUcTSOsvrtunjxB0rde2X4U
j0CeyOu0BBYwdmJbMXRIdYxq+BlYTV1tmqAgULSIcrJAgkH5byP39ylOhu5secRV8+T77rvAyEBW
R9i4Dz5CgxOxs85x6hWY6HEiqLxQDOZ4WuUNmfD4ImEcZLeDNWb5qtZsy6XvtPc+GqkNuuCgXcdd
N+xwawPn4Mq+6QCCR+6YFQHquZgeSgb19+6YtC9t4XHSc8zmvFpNlzySUH63PRj0I+SdPeIu4MUk
8lY38GF8FBtj5vZMfGwyy0gBfzQqJ8Q7b/vXDdPgA7+3TDnVnRAnMx5DdEtpDnNOEC+lrfyqBX7z
mXRlGZOqWTpkRnhucpnbwH4UbRtexZWbvsu8w6nHsPyGSqV+o+Mc2FrNC1FroTcfhBDh1eDF8ym2
JrgCjqqYxpOZZ4fMq8M6qPCW1uQ0/NJH/F6f/1qPW/9kgcC9JdhFsfZnZYwj4A+zShMuMyufGgP0
VwVRLcVE4NTxddTVtruKHHoN6DpL5UE2z/QYftUjxVdtAnKNOkV81Sz4+qlfKgwp8VZ+1TZfZY6/
VDz9V/HDOib31w1DAPB9eYpaZjkphNF/qMI3L+AxyBJODIt2VZAUQa5I/LKkyq3cLBxp3Nkp3Hk8
zU/BUm11zVRfc4hE4LGxbUHjbeuzm+roNgT9f3YoKb8FCSvn3C9nQp9UGm0bJktbHMXjLnEd461o
xsHZOnMB9cqO06MCuvnemGCw9VL9BbnsKdq1IeVudKVVr2UXV8GhSsaaatFznQ6DKEbXmyGlir+w
yIBE0kaNV300JY8F1LbeJHiMoUhizC9OEWf4eTQF93Gca5qPfDJLMrbNuDvmFs4SyIDR6JE75Pdu
fkga4UErSqsFriIl07RWI1dJ2MRvePjz93r2m6PZw2Nz5qx0t5ayujdR+DYedKfY9iCAtlCIF/6G
NXI+Lx9JkyXW2eRRvisrsz4LT5LK5WXp3iGn+aKo2SiMS/9BeVFzbqQl952NWrOoBnnh/sFzNrM9
WtaRH0YHFUDPSXNEahdu6VfyswBYgcijY3Rr4AY2wOdy0aO15VpqR238k2QR+7vPJTkb0+Rc2qms
hrU18mxmZK7clm0k3xtIwgM6gyEJCOizvgQfrXvfxEFIc+BLxiihtq2fjSHBNBYy7ly46ATLrUxA
ykt6GEPGBdEWXfJ58I9uS3Lg/+PBcf5JmPuHB+drB/HLuB1Z0GACjRyOtDn+zMCykAczzqZs7brG
sAsLBcmAjCB8b4anptPYVAEgGtV4VwOdOzOlIYqQY1jdi5r99pacS/3UlmNDBFNh2fsuN+G9hKkL
S8+Yw5aijktLMzU0oHqiyPGJq04T60c+OJK+NQHnSACWQH1p2UOvt1HPm2aFaZ4PqXa1i+EQAdk1
gL5+3lrhYO6JeyWtI52NC7jQ6FvtAF5YmXPegU+T8naeal+txsTLbhOWVHR1UY/SrSuND2Zz9slN
VH+sGJU9dBzrCOTrjNdwl5RczCxNb/J0GIp1GseAO2qPkDsGAhB5p6l9nNkZfeYAEVk3dqr8IN8P
04dysuhmorF+zuwoeS2ZNwJyLaptKRrUwXKGgLbpfFhX23pi4bh2vCbaAc+dQCG3w7wKOq48wv92
xCUei/mOd7bxPSx88VTBcbnhfkmQ9tuRuYv5wI5pGAdrIIVBs6qauv8mWoNsbCI52yO3H6sR7Y47
7rj+ebSt9MFIOvtJs+J6krrkQiucYNB2PDU+lH5qHVSc+Ld+YmWPKiTJaN17ZXUOmil5zgLolTta
2OiKW6TaMZ0gdC8mvuqeOkZcmATGZxTX1jGZ7ODWnQLW9CAluKcZ67XuWn7d6w5TuZ9JatYaL/7y
NAhhiPsqiQRw8r7XP+o4N6JVA76CKnR5lvLlqWoQFG66r0ctIO6E9O/lKWx50Vy5gcv0uGy8lLAd
Lws2khIx3TgVGyZqsJTHuTANiheQ0uAZK23jbEVRoCEUyqD85ug291gL0xPs0zTCCTh0E6GXnir6
a0Beg/UNNL1ZI4AZRHtUojHNbRMVzsBG1qd8zfyJFOjecMziZxEzPjvKrnPNm4CiusmJl3HQG2aF
D/vOGObsG31dvZniMUY0bZc37eTNN1MDBqOxovI1gbBxbJx86t5KPxmtm5hefVzNluPgbumqjRVV
knKsdjA+sKQcVKUpHwVERwP9Mpo8e9VKy95FQwfoNhLDvktluTbcmOIABdtOuks6fIxgmkF55jGB
qhgiemlFtaGm0OZ97mXtmWDZ4DMvCYhHB9fd51zwbTbqfMsdOBzHTFtHzFes5In4ga42kKgn8jY4
G2WDyb9I0y2GYBjAxKXCNhrCSyBqQK1jifIt5u6m/cjf+4igzEBU5XdkkNW1WZvZTvdhRxnUxTd1
EKltEwTsh4RZvSYR4tbGmuSrUi4Wz7a4qZ0JHmuRQfVwy8Q51JhirmoZe1smixVqbt/ZxXM08PpR
b20HyiV08JowDTblS5tAgirHbvww3XbeYKkob/iF0HONImWOn3WKxGjSP9lxcKOSlXIDdjE6090F
ex8Tj8tOwITpOUMpSqn1foKjzj6GIYh+tqPu1KZvZ3Jxs6ApfozGEJ7hgpXHmqn2GyNzuUt7KHS2
W1bfVSvGs9kgpB7dfPwZJabiVJ5GysOpuiOgGOiSQuifmuB1ASfIAPe3ES6lVnUMNerUqDSXArSr
SwilbX0Rooo34JjoCZgNGo/8QAWD1beuPTiS207i24TH4L7LyZ6O5hDI08QSk1WRCre9ha+YyUJ0
GrU/Ldqf/mQHSfYxDhlUbTdDfJCz1LuOZpvV9GgGB+HXxHgWlvkoC8hEDcWPyRkvFYewn54kKekU
6iK/GtjQ7wpla/Z8RQXl3EVZ/t8fxf8LQ/b9Z339Wn52f5zE/y+dsfus4n+pjf9pxn7B+96+ln+c
rP/fL/tb5JBwEBNYbNgtlzn53wbrJA75duAIH3maY+Mk/PtkXfwmHDQA/IvNqYXn9u+Tdeu3EKEO
ajb2unwtbvD/xmTdYlz/h9G6K4JF9bOENSBydP+obXfC2KitOhoPIneegJg92Snxd6FWHLsT8ouB
qHnfskjkvu9DcB6JTk9p0BNdGRGjwhPJDGhbJD1Un2k849lwV6WCzNpOVCiywnKVfNe5/Sw71z+U
wPNDMuUXYxd383wjJ7/Hga4vmRiQxlrFLRGW5snogQqEXcqRmljOpse8ts4UVEIQxya0wvcsaq9K
BqErxq5qzZhhx1ibMT4hIi6/tJsYfBHzhzR9kdAwUS9YG+V4l7JI7uxcHPM+IWLaMd894Ih2mz43
dKMr4StgsF3rU8/UQGBgYBS8jaHgY+k3kywCiuwb+0Sh/RzyKzJbX5xo+gF9t18VHaW7YtONM4k0
AbNst2j8xRak/LvQ6Gk4ohTIr+BNutMVYQTAIMpEn0NKrMgkg1vZuLRc5dx4RfTps3GYze62nB/y
GZKRzckNuvcx62tSGu2edalvVGteHDVBqsyZ8o0dN49j7nxApSBak/e1lPZLnyFa6bqWfcON82Uo
wDCyKvFAhTOJmipY8HumfMQpi67Xf8JRltAnhB9WT6fhKsY0HnztcJ6uu2o+jFYXwrYzzqXnPIOk
+M7+45klOEEBEm5mpC6OX56V790nQXtF732HmYauGFXsq9nprXAaZ0+FeJY16fa9OaZYFeyroZ6t
9ajLc5eLuyUIfT+2VAAMJnFdfqdFODmiICYOVSsSutWo23JN6/geK6qZWqhVj29vjdn2hx2KM6R9
3rWs61265d5r7mSYfDSphPfa8xYeI+v7yAmb6GBL7nO2MSXsKzOdtpPRmyh7zRsU9bu+n5Bou4yg
e5o7JLtNvNHp+I6W/IbFRMM0Zt4VC/RIM8hi+MDKdGaDxNKkSg86Ca+soq9XjcPL0sa3lWTlyncF
yJjsvY0i9IeZTcVs7CPeHeeMxyZtBx9R3HDCw3MNTz+EyxSwAzd54TfGo5MM9TpK2p8VuKNN6hLh
rlKy8aZrCFX2Nq6/sQvazWN3Vwi8yPPZD/sfYOEovvP+yvfhWDAYu3Kxps04m7JW3sUOlSgMv7U/
2nc5unjQK/jNvPIpMQkuBkYIiXfnhLB2yTO+7YIfxshOuAWSZqU/WMgr/Ed2vyPQOFmnsr5jDkMg
fMgI3Kjh2WYow1n3V4qARBU1r0NVX3AfAu2zi0fpx9d1zq0hFzNc7cl91jqaNTch97Gm/XABorMg
izFtLJOX+AiV9cTs7nEuf6Zz/qFE9Fbo5qZui88ExsTgjt/Q1xK+6+tdSJ42+3+mA4M5HnI7QPMc
kGUlMe3CV3lq42+OEOpISk236gSamGIKyKKf7jJG+usxYh2UhyzbZ2R+KCETg8CrsiFCvMyfgUGm
m7RhzZMr76J+SizO21QrzD4itNaJORzwyR+8qGvva7AMujAPCclrmzSSE6OhTw8xnfZSTdKIuDba
8cpMZ8Jj8pbcqEQ+qK5nvRZmz03s/ixm8mnlRbVV86ap1EqJ9kOv/FpQOIQMks9GkoDuCqrHweWT
N+shpswosY/UcuNO6WMmsntP8/CMhrzM0r8qcshlA9lHzEVUL151/tzl7g2eBSpulXUQ6jaupe+X
p05ztq9kb2BSx/nP6JCQ98hJXgw53pd+YW7nFDO1mAqe1eAksnFjDegbUo+Ov254Cp2JpqWfI3C1
6TcRC+zF9HN1UZ5GEzCmWgaDGBl8E6ssKb+71t6QMv5TaaahhQ16rm5QxiK/iMkORsTTbpuRdqL2
0ZuRzx7wT4SDDlO29VQ7bDw/+iBrethMSY3JWTzEPu8ogyyEEyJ5tiAhjUMqik2SvLS6fU3w6gP2
TPaIja5h3eRoOWiGlFccvay7RtYE/J2E1nXmFlthc5nmJOH49LIXowmOfcnngS+829l185Ahp/Zl
dFdoZDgQVynxaQvMRP4QWmE8qT+VGvN94I3X9Zy9QjOTu7xKd7oCIVRhZd6ag3wIZ9ZbjWfc1EN+
5yYJpDSgfUFyUsDHNxZjORqulDPL0IyYF1tSTi8/9TaC7twkHZBpwJwJd2Xmznd/9o+EsFZrYzuP
xGoBzN9wi3/i7FuwOhY4PerilbtsQdCuBLUyEGDZ2XosiBcu+10gkp2fKmzKpAq30JJ7CTYWO847
zV79ZdIF883KA3pnqw2Pd1iR0P+yiDZ8q71pbNe5LqpjUWv3vs787lJYwVMTurfmWFjfIKBgAZWj
3o1TNpyoiM4jffCbMFGsTf5G5TgwvKbwtsBCiXRN3JUFnOocCJSiGduCbWNo5sg9LLresxQlNelw
eFH2lPbWtkVuiV6AfXntNNPFCo9iVvY9Qhs2a0l04wS6xDd/sgQSZ0hMhr7NYjqgMXtgtv7uREiZ
kMbY3MbVtZebcJxbt9wl2OS3ExV5/JM5FBeH+XNXxUsgA0NoQlgh7wsDeYzKtrMiLMYv3mOhmU+7
9k6rfDg5dhGsAxGNlAlWcSWZsFx9/ROwtvTYc6BWWhwxtuvvEMHanVn3xN5LSrOqhwA4FiSPYNg/
ILhFpN9pfUKwW+4ttgzAgbkDQrDyePbTK1JMi3OD+nS9eG6P9YC0k5TJkxztnSuz2UYPfyQ0MNnw
8iiewDtgtFIFIu6uvHaja0zz6dEikJftgY1tXONN7dX8zL2mr5FZMeMx5oe0a9i02O14MKgSNqoZ
po38of0hvfg9Eq0wKNNTfjt5dnMLPqDdlNrurxyzufPmoT1UgBS+Qak2KS+QxLNWXHuVPTxIt2n2
Q40vwckJd0holzqBjiHtg/i+HYgVcuxj2/n9+eu/3E44h7H0AmSA0F7ZXTrgFBra8/ksrdY/cyol
LUKsCk9MyDZmI7+rsW73bIWy5MmDJcn7HA8zSIcHvnpaz+5FsZgrg1ielN2eqlaLQ4EnAWiHRnTl
qmt3bsjn0SmVTZey81EPTulgjS6rT1e46T4WSyRC1Nl434gSr0Sw71T4c+z5S1Y2t2YjwSnxrOyE
TF5N/ckUyd03wngZc4CwZHwDNlXwYa2uEkem2WuvsH8kaUHqYYg/wfMeUitj1WcQs4U+V/nVPgd9
gqGU4xGMUIdSzjyZnf/WpT4RbE6u9hn4pKuB0PcrY0A0X6fGCjU2ioDLCP3JRKS2Hh3vRUbGztHD
qu8wKwZW+nOeKbUMNm62mfRr7DvD1rbmKzcczkkV3CI3wP3WeMm2NkF2Td2+t8M7nJsc3fBIw3Qx
dffpkzRpqr0JYZr2KCCw28EswMvntBfM5CUcbLEPknpgCbvirYDsOwyJbRniNXfzT5oWqn1hQi3Q
h2Iw76K8Wg/tRAp0sjc9cnl7Sz029fTkdPYlmrPh4Frt0RnzXQke9ypx8oMdkNVG80y0Aez3Wi8q
AHqgjeSEvFLqmgie8Vzm5mG000M+WA9dStoTleO4QlkEczzYQUj+aCG1I+w+QHDd4iIGztzR9aCn
J+mCvALIW352LYR1VKqg1Wjyb6NNhLab3c78sDZMntmZpCuIC8e6l9/jqXuRnFArTHzRwPyp5ZYy
O27laD6Xkhm5o/MnjK/7VFcvsvEvKKbQPxYvwl26gql9qAlOXsk2OejOefeWCZVTGY8SXKY3Jmc2
jgBPcxJMsuGhtaiz+sbjnVE63yuUGHPl35pYHRmxuaiJkKLWxjdJxMyaYDFYbMCJirYxyYq5JVZp
gjRW3AdB9aPtp2NKLVIJcq67Uu+1m16NpocbOOqnLZU4rTGsC5Be6y4cH+au+05K7bsXTZ89sVI6
DREoDyimK8a2YN6iTV7OIXveZpuXHRbvBpCYX52Mmj1c03fOJsPG2TTDeNDKe0zp5DfEuKDyZiq/
mvAhbyiCHmrWdmt4h4hky/eqrIEeBgYJ7y7UcTCHydyuPEWgN7MTDq7uIFt9q3GwZI73MIri29Qb
zxPqnFU7qY01MksyXYaFSITYQqF4TB0S73X+gfdOsPtXZyr0h5yTcwPO3VoBbrvOino9zzZj1keQ
EFk3P9Y2Qsrlk/Z0eqssqHYMhRKr/hSCa5jn9n7C5acTINKdaE8hAs2NW+bpNmvqixH49hYnw8Gs
cOUhoqeQq0GLb7qFCh7y2nfrHHWniaR6cuwrVoHPXs3oNS1yiDxjv7S4ZbKTGHfXsSzeAnLWVqZ4
E7ZxNbrZyUqGHT1zte4MJnIcBmO9m1MbgU12DIYFNF5hSo+XpsABQp/fzi5XNgWkjflQOqAcjKvY
d848hxTIVvvukz+0Gsd463fEzk4BhXH9A2nHNQO7K6shQyurmVnZPiM0MzqGEERXmFrEXnNj1JEX
bzyLksMv5gcroY4iXSbb9MSnsy1oAnfXDC6fJP1/kY08LGSzEuvlX2bD/ZYVhbcSAomZadYHDkYs
l9ByzM5bA0Xsz3RtR13x8TK0h0UZVDvHb27aIjinLiKrwJNHY1qK2CzdBL7WKxlEN1ae2tuKzHeH
q4U4Qa+SIXpzMIsCG0EcMOAIRQ2EnNj+MRbzIcyS9BjH9qvkxAiHVRijB6M6hTk/IwzwJUWl65/p
s7zVILPHMpl3iXoiBKvaRVbbo1r2r9NofM676doL4CzEw6fd2ndpi7U0BqbhpI5zPUzjVvWIkQOH
hqkqsn0SM5lOW6ayaffAC4p6Sq6MaNnFNR2Odt+7BtEDrgZ4RK4qfC7wxA2G9eswqD76JHwcA+Rn
5rjpAiQFXjI2mwtCLmQ11hmaM2BkO3rDQ8hh7KLva0Z9ZFsOt3GYMJsanyT+kElTx1tdoaz0RE1U
ZdZz2naSZyL+MSXmsx5xaDdm+8rNkWhdMOvVwRr5iUnHNm0UoSVhVn7WfniZbCQ8KsR/Np7KyLwC
Ax6srYHVJnk2+Roo36FxlpF0TNKIjm56WX0wnME1NtFr1aFFFnC2LRV/n6kqWPzQSHryZWA+tg5C
tQv9iZahTJ6Skf1EncwKfpNzzHo6Q8yOQE1aNj3OjB7HV89xMN9oL7+EMaRmSWoaKVRTBfArYPsA
2hv/iBL2i9tLMmfpATBWQzrMSCJxAY5sZyPZk9z2NsqB1EMB4K8FkW3iAf4fmcz+azrq///mt0iJ
/89fJ6T/NL99aNNmaF//k/ktX/b7/Nb+jemoh8yQXPNgGeX+bYBr/WbhnbUFDgxv0UYzWv2rNFr8
5rrLlNbjS5iv2r8McO3fQnTWpDM7AS5PE0fyX3+9f0EaDZf0D/PbJbRekLjOUJj9b2gu2J5fNsox
lUkLtGQ4ZHHyzZaKE0fussx5SU3QCbyqH2ZzEYd5FwriGKL/vGEhhCIgm4wNtK6zbGgsz5aPGzIL
gh/ZjNQJyd1FWRYz3V7huRXjsGkQQoeYQaCGbQ3+HCrisXrH+oippCt5lyfOQz959KeZxdZFvcb3
oY0MiF63PWPfycL2E+sW+0GsLF5YwzhhOxGlN4U97X3XJV4j54xI9akzy11qT+aW+etjOnBATdFr
iWKxgWfRpXOy1e58l/mPZklnb87+0zy7Z3Kxdo5R3XeewqY3Nd/GuWT0BRC6tl/M2Hlrp2jLW/pD
xA4GRKrjIgGJNnv+91BRprn+BP8DHtjgfvBumg55eXBxVBD6yQuKLRnnF+vmcx2PL2lXHLBWXSn8
Que2JmUa+RjemVXpxbex9QLBR25YvA8re8Rnnk3Jto+sazLcvJNAahZ7wTkxhvqQ9vztfGkflW+C
m/em9JBKeLMUx0MwYk81smQrckOx8BH3mclQtgrT4YifqrlrLYt4zeHA0bwrRxhK3YjFDOgVRJ5z
5NWXIs7b9YTYeKX9jos69rjtovw2m6aIn1Gw0i3njQyAWBWG21IzinXjhmhaUFYxYI7vwlCXK8/M
EJF/YdJscwV+lYo/Z6FnMa0LsRQfke7zEkljkjYpQLxK7VNYsEztSmBjZA2Fnro0SXat3UciZcwr
r06tC+QMtUirqvXc9AkARQcGO4ADgvDQo0Wp2KC/OKYegvmFHYCrel7T7oXMesnYSxv/E9kcJAwA
inQY6DazGhxeh9jWb5DKxlUOUKqgs2UK+TY2VBNEHuz8OLhNfX2KVHluMT4SrlfcdH3Zgu3gfY9o
G5mxFa8zLx94AUi5h+qPXL2174v+B35k5AMlbZ9NNEc4ZNclWcYhGskmSAf6GSZbRY6XSMgnuzde
ap2QxGR1wRqJxroiTYyrSzoIco7FMNaSflMQeumfrKo2uBAMuCygCOuo8E4+iaQ1WtDMWtLMG0rN
RM+nLPJ3CJKIIPSM9wB7z1qhz+BWJsrDwo1vmXWAhhE+3eABciMnbGB7AVRGBjnJm15V7Hs3feTl
iDw6OAed/sg13XLAXuU/2Duz5ciRLMn+Sv8AUmDY8eruAHynk3QyyHiBkBEM7IthB76+DzJry+qp
marXkRYpCZHMrNhIuMGuXtWjXJHk02Bq45Zc/1qDpMd8Q+Nv9ppR4+U8kOwhszdz12PQsxj4ilY9
G+sEWMS0NC2wF5d1OsyG/JeZ9qmXlghRTFl25YJQZKIcuU3KIrkYMuJWxj08HoZzuM6fwzqJlmEz
YnoPWT3EvBiZWat1eE0blLzMJnnVU3NOGWC9Wap4n9j5PWH2BW2xSdZh2GYqtpmOJ6Shw9wQHuSX
anfsmCl+q5MPzcqtQCxfJlN2vY7bgNc4HRjAx3UU75jJK2bzJXN1D+2WNN06uOdGlAZFWH/ZsAOC
MV/ucpyoDLLTIE87cIPqfLVsXRJiQBSoVnmAq9SxH2vWuygHi3kpViEhHPo70RKJhQc/fY7asGB6
QnpovoWrENGukkSCNjFAi1NU+9SiWehoF/xsfZetcgapF4SNN87xTwIbmU+N+oS1f/xSumecek/D
7N6XKb2VusKj5pxmnUka6ON+iNHqdHWKdmEV6scGJsYhDz+jxkqCJqotP5wcEaD/pYd8rWFsOYZV
RxJaBbPyYI3cwxojdV8oVpYAvqzih9V3fqh11hkHbOglWvnULGzewrjt/MjK421vpeXWVPj6q8q0
y7S1DIlcBd8aXkBZTM0Ls55RJo+IRxFx9JHFOz7wle7yXBkRQPpc93VqcXY52QQcow42ipQIMejV
rRoRCmimjCG4ndg+xrzo3TaQyZVJL7nomRR7txkv+H0h+vDoeE1nsF3PexxeIWlR8c5rO/HxvODf
wF3KhRjHL2TV10mELxEX9kATBB7VUsn9ubO4t6Xjse2cQznNr51hveRNFuI9RgOc8vvEI3HF833P
4ojEpzKeYLW22xAuBE3eXYABPj83s8DfK94W8Iynmno1hrG+8kaNMKAmz0nXEl2J9L1iGPLRIvGE
kRloICFp40w98L52QMAhFbkUQlfHPmy+nILlCA/FdZygnlULPEe+QK7UTU9pSpuzFDhCNs4TxVo2
1+YS+0SSkDGVyV3G9nvXWpi/wvnYEf5RDETnaPKHrsWgG5oL+nJp+ImovqvJ8jgKBj7d5B5dxNhw
ohV6a+MJ07LKenGrY6vsFxPo1qIerrVas6qNyxhcMrtUUaUPQ17wVp+Xx4ii1LEQP3saU6kk0Z1t
76rH9UBUXWzGbWhvM6HHAMojwgmO8qyUmPPAKj5j5MGkNlnQzPogHBznOVGN0aOna4Vp1ykIL3a1
ouHVUV8VdmWFFvQmqYCmNW7zinN1V14b8sAztCqbFzy6YGrkGEDNEMMSjkM1xjgdoy3YBf8nkbn0
RhHztZPuZiAQbfEeIQ3U4141TTRnM95FXCJ2i5YCU6PQsKnaJyMu6L7UqmtfMmgVSx15uElvE1+U
I62aRlImQZa0Esc4wHINQoWn1SwoSzvaloK1dBNNNOdOl1igXNeLuanb6eY6mRJ02OJQKhbjpA+9
l1fC8Wk9Ji4jxyclToVvGwOlXDS5BIIaTCL2v/oi/TaoBnZ4h5HLchQCJxGapdteFUVrT5TjmX6Z
yJG5mQuhXZFUystmx30CplxSxUHXOfAHBMeqw55UscmQ19xRelseenNhF8ouRdHohZS99tUhgnMP
IXyDE+AQu2RxHDaQMx52ooVr+cAqnGrlG7e05kozF6/VHJ/0lIU7R+d645a0w8kqftYHUW+XRV22
YnZctjkpBqgcYRCuPdxUtthRizLAveysuO8yLDV/Llk4miqPCZZ8tqdivvMM+ENZwuUcy1s7rxa9
uvwqx/CzZzPjFe2M5Z8AWYQe0urf2DCwVgHAuUz8KZaIv3QnuT0bYdAhEwRK2j/gvMvoWJOPmlNi
O5YWBT+T9ZFlppfU09ZZuLsJujRiAJa7uu52tWk+9dnS77MQtAL0QDDQjXYB0PFEFiyapEqMrgQQ
js+HjEoSdMb8gR+CgrN0eHGY23c9bYLQV/qXUkvOzowGI9qqORjtaO7w6b9Ola+2PeuxtfTQVbmr
0n1Hpa7csep91sfMl/k7xZRcH9uUpb0+7zPbqS5D1GSsQ4ddkrPtqUBEYIZyD50izV2odEXAZ1oj
RgO5agOnrohJJTjKu1JItMCCLWGZYsbSS43VuPm1pNW80UVhYHE3fxaN9cNM+o64OSp0O2JURmS8
T3p07HT9WzakI1E0VCGteY52GEHiTRFmBubo8FU18P5lIrlXZnnUchPDdW8QnKm/kOvwNGwHaAOB
m5f7hS2vw3IpBOQ8R7zltNb8hs/O14opPukwKrd49lYBBGcA4R9AAeA0nBwilF5Jj0Tmck4Hax9y
AUD9bc6de5ZUBW0lBXVnuFeUF1I+CpioDrTyljf7jmKunVY7v8w2vRRjjye3HL5MpzsoIawBzXkY
iMRuzBkWZioJENAWhDciJcytxqTb4TteqURD8yjcLwQZCIx8tjemkj6lVrn4zkIdJbdEme+70ezp
8+kWn7x8TReBJzVzxFKCl3emXWUnyqcqoc0v5ZO2q0O681y2b6wI3PdZsqSTQt8mWgevuv4J4OhT
HUGzR6P5LM0MenxV7ZCK8FQ635yoVzh59IuiVn5fEcp3BiLoy5wc8FoeQc//TBmGlvCqUtiA+9GJ
tzW9N25kPayau+a+sGE1XWXfJGG704cIcmEBnS+NnGOVqe+wTdj7D/j7lgJkIm7nZ0El+WaJlIBT
+FExxWuu2TE53vBrBnlQovMuPaov5e5sjJJj5cYUa3WsHrC+fEXATicHo8SEPWLmdYDz0EE2z1NA
C+26iqQUjQKpftuj7XM6yyczq7oriL5uN+Z8tuyrK8qXtMp/VFHBTcfKWClcFZq6tm5Z4iamv6FO
5UM/pnt1XcLDRsj64lQplTeX2n40zJ+iQbauFEIdHSrbQJXJ/4o3/2bAHXrRCi761+LN7qP4KP/r
o/z5X7RZ/pOE85ef/IeEYyO5CI3EvG2YlorPjbjKH+F2W/0NoChOO9CuNv63VV35q4Sj/sZ/waBn
Ie8ICmH4s/w13a7+puOZIxIPGJAki278JxKOq/9ZwVmxZrqBgsT/DJb3/6zgoClKXDLC8ESa/OrR
ZG003Npy7+A/edOkwstn8LZwM+9JpD3Wi/VuN1FALWk89gj9SsTSYaFi1ArqxPQF0Y70jLP2yPGx
nezci8LhEo/qq9T0AOyEz50iSAl14/ZwM8Uz8vokVqcfe/ZRocs92rkcq3na7A2ZHzJL5zZqXk1L
D0ZpPBooGcbKQok+J16bc81eOJfPjlI/L0gsocXAHlfAdkBZdp9L/jxHMFLYCJmTxQVlvNjYJogN
ofwb19KYXmvgpHVX3iis8up5DvIC+bwhtKGF92XOWa6Hxp13/b4Z04eCRp2NHa8bQrPZU2w6cMIQ
Fops+FwtxbXm8H3tbyJg+5YafNki1Qj00DpIAOzYGX4onGqESc9Gmnv/8PT9n2JRq9T2D5SCP76R
tgrDiQeKJ2eV6v5BipuLRmtjDLdeLuUuKpGD2ABGo3zgLvUAdIUCcBCR1JB6sOVZsZv/j3iJ8U+Y
BJYHKgUdlmqBVFzBrP8E2kmk61SuRmaJpelS11wV+saf1FXQY0fjZTGNduTvaJbA5SCpjyoT/Yxr
VTng58MiuPmauYP5iwW7BSth4tvY472wWs4TL75eZhk3yEghPpRxsW3pfiDivAtKfCmUwbBPc0bI
uTp8kolVRlWF5j509ROdlgCZ7FD1+lb7QXwcX9+0PPZqEuDzWtly4psutVNoTxcnJZgtY3msZB39
gTD/C4/jT+rpv8SF/Bse5f8flXDOQ51T718fppevCFTIx/zxPw/S9Sf+TQu3TWJglimEpiM5/+0g
ddzfHNzNliVcDtQ//stfD1LrNxX9w3Upz7GI67kI6H89SM3fVNoJIGpT4ueKFR/8H2jhsEX+/AEk
P4aurqPJWw6bdhvqyJ8+gH0YdyRTbAvmnHtv8iT1WmMQflhWHSO6Yh60DGFTdvIXIb7sxJ0tus21
2DeW4ith0z1og1ocDDScbUlmHiebYvoRhU/QidEodQVcRp8lQD4GHaiAqgW/t74Y6jmBanVmmrj3
S25Sy0ufABSO9JoMae3zpZy2UzK+k9OvGvpU7aOSmtbWqTXc01XXHWWaMmUuw67oujs82+jJUBPz
AXkAaDRQrNldXssoz/31M3Xszal5oIiXsl5d9RrYHHfAvuUW4zjCwlJa36ja3JZke3B8JjVWM/lM
wj7e2207+/zW1I/HNDADllY2ivPRC316MFRh3oQTWTeaZTC1WvFrXjTtKYH+F3RUWl7UhXXXUe9t
81BlMvJUgChA2BpqLDJNvQKpbAL67SByrv8oW7cJYpLGqCpz8tyxEbRokb+JeOif0ophqBh32PaM
A4t492bE+o+EwtO8Mn7gUKrx3VTtzUrmACcsHl3y7jeSmahho7MZ8kn9ZVRYk3oDD7OanTWQ3YXi
XFNXTQ+ypwlk0bnu1tanGS4/5+aycLnfFMzKpZt9U2JcmoYzvaUl/b2lph3sWP2Bp/RhJlLiz5q8
yrqJDm3qYvGatD1iORNB6TyNC+SCJfvmdk8h1uEUL4E9AHGYNWWfdzqWCbQCrKTovvAok63RtlBH
nPQhoqR1zksiM4SWlzRBUZriFxa4MRqndK5m1xMHbwEjGhbhsjT1tKGlHNziVRqmDFA66SGeGOxv
KYH4HXYurJ48Sn7YPr016WS/wiT4xuWHGc8Zj73NJGjGfYcSNP2yMSiRM/KkxBmAS+EbaAPwsxbW
1Ep7oa2LpOgPzn5otBSy+vacwzJ1xQt+xvIQ6pm1k7qqHFHqz126IouMEqQp2yFSPxHcKcz2QL5G
t8mPVdmyyQAhWzVsgzsFY1znYttBZNsNYjqpJvB8ICptw+OWYhdOM9yc44emgSZhV7xVbNlCmkz0
A+hFXko01N5kXvGD3jqXLK38rjDt27TtkqJ4As1POXEn9hpw/KPxtx/+/o+tkNkhAYoCy68G+pFX
9YapnUlW6kBFRaQ+aaN47Qiie6BRsD39WmLFeJd5pALrcB1PZdbvBvNxIKtIsaujP4xTqvhJq2oU
w+TFoenDsw6k6zFy9A+RjGCPus7PE1397rIO2OA/GLdLuyhEOxnklwruiEq/yY7QufqSNWSJSO9+
L8JRv+KjT726V6b7iBbPGGO3HyR+z1PR3eIqLJ5b3QIsV1MxENdxfiVvz10i36QZVnk7d6Gn6mAK
nCkfDgZ4IHTU5jtSkY1j1/jhhlrzsKbU6FBun9Kc6gGTi/NRX6gOnMxuxgDjPMagiZ5jPhIpYsve
tLVfLCGp4Ft0ia6nrGJ1ThfZ6Ay+BrOv7oV2GGp9OEb9LI/FG9RplLguH8zj6Gq2N9XplxSjearK
mseP1tzf/8kMTfNkVTPu3yK0PFjf8kz4szmnRWBJXbvVYha4TUL3PrrivSfBGcHQ+6ZnsPEtUc7s
MoiOTKr5s8IhwuqmB18Sy3FfsT+CuyPjElmzMY6///Pff/j9340pbhwAE9GeCdu+td3a16LBiZki
vWU7aUf3PjYWDiKVcLWDRuL28rqUJj+0+MqJPEKCb0vzIskypJnWenru/tAkFN2+ZBxOJo4sG7J1
JLR7aI1bu7JzmuCn1lNnYJvKwpLMKOf+NJv4bUWCPAyjbmvqUX+FsorJGEZEIEceQRdvuC968JiN
HN4FwqE+F/WHJHzrTXYaH+EzTffetW7hbKgHA9BAQCTtLJH2Xvh8FIdiKn4OXRPoi5Of1FIbDxPI
9LKcJ7KByni2X4uqeWzjgbHY7b9w+NmUHVHwHpK4xKdmshEFs/ttGLKPRqFgWvTs04DFCWKOzBA9
WRw+W17xrtmJ9hJ2iX6MGTai3H6eu7HwU0BdLUzyWVScxBlbaoIGCRFkxgKul1unqvVDaBeB0qg7
rSrEQZJ/25C1wIBd4muknCb3hKpSi0DM0DAMfzaICuvGD4MhZKtJXroljnPIDhU9OiFLo6k6z4OY
/YxlN6d/iIOsVyFoTKySFueOKie9MrK5gloOOwBLGfAJourGCu3OLW/4ANfpJlPJArJrA6XpIm9i
ASouPGpvim3LB3sZxVMCKk92RAtaTnVPWe/c2YNqWeUfP8yjCR+ntZ+LEktSbU2XthqnCw4wy5sb
ElC4z3AEWbHu0+mkbOlREf7QUyass1+YO9ndwjXLourJrgxnvHAIWbSBsztzqol+TkjXg2KHAKhs
3NXKfO5xvcVQxem/5rieZ/lr6OQuB5W5U/GM+lY10IhgofUsbfqmRPV8yBLefqx3hiROfLeTtJAv
BoFS52GsnOEBiNk85ScnB+6izOZ6tao/0t68Z61kpblUYkuu83tHBLIjrM3Cu+4hIJQ3iuBqT+L3
g/syU4lL0W05Y6ExH+xWfY0BhvhN2hNL193yKjS2DJkOVqt2W1ZiVutFiWuhaCnDVrREJCerqQKI
Fbc0yxBZUw6TNAwB5mYwVHSQLkc3nvYC/AI20DOFjI9uiNco4avZJLDctJ6AhpgjT1F5U05OGkiz
SKnJ8fUsW5imF690Q2OLKbm9hAxtl5kU55gkIiAmTeUXIVdiMqnhd/YsLvOQfyiu2/ojOy3GJTaZ
dR1e6jYHiLRYrNNm7Jl58WWoywfBZos1rd5uaU2yNq20W38JFZYdWScOM31rJxAszoZ35dYsF/VG
wh0Rq5763Tggm6oOD34T8YIu2blm5PpTAf6TGoeiAD6lqGZxIo76rWVnvZ+XBmJXrGBZxvffl86V
JDwJ0K7e5fFCX4lNcC5OYp+948Wp5iqwNLgS5vLdFNW4mWiI2JnNFEiyGuTRh3k7ivHcL0iYmYgf
OxjpW5FRP2/3BzAqAAu62rPjXHiajOGDYQ+RCIxpzK+aj3Md0EeIQ1MmByr26t1UAFx3IAvprE61
qeTK0smHKu5mrHH2twbp+BGngeI2r9rYXq3ZbH09GQkDKSwMKDhlOWglJz5+pGQ01xtldKjiWDkq
uQlZs5aYYRduKukcHeiSX6BYg7Rflsi9ULu9Twyn2zsEfLlSY/9dmvBFaSuCHxT2Qbuzt1K39prR
1kGWJu22aB2XU9tbBnXEcQbKboiqo0nEbksZR07Vi/EVK1lPqndJb3KZKaQv6N9w3618eBjzQfEd
bfpeC5Jz5m1W4f1lS+0JZ3it2ROhSg/PXHFHT2iM1VwvEJWJMbcixv/Riu+miTEdHFC+FSRn9rHD
5V9X8Jgv2K3LchBoogHCf4i5AnA2lgK2hvZDGzf72NL5ay1Fvu/LJcjqxII0526sJt/0I+NAXb0N
lFIc8xU5pTXvELlAzLaqh5/ROMslf20QZpyGbwxXnNfYQFkSKdundH5ONOutojtiJ1u+1f8rff5b
0icyIFV56v/VuLaN44+uS9roo4n/NLH//Sf/MbI7RIlV1VBXkdF20IdQH//QPh31N82kPtciicMV
D/nu79qn8ZtQEUxpRXJpesXc9reRXdi/MVevvccUYVEBauv/yciOCsH0/yfRzIK4ZGhIAI7GY0es
+c8zO81HA/TnYfKn3mS0Mik0ifqyAReLq4MB+E3O9FLPnEmH+Caa2XyYMLX4QHqik6I1T7TjpNt8
xWdgrX1s4lG/zFqs3wxl4srd1Nd+HCHAdbzGANWfJ1ZltSb0I3C90M/GX1j4Wnzti+CXxDoq6vIz
Vxf8v4azwVykkVhxPF0q7TkbdfzuxuSHZvoam9VesT7Chf6tqIcE2Nzwll4luCPPUNRtWJq4xn7x
ooyxljkvTcj2BoWyIQSqyCAhnRj2q+9+4RtdzJEfswqsrEc4JSHnJgZeYC3v+KHY73zvJ8KeufHN
yIFCwkiId2V54fWmb7KZLam6BgqqjFCyjl9WSxrG/uHsiO41duBmJ8u0abODNscLnaXlcOJO7mlM
DaoLoqqumzsm5a8pxc2/zl9a3L2Idsz3bR6A/AiDZKxf7Bo4aZvTzZXgntCGicgoC70k7bAstRwn
ILE+8pRgajyhZGuFdoLYCWliCwsMW5LO4mXiLEvL6leqA6qhHiEv4y9eHpo3wAOh/1G3CHHzlTR7
5dlp5T2kzeuETLDN5rk6q6HFatqrEwMCBV0TlTWTLWcTR7BxozZuMDVV7rMV0gCT1H6nV3YQ6TYv
Utd4qToWaj2Uo9WuQCJLuoAZedDW3RFLgwW7mGYTSNf93s0DO9e5hLSSaE1ItLeO3e9NU2+SLPtQ
MfThjuQ9XKt9AOZpR1TRTbUbL6MNcFmKEjp81mo/4RrG0xhlyVsPuIrqvpyypRi2DkIZaahBo1ZV
HVKPdCQph8Iiz1Otb0b1OFHuxjydX4yJpM8kp5va0mdSDToNTyp0QS22zwPh2E8+H3ed0i0YMM2L
zNiVIS9UT3Zk3zK2nscGY7ZVeCmB4e8tX/GYNNWWrUv40UaPMpH3Ke+jAzkQS9XST60iEmdW8qTK
jyEKjacmypOtnupa0OnIZcQ6PmXIUkyJ9fkQhsu0zY1O2QxkUnfQncOVLkFLka6MnhNF4ymfk8fW
AG/FHyh+bJd22NYlRTN6GC37YsnqowKYZZPbE3BOuiWDFlY0oFzCPlr5Sv4ZCBQEfTf1IAXWnjPQ
NZHu8zL/keiN5iPKRFu8SXSn59hgouZX34z4492zy1cIRzqNCWFSbBN8uNtMHb0SsGlF4AU6Sbvr
ShxBtSbXRMTeEg+TwwtSRAGPPhAcnAhK0d4lxM1NbY17u2L/mCfcz3hAOyfJ+D2s9zxrkidKuKmh
xzIW42QA62eo/AVhnPa97R7ntrqpM7+/ZS9sEJP6bYihNzJKvjmVyY2xW/LvWO56SibVAAxPye+g
Tg9p6D675VthjZtej9O7ThBkQ9Uem0gbz6mmMc9E3bnlYLCJR20y2QQgRT8qXTlN1uSPMytOu4gI
N7nFuei145LpD/SyKdtuQdTqFJohSRJuFFbdeRjGuPExfExV87qk6aW0DglpjImMIuOHHQdKNGzi
YXyVFlk9kdAqZTH7KIYaneMcEZRAbb2vw4DmY/Jy7vhUzCTHW75zrt0/hONR508XTK75w43T6KFX
ELocQ3zaDfvvdFRPsTEtex00oC6pEYTyg0MMzOuhyqOnqjW1kzP1zymGAxvfSG3LY2bbxbWuXcLi
aYmTjjrgjbKE3SFvxrOeGz/gsh0cdUUmsAyvmXW72DrZ6Gc5KdYNQb9yk8Q/9T5mLWOXxcYhhLKN
sM1UoXZO+xaaAwyo3UJIDAu/nxLcJZBPUV/S3NJhxqhgSQdteTnWbv7D6bWnsqy/N8Pwk1qyi7xQ
fPijjzocsy3NjDJ+U/VjtZDTEA7lZ2hlGDVTuNUj8iAk/rrmkj1eMInmp24Q/M3TToXBtmBg7Pk2
kFZ3tvnqtZ4X7RBG4WsL12fTC5ikYTQUjGzRwYiSY29hCuva8Ce5iq9xoqWYLDBrMAj2fUW+Ic6Y
11DywMk5NkYK0ezgBtLO8XMxaQfr6eFylvFXF6MQiPw1E9qTzhefyCJGSfKF21oZAcZRcmSXFr/m
3B8wlOBhizAxVExiETxW6hScl2hZMFJisGjC/klva2UjRP+quN1ey3o2c3QfO3/EdrPUZ315h03b
HENnOtmKdHe2dJMdYCEsY4OKIJJBozOS2ivjxLgsqXlRHVaUmCvMQ91kpxx2Jazy6WeG62NjOCS+
6sp4FTE16OjM0bth7zAhd+Vw7bCXPDWjVW0aJ55OVb48iVmJvsxCnJwZz6YW6p2vKt0RM5l+7OW8
yUdlvNVdMu8jvHSBCx7okOvUD5hROgSLveRbIs07zarMK7xo8ypkaFx1vv1z+Ra2TnzvKMUcBt70
Ssa7wtZkCE7DujmSdG4VVmSMBo1kWVk6njDLfG8wKAM1cc+MTIjP4Cv3oRjlTph5C3y8EH5KHJDx
xTL2uAV7L9LVz3gW5X2Kv6gzo8+jqWjUnFTySXR8B8KRNCnAI8WjEvo4trITrAr1XNrMNLCV+z0H
lX6yZ3OP4a+DRF3g3FeMG74lFxCq/jUshg+fANZUPyh7lZg+3/5ZI4LoBqlePbkiWdheg2zt+tPY
1j/71E2PvOa2YSJvcI41342yz6J5nyHXPoN34H2dXawmemh7ae7LAa+zCj0AbiEyaV7SztlGT2qE
24uvNfCmgt5HxpGbaebvelx+ZDKGZp7KnkrhEUvPKtdGzFKUxioPeQuX1e2XneC5YjpuepgO6k9W
5GKZ9tX68iMtSPG7EM1bji4dQQA+KZUp1oKUt0Srmx0hMni3kbPL7Mb1ZaxrHoPVsqtQOoPWIRjY
pTBC+O4op3buMnarlUBbkGe7z5qd1tTZdgAzcnJj9bMtlz4wnL46dW7EUZbibVabaYdGqlwznUgl
Az8qexE9GNa5aTWoEsC6sL7aZ15g0dGKIp/6I7o21JTsQmih14OCGOxPfFjnLu8fmeOfSvhZYCMv
hWO/mhrEuOYzw/qbGPO+s/p3iI5vXJMyjg0VXhbWq6HzbOMryQSZCynvuijpznAse5v0OAcXvakP
Lau1m2bMTKP0ipS4QQnfU7niGoW4uYrG5W+IzkUldTx+07NcuOzJMQyvOLMQ6dPqCahAeyxxR7K2
mIRvFIaxQ1CJ7jr/is6sF5xm3xeb3QVElPhGiObdUvW9nYri0Vm03CvDNt9pXQGSc6D3saEBzisK
2e9dJXG3NtWvXjyEz5itrBsv8KPuims1qsN9iKIr8KuWJLzaP6RuP3hzOy9cYfESJNJp4Rz09RUO
W0m0xYh2WVMqt67KPyM5q29umZ/DeGgvhErbC7Gu7lIpy09Mxq439cpORbd+LNh80gk+RhtumMgD
HI1PkW6aSDvO9BryiSBsMYmjUCCfjP19xYjuekkespqfNEu/DsDFUJ9oNemG9svh673T8A3QEZIQ
w6nhY2Pp4N5u71hKkrR7KyZMtgsXhtXHCSAGk/CQTFhI3Re3xMhnFfF3LQJ0bS4dwrL6Xgxk+OZ4
JuuSGjG3T/NVc4bntZ4yLTXCdzE1oJMa3tREvY5d/RK6M8kc4yImIscZRmwiI7siKoEvNKtr2WaH
ZOa8V0qu0YS282tkVx8u3aS8lL7stGu8foDcESN4lipIhKWIdrNhoLZEFy0Zf4V1IXGo9Gwap7Pj
GIBQGZAy09COSan/aNn3bQHsBomswQ5FONqGBVXEwfKytYSzg8dib8GYvilKm9xeXTOJzq2TxoF0
+Qzr7dCjLInBwwthbcy2oawZCbB1nfnQx/EOPAv0z9Da9driXBVYbQlpnTIWLzRblb5mDRc1aS/t
+sIMteri2hVfSZ3LbsQ4Qfz5rYOujY8XUn438jNDaHGyeNI7G+hSFb6tgSaqsc/JXNyB+R1zO7tr
+vjMzS8OQliPQ6yxeK65GHFTy6YROk//vQt1rgcrvJnn/73hiVA0pSQt7dIcoKTpE11Uj4ZMukBU
GfzIiZgtF3jOEqKUQW5kcCorqCpOf04mtwt6u7ubI7ErWHRd5qdJlW0Xwy58h8P9aNWtfCgaxlRD
CQmpRFLZTiBkbnOljitZihNHaiO61UlF09/iwWdtkNvDpcLZYrOiSiuM6w2vrKDQWD/1kTU8FEZ8
kzWCPPT/8TamBZSv9ldRTtaJ5kuBoxYSqJKs1fGifsJuUD812vRZ6YShY7qdACtHa5NXbH2rl2X1
FPZXekburASqh9ylMDXjU8wTOJxLVsi6HM2zMczjzkhZxmiFmHzC5JxddVTtiTuNDADWBZI6fBYo
Cg/VYJ5EV3zqRte/9gErR3FBpJiBkMDTWgbz3li/M7a+j7b2OrW4iCdmiqyaX1OT9IhGR/Ci0kMX
G29hWDj7TLX3rcBGaE3pWxpZNrEbF3DK0l9G6lTOThXgTYBnPXXXkNaFwBmHoIPZeEb23kCpJebu
loNHw1rqGXK8ZlmvbLV+bPd4pHLcQky3hmiGQ+iwJslI4g5oOltem6pcH/VzxZppNc8SLyNFetBY
3vsO+/8Nw2Gy4yiZ7opZvMexDh9Fid+S9cmUZUEgWuAXzkV2aNWq8XKlTY+E84wNgXLLEwTo/RpN
cKOqtfLZR/VxZQK/mqawaVux+3vZpPgutXlfKKDdsI2hyDPiQrLP93akMIGzdDyJqEGoR7rAHDGD
r4beI3SFqsicWLlLxFhZ+R5d+g7GfvAqoRDSne2rExFL0J0yhA0JaWdMuumiSFqi69Rurm02wp0e
TulSV+eyG8dLShyK+qwB1wGLkgoWmEdg394qI/YOYGAkHU3lIszwVlgzRJeldJ5zM25YovSpX9vx
R2JG5q2k/QhklZt/wxtibAuu9wGxoJxa89E6a4I5F/Xso+YCvzHCLr3piPQHcwEb1zDzB6EllV1F
FbM3zXpyMjlv/5u5M1lyHFmv9Lv0WriGyTEsekMSnBkTY8rYwCIyMjA4ZjgGx9P3x5JMpq5WSy3r
jTZpVnVvZWaQGPw//znfUaYgpMVGu29gXieOSu7ZBMgNjZztWdlsGu26pUDKyy80Vh6JK8LxLcUv
L6x2CRdLKgsy74srdqQS2enUEFC7smuPmVkUh2AUn5PpNOcZyslamEEcVX5KJoru5cQNX7LUhpYR
58FKsDcHpmcPb0PFbUl/eftRjNMhC5fqYIO0iLo6/S6nwiCN0nNx4p0Mo64kiMD4ZmFp/tB4ALbd
0lNci5TJjY71fYLE1aflfTXi2YD3fOMyWe6ho+iO4ydSSAuXZOfpcnyhN0Y3yZby5vGLqaVb0X/R
80y8B9JmrCcITdskxlSAxcGK8tC4lDq3zvOkg2PnJmd2eUh7gPL3mc0nSY7sTzAzl9Qq92+0k/tE
9TmcLg6l2SQhgTu08jlghE8221LPkyQ3WD1ul5Yh06nxKSZLUN6jRTwV6AulDEsc/FKBgG98Cmfo
IK1MF9q/iEdOp6nJccFR+8TK6I8DxskusoMNUTOkUaP6Wkrt7PsMVSBIiWuJvArPHdJMAvZ8HyfF
tIOS+4x7jwYy7mn7tu0f9bUccrSIxc9OafBocVdfdY/AZ4ScJJ2uepyn4hgXjQUfF9UI+CJUhLx9
6gAmHVMndvd9MH0oe1YnNUwO4AXNnpfLa4BQ9YrpIPH1J8YR7CjBtFOpz3QGMm9p5TMZVCo5JTsH
k4f/GfYdbnfBczrJzzb95eeG7NOKY0iyg0YjRYWQQDnSxbWyLaza9noj4Uq2wI/avY1w9pXAySED
dfOeKD1uC4dXlV7knefG7sa3mHTnLoHSrfs/xu0nasZzb5lPuU88b/F6DIDZcK8zyspSShLnrOLk
NpYlu8i0I6AK4UrYElSeNNRDEAZ7f3LoZ6KrlxwJi0w3SDkgd/jEh5IkqAB5c87y6SE37Jy24BZv
ZDhdp7i2t8qikbRvt1Xsw13XqYsmCm9A8nlNSXkFvf5Jr5k8J/H8ZZsuvUf+qRvmE1zsj2E5tHP4
u4ZyHpn1+OcvgHk9zzlMOXWqiiIAxLA1XQ7CXWHTbhm7/MgBlV/Z+zIYD25Vm5uOHejGGRRulik/
udX0qHNeu3bn28hMPq0+7vDkSxUQlUC9yN1sWztwfkseA2Njrm9/+czRm2bCfWv31yTNj0US0uVg
mJ8WAzSXZHJVZXm2oZWtF4f8Fn26X05nfEMVGyIPGSuLZbEb9aFS3T1diveW6lGM8dRQl6T2adrv
/OV305MBEQn8l6naguMy9wkd4ksqz7m8gcB8Wo1Hset8nxCCGQCb6b9nylV4k8PezIrUo+HC2sJb
uDFqR807pXsOrSUS4fi1pJTUlh9+Yzz4ebMfWAeSyewEGQkEWGnAUOuc66zA3wsGPVQP71efzGQ/
LBMjWkdVzeDVBI2D7RyED9ZblXTlOSdqAQ7PORh9NW2lKO4HNz6hwYCV/k6b301IuoGaxztp/AzY
lttb1cAMNW/t2Mlrmftv5KKMU+6xYnUqseGP/lxqRg90P8Qtyk0HHDa8TC0j6pfRurAau3Pc+DvL
i/4hb4D4yQblnRkXMmDJe4DXSvoo4R6tKPqCit9rCv5o4ct7g223r/Wxvf2SN8nBLpiQA4IFJVPq
mObuyQefga67sVtRn9PwTbQYt3E7mszFzUecY5q1/ZHXc2B/hyNNm7SIZKcuhPbcO4/ziJ+35Gg2
IK1Mtx7pqQlGjBvdsXWhxQNh7Ajogbf2sVDyep1O3qL+4AVep5P9EprF59DoI6XD57gG2Gy57p45
iX2s1pfU0x+xoJPDhgtOTRtHwDvlBK+LlV/BugFv7fzLPEyfui12+Ry8e67/kM7bYhkemua3jG+H
NIgcGv7xduLikY158PmkwaVRnraYv9nRY88ClLyPMZlQaEbIn3L3Q57z/EgQR6eaeXKkWGTFxZta
/lfZjPC9x8LbaHhae55LODt9pH6/sSMAjj+ZUb/LkX2Kv9fu62D4/GYAOpY56ruBp3QLvXvs+Q3d
OrmG2n/2bHkOVPOeWPIDxoq7NVX+guf6Ps1JnzT245LAG3eY0k+tO30pEbyVU/3eLdD1VcVJjCJW
k/JFurNoxhnOLk/4O/TD3gLvV008DhKau/DQm7DkN7n3ElRsl5SgKi1tLMySpNOVU92Pk1FtlwCu
QmAFkrxXY0GXNaY7s0MRhCKFT6pgQS4KG0sEpY4HPXVnpPf5uQuv0i0Mqt/c+A7u77tTCPuNFR1Q
x6T/TSmQu5XF9E0PcbY1MvnZN9UnWSv5+EsBmVnnbRtjuJ+8uw7rDezWT9MKaj64PSSpCgMSxvAB
WGCf0mE/pdw0QUgW2eKpeizaWXMtcVgwhubbUrWzD6XZRZbV5pFfZMPGKBhlMLCT73Kcl7ob3vqi
/IBl3a2rmSyEU/0xGo5pqmcXlEnkSt9oulWCfLafCUeu//pNHazta52P7V2BaWYJgvk+tVveahou
b+UgYMaSFj6YSZFiNblf6mxPGa59ZuG564zSPcEeNGj7nW9TgCyjhTcz+yS8/IixLjHdR5QdPg59
12WMmeNgnDPRZbyUSxZhagTu0L5CK4zKYohIzOKydIy7RlqPlUgTSl70ma1Ifpl1HTGuWbupZ8ci
am+rhQ5OkJLPg5/BAkr96TEMnLuC2NdujuE9oOJjhzDyR4Fbc+3L5s5jUjqFnnFDV0GWqZRcZ7Oi
pAmHStUSC+s4gdLvR19oStXyJqX7dh270I4MMTgHrsudy4plTzzmt5prPDe3DVdRIq8i3a/Dsrd4
/PvbGbNkqybrvc5zXgpm+OR5sDybgqTr1A8vHcbP4zTM9s5ULdpUY1548ebXsHa+qeYKNwtDNcbQ
4XVKqQ3amH7RrEuLhUST3KKTWQAQjgT6ajF5rntx8BPGPhoek2g/4uGV0NIm0oqWX+uXTnGuk9lI
wyEB7Z3T8iPWhBEIQ7MCjcmO8qqtsQQv6og41a/mPCEtIinCwwuNlB8/2IvANIV4D93+HoRkcjSO
fYm/BCxcFtE2uUTQkfEFrUTBxFCM8tEeJwC0JgOaBRRzrXzzZ0noPvdqlgVUwN0PQScfWDO+ts5g
nbvQodC2sX76JtGEjG/2PgiXipXVzhM8cUZVnuvz0DXFL7MxX+CF4AYT7psf26+N38NOmYcG1hjg
A7tthqNk+R8xKkbUhZ2hElCINjZnkI6+pikbbP4e/P9TnVrLpe/FS++1FuzRYhejJ1+Cpjo1lfs1
U6p1hL1RPCzyKLPYeRjgWCAhOkd3DCeA15r1Qu+Gm578U+TlEv3EsgOE/NZcO037g+XsT1W6VkRM
e7mOY/Bmhf4rDTnLg3HUKUaUuR9og2hfysYEgXQOfM74SrtUkM0lNylP+Y1Q4jOh6mE9N8XPjLmU
vylVWkM97WpH/ZBGZBlZBdWOlKnYZHSTrjWTILIavTYhCVD2Npusqp48ctM7wXZkteDZKVH+ea3t
ErC1MKCJ5OEa3jTQV1aGzWRco9HDafgjvVFE7DwDLF/Co0mtTyBcTLqGu9tMzp7Okp2pS5AUCbHp
KsEeNpKlkZZo94PCBAsJZwE2zAHZ/lbA+7bWjMV7EcBcJzvkOS5YKXUCoJjgCwcv4Mest8Y/bjhH
YRZk0TKFoElC/2D4l8qljmtJJqxTS79Xzr1jlOHexDT3tJDB3xVqWE6ZsV2KPwX3/dXJ36iWEOuw
D45k18udXdcEwWJn3+VFR/mH7Ne0+2Huxh2m5/ytAxCCa88QkSApAOKrtTewMWa4ZnKTGUm780Jn
2pUmgpW2NX4y1cX70qLfYJmSiEaC7ihukqRnmifEB1Zj1BVakrFd+LBEFEMymKCQVDXvHQsZCmdq
EnVElRjL4JIsGqhuzE0bNpVJu8/ys9y8DXFuM+wm5NwxNVC4xifVTbCx8Ee3puu+OaU4cpL73YyE
QQm2Yer1mjeaOefzxLppslCKqjSdXopgvBBIaJ1rb9lUpbYooU2tT5l2Oe0ps9v5Q+u/5IX4Lhoa
v4eMDYh5TRKoseViXmQpP/CvvVZLDrJ9wLeQtIhGoUN7GMDoumLT59xgB5V9UnPxkvcKcgvSN56C
bdBlmKf1LSZS+J/A8myv27QuPd4Jfo0wIHMyFeV4aQqSp7r9wnoaQWAu4aRR06eI522k9LeGAR3F
CEEz+fRmBjWQ887vrkILjg3kbladFb4HE4eztC1fbtc+3BcMuu6EayP4cio2eXkl+xWFYNfGdL7C
UkaODb0OdP24mZV6rG9wbQkkYNfGxW9fN3kkyUTYWfzqBvn0mOTtxau5CQS4Oh4AipMWomBj3v91
mwHTM/lL94e0MYkg+Jznw2LOt7UkWAgH6lJij9tPXVweCo04PL/aPgeUnkzKupdogdB5kqw9uf88
9fCn9777NHWj3shBdxywf8oFmW2GS7WaHRNPYabfBP5bLodp2OhbVee8hJyWMgp+EExPyRgTCqjf
2c3TfjSmfzR+3hvJnYeGZmGTm7u40B6HyWnfLpTtBuN7poW/s0rhkMzmwGHUaXiWBIhtE9k8DXiU
qGastlLjeXCS+Ggk7qdjQW7B9Zmf2AaRf+bO3SeeldKDyePZsZo4qpHxT2Ls5IWKyCwax3x88xtr
Vy+Un2SwaTjQmNu2ZWTQjWO9G6H50N/M3WUm9UYNRn/twRXwY3/FKZeLiwhw784zLwvniFw4PNsq
vCvc1GDjMSc7iuKvtXb6YyhzGkHsjGXk6C/3nHTvcMqGOxPr4gkAPd3t/XxNDZpAgzo9gkGpLzQN
b+ivVA8Ke1Mrs+SAavjOf84LBfJ9lHhc/hPJoOPQDxvX9eNj57fDZeH5QrxnYoVP9kjndAO4pIhs
b5kvf/3iynxYBwEangZRcs/mDpCQugKQDM5d0NQgPlL22hOnpEZ7O4fHgGvZy6OOzRdT9vXGnJoK
BjePeJ9ZA1qQc+rt5msUINlTOfaPCI87NbpEsaoi2bWLQvYcEhyrhdphWZ6e+gpBdGIf1pt3TAIp
Z2ye8q3aUD5onR3ZPIWpt1xEQvyKUwjIMjVDszGdP4E/5hfNfeJrHu0WnZZNnQDfUqI51+xjwcRl
l7otL8DfCXIti70J+wGPLJbyDbVOR8vtrAhws/ng1kN7KE2OcRlo8iIssz+1Eb6OKKnwG1Msqq1d
7wZMwiunCI4449VhzsLHtK1d0NWKs61oNSgM1ppUQ5R7f4Sx1PCCHxfbuV9GyBzgQ/k3EFfH1vcP
4014ivF5b0sJ5srweypxKCrOEEs2QRcEmx7afeRywMGQC/mrlixB5Nx2kRNizcry5lGFt2hB2R9z
CbjLyU3ImB1O1wV3cCay+ym3OX4PSbUuxiG7NzLwq3zZb7nZY6m7/ZLB2GiV2+8Dx1h7yh/RQk3w
xyOvOa+l+MLv9wUuJgiXOARS+1KSxP2ID8DR53VKFQp0t4XlleDQ46h6T4FpsJa5/OAwK/fylkwK
bj6YnDnCnxNqwLn0th1rWo/CzAOFBaxwSaoe40RhKu8aPlr/vcBKleB+elYZtwlY8SWJky/dXoD8
v+A4kajsuXVB5fT3WI5H6hGax4LA2f08C/dhKHt310OY7Qr1ie7ZX6oKL/6QtH/s0ixZakGllBk+
FJ4hzQVO2XzfyWqDlpifvWChZtijP9d3JQCSmVRD4sfMdLm/MULD38exR5eHirs3nxsbfyIg70aZ
W5Igy0s95CfPNOSeFBBmvFI/0ESW7du2ZkkrqZhw2o6ABrXRay8bLt1gu+jhxVOacVrurX6Eag6N
2SOCQHZvYIhGRSuXBN1ksdhhG8ul0CUaVwUZHvinpHKWxfcIh+EYtEn5SrFFjvekcfMeU9bgrplK
WU4t/G2AuIGVnnFDOXx7xLKoIKXmc2u2MBt8GDVjpsbL4qRPBpv5Q5IR2y6MZZ+N9VNteeUx65d3
SBXFTjtDvrPL4hfKebUJg7ja2WKpLjYCtrKmnp1MrXed2ZSbZqGSZmxJUlrNou9oLHvC66hOne6j
FvcWE6Z5bnH3O0Y6POdL+yMeVUyKLE/FQ955txmn657dYfpdZeNhQfrz6CclX9eveYgm4C+aH4ND
ubLFG4iAljZsnPREJrG1Ga98w8xhKbYlAI87OjfYQxrxG3PcpQ0G/wjDbCPZS2/7zNY3kNKhZRmp
K8zlHpC6/eB2l86q0/vWF5dcxzTYcdVFgIMybyvrZtOn/R0EOPvEJ9xiPNG4uwgFGkNH3YAkZgg+
TI1fU1iidfL+JMHBx8HSMy3GjcsSck0N2qXqg57DIQ6+TixnExhkxNMdXbOwpnXXJhYERyAWYY+9
lLIrjoMQ76jkvtDk261spul7j2p3TQVjn2bH0vLfXX1LQtWqipqh+LFv5CEjxppp2MmDXKrs7IWc
kjKst9TRUpGGt8h9gky3cyqd7htDbceRaOngl68GaYl8yX5Xi1WfqORtJ94DNLL0MBfTfT7F1PWI
/FkXtziPRtbvaeCBtvUZqhzjZDGdC7ZYI4RHu+53XoOboaRpZ9VajrkaR+oTc23sZDlA0aZfx7tx
Gwnmty4NakP9GnYus9I3JBfIOKHzMZP6BCpMeiwLKVFA0jedbemOuEODMd92sDzXsp0pH8OMmWbz
ZuAL3mBO4XhLF/1KSP5WqGOF7gBC5uG3g7h98xf8MSffoA5tfBMZlBDW+PDf4p6qnAQoifBTeLy5
9UPR4nFZhLm2yjkAYeRNUTS4fPSaiuuVPTjLMdB3rUVkgqD+gNWPr7PnUNWArill9TDZPV6R7TS0
9T4UeNxcVW9IGL60ce6cwlJ91XUJRjnY+qJ+4nDmkVvIygs7TE7G1DfQsNBESRqc8zy2L1KgKZNA
3hdFiFQStuOa5mc++AlPmug5UrKbKBi02R4uvs+mg3TRoHApt/lIvlErWNn+Nhm9Jyf7GMfYPQ0T
p3wqKtkZDgCQYqE5tFsQOkc8umEn8UeE/kPhOelnV1ONIfHTOEq8DXn3acl4a/oJKG3dxddhCbF2
+fVrgnZQefk+TDuap5T527k5LS1QL78CcFLdAGcrAU3eMY2StsD7VYT7gBlg44lw3qdjwErcUSqS
fMEbKy1OQInmXS9GgdyOkIKI76zQL93IhZm/noD4Qmjy6A5mY/OY9re+zJE2jr/+0Y49/ei0JhJR
DBayStmvBFXdMHIF1z7cpRA9vz2kP9tmZyEc+4ng4smgdQIknrr6vkIk7k5Z01onqwmfJllWO6+b
ADDAlYwcMl6oopxoENBFW8tPhyHDdDfEQMafG4Gb1yjz/7KrMdueKIPs9jXJqChuirNtjtUeo/wq
iLtuD2TjTTT1XbLAo0rQB2HMeUdBo3Q0KTYuRgWqG4sCwgavl1K8jAvmMYt51uh/Mpq9LlVzsR3n
MMHQeo4R7I4YpXnYz1XzMiQGfrA2OIlbaZZWeXkvKjzZmrhLawbBXkvPIFOMxQj0SjT5OKpoGA62
6QBmwsb7uhT19ExtHil1MDvEogZMNe7CF6Nb45RaILUMZJW1E6P9GhziVkQLs50q79LcBPJ0+wVP
ZbVL2/GaucCCVgSHGXlhkBU3tUizOf2vZ1X+37AR/z/8if+OJXn/kjchtfF/Z0u8KPXZfcoUVM+/
l1Xhv/2XrIr1D9OF029Ztvk3To//D+ETCzDReSxAcf+aVHGsf7hAerhjXMdyQroO/jWpYgf/4H9g
VfnPQIrbf/VfgEsI/3+HS3ihZzu+44hQ8Jua/v/ReZ3GuuEx4dm7JBflLSRAb8A6nKb24C21+d7r
2H5UCzOrHPqQYxYWWyqJqgyzKFCNY9jTFNALDE9kCDLi6k6zSz34Ou0iyvemXaZtNoWQclicAoZV
CQIYG3lS/CO+kQN53IDniZ+ZTzNc37uyLxQe9JqDcDXwh4Joa6OpdlocMHSkk84FT4C/CgAkQUbj
XjTSvJhqyM4JuJVI2wDtAYtZV5eMb9SrPDiRywihRoBnSHMn/M5LMtU8abSJX7KMeYlp7+ovt4re
hrIuPnt/g9oq/ZWrpoXp0JojMHJh5FsVwVNcFA5bD57PK7N1lMVeAscEj3stMeOEjksPSp/vdF22
ih/Rbb76RGVXlcEhC0e6fcIudqI6sdvdBJ30qVWWeMc7noWb2vAK0EUklB44LQS09o6N/zszSAmv
6mKMwcEXBUh6cNMrg1guyZVwZNKJh+6qwg7bDjN7/Wk4hkaM7+KPMJ/FIV+C5qEcO2eIOBLwnmrV
sunY0e1nzzAvQdZWP3ayeNumLuetIIcLr9H2zQ2Cr3FNxsw8epNcHke4PBhIFSrcyvCCZpNPVdic
hewG+qXDNvzjLUuv6DhrYqiRVH/vie22341fIpMYpWrevBGRO3IZhvzVgI4N5D8u5s+0aTE/gdf+
UBpoSB6XVbGpe2t8g+h806xx8pFYCo/K4BojKg7IYq27Kqb1RrV0lI61jfttSg91m+nrnCXzoSRq
/LBQmijXtQ2+clN2mpIzfs61w8GSJXsqP8kgeV8j4/B7T3sGvizCOvddXGUfdTGwfKrSMGMjmJRZ
fxeakiBRPJUcd4bGCH5ZupM/faJJIxnevLfhi+4kbk0s48TTHkbPK18nsxTl2ooNd4yyeAJfbCAO
PDQ2oSS4kNJTazoXsjuQbLeW8A4fxwgL/QFrmwEgTqMRiCRA5I3xGfLSzPz7mhVhssG6n73QHt8n
GxIJdCYtQYgbH2lHnFzbtt5NXevD2FvGQYDyOyHs38LDTYOn22yzByBN1lEaMw4C3o+QhV0WQz3V
bfsAwF/HMbfQD7Q6T5AztcdJuB6PGcCxnXQbj283xu5piMqij2Eg906bjYWwAYGjf89nouy0OqgD
IzNISdU1ywZIp4mwlmgqtyx0Zj2V8i4bZPpg6yp81EJMaoU0iBIQ+kyxtQweRR3G27igj0Z7cXxS
mOcfjDoDEZPIALCS47+FibC+DU+Pz/7EYyrJ42xjSd382I0e+fFt8YqRwp7XrW/Ku8Twxl9t5Tg/
Dg08rNxrk2JNBMtrdwu2SgfUxEq7zXIIPEvuBzsITqg6lCUsCXWJVpvg5zExEk/G7EWVpWwguZTf
PpFn5JhvL+Gyp4can3ve4aRuJUCAdigEmY4sOPtF7NxXRhcfnErNr2bVjnvLMEMYiCVUXvwhdyO0
my/tqxFHnF1+2EMWfiwCskUgBFPkbNC0N7qMGMSbAR7a6By/crL3QM1itqYufYXH9K99cZ7gwg9l
c6+mqkYR7l0ue9vb9h28LNeusS+4tdzH5AcRlZbQPOMfCa4DWutPAzPuWXUTe2tFSxnVfWAYN55e
UGhHtKlvUy/JeRByYCSo4l/stKpfmaZWkjEWnmPiBBvTbuaoDpxI63C+GxSwkOLGN+cC1VuzkoQJ
bxTSMi/bfTOG3JnUZfNEuSWYbB5ibMFN/E1H6qXJeHv5c4Mcn6+AOFpbHBteRpxvmLc9BGdudZvV
3zKwouhkXUWWUVYHEpY+dmUPcv06kHH22pGauIPs03wEVr9onBuZ/XbzHFGBFXg3R+XAdFcOPak0
HtrNQJVSPBpvUy/hIA9TsvfqFkYDdvyHQZuwtZveuy13GCqnQeK8hlCu/GI5LyQwD3McszG0be88
LXCHS4qpI2HOArRHikJINPUUWi5UGEt0FzO1zHtzyarXMvU6zXmUMs7EqKAWqLh2aL5JORDjzpKn
IMmaj3mU/bNlE2qCGdWenbQjeuLhvgh9c34vVYl4xWbmqOxm+cRFN7wkjJTXVBScEN0qaE8lTV78
f9jAu/g97qyEkoCma5doxAxxZ/utsyscMhR9lpXv02iOEflxfDmmwaiLbpf3+9q0MU/q0EhjHr5O
gQ1tWuxqW9blAsHYuXmqykzdJkXKFOoWuxl+FUrszNkvm+3INsDZFAnw9c3kqvhFDDS7pwezt9Br
XDHNzR2sS+Kt0HceKSvI/pSWB4LNmft53VH1vOKmaJ+TAKt67toBjurAu7JqqbezSD5ubMFsNU5u
EQXSd/ZlDP7ByYlDdqHbbW10553P+vg4+FPzVAXlOUioLWucFZSH/iAYs7AgOxUQ4WmA5KKX+TMZ
7HIDwMQZNpi5swf6VJfDsAyK/luWIXzdqPJNNX/4OAbXXPlQEVoTInIAIliI9Nle4PP39kSVuxGS
ui2r0cd2Osx3BCOpTKWk8EqkU+14PHtr16bdopir7FsZieTSi0NE/QQuYTdPTyYmwOe0CROGFFoQ
HADUxMCwDWHZUdu5hBStwVm9JGwpzwEdUOXajidG6Da+5Xl4wKz8qsKsnYna+kTi8SIxjuGjkHMI
/tlJNp3f00fZ5+KOfyrXQZKO0RDeiKELLPnVlFIokGYZqnqHUBUhhAhittnkQ2g2021eZUy/RmEJ
1h1mcfT1ZBz9ABHSQtXbl7iorjFmYvIUtjjTJhUehXblTuoJbBHq7Kqxe65SImsv/FFseAZv4QyZ
mEb2LjKu+XZC8zYdR23Ckoiki6zLUXJxX9PSdX5DIqr3GKvVwesCvI6ZZ0fuFMhjZmFs9mM1RLh+
q5+gksHF6wXbr7xnXUUQKioaz922rmqOCeu2yM9jJFhLAG8sJAcnzpFfUx/8CalE2mSZHZ56Uz0K
s9/GbuiCtrWDbcmycz131W8jxrWOxYBILyuYgDNZNHW5dRR5ySvTLmuKBPGL1Y5dHRsGxWMjkOQ4
hpSsPN0MLm7PGtUb+EZXaT+AzC1VwfePT+SZGxWotxg5jf6bSebfgT665t/y65Zrgw21PI/hhA6W
4DY2/P58wg3Z/8//Yf1TH4aOHNvW2BnW3KJCKI94MaaqZGnzl2aER7MqxnGE85ZRrWf71i/CYNRx
djjmvuEQI344LNOUYeWIAVb/QO13+J4CodsVRg2VJGjOmQPxy8stNpcOrCoKnI1GnqXM8Tnrqp8e
LKYjl9SRn754ieEfc4+iUoIiVv3mhJy4kCGX6rNbBsIapfLQT5ekE99y7lAE8zFNve0CyhZjiGiw
7M0cgx7/k8/J/vvn5DiW6RL+cN3Qc0z/b3DMKU7c0lNZvBu9gN5ecrhqLSTP25VJCzH0epEnD+zu
Lb3uXWP6sW6xFfqH5U9uFCHVHCmEEmtqQKHVZjg0myV2+LrzGvsCq5esfV1EbLz1qvGePT9EEPSq
esLDj9053zj4ta7uIEdAfHYGXAfM/76xZ/eprGVFaMJqtyOu6ZNDRven7nLvuYmN7EDOTF8LENDg
n/JyJKCStrh2kpyr+tCFGpPhnHWvdMoY/Sos7eLtP/7YqCT9++fGRBy6vsP94Jqh/Vd/+7+5vvQC
AwqAXkpyWe1KHlRsnMLiHmpKvfNZd1Hy2ADSVs50TkTcktnlXbL0zfzoxWVPTMX1ErrTkoDqa1q4
yNBUAtu9WSPnBaqKWb1PxYtrGHEUWoOEwgKggP1EaNKNzkJpyIlphi6ZI5dhb2VNAYc1bqTt0uVm
tmlmnnAsY4n42YoPsvYogM2DX0ZVTNzD3qs2YVKFYLXImWC9uvWfmcw/d0CTpye8CaASSK4/L4AN
yeDWIAVbD9iWjqk399mdU6QFWi4VptwSr5dbDh2C4hjd52enr9TaHJJroEd5yBOjXdM9yu/ve9e6
a6/jFL/OeQCtFnNnQwHBOl1ag0P17fIepPcjqEzlLxbbLWyrQiLBspeSf90OxV+3hnm7S2zVZmD3
3QSXri7LII3G2421sK2wN00WSCrfUw8Wk+8zSmD6fvbo9zpga/BoReJClJ0c9+7MEh1s2imd3eKz
GRRHISW2o6mo9IC1ypmEDvCGCWOnQ2ho3Pfi3JOKPzddMCC/shEkdnXI7ZoEHzABZfFvKAOQNLpy
bDUl1bvdaP7pvZkCBNu9TrI4GgjMkOLJ6mRf0ljkxp8xoPPApm4Yv9GOZF6+NyZQ7BbJOlYndLOw
id4PwUTuuY6JzNK5dkscvGJ2jCmTKHaZJz8IrlDHWZO1ICZHEjUQ6L6d63OCI7546jkVbMd+fk96
BbVhcm3mH4zlHGaTresoFOPG/D0mEu/9TFamC1FbZckChqgQJb8qZDdoDMlWYRPbJQZsi9ZNLMB9
Xa1JH4J8EHYK92O8DWUBagF6JcWSMcY8qm0vVNoM1BCIhau7JA1I5GgrYovjRBkau6XL4j0r3mJN
QRVz68JhJ8e+g49Mtc+Vo/q1wDP6qKhhodom89eqxzqTYQbcJSELW1MZzQNIow9zDugUCpFMTOmF
JzlT0hdaJRX1SMKHYjKJ5psLbaGBNPFioFhiSmb0FKJxqC5IEIOUZX2UYI/4IOjI1oOJodPA6OFL
MZCDdrynTseUKYrYfyR7Mq1SXry73lY5aVQiQq6XlxHuQ/8eU+z/Yu7MmtrG+jT+VVJ9MXeitOto
ZrqrXmywzQ5hCzcqEYj2fdenn58M5MWkm16ceYur7kByJB+f9fk/C4z+PjE/S9DHF7XXIzDTyC/3
Eble5MLMl9Sw4r3SzvL9Zro+B2FJ1nebSLhMi88atGWiLHptNsJxnMUylIhi0JDewjVBNgKhiaQ/
zniOTMQWKSHjoq3RmSS50K+02sFcq6CYqfoeivr1JR6XXzh1nnlTomoPd02JAEk4b0o7CfOY9S28
vMK50r1IOzMJ5zxIDCM67ONq3BMVlPnI6BGVORzBZTjYSgQSjcH3MShhjH0mhK2BZDC/lE6pJ89L
bqSUrp3rXCfsEmmFtYo6JSRGOa1OsxjibanAnC+sqJjLEjYOftjh99FLGPphUTN5vq7BDEnTIJcb
Xb4YxFCNcM3BPbx4MO6DCQuBoRUunLQxZ/GElCCcBDQZSZADwRYeEqUanfzE9h+xxLJFZ10j9RgW
kqiVU1ky/f1kTMqzuOCtUHTq1YzqxYDsoFgqqnRtW7jEUlreI28mJSpJCyAtJ6d2L9ez2kvwyzNJ
V1rWEgkpBDFbs1D2r4tCY8bKfYo2ANCBmxdBuwP/wu9RmkcYpMxFq8nz2ObQvRsCg12Oua7PmggX
Zjbc+iSu4IOncDfHDgBh9E6MIJk0NlT4AHyuB5ulqfQdxo5I5QNnwqjkIOeq5/v2otISew9C+Tek
V1zjLBJabJ6BowWSw3ooL8ZYwnCSCPYANwo/u8SjpLlsQtxQo1gvF3oHZaFN2Lnxx5Zb7hAerp67
qRdy9OaizVdo5qd6l1zaEMWpYFYpmdVpmiXnhWzUB3An/ZlZ1ebKJ0UbU4cWtUqdfX5/J1awQ9ow
KuKgt7ERvzno2SUYlt4PYsF94PN4q90WrnRbXHQn1TmarvRUik/WT/yP2VV/zHKB0FRDo2//uFxw
+Ri7qeemm1bU1Caf/+X3YgEidVPD1Jj2VFnj4PRs6m/tqBolI0DadSzjq3KBYpMEMH2PLBHqs011
lQGrcFQ3drCOxnxHF0JoGPubf6dcYIm3513TMDTFVAUHXijaPHPzXhBEIqi0sPPI8zC0W+EH2K5j
2MAuyWReUsU2zlqs2ZZNnnHXDMNRwl+uQpCfdUZ62qkaIh4NydI+3ND0yKuxsM7zUeKyxaFpTm0a
mfVg2Pg0VLJBlBqlvjEHBik8YmCyEvfqhiK+s1s2nGqtfhSroOuIK7MjCpV7etjWJ4WkCyK7hoQ7
YM0xcG7oYNTQNCPvPsijCjqEKdh6tYBDwwwn95TaYFKV2iIZEvnCSsLe3sWWCFW4hIInPxhELT/0
IufoJ3d9yr29MrMr3THwTTTjovpMUT5fBYXpn9QYKMA17XP5Ji3i4EatJgGaYTmRPEeGHV52LHRH
+AsXS4d0hEs26uRaxgCCJKO0m0JW+YrhHyS2Q5Ei1Ck+ODXHjl38O1SCWmVNekh0WTvSJNjLxM9M
RiMI2MObGhFqN8sDKHEq/wsXJxQeaUFYrThIPWSfZXuEKQ0tI4sO9AjZ/q491PYyJ5VsfYyNVgRp
OReN3RXnTY9epAu9VgHiHNOjZNTFuVe12TcsgYoHBSD9uLc6CwV5PTYIDnp1v2nSbN7KJsYPY2ku
LSkJrnPurnOASM5IXTMs4dmmB2Skx6z6Q3lqSwabXBRS/kQysUd1k7W3SeRDHRfslSqhAsNPSb4j
u3w88HXPOcu0FCZb6ADyQLrzd9nkp+ouZJZSKcdVOd2pjbzv5vgf4CENcX+l4rx0lWuZA0cAtcOs
8ci/MjG30SC3S2IxFO21Ug6Uv51K68QMQUKOJyC2J/tFkxNvVKBsmdm5jigCyDy96UYbihjHtnMr
VMtiX/KHET2xgU7Jr+xr/OcqV4fNAouf4p6Akmlijm3WbbeneQMkdqnARtqSvAMVdGgJx6c9o/hW
UpPWUpwThB2sElvDVybBBOU6DYV+YiQCDGvA9aEjv+iQ+hAj3OqCb3IbA8h5WgZV30qtOzlOvHLW
NMK+tFJM1MI6gGZKfJt3bMkpxPwQgravBz5Se/yvG0NDgDKiSXPzvoAcO9RecNELgahBiXxtIett
faMBvp40FDgPBjk1TuS2NG5UZFqrQY8ppvUoCZZVr+d7VYsb0czJjfZS2L161SRWtzS7fqAKlpo3
sShg+jSOqDGj69m0R6x0CUd1SsxsDG7X+2yBvsulUeumHhpM4tYs67RMK1LWWr+EkkpRvIBPFBYL
MiftY/KSkyXD1l/kTZSe+oAHl22ievCVDPUzc6ZdIkfLIMA2mgHHMdBDKi9ZSby5p7BMNEMV8eV4
YwgmJxNJyTn5uFPy8M4cggFfUtnqMjb+tjnWwUMqyNk6SDSychUnKq4Sh6aTK3hQdu1h1PkypZYI
rjKIvTIBuYpyCS8fFTwZ98kMMEC6RvaI80fpyRcjfc3CWCc5xszy0H/TQgwKd0OjIUbN0LGgjsIO
5VkS9cSgcjgn2U0wcVeOlJERmHRFtcf85wjadzJu8rnGWuPbtbIk9jA5b8egIu9okMwDWUmYd6lu
fesdjFLtIANiSWpC6IGRx4OirNtD25E0sQfcg3F1Xyh9vyu4WR1SlFQoWBqwW6oBshs+vOWyGirr
S6+mAU42XsIMBD8oCJ6Gm+IocXpU4OGCXRxX9GSRmWTe1pyVbqn6eN9aU04vpBF9aGdaOvyGxmqP
VK3V9pQuaE/jvCb+VQtQ+bah0SoztRfJN/zz47usMLApprgSHmiNYR8JgnTnRlpCeE4dDwW+A58R
a1iBd4xZYi2NqsxU9qI4hTXJHfiwCmx9PlpFjpK34wipxxBLdpEm+lRtxzrGbbDpkm8wXEic8hk2
13qbq8cigtyeWbp2pYsE+8MsVuU5glj7nN1bs5Yx4q8vHdZjOKLXLaHngaWbFKJ83EKSmgrqXiq3
GVVlSfEOPaHo1lQyaCkX43+CObwuoKhlZjJRq3ooi0AfOkaN4D4PGTO13cuzVr3At88zZyVgcYhJ
iAzhzBOtd0M51js08Z269blVX8lYi89Y4An1KyegvJUQtunOWK2guMoYzHrEsnlW3AOITLLTcTBw
9IVQ6MJoN+6ZVtZjEApnKRU4UoS1grIQopFGvac3V6UFa1hYKWWeijMMO5TozMdiCDF59w0fHkqa
BDD5ECVRHDbwNcnLXOzmk1OvoevpWRkP3YKWgruYsToXNWaMQkawgpH9eAPqCm43al14EQAZ5QTu
6O1hrYJuUneu79E2R9eAg1eeBr7N9gQnkyXExOTDaez0ZhirKzwxfLwhc+tUzwSgrTroS5lCGTXN
IIUOlbRhetvWJmhv2sb3VRdVxwbE25U9+DmcMYJKE9jzWGCA+fYzAuwoDBuyMSLM6ktnf2Cxw4cd
ndRg1MOxYRQkdQ74b3PrzlEoAbgYKBAC5zyNU51EmAZvcPjm5VFloSPP/UBZOUTsuphNII+KNBZS
Q4BeVVV80VmVc46rXXRtgHIv00D3D4CF1V216quDvK3hWqaDQZJNA+I3QP4857ggjhJKakctRr2c
CMqAXbfVxX2OEvmII2Fy7uPEB0iUhUASkmmSAIsAWv+SMsn24TQLF2ae3pHqlgZfJMxUjmNqT2Rq
N629tFJuzx72I7iLKeIL9U2Ik1Iz5KtQMckiLrQOnxJPAYEdS6U7sMnDmdTJuowAR4mRCXnqPlfz
+qgvo0bbSyU7PQBxG66TqsPiPOzqyzr0qgspsMRKm2ItuNRS+XLaQjnyCIktkDdp5ZWZybhMmnmS
HtuxqR8UTUHI8zhmt34aGHe4GUUHdAGGxJ2j71OQIKLTCWyM82INA/jA8889ldzRpDEbEpMi71Y3
5WqRBLK1V3pedhRTCb9XJMbBPsaUTXcR2TnqbatAeVcW+GToaXqrZKK8BYrEphjZw6omzvQBWCM5
qKirI2LTMfiSu7j8KtnQg+d6QKxk2KL3Sp2QBTJjTU8n6ZExmOYxceYBfaeitA3wGomCfMAHOSuv
5LIoTppIaVf0tHIXFOTPYctdHydEGKP9ymM3FG05s0PFuoCAB3lATyGxEhxu3HtBCGneKJV5g90Y
Pilh1ZwPuRpQMZYL5Ti0Ogk/iUy6s1UlWFi1aTIlBySugR1jOD/2SXpv1kI5A0XDVzFV4XV6TtAv
siiRDOovfX44tgkjRKSNDguFEJExKDMsqgztaoxEcx6pHRz0YiSIOnCsY9Q647Wk1jmU1s5eNDVy
hHoEcUyiJsDhwcInNnCMmVRNxETw71XU2vWXQs5aFwE6WlrKb6dOLskEuGQW20uVjHNI2NoeRxEb
7N0jjjtpedIY50cwvtW7KtGcqxLsbT/DSG3RYLTGyuwn2ZHTY3O3sEcDQnCqSD1uMSlfWxEk9sKy
lOigyvIKDDdDHFWG4qtsD6a+61TswUPsWHeoUqeJJIvomqQKZQ+9vX0CVyi+BQ4bTmEQopXwZfHF
TH1WcyNKlbMB9uo3g5ycG/xYJOQvIVEuE7ezhzpxjP6HpcJO7NLFxBO3TSrg557PMRS7SSykFKfn
1FSUl3IEwQcee7/Xdp0yJzldP5PNAsKnLCsmgaTwQK4QJCcGMKE+rWyogSVKPFMU+lhdmEIEK6tS
vwVRah94FJJwhUj1eNVFbUJ8oBZcl1TtZqWMwwycaD3fl2pLu4oNJ2/3fCmOrlsl8S6tcAgu8Afh
miFYRXAoT7tkV0/U6iyy6vy0wCAY1MrLBqR7aoDOKSnaC6rApPxmhjwexo7pLercMS6aLiWx2YQC
bCeatwwlKD+2UogjFdRpVsRpdYVMAGp44kvQiOT2quxTae5jiY+TzNiGqy41carqUGchiGGdDdvy
tow0+bOtOgDiake2+Bhq12WJu0SqKVguZRZ+tGld7cPKGU9U75GbkYEjQ47xZ+t0ONAbCnnou9UA
CdlHtUMoTRQbZ9iBU5VDt0wqRJu0nws9DpD+NIm41SN46EipYJ7vak0a3jQGMRv4h9VQ0IY8I5dT
cIEscIDhxoDsdnQ87wwM1LqqIhEh6naCZZaY8CPyMV90RRifhRyEj6Co3nW2pUM9Lgj1LQZufGGN
e9euOpQtdNGxO1aYxfCrQ/9UJiCH2B+1MThkROaXkcIy1GYZGoVsOidODwskYYUg6a4wrH5f4AF0
CCfBiOfc0vHCsCBsTSOVYQinWiHdtIl7qv1NysFEx8O3H7HEm5txK+4Uh2Lybp/nFlktVuGzM5j9
Z7wh0nsrMZ19c2yCL/8v6NHiMTtxk8fqfzfQot82/1g9/ZnYmrlbuxt/2Ftbmp83j+Vw8Vg1cf3+
b2npa//fzw2dZUFaX2Y/NPGX/tL7DX16/CtW65q+JoxuQFHrl1p/nvfaiN06qJuHx19/Uc0djlgG
J0mIq4BLMqF7+KJ4z7/GZR0oSTNIA9Qp3qkCmIrnPYOAU3f+US+8/wFfOvu93nzvAzz1z+phAr6m
GLet+gDszDIME1hAMQTNEYj5ug8sUDcE7baq6sLAV9ugiz5WH2AHKr/FJP/uQNDIEsXIXjds5O4Y
5MuwlF8NBMvYgSUgVF3TZTHBlU/P+88PhK9Zg5EPs9ULsnSDj/38Sm+G1I9z4U0Lr+aCusNIN0BY
TfjSlmXxGV93gT3lpmL4b8qWvY4c+GjjQAE3fhqcf9oJ7kMyBZ1VdRl8rfmY/14Q7B3E2IqtGzKJ
C5z1N/vA3GEAqLqsW2KaCSqj5GPNBQghYNlbrQeqsQPFYvp8UMYZ8lODr8aB4NeslrgCQ0Tj7Cye
1AP/+anw5jt8tSbKCvT1ieuzXT+IHVPXNJtAVmAsy7DejAVrR1GMDzsQ+PbsrRdFje3P4sxOIK4M
hVh/szMYBI1YpmnKH3IqsJtr244BFCrr8wEmSWJSkLzdFqZilakqLIvP+8JHWw9g+vCC23YDRwTW
fqpWkME1TUZAs7EkWPqObLALYx8GjAXbiXHysZbFqRtUbeuVUd0xcfOeYr45KdnaVJt8tTJayo4B
91iTqWtyNNUnttfH6gZKmlMa0FbLoqLvWHAB1elETGs/HBPMHYU1g+Xnwx6Z2bqeBug/PyYo8g5M
SFtXkX8K2SRGfnMkmOQ2CRUN00ddGzFT3HYgqOwOmmBjNLgYCUg2b/pA7PBj2KKYq1BHh2b70WYD
pzt12/MinATdwDSACxLjAatrevX1ksBsYOfUOZHo0y+Vp8vahzssadv2AxdppoHgboQbIHyJ6Vb6
qh9sgszYQ1ktbOMpr+yjDQbV4nK35dJIJxgs+yAFTxwUHbjgVSdY2g47B25rirXGEj7g7YGBvPWy
MKl9ZXZBlTEvq+vDwKtOEGJHtyyV2cLVYdpAP9YOCevIfHqpLTYHlNAs/IAIYCb8dzoHvOoBix6Q
LVmFpUQqgmV+PECFerGybSewO7AoKobMl83ab6mbC6OwdmyLI6POUWn6n7/TCX9h9fwOQiLNiR/2
JjgxeKxeAZ1/+hdeALwfG3gG5tboG6DLxl+8HPLHp6afrqPTn3/buKiuwcNXv3wBE9fPef7nzx/w
x0dvPOvlU738cBk8lm751R/WvxieX3PCh3/95V/pg1+6n85K9+Gx8jdwozWA+O8X+vWXjdd9tSK+
237ZpO5X341/7xHgZewGWz+iqtzkpZmp80HrGFPbNksxzC1fmpmafUJQtm126ZbDWxLkEzy1dctB
8oc9/Xzl3fYRB26SNJ/+y03y//l06KLiCzZ66Bla2PYph26ZgqBHb5ii6xvK1m0zFeI3Da9P/ds2
fORGle8+dI+P+etBo1gcqF9+MM3ifzaNjt0Hf/j9afp0YN/29U/LgGn08qLrWQTkzbln24bPmofm
q/9YlsNLW+vGTRJgXn7wz7vljEKie//SzlPDa8h/27e+cEMXDYu7gaQ/nwS3bfsziaLBxoKlPZ2u
tm340k2C+NOJ+9C87pHng8u2ja/dXn5vEX+utm3b/s1jVX/afYQhHm+8/dOJY9vWj10WcxasutwY
488XvW1bh+JN6/Xr9/6OK23ddrbxxt9hu23bZeN3Ezf9hHvPp5Pga3bvlp9WFRT9h2rzcygKMtOX
H/3zqfqv9w4CVI04GP+UhTIYs3LzODA1zr2Ci+y2fXYJca7ZHEHPjf+E88bcfeAgtv46XPK/Py3d
9jEOXl56WtvWzwJrfvnZP/8yTnjC9FW/tPTcOsWR6b6/bTcdu+nUTy8NvWr8J3TT8aPHadIdNmYF
PTO9+084TM4f8YH/8c2nmtG23TL/Pt/mwcYK/fT2Eyaw7SNmkxlX8EN6/FPZ6yeMm7+ST//HDI3v
6PJ7F4b1PvO+q9iWTzhgK/hD17KfMIT+VOi05fsfuQ/0z8tgmWYX2d6gKgAK1Jz4Hxh2fzrRfu8m
+Z2/8uP98oWX8nv/bPPyPP2Nr/GjW/72fwAAAP//</cx:binary>
              </cx:geoCache>
            </cx:geography>
          </cx:layoutPr>
        </cx:series>
      </cx:plotAreaRegion>
    </cx:plotArea>
    <cx:legend pos="r"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'Customer segmentation'!$D$3:$D$6</cx:f>
        <cx:lvl ptCount="4">
          <cx:pt idx="0">Bronze</cx:pt>
          <cx:pt idx="1">Silver</cx:pt>
          <cx:pt idx="2">Gold</cx:pt>
          <cx:pt idx="3">Platinum</cx:pt>
        </cx:lvl>
      </cx:strDim>
      <cx:numDim type="size">
        <cx:f>'Customer segmentation'!$E$3:$E$6</cx:f>
        <cx:lvl ptCount="4" formatCode="General">
          <cx:pt idx="0">110</cx:pt>
          <cx:pt idx="1">214</cx:pt>
          <cx:pt idx="2">115</cx:pt>
          <cx:pt idx="3">61</cx:pt>
        </cx:lvl>
      </cx:numDim>
    </cx:data>
  </cx:chartData>
  <cx:chart>
    <cx:title pos="t" align="ctr" overlay="0">
      <cx:tx>
        <cx:rich>
          <a:bodyPr spcFirstLastPara="1" vertOverflow="ellipsis" horzOverflow="overflow" wrap="square" lIns="0" tIns="0" rIns="0" bIns="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spc="100" baseline="0">
                <a:solidFill>
                  <a:sysClr val="window" lastClr="FFFFFF">
                    <a:lumMod val="95000"/>
                  </a:sysClr>
                </a:solidFill>
                <a:effectLst>
                  <a:outerShdw blurRad="50800" dist="38100" dir="5400000" algn="t" rotWithShape="0">
                    <a:srgbClr val="000000">
                      <a:alpha val="40000"/>
                    </a:srgbClr>
                  </a:outerShdw>
                </a:effectLst>
                <a:latin typeface="Calibri" panose="020F0502020204030204"/>
                <a:ea typeface="Calibri" panose="020F0502020204030204" pitchFamily="34" charset="0"/>
                <a:cs typeface="Calibri" panose="020F0502020204030204" pitchFamily="34" charset="0"/>
              </a:rPr>
              <a:t>Customer Segmentation</a:t>
            </a:r>
            <a:endParaRPr lang="en-IN">
              <a:effectLst/>
            </a:endParaRPr>
          </a:p>
        </cx:rich>
      </cx:tx>
    </cx:title>
    <cx:plotArea>
      <cx:plotAreaRegion>
        <cx:series layoutId="treemap" uniqueId="{E6202888-48AB-479A-833F-761C84E40590}">
          <cx:tx>
            <cx:txData>
              <cx:f>'Customer segmentation'!$E$2</cx:f>
              <cx:v>Column2</cx:v>
            </cx:txData>
          </cx:tx>
          <cx:dataLabels pos="inEnd">
            <cx:visibility seriesName="0" categoryName="1" value="0"/>
          </cx:dataLabels>
          <cx:dataId val="0"/>
          <cx:layoutPr>
            <cx:parentLabelLayout val="overlapping"/>
          </cx:layoutPr>
        </cx:series>
      </cx:plotAreaRegion>
    </cx:plotArea>
    <cx:legend pos="b" align="ctr" overlay="0"/>
  </cx:chart>
</cx: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496">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solidFill>
        <a:schemeClr val="dk1">
          <a:lumMod val="65000"/>
          <a:lumOff val="35000"/>
        </a:schemeClr>
      </a:solidFill>
    </cs:spPr>
    <cs:defRPr sz="1000"/>
  </cs:chartArea>
  <cs:dataLabel>
    <cs:lnRef idx="0"/>
    <cs:fillRef idx="0"/>
    <cs:effectRef idx="0"/>
    <cs:fontRef idx="minor">
      <a:schemeClr val="lt1">
        <a:lumMod val="9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solidFill>
        <a:schemeClr val="phClr"/>
      </a:solidFill>
      <a:ln w="3175">
        <a:solidFill>
          <a:schemeClr val="dk1">
            <a:lumMod val="65000"/>
            <a:lumOff val="35000"/>
          </a:schemeClr>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400"/>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15">
  <cs:axisTitle>
    <cs:lnRef idx="0"/>
    <cs:fillRef idx="0"/>
    <cs:effectRef idx="0"/>
    <cs:fontRef idx="minor">
      <a:schemeClr val="lt1">
        <a:lumMod val="95000"/>
      </a:schemeClr>
    </cs:fontRef>
    <cs:spPr>
      <a:solidFill>
        <a:schemeClr val="bg1">
          <a:lumMod val="65000"/>
        </a:schemeClr>
      </a:solidFill>
      <a:ln>
        <a:solidFill>
          <a:schemeClr val="tx1"/>
        </a:solidFill>
      </a:ln>
    </cs:spPr>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2/21/2022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2/21/2022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2/21/2022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2/21/2022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2/21/2022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2/21/2022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2/21/2022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4/relationships/chartEx" Target="../charts/chartEx2.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7EBD-61D2-4980-9FCF-7244BB87BD52}"/>
              </a:ext>
            </a:extLst>
          </p:cNvPr>
          <p:cNvSpPr>
            <a:spLocks noGrp="1"/>
          </p:cNvSpPr>
          <p:nvPr>
            <p:ph type="ctrTitle"/>
          </p:nvPr>
        </p:nvSpPr>
        <p:spPr>
          <a:xfrm>
            <a:off x="1154955" y="930966"/>
            <a:ext cx="8825658" cy="3329581"/>
          </a:xfrm>
        </p:spPr>
        <p:txBody>
          <a:bodyPr/>
          <a:lstStyle/>
          <a:p>
            <a:r>
              <a:rPr lang="en-US" dirty="0"/>
              <a:t>EXCEL </a:t>
            </a:r>
            <a:r>
              <a:rPr lang="en-US"/>
              <a:t>CAPSTONE PROJECT 1</a:t>
            </a:r>
            <a:br>
              <a:rPr lang="en-US" dirty="0"/>
            </a:br>
            <a:r>
              <a:rPr lang="en-US" sz="4000" dirty="0"/>
              <a:t>(Analysis of e-commerce dataset)</a:t>
            </a:r>
            <a:endParaRPr lang="en-IN" sz="4000" dirty="0"/>
          </a:p>
        </p:txBody>
      </p:sp>
      <p:sp>
        <p:nvSpPr>
          <p:cNvPr id="3" name="Subtitle 2">
            <a:extLst>
              <a:ext uri="{FF2B5EF4-FFF2-40B4-BE49-F238E27FC236}">
                <a16:creationId xmlns:a16="http://schemas.microsoft.com/office/drawing/2014/main" id="{666497EE-5A59-4201-8EC1-5EBBCD715416}"/>
              </a:ext>
            </a:extLst>
          </p:cNvPr>
          <p:cNvSpPr>
            <a:spLocks noGrp="1"/>
          </p:cNvSpPr>
          <p:nvPr>
            <p:ph type="subTitle" idx="1"/>
          </p:nvPr>
        </p:nvSpPr>
        <p:spPr>
          <a:xfrm>
            <a:off x="1154955" y="4260547"/>
            <a:ext cx="8825658" cy="861420"/>
          </a:xfrm>
        </p:spPr>
        <p:txBody>
          <a:bodyPr/>
          <a:lstStyle/>
          <a:p>
            <a:r>
              <a:rPr lang="en-US" dirty="0"/>
              <a:t>BY: </a:t>
            </a:r>
            <a:r>
              <a:rPr lang="en-US" dirty="0" err="1"/>
              <a:t>Sanket</a:t>
            </a:r>
            <a:r>
              <a:rPr lang="en-US" dirty="0"/>
              <a:t> B </a:t>
            </a:r>
            <a:r>
              <a:rPr lang="en-US" dirty="0" err="1"/>
              <a:t>Panve</a:t>
            </a:r>
            <a:endParaRPr lang="en-IN" dirty="0"/>
          </a:p>
        </p:txBody>
      </p:sp>
    </p:spTree>
    <p:extLst>
      <p:ext uri="{BB962C8B-B14F-4D97-AF65-F5344CB8AC3E}">
        <p14:creationId xmlns:p14="http://schemas.microsoft.com/office/powerpoint/2010/main" val="820849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B849-A6B1-4106-9643-E30AEB865DA1}"/>
              </a:ext>
            </a:extLst>
          </p:cNvPr>
          <p:cNvSpPr>
            <a:spLocks noGrp="1"/>
          </p:cNvSpPr>
          <p:nvPr>
            <p:ph type="title"/>
          </p:nvPr>
        </p:nvSpPr>
        <p:spPr>
          <a:xfrm>
            <a:off x="729643" y="1461051"/>
            <a:ext cx="5247861" cy="4621697"/>
          </a:xfrm>
        </p:spPr>
        <p:txBody>
          <a:bodyPr/>
          <a:lstStyle/>
          <a:p>
            <a:br>
              <a:rPr lang="en-US" sz="2000" dirty="0"/>
            </a:br>
            <a:endParaRPr lang="en-IN" sz="2000" dirty="0"/>
          </a:p>
        </p:txBody>
      </p:sp>
      <p:sp>
        <p:nvSpPr>
          <p:cNvPr id="5" name="Title 7">
            <a:extLst>
              <a:ext uri="{FF2B5EF4-FFF2-40B4-BE49-F238E27FC236}">
                <a16:creationId xmlns:a16="http://schemas.microsoft.com/office/drawing/2014/main" id="{11EC532F-7544-491F-8951-84BDB0EA1DE1}"/>
              </a:ext>
            </a:extLst>
          </p:cNvPr>
          <p:cNvSpPr txBox="1">
            <a:spLocks/>
          </p:cNvSpPr>
          <p:nvPr/>
        </p:nvSpPr>
        <p:spPr>
          <a:xfrm>
            <a:off x="246521" y="185530"/>
            <a:ext cx="9887846" cy="614604"/>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Category wise sales:</a:t>
            </a:r>
            <a:endParaRPr lang="en-IN" sz="3200" dirty="0"/>
          </a:p>
        </p:txBody>
      </p:sp>
      <p:sp>
        <p:nvSpPr>
          <p:cNvPr id="10" name="TextBox 9">
            <a:extLst>
              <a:ext uri="{FF2B5EF4-FFF2-40B4-BE49-F238E27FC236}">
                <a16:creationId xmlns:a16="http://schemas.microsoft.com/office/drawing/2014/main" id="{61CD9D0C-02CB-4314-8941-68932BC02555}"/>
              </a:ext>
            </a:extLst>
          </p:cNvPr>
          <p:cNvSpPr txBox="1"/>
          <p:nvPr/>
        </p:nvSpPr>
        <p:spPr>
          <a:xfrm>
            <a:off x="729643" y="3130358"/>
            <a:ext cx="3735979" cy="2585323"/>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As per the chart of given data, clothing contributes to maximum profit and electronics contributed .</a:t>
            </a:r>
          </a:p>
          <a:p>
            <a:endParaRPr lang="en-IN" dirty="0"/>
          </a:p>
        </p:txBody>
      </p:sp>
      <p:graphicFrame>
        <p:nvGraphicFramePr>
          <p:cNvPr id="11" name="Chart 10">
            <a:extLst>
              <a:ext uri="{FF2B5EF4-FFF2-40B4-BE49-F238E27FC236}">
                <a16:creationId xmlns:a16="http://schemas.microsoft.com/office/drawing/2014/main" id="{4FA1221B-E901-4745-92B7-B458BB8C0FEE}"/>
              </a:ext>
            </a:extLst>
          </p:cNvPr>
          <p:cNvGraphicFramePr>
            <a:graphicFrameLocks/>
          </p:cNvGraphicFramePr>
          <p:nvPr>
            <p:extLst>
              <p:ext uri="{D42A27DB-BD31-4B8C-83A1-F6EECF244321}">
                <p14:modId xmlns:p14="http://schemas.microsoft.com/office/powerpoint/2010/main" val="1341643677"/>
              </p:ext>
            </p:extLst>
          </p:nvPr>
        </p:nvGraphicFramePr>
        <p:xfrm>
          <a:off x="470264" y="936925"/>
          <a:ext cx="5303520" cy="28251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B627CCB2-D26D-4DDC-A1A1-94410EE8A1B4}"/>
              </a:ext>
            </a:extLst>
          </p:cNvPr>
          <p:cNvGraphicFramePr>
            <a:graphicFrameLocks/>
          </p:cNvGraphicFramePr>
          <p:nvPr>
            <p:extLst>
              <p:ext uri="{D42A27DB-BD31-4B8C-83A1-F6EECF244321}">
                <p14:modId xmlns:p14="http://schemas.microsoft.com/office/powerpoint/2010/main" val="1051408010"/>
              </p:ext>
            </p:extLst>
          </p:nvPr>
        </p:nvGraphicFramePr>
        <p:xfrm>
          <a:off x="5995850" y="3644536"/>
          <a:ext cx="4872447" cy="2873829"/>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6244045" y="1384663"/>
            <a:ext cx="3474720" cy="1477328"/>
          </a:xfrm>
          <a:prstGeom prst="rect">
            <a:avLst/>
          </a:prstGeom>
          <a:noFill/>
        </p:spPr>
        <p:txBody>
          <a:bodyPr wrap="square" rtlCol="0">
            <a:spAutoFit/>
          </a:bodyPr>
          <a:lstStyle/>
          <a:p>
            <a:pPr>
              <a:buFont typeface="Wingdings" pitchFamily="2" charset="2"/>
              <a:buChar char="Ø"/>
            </a:pPr>
            <a:r>
              <a:rPr lang="en-US" dirty="0"/>
              <a:t>As per the chart of given data, clothing contributes to maximum sales and furniture has least sales.</a:t>
            </a:r>
          </a:p>
          <a:p>
            <a:endParaRPr lang="en-US" dirty="0"/>
          </a:p>
        </p:txBody>
      </p:sp>
    </p:spTree>
    <p:extLst>
      <p:ext uri="{BB962C8B-B14F-4D97-AF65-F5344CB8AC3E}">
        <p14:creationId xmlns:p14="http://schemas.microsoft.com/office/powerpoint/2010/main" val="1059591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B849-A6B1-4106-9643-E30AEB865DA1}"/>
              </a:ext>
            </a:extLst>
          </p:cNvPr>
          <p:cNvSpPr>
            <a:spLocks noGrp="1"/>
          </p:cNvSpPr>
          <p:nvPr>
            <p:ph type="title"/>
          </p:nvPr>
        </p:nvSpPr>
        <p:spPr>
          <a:xfrm>
            <a:off x="729643" y="1461051"/>
            <a:ext cx="5247861" cy="4621697"/>
          </a:xfrm>
        </p:spPr>
        <p:txBody>
          <a:bodyPr/>
          <a:lstStyle/>
          <a:p>
            <a:br>
              <a:rPr lang="en-US" sz="2000" dirty="0"/>
            </a:br>
            <a:endParaRPr lang="en-IN" sz="2000" dirty="0"/>
          </a:p>
        </p:txBody>
      </p:sp>
      <p:sp>
        <p:nvSpPr>
          <p:cNvPr id="5" name="Title 7">
            <a:extLst>
              <a:ext uri="{FF2B5EF4-FFF2-40B4-BE49-F238E27FC236}">
                <a16:creationId xmlns:a16="http://schemas.microsoft.com/office/drawing/2014/main" id="{11EC532F-7544-491F-8951-84BDB0EA1DE1}"/>
              </a:ext>
            </a:extLst>
          </p:cNvPr>
          <p:cNvSpPr txBox="1">
            <a:spLocks/>
          </p:cNvSpPr>
          <p:nvPr/>
        </p:nvSpPr>
        <p:spPr>
          <a:xfrm>
            <a:off x="246521" y="185530"/>
            <a:ext cx="9887846" cy="614604"/>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Customer segmentation:</a:t>
            </a:r>
            <a:endParaRPr lang="en-IN" sz="3200" dirty="0"/>
          </a:p>
        </p:txBody>
      </p:sp>
      <p:sp>
        <p:nvSpPr>
          <p:cNvPr id="10" name="TextBox 9">
            <a:extLst>
              <a:ext uri="{FF2B5EF4-FFF2-40B4-BE49-F238E27FC236}">
                <a16:creationId xmlns:a16="http://schemas.microsoft.com/office/drawing/2014/main" id="{61CD9D0C-02CB-4314-8941-68932BC02555}"/>
              </a:ext>
            </a:extLst>
          </p:cNvPr>
          <p:cNvSpPr txBox="1"/>
          <p:nvPr/>
        </p:nvSpPr>
        <p:spPr>
          <a:xfrm>
            <a:off x="4704522" y="1060174"/>
            <a:ext cx="7129669" cy="4524315"/>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r>
              <a:rPr lang="en-IN" dirty="0"/>
              <a:t>As per the recency ,frequency and monetary score derived from the transactions ,customers were segmented accordingly into 4 groups namely Bronze ,Silver ,Gold  and Platinum.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As per the study it is observed that the Platinum type customers having the best series of RFM score contribute less customer share whereas customer base having average and below average RFM score having Gold and Bronze type contribute to near about same customer share . Also it is observed above average RFM score customers forming the silver type contributes to largest share of customers.</a:t>
            </a:r>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4ED35A81-33FB-4F0C-88FF-8714F9170969}"/>
                  </a:ext>
                </a:extLst>
              </p:cNvPr>
              <p:cNvGraphicFramePr/>
              <p:nvPr>
                <p:extLst>
                  <p:ext uri="{D42A27DB-BD31-4B8C-83A1-F6EECF244321}">
                    <p14:modId xmlns:p14="http://schemas.microsoft.com/office/powerpoint/2010/main" val="302498763"/>
                  </p:ext>
                </p:extLst>
              </p:nvPr>
            </p:nvGraphicFramePr>
            <p:xfrm>
              <a:off x="431083" y="1567067"/>
              <a:ext cx="4572000" cy="4277461"/>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7" name="Chart 6">
                <a:extLst>
                  <a:ext uri="{FF2B5EF4-FFF2-40B4-BE49-F238E27FC236}">
                    <a16:creationId xmlns:a16="http://schemas.microsoft.com/office/drawing/2014/main" id="{4ED35A81-33FB-4F0C-88FF-8714F9170969}"/>
                  </a:ext>
                </a:extLst>
              </p:cNvPr>
              <p:cNvPicPr>
                <a:picLocks noGrp="1" noRot="1" noChangeAspect="1" noMove="1" noResize="1" noEditPoints="1" noAdjustHandles="1" noChangeArrowheads="1" noChangeShapeType="1"/>
              </p:cNvPicPr>
              <p:nvPr/>
            </p:nvPicPr>
            <p:blipFill>
              <a:blip r:embed="rId3"/>
              <a:stretch>
                <a:fillRect/>
              </a:stretch>
            </p:blipFill>
            <p:spPr>
              <a:xfrm>
                <a:off x="431083" y="1567067"/>
                <a:ext cx="4572000" cy="4277461"/>
              </a:xfrm>
              <a:prstGeom prst="rect">
                <a:avLst/>
              </a:prstGeom>
            </p:spPr>
          </p:pic>
        </mc:Fallback>
      </mc:AlternateContent>
    </p:spTree>
    <p:extLst>
      <p:ext uri="{BB962C8B-B14F-4D97-AF65-F5344CB8AC3E}">
        <p14:creationId xmlns:p14="http://schemas.microsoft.com/office/powerpoint/2010/main" val="3904234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11EC532F-7544-491F-8951-84BDB0EA1DE1}"/>
              </a:ext>
            </a:extLst>
          </p:cNvPr>
          <p:cNvSpPr txBox="1">
            <a:spLocks/>
          </p:cNvSpPr>
          <p:nvPr/>
        </p:nvSpPr>
        <p:spPr>
          <a:xfrm>
            <a:off x="246521" y="-132522"/>
            <a:ext cx="9887846" cy="614604"/>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Conclusion:</a:t>
            </a:r>
            <a:endParaRPr lang="en-IN" sz="3200" dirty="0"/>
          </a:p>
        </p:txBody>
      </p:sp>
      <p:sp>
        <p:nvSpPr>
          <p:cNvPr id="8" name="TextBox 7">
            <a:extLst>
              <a:ext uri="{FF2B5EF4-FFF2-40B4-BE49-F238E27FC236}">
                <a16:creationId xmlns:a16="http://schemas.microsoft.com/office/drawing/2014/main" id="{8FE95F0D-C651-4878-9FBF-100B3A76F9BB}"/>
              </a:ext>
            </a:extLst>
          </p:cNvPr>
          <p:cNvSpPr txBox="1"/>
          <p:nvPr/>
        </p:nvSpPr>
        <p:spPr>
          <a:xfrm>
            <a:off x="246521" y="323057"/>
            <a:ext cx="10668000" cy="8956298"/>
          </a:xfrm>
          <a:prstGeom prst="rect">
            <a:avLst/>
          </a:prstGeom>
          <a:noFill/>
        </p:spPr>
        <p:txBody>
          <a:bodyPr wrap="square" rtlCol="0">
            <a:spAutoFit/>
          </a:bodyPr>
          <a:lstStyle/>
          <a:p>
            <a:pPr marL="285750" indent="-285750">
              <a:buFont typeface="Wingdings" panose="05000000000000000000" pitchFamily="2" charset="2"/>
              <a:buChar char="Ø"/>
            </a:pPr>
            <a:r>
              <a:rPr lang="en-US" dirty="0"/>
              <a:t>From the study ,it is evident that the startup picked up a great hike in order after     substantial </a:t>
            </a:r>
            <a:r>
              <a:rPr lang="en-IN" dirty="0"/>
              <a:t>failures in initial quarters and they need to keep on increasing orders by marketing or pushing products through effective channelizing.</a:t>
            </a:r>
          </a:p>
          <a:p>
            <a:endParaRPr lang="en-IN" dirty="0"/>
          </a:p>
          <a:p>
            <a:pPr marL="285750" indent="-285750">
              <a:buFont typeface="Wingdings" panose="05000000000000000000" pitchFamily="2" charset="2"/>
              <a:buChar char="Ø"/>
            </a:pPr>
            <a:r>
              <a:rPr lang="en-IN" dirty="0"/>
              <a:t>The study showed that initial quarters faced losses might be due to heavy discounts offered by the </a:t>
            </a:r>
            <a:r>
              <a:rPr lang="en-IN" dirty="0" err="1"/>
              <a:t>Startup</a:t>
            </a:r>
            <a:r>
              <a:rPr lang="en-IN" dirty="0"/>
              <a:t> at launching phase. The profit surged and </a:t>
            </a:r>
            <a:r>
              <a:rPr lang="en-IN" dirty="0" err="1"/>
              <a:t>dropped,due</a:t>
            </a:r>
            <a:r>
              <a:rPr lang="en-IN" dirty="0"/>
              <a:t> to improper pricing of the products , hence the pricing of products should be corrected and implemented to get consistent profits for the </a:t>
            </a:r>
            <a:r>
              <a:rPr lang="en-IN" dirty="0" err="1"/>
              <a:t>Startup</a:t>
            </a:r>
            <a:r>
              <a:rPr lang="en-IN" dirty="0"/>
              <a: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The </a:t>
            </a:r>
            <a:r>
              <a:rPr lang="en-IN" dirty="0" err="1"/>
              <a:t>Startup</a:t>
            </a:r>
            <a:r>
              <a:rPr lang="en-IN" dirty="0"/>
              <a:t> has performed well at national level having a good nationwide spread of their customers .It was observed the states and cities in west and south region brought more business compared to other zones . Hence to get a good business spread the </a:t>
            </a:r>
            <a:r>
              <a:rPr lang="en-IN" dirty="0" err="1"/>
              <a:t>Startup</a:t>
            </a:r>
            <a:r>
              <a:rPr lang="en-IN" dirty="0"/>
              <a:t> must position their products by implementing local marketing or other strategies.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The product portfolio indicated that clothing gave more orders and profit , furniture brought less orders but gave collective losses and furniture gave an average sales and order figures. Hence the logistics, warehouses storage, delivery should be planned accordingly.</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The customer segmentation showed the platinum customers are less and customers with average scores are having best customer share , this is a good sign for the business . The </a:t>
            </a:r>
            <a:r>
              <a:rPr lang="en-IN" dirty="0" err="1"/>
              <a:t>Startup</a:t>
            </a:r>
            <a:r>
              <a:rPr lang="en-IN" dirty="0"/>
              <a:t> must try to shift silver type to gold and platinum and to shift bronze customers to silver or gold and to retain platinum customers by planning some offers, discount schemes , </a:t>
            </a:r>
            <a:r>
              <a:rPr lang="en-IN" dirty="0" err="1"/>
              <a:t>memberships,etc</a:t>
            </a: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endParaRPr lang="en-IN" dirty="0"/>
          </a:p>
          <a:p>
            <a:endParaRPr lang="en-IN" dirty="0"/>
          </a:p>
          <a:p>
            <a:endParaRPr lang="en-US" dirty="0"/>
          </a:p>
        </p:txBody>
      </p:sp>
    </p:spTree>
    <p:extLst>
      <p:ext uri="{BB962C8B-B14F-4D97-AF65-F5344CB8AC3E}">
        <p14:creationId xmlns:p14="http://schemas.microsoft.com/office/powerpoint/2010/main" val="3904234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B849-A6B1-4106-9643-E30AEB865DA1}"/>
              </a:ext>
            </a:extLst>
          </p:cNvPr>
          <p:cNvSpPr>
            <a:spLocks noGrp="1"/>
          </p:cNvSpPr>
          <p:nvPr>
            <p:ph type="title"/>
          </p:nvPr>
        </p:nvSpPr>
        <p:spPr>
          <a:xfrm>
            <a:off x="729643" y="1461051"/>
            <a:ext cx="5247861" cy="4621697"/>
          </a:xfrm>
        </p:spPr>
        <p:txBody>
          <a:bodyPr/>
          <a:lstStyle/>
          <a:p>
            <a:br>
              <a:rPr lang="en-US" sz="2000" dirty="0"/>
            </a:br>
            <a:endParaRPr lang="en-IN" sz="2000" dirty="0"/>
          </a:p>
        </p:txBody>
      </p:sp>
      <p:sp>
        <p:nvSpPr>
          <p:cNvPr id="5" name="Title 7">
            <a:extLst>
              <a:ext uri="{FF2B5EF4-FFF2-40B4-BE49-F238E27FC236}">
                <a16:creationId xmlns:a16="http://schemas.microsoft.com/office/drawing/2014/main" id="{11EC532F-7544-491F-8951-84BDB0EA1DE1}"/>
              </a:ext>
            </a:extLst>
          </p:cNvPr>
          <p:cNvSpPr txBox="1">
            <a:spLocks/>
          </p:cNvSpPr>
          <p:nvPr/>
        </p:nvSpPr>
        <p:spPr>
          <a:xfrm>
            <a:off x="2928732" y="-102627"/>
            <a:ext cx="6877877" cy="614604"/>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DYNAMIC DASHBOARD PREVIEW</a:t>
            </a:r>
            <a:endParaRPr lang="en-IN" sz="3200" dirty="0"/>
          </a:p>
        </p:txBody>
      </p:sp>
      <p:pic>
        <p:nvPicPr>
          <p:cNvPr id="6" name="Picture 5">
            <a:extLst>
              <a:ext uri="{FF2B5EF4-FFF2-40B4-BE49-F238E27FC236}">
                <a16:creationId xmlns:a16="http://schemas.microsoft.com/office/drawing/2014/main" id="{93EA5465-0BC3-4548-8878-E2074E8B3AD9}"/>
              </a:ext>
            </a:extLst>
          </p:cNvPr>
          <p:cNvPicPr>
            <a:picLocks noChangeAspect="1"/>
          </p:cNvPicPr>
          <p:nvPr/>
        </p:nvPicPr>
        <p:blipFill>
          <a:blip r:embed="rId2"/>
          <a:stretch>
            <a:fillRect/>
          </a:stretch>
        </p:blipFill>
        <p:spPr>
          <a:xfrm>
            <a:off x="155833" y="940904"/>
            <a:ext cx="11638601" cy="5353879"/>
          </a:xfrm>
          <a:prstGeom prst="rect">
            <a:avLst/>
          </a:prstGeom>
        </p:spPr>
      </p:pic>
    </p:spTree>
    <p:extLst>
      <p:ext uri="{BB962C8B-B14F-4D97-AF65-F5344CB8AC3E}">
        <p14:creationId xmlns:p14="http://schemas.microsoft.com/office/powerpoint/2010/main" val="433150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B849-A6B1-4106-9643-E30AEB865DA1}"/>
              </a:ext>
            </a:extLst>
          </p:cNvPr>
          <p:cNvSpPr>
            <a:spLocks noGrp="1"/>
          </p:cNvSpPr>
          <p:nvPr>
            <p:ph type="title"/>
          </p:nvPr>
        </p:nvSpPr>
        <p:spPr>
          <a:xfrm>
            <a:off x="729643" y="1461051"/>
            <a:ext cx="5247861" cy="4621697"/>
          </a:xfrm>
        </p:spPr>
        <p:txBody>
          <a:bodyPr/>
          <a:lstStyle/>
          <a:p>
            <a:br>
              <a:rPr lang="en-US" sz="2000" dirty="0"/>
            </a:br>
            <a:endParaRPr lang="en-IN" sz="2000" dirty="0"/>
          </a:p>
        </p:txBody>
      </p:sp>
      <p:sp>
        <p:nvSpPr>
          <p:cNvPr id="5" name="Title 7">
            <a:extLst>
              <a:ext uri="{FF2B5EF4-FFF2-40B4-BE49-F238E27FC236}">
                <a16:creationId xmlns:a16="http://schemas.microsoft.com/office/drawing/2014/main" id="{11EC532F-7544-491F-8951-84BDB0EA1DE1}"/>
              </a:ext>
            </a:extLst>
          </p:cNvPr>
          <p:cNvSpPr txBox="1">
            <a:spLocks/>
          </p:cNvSpPr>
          <p:nvPr/>
        </p:nvSpPr>
        <p:spPr>
          <a:xfrm>
            <a:off x="2928732" y="-102627"/>
            <a:ext cx="6877877" cy="614604"/>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DYNAMIC DASHBOARD PREVIEW</a:t>
            </a:r>
            <a:endParaRPr lang="en-IN" sz="3200" dirty="0"/>
          </a:p>
        </p:txBody>
      </p:sp>
      <p:pic>
        <p:nvPicPr>
          <p:cNvPr id="3" name="Picture 2">
            <a:extLst>
              <a:ext uri="{FF2B5EF4-FFF2-40B4-BE49-F238E27FC236}">
                <a16:creationId xmlns:a16="http://schemas.microsoft.com/office/drawing/2014/main" id="{15E64D55-0603-48D3-A539-136C0998BB54}"/>
              </a:ext>
            </a:extLst>
          </p:cNvPr>
          <p:cNvPicPr>
            <a:picLocks noChangeAspect="1"/>
          </p:cNvPicPr>
          <p:nvPr/>
        </p:nvPicPr>
        <p:blipFill>
          <a:blip r:embed="rId2"/>
          <a:stretch>
            <a:fillRect/>
          </a:stretch>
        </p:blipFill>
        <p:spPr>
          <a:xfrm>
            <a:off x="372477" y="993913"/>
            <a:ext cx="11089880" cy="5393635"/>
          </a:xfrm>
          <a:prstGeom prst="rect">
            <a:avLst/>
          </a:prstGeom>
        </p:spPr>
      </p:pic>
    </p:spTree>
    <p:extLst>
      <p:ext uri="{BB962C8B-B14F-4D97-AF65-F5344CB8AC3E}">
        <p14:creationId xmlns:p14="http://schemas.microsoft.com/office/powerpoint/2010/main" val="1323351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B849-A6B1-4106-9643-E30AEB865DA1}"/>
              </a:ext>
            </a:extLst>
          </p:cNvPr>
          <p:cNvSpPr>
            <a:spLocks noGrp="1"/>
          </p:cNvSpPr>
          <p:nvPr>
            <p:ph type="title"/>
          </p:nvPr>
        </p:nvSpPr>
        <p:spPr>
          <a:xfrm>
            <a:off x="729643" y="1461051"/>
            <a:ext cx="5247861" cy="4621697"/>
          </a:xfrm>
        </p:spPr>
        <p:txBody>
          <a:bodyPr/>
          <a:lstStyle/>
          <a:p>
            <a:br>
              <a:rPr lang="en-US" sz="2000" dirty="0"/>
            </a:br>
            <a:endParaRPr lang="en-IN" sz="2000" dirty="0"/>
          </a:p>
        </p:txBody>
      </p:sp>
      <p:sp>
        <p:nvSpPr>
          <p:cNvPr id="5" name="Title 7">
            <a:extLst>
              <a:ext uri="{FF2B5EF4-FFF2-40B4-BE49-F238E27FC236}">
                <a16:creationId xmlns:a16="http://schemas.microsoft.com/office/drawing/2014/main" id="{11EC532F-7544-491F-8951-84BDB0EA1DE1}"/>
              </a:ext>
            </a:extLst>
          </p:cNvPr>
          <p:cNvSpPr txBox="1">
            <a:spLocks/>
          </p:cNvSpPr>
          <p:nvPr/>
        </p:nvSpPr>
        <p:spPr>
          <a:xfrm>
            <a:off x="1311967" y="467950"/>
            <a:ext cx="6877877" cy="614604"/>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PROJECT LINK</a:t>
            </a:r>
          </a:p>
        </p:txBody>
      </p:sp>
      <p:sp>
        <p:nvSpPr>
          <p:cNvPr id="6" name="Title 7">
            <a:extLst>
              <a:ext uri="{FF2B5EF4-FFF2-40B4-BE49-F238E27FC236}">
                <a16:creationId xmlns:a16="http://schemas.microsoft.com/office/drawing/2014/main" id="{C973FA61-6526-4EF0-89C3-A0EB95D4A43F}"/>
              </a:ext>
            </a:extLst>
          </p:cNvPr>
          <p:cNvSpPr txBox="1">
            <a:spLocks/>
          </p:cNvSpPr>
          <p:nvPr/>
        </p:nvSpPr>
        <p:spPr>
          <a:xfrm>
            <a:off x="1437862" y="3121698"/>
            <a:ext cx="6877877" cy="614604"/>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VIDEO PRESENTATION LINK</a:t>
            </a:r>
          </a:p>
        </p:txBody>
      </p:sp>
      <p:sp>
        <p:nvSpPr>
          <p:cNvPr id="4" name="Rectangle 3">
            <a:extLst>
              <a:ext uri="{FF2B5EF4-FFF2-40B4-BE49-F238E27FC236}">
                <a16:creationId xmlns:a16="http://schemas.microsoft.com/office/drawing/2014/main" id="{0A8AFBC6-1577-40F5-8B8D-4F7F474C4A97}"/>
              </a:ext>
            </a:extLst>
          </p:cNvPr>
          <p:cNvSpPr/>
          <p:nvPr/>
        </p:nvSpPr>
        <p:spPr>
          <a:xfrm>
            <a:off x="1437860" y="4000474"/>
            <a:ext cx="10754139" cy="369332"/>
          </a:xfrm>
          <a:prstGeom prst="rect">
            <a:avLst/>
          </a:prstGeom>
        </p:spPr>
        <p:txBody>
          <a:bodyPr wrap="square">
            <a:spAutoFit/>
          </a:bodyPr>
          <a:lstStyle/>
          <a:p>
            <a:r>
              <a:rPr lang="en-IN" dirty="0"/>
              <a:t>https://drive.google.com/file/d/1IHum4NL5kb5Y5N4V6-b9a7VjG8OBez1B/view?usp=sharing</a:t>
            </a:r>
          </a:p>
        </p:txBody>
      </p:sp>
      <p:sp>
        <p:nvSpPr>
          <p:cNvPr id="9" name="Rectangle 8">
            <a:extLst>
              <a:ext uri="{FF2B5EF4-FFF2-40B4-BE49-F238E27FC236}">
                <a16:creationId xmlns:a16="http://schemas.microsoft.com/office/drawing/2014/main" id="{5BEE93FA-6ADF-4EEC-8BD6-917DDE9FB31F}"/>
              </a:ext>
            </a:extLst>
          </p:cNvPr>
          <p:cNvSpPr/>
          <p:nvPr/>
        </p:nvSpPr>
        <p:spPr>
          <a:xfrm>
            <a:off x="1537253" y="1477360"/>
            <a:ext cx="10124660" cy="646331"/>
          </a:xfrm>
          <a:prstGeom prst="rect">
            <a:avLst/>
          </a:prstGeom>
        </p:spPr>
        <p:txBody>
          <a:bodyPr wrap="square">
            <a:spAutoFit/>
          </a:bodyPr>
          <a:lstStyle/>
          <a:p>
            <a:r>
              <a:rPr lang="en-IN" dirty="0"/>
              <a:t>https://drive.google.com/drive/folders/1cT26dVK53QT8XJJSC2oupqKuVwaC8EIV?usp=sharing</a:t>
            </a:r>
          </a:p>
        </p:txBody>
      </p:sp>
    </p:spTree>
    <p:extLst>
      <p:ext uri="{BB962C8B-B14F-4D97-AF65-F5344CB8AC3E}">
        <p14:creationId xmlns:p14="http://schemas.microsoft.com/office/powerpoint/2010/main" val="322420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11EC532F-7544-491F-8951-84BDB0EA1DE1}"/>
              </a:ext>
            </a:extLst>
          </p:cNvPr>
          <p:cNvSpPr txBox="1">
            <a:spLocks/>
          </p:cNvSpPr>
          <p:nvPr/>
        </p:nvSpPr>
        <p:spPr>
          <a:xfrm>
            <a:off x="4797289" y="2814396"/>
            <a:ext cx="6877877" cy="614604"/>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THANKYOU</a:t>
            </a:r>
          </a:p>
        </p:txBody>
      </p:sp>
    </p:spTree>
    <p:extLst>
      <p:ext uri="{BB962C8B-B14F-4D97-AF65-F5344CB8AC3E}">
        <p14:creationId xmlns:p14="http://schemas.microsoft.com/office/powerpoint/2010/main" val="124622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81BDDDC-20C1-4FA2-A91A-DA200A32CCEA}"/>
              </a:ext>
            </a:extLst>
          </p:cNvPr>
          <p:cNvSpPr>
            <a:spLocks noGrp="1"/>
          </p:cNvSpPr>
          <p:nvPr>
            <p:ph type="title"/>
          </p:nvPr>
        </p:nvSpPr>
        <p:spPr>
          <a:xfrm>
            <a:off x="500337" y="253936"/>
            <a:ext cx="9404723" cy="1400530"/>
          </a:xfrm>
        </p:spPr>
        <p:txBody>
          <a:bodyPr/>
          <a:lstStyle/>
          <a:p>
            <a:r>
              <a:rPr lang="en-US" sz="3200" dirty="0"/>
              <a:t>About the project:</a:t>
            </a:r>
            <a:endParaRPr lang="en-IN" sz="3200" dirty="0"/>
          </a:p>
        </p:txBody>
      </p:sp>
      <p:sp>
        <p:nvSpPr>
          <p:cNvPr id="9" name="Content Placeholder 8">
            <a:extLst>
              <a:ext uri="{FF2B5EF4-FFF2-40B4-BE49-F238E27FC236}">
                <a16:creationId xmlns:a16="http://schemas.microsoft.com/office/drawing/2014/main" id="{C39B42DE-5132-4EA4-A9AA-4409FA71D2AB}"/>
              </a:ext>
            </a:extLst>
          </p:cNvPr>
          <p:cNvSpPr>
            <a:spLocks noGrp="1"/>
          </p:cNvSpPr>
          <p:nvPr>
            <p:ph idx="1"/>
          </p:nvPr>
        </p:nvSpPr>
        <p:spPr>
          <a:xfrm>
            <a:off x="500337" y="848183"/>
            <a:ext cx="10591733" cy="5658634"/>
          </a:xfrm>
        </p:spPr>
        <p:txBody>
          <a:bodyPr>
            <a:normAutofit/>
          </a:bodyPr>
          <a:lstStyle/>
          <a:p>
            <a:r>
              <a:rPr lang="en-US" dirty="0"/>
              <a:t>The project deals with descriptive analysis of the dataset chosen from Kaggle.com . The project mainly deals with the study of e-commerce sales dataset of a startup company from Q2 FY2018 to Q1FY2019.</a:t>
            </a:r>
          </a:p>
          <a:p>
            <a:r>
              <a:rPr lang="en-US" dirty="0"/>
              <a:t>The dataset consists of sales transactions recorded during the period of 12 months. The dataset included  10 columns and 500 rows . The columns included Order ID ,Order Date ,Customer Name, State ,City, Amount ,Profit, Quantity , Category and Sub-Category .</a:t>
            </a:r>
          </a:p>
          <a:p>
            <a:r>
              <a:rPr lang="en-US" dirty="0"/>
              <a:t>During data preparation , checks for any blanks and NA values was done . Also another column for Sales was added which was derived by Amount and Quantity</a:t>
            </a:r>
          </a:p>
          <a:p>
            <a:r>
              <a:rPr lang="en-US" dirty="0"/>
              <a:t>Further to this, columns for calculating RFM score were added and customer segmentation was performed for customer base analysis.</a:t>
            </a:r>
          </a:p>
          <a:p>
            <a:r>
              <a:rPr lang="en-US" dirty="0"/>
              <a:t>The study will help the startup to compare their current (after pandemic) business with the before business scenario. This study will also help the startup to dive deep and gain insights about their customer base, product performance and sales for the previous year and to strategize and take decisions accordingly to improve their sales and profits.</a:t>
            </a:r>
          </a:p>
          <a:p>
            <a:endParaRPr lang="en-US" dirty="0"/>
          </a:p>
          <a:p>
            <a:endParaRPr lang="en-IN" dirty="0"/>
          </a:p>
        </p:txBody>
      </p:sp>
    </p:spTree>
    <p:extLst>
      <p:ext uri="{BB962C8B-B14F-4D97-AF65-F5344CB8AC3E}">
        <p14:creationId xmlns:p14="http://schemas.microsoft.com/office/powerpoint/2010/main" val="3320589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81BDDDC-20C1-4FA2-A91A-DA200A32CCEA}"/>
              </a:ext>
            </a:extLst>
          </p:cNvPr>
          <p:cNvSpPr>
            <a:spLocks noGrp="1"/>
          </p:cNvSpPr>
          <p:nvPr>
            <p:ph type="title"/>
          </p:nvPr>
        </p:nvSpPr>
        <p:spPr>
          <a:xfrm>
            <a:off x="500337" y="253936"/>
            <a:ext cx="9404723" cy="1400530"/>
          </a:xfrm>
        </p:spPr>
        <p:txBody>
          <a:bodyPr/>
          <a:lstStyle/>
          <a:p>
            <a:r>
              <a:rPr lang="en-US" sz="3200" dirty="0"/>
              <a:t>PROBLEM STATEMENT:</a:t>
            </a:r>
            <a:endParaRPr lang="en-IN" sz="3200" dirty="0"/>
          </a:p>
        </p:txBody>
      </p:sp>
      <p:sp>
        <p:nvSpPr>
          <p:cNvPr id="9" name="Content Placeholder 8">
            <a:extLst>
              <a:ext uri="{FF2B5EF4-FFF2-40B4-BE49-F238E27FC236}">
                <a16:creationId xmlns:a16="http://schemas.microsoft.com/office/drawing/2014/main" id="{C39B42DE-5132-4EA4-A9AA-4409FA71D2AB}"/>
              </a:ext>
            </a:extLst>
          </p:cNvPr>
          <p:cNvSpPr>
            <a:spLocks noGrp="1"/>
          </p:cNvSpPr>
          <p:nvPr>
            <p:ph idx="1"/>
          </p:nvPr>
        </p:nvSpPr>
        <p:spPr>
          <a:xfrm>
            <a:off x="500337" y="848182"/>
            <a:ext cx="10591733" cy="5870669"/>
          </a:xfrm>
        </p:spPr>
        <p:txBody>
          <a:bodyPr>
            <a:normAutofit lnSpcReduction="10000"/>
          </a:bodyPr>
          <a:lstStyle/>
          <a:p>
            <a:pPr marL="0" indent="0">
              <a:buNone/>
            </a:pPr>
            <a:r>
              <a:rPr lang="en-US" dirty="0"/>
              <a:t>The pandemic led to difficult times for all businesses , this startup which had a great</a:t>
            </a:r>
          </a:p>
          <a:p>
            <a:pPr marL="0" indent="0">
              <a:buNone/>
            </a:pPr>
            <a:r>
              <a:rPr lang="en-US" dirty="0"/>
              <a:t> first quarter for FY2020 needs to retrospect the transactions in order to derive some</a:t>
            </a:r>
          </a:p>
          <a:p>
            <a:pPr marL="0" indent="0">
              <a:buNone/>
            </a:pPr>
            <a:r>
              <a:rPr lang="en-US" dirty="0"/>
              <a:t> insights . Following questions will help the Startup to gain better insights:</a:t>
            </a:r>
          </a:p>
          <a:p>
            <a:pPr>
              <a:buFont typeface="Wingdings" panose="05000000000000000000" pitchFamily="2" charset="2"/>
              <a:buChar char="Ø"/>
            </a:pPr>
            <a:r>
              <a:rPr lang="en-US" dirty="0"/>
              <a:t>Which was the best quarter for the startup in terms of sales and profits?</a:t>
            </a:r>
          </a:p>
          <a:p>
            <a:pPr>
              <a:buFont typeface="Wingdings" panose="05000000000000000000" pitchFamily="2" charset="2"/>
              <a:buChar char="Ø"/>
            </a:pPr>
            <a:r>
              <a:rPr lang="en-US" dirty="0"/>
              <a:t>Which particular months they started gaining  positive profits ?</a:t>
            </a:r>
          </a:p>
          <a:p>
            <a:pPr>
              <a:buFont typeface="Wingdings" panose="05000000000000000000" pitchFamily="2" charset="2"/>
              <a:buChar char="Ø"/>
            </a:pPr>
            <a:r>
              <a:rPr lang="en-US" dirty="0"/>
              <a:t>Does the gain in profits  related to number or quantity of orders received?</a:t>
            </a:r>
          </a:p>
          <a:p>
            <a:pPr>
              <a:buFont typeface="Wingdings" panose="05000000000000000000" pitchFamily="2" charset="2"/>
              <a:buChar char="Ø"/>
            </a:pPr>
            <a:r>
              <a:rPr lang="en-US" dirty="0"/>
              <a:t>Which regional zone performed well?</a:t>
            </a:r>
          </a:p>
          <a:p>
            <a:pPr>
              <a:buFont typeface="Wingdings" panose="05000000000000000000" pitchFamily="2" charset="2"/>
              <a:buChar char="Ø"/>
            </a:pPr>
            <a:r>
              <a:rPr lang="en-US" dirty="0"/>
              <a:t>Which states and cities where the best and least sales generating ?</a:t>
            </a:r>
          </a:p>
          <a:p>
            <a:pPr>
              <a:buFont typeface="Wingdings" panose="05000000000000000000" pitchFamily="2" charset="2"/>
              <a:buChar char="Ø"/>
            </a:pPr>
            <a:r>
              <a:rPr lang="en-US" dirty="0"/>
              <a:t>Which product was sold the most and least?</a:t>
            </a:r>
          </a:p>
          <a:p>
            <a:pPr>
              <a:buFont typeface="Wingdings" panose="05000000000000000000" pitchFamily="2" charset="2"/>
              <a:buChar char="Ø"/>
            </a:pPr>
            <a:r>
              <a:rPr lang="en-US" dirty="0"/>
              <a:t>Which product gave the highest and lowest sales?</a:t>
            </a:r>
          </a:p>
          <a:p>
            <a:pPr>
              <a:buFont typeface="Wingdings" panose="05000000000000000000" pitchFamily="2" charset="2"/>
              <a:buChar char="Ø"/>
            </a:pPr>
            <a:r>
              <a:rPr lang="en-US" dirty="0"/>
              <a:t>Which product contributed to highest and lost profits?</a:t>
            </a:r>
          </a:p>
          <a:p>
            <a:pPr>
              <a:buFont typeface="Wingdings" panose="05000000000000000000" pitchFamily="2" charset="2"/>
              <a:buChar char="Ø"/>
            </a:pPr>
            <a:r>
              <a:rPr lang="en-US" dirty="0"/>
              <a:t>Which product category contributed to largest and smallest share of sales?</a:t>
            </a:r>
          </a:p>
          <a:p>
            <a:pPr>
              <a:buFont typeface="Wingdings" panose="05000000000000000000" pitchFamily="2" charset="2"/>
              <a:buChar char="Ø"/>
            </a:pPr>
            <a:r>
              <a:rPr lang="en-US" dirty="0"/>
              <a:t>Which product category contributed to largest and smallest share of profits?</a:t>
            </a:r>
          </a:p>
          <a:p>
            <a:pPr>
              <a:buFont typeface="Wingdings" panose="05000000000000000000" pitchFamily="2" charset="2"/>
              <a:buChar char="Ø"/>
            </a:pPr>
            <a:r>
              <a:rPr lang="en-US" dirty="0"/>
              <a:t>Which group of customers are more loyal ,more valuable for this business?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endParaRPr lang="en-IN" dirty="0"/>
          </a:p>
        </p:txBody>
      </p:sp>
    </p:spTree>
    <p:extLst>
      <p:ext uri="{BB962C8B-B14F-4D97-AF65-F5344CB8AC3E}">
        <p14:creationId xmlns:p14="http://schemas.microsoft.com/office/powerpoint/2010/main" val="54632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B849-A6B1-4106-9643-E30AEB865DA1}"/>
              </a:ext>
            </a:extLst>
          </p:cNvPr>
          <p:cNvSpPr>
            <a:spLocks noGrp="1"/>
          </p:cNvSpPr>
          <p:nvPr>
            <p:ph type="title"/>
          </p:nvPr>
        </p:nvSpPr>
        <p:spPr>
          <a:xfrm>
            <a:off x="729643" y="1461051"/>
            <a:ext cx="5247861" cy="4621697"/>
          </a:xfrm>
        </p:spPr>
        <p:txBody>
          <a:bodyPr/>
          <a:lstStyle/>
          <a:p>
            <a:br>
              <a:rPr lang="en-US" sz="2000" dirty="0"/>
            </a:br>
            <a:endParaRPr lang="en-IN" sz="2000" dirty="0"/>
          </a:p>
        </p:txBody>
      </p:sp>
      <p:sp>
        <p:nvSpPr>
          <p:cNvPr id="5" name="Title 7">
            <a:extLst>
              <a:ext uri="{FF2B5EF4-FFF2-40B4-BE49-F238E27FC236}">
                <a16:creationId xmlns:a16="http://schemas.microsoft.com/office/drawing/2014/main" id="{11EC532F-7544-491F-8951-84BDB0EA1DE1}"/>
              </a:ext>
            </a:extLst>
          </p:cNvPr>
          <p:cNvSpPr txBox="1">
            <a:spLocks/>
          </p:cNvSpPr>
          <p:nvPr/>
        </p:nvSpPr>
        <p:spPr>
          <a:xfrm>
            <a:off x="729643" y="580071"/>
            <a:ext cx="9404723" cy="660553"/>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Best and worst performing quarters:</a:t>
            </a:r>
            <a:endParaRPr lang="en-IN" sz="3200" dirty="0"/>
          </a:p>
        </p:txBody>
      </p:sp>
      <p:graphicFrame>
        <p:nvGraphicFramePr>
          <p:cNvPr id="9" name="Chart 8">
            <a:extLst>
              <a:ext uri="{FF2B5EF4-FFF2-40B4-BE49-F238E27FC236}">
                <a16:creationId xmlns:a16="http://schemas.microsoft.com/office/drawing/2014/main" id="{AAF0F0FD-BD56-4151-BF5D-785CA3B5EEC7}"/>
              </a:ext>
            </a:extLst>
          </p:cNvPr>
          <p:cNvGraphicFramePr>
            <a:graphicFrameLocks/>
          </p:cNvGraphicFramePr>
          <p:nvPr>
            <p:extLst>
              <p:ext uri="{D42A27DB-BD31-4B8C-83A1-F6EECF244321}">
                <p14:modId xmlns:p14="http://schemas.microsoft.com/office/powerpoint/2010/main" val="576110781"/>
              </p:ext>
            </p:extLst>
          </p:nvPr>
        </p:nvGraphicFramePr>
        <p:xfrm>
          <a:off x="6172009" y="1946413"/>
          <a:ext cx="4865038" cy="3274943"/>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61CD9D0C-02CB-4314-8941-68932BC02555}"/>
              </a:ext>
            </a:extLst>
          </p:cNvPr>
          <p:cNvSpPr txBox="1"/>
          <p:nvPr/>
        </p:nvSpPr>
        <p:spPr>
          <a:xfrm>
            <a:off x="842673" y="2063739"/>
            <a:ext cx="5021800"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t>In terms of sales Quarter 1 FY2019 was the most best performing quarter whereas Quarter 3 of FY2018 was the worst for the Startup.</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 terms of profits Quarter 1 FY2019 was the most best performing quarter whereas Quarter 2 FY2018 was the worst for the Startup.</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77285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B849-A6B1-4106-9643-E30AEB865DA1}"/>
              </a:ext>
            </a:extLst>
          </p:cNvPr>
          <p:cNvSpPr>
            <a:spLocks noGrp="1"/>
          </p:cNvSpPr>
          <p:nvPr>
            <p:ph type="title"/>
          </p:nvPr>
        </p:nvSpPr>
        <p:spPr>
          <a:xfrm>
            <a:off x="729643" y="1461051"/>
            <a:ext cx="5247861" cy="4621697"/>
          </a:xfrm>
        </p:spPr>
        <p:txBody>
          <a:bodyPr/>
          <a:lstStyle/>
          <a:p>
            <a:br>
              <a:rPr lang="en-US" sz="2000" dirty="0"/>
            </a:br>
            <a:endParaRPr lang="en-IN" sz="2000" dirty="0"/>
          </a:p>
        </p:txBody>
      </p:sp>
      <p:sp>
        <p:nvSpPr>
          <p:cNvPr id="5" name="Title 7">
            <a:extLst>
              <a:ext uri="{FF2B5EF4-FFF2-40B4-BE49-F238E27FC236}">
                <a16:creationId xmlns:a16="http://schemas.microsoft.com/office/drawing/2014/main" id="{11EC532F-7544-491F-8951-84BDB0EA1DE1}"/>
              </a:ext>
            </a:extLst>
          </p:cNvPr>
          <p:cNvSpPr txBox="1">
            <a:spLocks/>
          </p:cNvSpPr>
          <p:nvPr/>
        </p:nvSpPr>
        <p:spPr>
          <a:xfrm>
            <a:off x="729643" y="580071"/>
            <a:ext cx="9404723" cy="660553"/>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Best and worst performing months:</a:t>
            </a:r>
            <a:endParaRPr lang="en-IN" sz="3200" dirty="0"/>
          </a:p>
        </p:txBody>
      </p:sp>
      <p:graphicFrame>
        <p:nvGraphicFramePr>
          <p:cNvPr id="9" name="Chart 8">
            <a:extLst>
              <a:ext uri="{FF2B5EF4-FFF2-40B4-BE49-F238E27FC236}">
                <a16:creationId xmlns:a16="http://schemas.microsoft.com/office/drawing/2014/main" id="{AAF0F0FD-BD56-4151-BF5D-785CA3B5EEC7}"/>
              </a:ext>
            </a:extLst>
          </p:cNvPr>
          <p:cNvGraphicFramePr>
            <a:graphicFrameLocks/>
          </p:cNvGraphicFramePr>
          <p:nvPr>
            <p:extLst>
              <p:ext uri="{D42A27DB-BD31-4B8C-83A1-F6EECF244321}">
                <p14:modId xmlns:p14="http://schemas.microsoft.com/office/powerpoint/2010/main" val="4260763428"/>
              </p:ext>
            </p:extLst>
          </p:nvPr>
        </p:nvGraphicFramePr>
        <p:xfrm>
          <a:off x="921054" y="2063739"/>
          <a:ext cx="4865038" cy="3274943"/>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61CD9D0C-02CB-4314-8941-68932BC02555}"/>
              </a:ext>
            </a:extLst>
          </p:cNvPr>
          <p:cNvSpPr txBox="1"/>
          <p:nvPr/>
        </p:nvSpPr>
        <p:spPr>
          <a:xfrm>
            <a:off x="5977504" y="2063739"/>
            <a:ext cx="5021800"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In terms of sales March 2019  was the most best performing month whereas July 2018 was the worst for the Startup.</a:t>
            </a:r>
          </a:p>
          <a:p>
            <a:endParaRPr lang="en-US" dirty="0"/>
          </a:p>
          <a:p>
            <a:pPr marL="285750" indent="-285750">
              <a:buFont typeface="Wingdings" panose="05000000000000000000" pitchFamily="2" charset="2"/>
              <a:buChar char="Ø"/>
            </a:pPr>
            <a:r>
              <a:rPr lang="en-US" dirty="0"/>
              <a:t>In terms of profits November 2018 was the most best performing month whereas June 2018 was the worst for the Startup.</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October was the first month when the Startup started gaining positive profits.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171716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B849-A6B1-4106-9643-E30AEB865DA1}"/>
              </a:ext>
            </a:extLst>
          </p:cNvPr>
          <p:cNvSpPr>
            <a:spLocks noGrp="1"/>
          </p:cNvSpPr>
          <p:nvPr>
            <p:ph type="title"/>
          </p:nvPr>
        </p:nvSpPr>
        <p:spPr>
          <a:xfrm>
            <a:off x="729643" y="1461051"/>
            <a:ext cx="5247861" cy="4621697"/>
          </a:xfrm>
        </p:spPr>
        <p:txBody>
          <a:bodyPr/>
          <a:lstStyle/>
          <a:p>
            <a:br>
              <a:rPr lang="en-US" sz="2000" dirty="0"/>
            </a:br>
            <a:endParaRPr lang="en-IN" sz="2000" dirty="0"/>
          </a:p>
        </p:txBody>
      </p:sp>
      <p:sp>
        <p:nvSpPr>
          <p:cNvPr id="5" name="Title 7">
            <a:extLst>
              <a:ext uri="{FF2B5EF4-FFF2-40B4-BE49-F238E27FC236}">
                <a16:creationId xmlns:a16="http://schemas.microsoft.com/office/drawing/2014/main" id="{11EC532F-7544-491F-8951-84BDB0EA1DE1}"/>
              </a:ext>
            </a:extLst>
          </p:cNvPr>
          <p:cNvSpPr txBox="1">
            <a:spLocks/>
          </p:cNvSpPr>
          <p:nvPr/>
        </p:nvSpPr>
        <p:spPr>
          <a:xfrm>
            <a:off x="729643" y="580071"/>
            <a:ext cx="9404723" cy="660553"/>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Reason behind increase in profit:</a:t>
            </a:r>
            <a:endParaRPr lang="en-IN" sz="3200" dirty="0"/>
          </a:p>
        </p:txBody>
      </p:sp>
      <p:sp>
        <p:nvSpPr>
          <p:cNvPr id="10" name="TextBox 9">
            <a:extLst>
              <a:ext uri="{FF2B5EF4-FFF2-40B4-BE49-F238E27FC236}">
                <a16:creationId xmlns:a16="http://schemas.microsoft.com/office/drawing/2014/main" id="{61CD9D0C-02CB-4314-8941-68932BC02555}"/>
              </a:ext>
            </a:extLst>
          </p:cNvPr>
          <p:cNvSpPr txBox="1"/>
          <p:nvPr/>
        </p:nvSpPr>
        <p:spPr>
          <a:xfrm>
            <a:off x="842673" y="2063739"/>
            <a:ext cx="5021800"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t>The graph indicates that the profit is highly co-related to the number of orders received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startup will have to sell a huge number of products to gain higher profits.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graphicFrame>
        <p:nvGraphicFramePr>
          <p:cNvPr id="6" name="Chart 5">
            <a:extLst>
              <a:ext uri="{FF2B5EF4-FFF2-40B4-BE49-F238E27FC236}">
                <a16:creationId xmlns:a16="http://schemas.microsoft.com/office/drawing/2014/main" id="{996F79D4-E842-4991-99B7-A54E2E9754A9}"/>
              </a:ext>
            </a:extLst>
          </p:cNvPr>
          <p:cNvGraphicFramePr>
            <a:graphicFrameLocks/>
          </p:cNvGraphicFramePr>
          <p:nvPr>
            <p:extLst>
              <p:ext uri="{D42A27DB-BD31-4B8C-83A1-F6EECF244321}">
                <p14:modId xmlns:p14="http://schemas.microsoft.com/office/powerpoint/2010/main" val="1447119533"/>
              </p:ext>
            </p:extLst>
          </p:nvPr>
        </p:nvGraphicFramePr>
        <p:xfrm>
          <a:off x="5977503" y="1524416"/>
          <a:ext cx="5484854" cy="34378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49167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B849-A6B1-4106-9643-E30AEB865DA1}"/>
              </a:ext>
            </a:extLst>
          </p:cNvPr>
          <p:cNvSpPr>
            <a:spLocks noGrp="1"/>
          </p:cNvSpPr>
          <p:nvPr>
            <p:ph type="title"/>
          </p:nvPr>
        </p:nvSpPr>
        <p:spPr>
          <a:xfrm>
            <a:off x="729643" y="1461051"/>
            <a:ext cx="5247861" cy="4621697"/>
          </a:xfrm>
        </p:spPr>
        <p:txBody>
          <a:bodyPr/>
          <a:lstStyle/>
          <a:p>
            <a:br>
              <a:rPr lang="en-US" sz="2000" dirty="0"/>
            </a:br>
            <a:endParaRPr lang="en-IN" sz="2000" dirty="0"/>
          </a:p>
        </p:txBody>
      </p:sp>
      <p:sp>
        <p:nvSpPr>
          <p:cNvPr id="5" name="Title 7">
            <a:extLst>
              <a:ext uri="{FF2B5EF4-FFF2-40B4-BE49-F238E27FC236}">
                <a16:creationId xmlns:a16="http://schemas.microsoft.com/office/drawing/2014/main" id="{11EC532F-7544-491F-8951-84BDB0EA1DE1}"/>
              </a:ext>
            </a:extLst>
          </p:cNvPr>
          <p:cNvSpPr txBox="1">
            <a:spLocks/>
          </p:cNvSpPr>
          <p:nvPr/>
        </p:nvSpPr>
        <p:spPr>
          <a:xfrm>
            <a:off x="729642" y="139763"/>
            <a:ext cx="9404723" cy="660553"/>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Best performing zone:</a:t>
            </a:r>
            <a:endParaRPr lang="en-IN" sz="3200" dirty="0"/>
          </a:p>
        </p:txBody>
      </p:sp>
      <p:sp>
        <p:nvSpPr>
          <p:cNvPr id="10" name="TextBox 9">
            <a:extLst>
              <a:ext uri="{FF2B5EF4-FFF2-40B4-BE49-F238E27FC236}">
                <a16:creationId xmlns:a16="http://schemas.microsoft.com/office/drawing/2014/main" id="{61CD9D0C-02CB-4314-8941-68932BC02555}"/>
              </a:ext>
            </a:extLst>
          </p:cNvPr>
          <p:cNvSpPr txBox="1"/>
          <p:nvPr/>
        </p:nvSpPr>
        <p:spPr>
          <a:xfrm>
            <a:off x="5879025" y="1240624"/>
            <a:ext cx="5021800" cy="3693319"/>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As per the map chart of given data,  the west zone of country performed the best in terms of sales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Sales in East and North zone was observed less compared to other zones.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mc:AlternateContent xmlns:mc="http://schemas.openxmlformats.org/markup-compatibility/2006" xmlns:cx4="http://schemas.microsoft.com/office/drawing/2016/5/10/chartex">
        <mc:Choice Requires="cx4">
          <p:graphicFrame>
            <p:nvGraphicFramePr>
              <p:cNvPr id="6" name="Chart 5">
                <a:extLst>
                  <a:ext uri="{FF2B5EF4-FFF2-40B4-BE49-F238E27FC236}">
                    <a16:creationId xmlns:a16="http://schemas.microsoft.com/office/drawing/2014/main" id="{A538DF88-5ACA-4A03-9FA5-0CCEEEA3D6CE}"/>
                  </a:ext>
                </a:extLst>
              </p:cNvPr>
              <p:cNvGraphicFramePr/>
              <p:nvPr>
                <p:extLst>
                  <p:ext uri="{D42A27DB-BD31-4B8C-83A1-F6EECF244321}">
                    <p14:modId xmlns:p14="http://schemas.microsoft.com/office/powerpoint/2010/main" val="179734113"/>
                  </p:ext>
                </p:extLst>
              </p:nvPr>
            </p:nvGraphicFramePr>
            <p:xfrm>
              <a:off x="729642" y="1020561"/>
              <a:ext cx="5021799" cy="462169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hart 5">
                <a:extLst>
                  <a:ext uri="{FF2B5EF4-FFF2-40B4-BE49-F238E27FC236}">
                    <a16:creationId xmlns:a16="http://schemas.microsoft.com/office/drawing/2014/main" id="{A538DF88-5ACA-4A03-9FA5-0CCEEEA3D6CE}"/>
                  </a:ext>
                </a:extLst>
              </p:cNvPr>
              <p:cNvPicPr>
                <a:picLocks noGrp="1" noRot="1" noChangeAspect="1" noMove="1" noResize="1" noEditPoints="1" noAdjustHandles="1" noChangeArrowheads="1" noChangeShapeType="1"/>
              </p:cNvPicPr>
              <p:nvPr/>
            </p:nvPicPr>
            <p:blipFill>
              <a:blip r:embed="rId3"/>
              <a:stretch>
                <a:fillRect/>
              </a:stretch>
            </p:blipFill>
            <p:spPr>
              <a:xfrm>
                <a:off x="729642" y="1020561"/>
                <a:ext cx="5021799" cy="4621697"/>
              </a:xfrm>
              <a:prstGeom prst="rect">
                <a:avLst/>
              </a:prstGeom>
            </p:spPr>
          </p:pic>
        </mc:Fallback>
      </mc:AlternateContent>
    </p:spTree>
    <p:extLst>
      <p:ext uri="{BB962C8B-B14F-4D97-AF65-F5344CB8AC3E}">
        <p14:creationId xmlns:p14="http://schemas.microsoft.com/office/powerpoint/2010/main" val="4227869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B849-A6B1-4106-9643-E30AEB865DA1}"/>
              </a:ext>
            </a:extLst>
          </p:cNvPr>
          <p:cNvSpPr>
            <a:spLocks noGrp="1"/>
          </p:cNvSpPr>
          <p:nvPr>
            <p:ph type="title"/>
          </p:nvPr>
        </p:nvSpPr>
        <p:spPr>
          <a:xfrm>
            <a:off x="729643" y="1461051"/>
            <a:ext cx="5247861" cy="4621697"/>
          </a:xfrm>
        </p:spPr>
        <p:txBody>
          <a:bodyPr/>
          <a:lstStyle/>
          <a:p>
            <a:br>
              <a:rPr lang="en-US" sz="2000" dirty="0"/>
            </a:br>
            <a:endParaRPr lang="en-IN" sz="2000" dirty="0"/>
          </a:p>
        </p:txBody>
      </p:sp>
      <p:sp>
        <p:nvSpPr>
          <p:cNvPr id="5" name="Title 7">
            <a:extLst>
              <a:ext uri="{FF2B5EF4-FFF2-40B4-BE49-F238E27FC236}">
                <a16:creationId xmlns:a16="http://schemas.microsoft.com/office/drawing/2014/main" id="{11EC532F-7544-491F-8951-84BDB0EA1DE1}"/>
              </a:ext>
            </a:extLst>
          </p:cNvPr>
          <p:cNvSpPr txBox="1">
            <a:spLocks/>
          </p:cNvSpPr>
          <p:nvPr/>
        </p:nvSpPr>
        <p:spPr>
          <a:xfrm>
            <a:off x="530860" y="-19379"/>
            <a:ext cx="9404723" cy="660553"/>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City wise sales performance:</a:t>
            </a:r>
            <a:endParaRPr lang="en-IN" sz="3200" dirty="0"/>
          </a:p>
        </p:txBody>
      </p:sp>
      <p:sp>
        <p:nvSpPr>
          <p:cNvPr id="10" name="TextBox 9">
            <a:extLst>
              <a:ext uri="{FF2B5EF4-FFF2-40B4-BE49-F238E27FC236}">
                <a16:creationId xmlns:a16="http://schemas.microsoft.com/office/drawing/2014/main" id="{61CD9D0C-02CB-4314-8941-68932BC02555}"/>
              </a:ext>
            </a:extLst>
          </p:cNvPr>
          <p:cNvSpPr txBox="1"/>
          <p:nvPr/>
        </p:nvSpPr>
        <p:spPr>
          <a:xfrm>
            <a:off x="5631967" y="428543"/>
            <a:ext cx="5021800" cy="3416320"/>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endParaRPr lang="en-IN" dirty="0"/>
          </a:p>
          <a:p>
            <a:pPr marL="285750" indent="-285750"/>
            <a:endParaRPr lang="en-US" dirty="0"/>
          </a:p>
          <a:p>
            <a:pPr marL="285750" indent="-285750">
              <a:buFont typeface="Wingdings" panose="05000000000000000000" pitchFamily="2" charset="2"/>
              <a:buChar char="Ø"/>
            </a:pPr>
            <a:r>
              <a:rPr lang="en-US" dirty="0"/>
              <a:t>As per the data of transactions,  Indore and Mumbai found to be the best performing cities  in terms of sales whereas Amritsar and </a:t>
            </a:r>
            <a:r>
              <a:rPr lang="en-US" dirty="0" err="1"/>
              <a:t>Gangtok</a:t>
            </a:r>
            <a:r>
              <a:rPr lang="en-US" dirty="0"/>
              <a:t> are cities with least sales.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7" name="Title 7">
            <a:extLst>
              <a:ext uri="{FF2B5EF4-FFF2-40B4-BE49-F238E27FC236}">
                <a16:creationId xmlns:a16="http://schemas.microsoft.com/office/drawing/2014/main" id="{6CE12995-4242-4355-B613-19506CD90E90}"/>
              </a:ext>
            </a:extLst>
          </p:cNvPr>
          <p:cNvSpPr txBox="1">
            <a:spLocks/>
          </p:cNvSpPr>
          <p:nvPr/>
        </p:nvSpPr>
        <p:spPr>
          <a:xfrm>
            <a:off x="5934107" y="2768447"/>
            <a:ext cx="5528250" cy="660553"/>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Best performing state:</a:t>
            </a:r>
            <a:endParaRPr lang="en-IN" sz="3200" dirty="0"/>
          </a:p>
        </p:txBody>
      </p:sp>
      <p:graphicFrame>
        <p:nvGraphicFramePr>
          <p:cNvPr id="11" name="Chart 10">
            <a:extLst>
              <a:ext uri="{FF2B5EF4-FFF2-40B4-BE49-F238E27FC236}">
                <a16:creationId xmlns:a16="http://schemas.microsoft.com/office/drawing/2014/main" id="{03AD95BE-8040-4C59-8FB3-6B037D5B018B}"/>
              </a:ext>
            </a:extLst>
          </p:cNvPr>
          <p:cNvGraphicFramePr>
            <a:graphicFrameLocks/>
          </p:cNvGraphicFramePr>
          <p:nvPr>
            <p:extLst>
              <p:ext uri="{D42A27DB-BD31-4B8C-83A1-F6EECF244321}">
                <p14:modId xmlns:p14="http://schemas.microsoft.com/office/powerpoint/2010/main" val="2559588173"/>
              </p:ext>
            </p:extLst>
          </p:nvPr>
        </p:nvGraphicFramePr>
        <p:xfrm>
          <a:off x="5934107" y="3575712"/>
          <a:ext cx="4820329" cy="3142707"/>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9A4FF2AF-C156-468F-8E1D-558783572F29}"/>
              </a:ext>
            </a:extLst>
          </p:cNvPr>
          <p:cNvSpPr txBox="1"/>
          <p:nvPr/>
        </p:nvSpPr>
        <p:spPr>
          <a:xfrm>
            <a:off x="650310" y="3333187"/>
            <a:ext cx="5021800" cy="3139321"/>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As per the data of transaction , Madhya Pradesh and Maharashtra found to be the best performing states  in terms of sales whereas Tamil Nadu and Sikkim are states with least sales.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graphicFrame>
        <p:nvGraphicFramePr>
          <p:cNvPr id="9" name="Chart 8">
            <a:extLst>
              <a:ext uri="{FF2B5EF4-FFF2-40B4-BE49-F238E27FC236}">
                <a16:creationId xmlns:a16="http://schemas.microsoft.com/office/drawing/2014/main" id="{82FAAA66-26E2-427E-AA66-CEF5B053BB47}"/>
              </a:ext>
            </a:extLst>
          </p:cNvPr>
          <p:cNvGraphicFramePr>
            <a:graphicFrameLocks/>
          </p:cNvGraphicFramePr>
          <p:nvPr>
            <p:extLst>
              <p:ext uri="{D42A27DB-BD31-4B8C-83A1-F6EECF244321}">
                <p14:modId xmlns:p14="http://schemas.microsoft.com/office/powerpoint/2010/main" val="3887537267"/>
              </p:ext>
            </p:extLst>
          </p:nvPr>
        </p:nvGraphicFramePr>
        <p:xfrm>
          <a:off x="663373" y="707335"/>
          <a:ext cx="4955531" cy="34619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45052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B849-A6B1-4106-9643-E30AEB865DA1}"/>
              </a:ext>
            </a:extLst>
          </p:cNvPr>
          <p:cNvSpPr>
            <a:spLocks noGrp="1"/>
          </p:cNvSpPr>
          <p:nvPr>
            <p:ph type="title"/>
          </p:nvPr>
        </p:nvSpPr>
        <p:spPr>
          <a:xfrm>
            <a:off x="729643" y="1461051"/>
            <a:ext cx="5247861" cy="4621697"/>
          </a:xfrm>
        </p:spPr>
        <p:txBody>
          <a:bodyPr/>
          <a:lstStyle/>
          <a:p>
            <a:br>
              <a:rPr lang="en-US" sz="2000" dirty="0"/>
            </a:br>
            <a:endParaRPr lang="en-IN" sz="2000" dirty="0"/>
          </a:p>
        </p:txBody>
      </p:sp>
      <p:sp>
        <p:nvSpPr>
          <p:cNvPr id="5" name="Title 7">
            <a:extLst>
              <a:ext uri="{FF2B5EF4-FFF2-40B4-BE49-F238E27FC236}">
                <a16:creationId xmlns:a16="http://schemas.microsoft.com/office/drawing/2014/main" id="{11EC532F-7544-491F-8951-84BDB0EA1DE1}"/>
              </a:ext>
            </a:extLst>
          </p:cNvPr>
          <p:cNvSpPr txBox="1">
            <a:spLocks/>
          </p:cNvSpPr>
          <p:nvPr/>
        </p:nvSpPr>
        <p:spPr>
          <a:xfrm>
            <a:off x="291548" y="200334"/>
            <a:ext cx="9404723" cy="660553"/>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Product sales and order:</a:t>
            </a:r>
            <a:endParaRPr lang="en-IN" sz="3200" dirty="0"/>
          </a:p>
        </p:txBody>
      </p:sp>
      <p:sp>
        <p:nvSpPr>
          <p:cNvPr id="10" name="TextBox 9">
            <a:extLst>
              <a:ext uri="{FF2B5EF4-FFF2-40B4-BE49-F238E27FC236}">
                <a16:creationId xmlns:a16="http://schemas.microsoft.com/office/drawing/2014/main" id="{61CD9D0C-02CB-4314-8941-68932BC02555}"/>
              </a:ext>
            </a:extLst>
          </p:cNvPr>
          <p:cNvSpPr txBox="1"/>
          <p:nvPr/>
        </p:nvSpPr>
        <p:spPr>
          <a:xfrm>
            <a:off x="246520" y="3411790"/>
            <a:ext cx="5803678" cy="2585323"/>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r>
              <a:rPr lang="en-US" dirty="0"/>
              <a:t>As per the chart of given data, Stole and handkerchief are best performing category.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As per the chart of given data, trousers and phones are the least profitable categories.</a:t>
            </a:r>
          </a:p>
          <a:p>
            <a:endParaRPr lang="en-IN" dirty="0"/>
          </a:p>
        </p:txBody>
      </p:sp>
      <p:graphicFrame>
        <p:nvGraphicFramePr>
          <p:cNvPr id="8" name="Chart 7">
            <a:extLst>
              <a:ext uri="{FF2B5EF4-FFF2-40B4-BE49-F238E27FC236}">
                <a16:creationId xmlns:a16="http://schemas.microsoft.com/office/drawing/2014/main" id="{A85124F8-594C-4C2A-AF20-CDD9CACF30EC}"/>
              </a:ext>
            </a:extLst>
          </p:cNvPr>
          <p:cNvGraphicFramePr>
            <a:graphicFrameLocks/>
          </p:cNvGraphicFramePr>
          <p:nvPr>
            <p:extLst>
              <p:ext uri="{D42A27DB-BD31-4B8C-83A1-F6EECF244321}">
                <p14:modId xmlns:p14="http://schemas.microsoft.com/office/powerpoint/2010/main" val="746299329"/>
              </p:ext>
            </p:extLst>
          </p:nvPr>
        </p:nvGraphicFramePr>
        <p:xfrm>
          <a:off x="6057210" y="3770432"/>
          <a:ext cx="5020093" cy="2917751"/>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E523E30A-14D4-489B-952E-90C24F8FADC2}"/>
              </a:ext>
            </a:extLst>
          </p:cNvPr>
          <p:cNvSpPr txBox="1"/>
          <p:nvPr/>
        </p:nvSpPr>
        <p:spPr>
          <a:xfrm>
            <a:off x="6129904" y="300124"/>
            <a:ext cx="5523289" cy="3970318"/>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r>
              <a:rPr lang="en-US" dirty="0"/>
              <a:t>As per the chart of given data, Stole was the highest ordered as well as  highest sales generating product.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As per the chart of given data, Tables was the least ordered as well as  least sales generating product.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IN" dirty="0"/>
          </a:p>
        </p:txBody>
      </p:sp>
      <p:graphicFrame>
        <p:nvGraphicFramePr>
          <p:cNvPr id="11" name="Chart 10">
            <a:extLst>
              <a:ext uri="{FF2B5EF4-FFF2-40B4-BE49-F238E27FC236}">
                <a16:creationId xmlns:a16="http://schemas.microsoft.com/office/drawing/2014/main" id="{147006F7-CE88-445A-B3C4-B65190972F4F}"/>
              </a:ext>
            </a:extLst>
          </p:cNvPr>
          <p:cNvGraphicFramePr>
            <a:graphicFrameLocks/>
          </p:cNvGraphicFramePr>
          <p:nvPr>
            <p:extLst>
              <p:ext uri="{D42A27DB-BD31-4B8C-83A1-F6EECF244321}">
                <p14:modId xmlns:p14="http://schemas.microsoft.com/office/powerpoint/2010/main" val="883098654"/>
              </p:ext>
            </p:extLst>
          </p:nvPr>
        </p:nvGraphicFramePr>
        <p:xfrm>
          <a:off x="416821" y="944059"/>
          <a:ext cx="5560683"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23762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851</TotalTime>
  <Words>1219</Words>
  <Application>Microsoft Office PowerPoint</Application>
  <PresentationFormat>Widescreen</PresentationFormat>
  <Paragraphs>145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Wingdings</vt:lpstr>
      <vt:lpstr>Wingdings 3</vt:lpstr>
      <vt:lpstr>Ion</vt:lpstr>
      <vt:lpstr>EXCEL CAPSTONE PROJECT 1 (Analysis of e-commerce dataset)</vt:lpstr>
      <vt:lpstr>About the project:</vt:lpstr>
      <vt:lpstr>PROBLEM STATEMENT:</vt:lpstr>
      <vt:lpstr> </vt:lpstr>
      <vt:lpstr> </vt:lpstr>
      <vt:lpstr> </vt:lpstr>
      <vt:lpstr> </vt:lpstr>
      <vt:lpstr> </vt:lpstr>
      <vt:lpstr> </vt:lpstr>
      <vt:lpstr> </vt:lpstr>
      <vt:lpstr> </vt:lpstr>
      <vt:lpstr>PowerPoint Presentation</vt:lpstr>
      <vt:lpstr> </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70</cp:revision>
  <dcterms:created xsi:type="dcterms:W3CDTF">2021-10-20T13:35:18Z</dcterms:created>
  <dcterms:modified xsi:type="dcterms:W3CDTF">2022-02-21T15:16:47Z</dcterms:modified>
</cp:coreProperties>
</file>