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fbd06fef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fbd06fef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fbd06fef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fbd06fef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088da826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d088da826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d18f5adf5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d18f5adf5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d088da826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d088da826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d07354856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d07354856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d088dbef2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d088dbef2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d07354856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d07354856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07354856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07354856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d07d0bdc8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d07d0bdc8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d07d0bdc8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d07d0bdc8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fbd06fef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6fbd06fef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d088da826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d088da826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kaggle.com/code/manasipurkar/marathi-cross-lingual-xmlr#Transfer-learning-with-combined-data(English-+-few-samples-of-Marathi)" TargetMode="External"/><Relationship Id="rId4" Type="http://schemas.openxmlformats.org/officeDocument/2006/relationships/hyperlink" Target="https://www.kaggle.com/code/manasipurkar/hindi-cross-lingual-xmlr#Transfer-learning-with-combined-data(English-+-few-samples-of-Hindi)" TargetMode="External"/><Relationship Id="rId5" Type="http://schemas.openxmlformats.org/officeDocument/2006/relationships/hyperlink" Target="https://www.kaggle.com/code/manasipurkar/marathi-xmlr" TargetMode="External"/><Relationship Id="rId6" Type="http://schemas.openxmlformats.org/officeDocument/2006/relationships/hyperlink" Target="https://www.kaggle.com/code/manasipurkar/hindi-xml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rive.google.com/drive/u/2/folders/1IfrRIiTDk6NrsDe9mSJar3poT-MKzj4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813263" y="281575"/>
            <a:ext cx="1517475" cy="1268025"/>
          </a:xfrm>
          <a:prstGeom prst="rect">
            <a:avLst/>
          </a:prstGeom>
          <a:noFill/>
          <a:ln>
            <a:noFill/>
          </a:ln>
        </p:spPr>
      </p:pic>
      <p:sp>
        <p:nvSpPr>
          <p:cNvPr id="55" name="Google Shape;55;p13"/>
          <p:cNvSpPr txBox="1"/>
          <p:nvPr/>
        </p:nvSpPr>
        <p:spPr>
          <a:xfrm>
            <a:off x="1119350" y="1675200"/>
            <a:ext cx="7056300" cy="1808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400"/>
              </a:spcBef>
              <a:spcAft>
                <a:spcPts val="0"/>
              </a:spcAft>
              <a:buNone/>
            </a:pPr>
            <a:r>
              <a:rPr b="1" lang="en">
                <a:solidFill>
                  <a:srgbClr val="01509A"/>
                </a:solidFill>
              </a:rPr>
              <a:t>International Institute of Information Technology Bangalore</a:t>
            </a:r>
            <a:endParaRPr b="1">
              <a:solidFill>
                <a:srgbClr val="01509A"/>
              </a:solidFill>
            </a:endParaRPr>
          </a:p>
          <a:p>
            <a:pPr indent="0" lvl="0" marL="0" rtl="0" algn="ctr">
              <a:lnSpc>
                <a:spcPct val="115000"/>
              </a:lnSpc>
              <a:spcBef>
                <a:spcPts val="0"/>
              </a:spcBef>
              <a:spcAft>
                <a:spcPts val="0"/>
              </a:spcAft>
              <a:buNone/>
            </a:pPr>
            <a:r>
              <a:t/>
            </a:r>
            <a:endParaRPr b="1">
              <a:solidFill>
                <a:schemeClr val="dk1"/>
              </a:solidFill>
            </a:endParaRPr>
          </a:p>
          <a:p>
            <a:pPr indent="0" lvl="0" marL="0" rtl="0" algn="ctr">
              <a:lnSpc>
                <a:spcPct val="115000"/>
              </a:lnSpc>
              <a:spcBef>
                <a:spcPts val="300"/>
              </a:spcBef>
              <a:spcAft>
                <a:spcPts val="0"/>
              </a:spcAft>
              <a:buNone/>
            </a:pPr>
            <a:r>
              <a:rPr b="1" lang="en">
                <a:solidFill>
                  <a:schemeClr val="dk1"/>
                </a:solidFill>
              </a:rPr>
              <a:t>AI 829 </a:t>
            </a:r>
            <a:endParaRPr b="1">
              <a:solidFill>
                <a:schemeClr val="dk1"/>
              </a:solidFill>
            </a:endParaRPr>
          </a:p>
          <a:p>
            <a:pPr indent="0" lvl="0" marL="0" rtl="0" algn="ctr">
              <a:lnSpc>
                <a:spcPct val="115000"/>
              </a:lnSpc>
              <a:spcBef>
                <a:spcPts val="300"/>
              </a:spcBef>
              <a:spcAft>
                <a:spcPts val="0"/>
              </a:spcAft>
              <a:buNone/>
            </a:pPr>
            <a:r>
              <a:rPr b="1" lang="en">
                <a:solidFill>
                  <a:schemeClr val="dk1"/>
                </a:solidFill>
              </a:rPr>
              <a:t>NATURAL LANGUAGE PROCESSING</a:t>
            </a:r>
            <a:r>
              <a:rPr b="1" lang="en">
                <a:solidFill>
                  <a:srgbClr val="2D5294"/>
                </a:solidFill>
              </a:rPr>
              <a:t> </a:t>
            </a:r>
            <a:endParaRPr b="1">
              <a:solidFill>
                <a:schemeClr val="dk1"/>
              </a:solidFill>
            </a:endParaRPr>
          </a:p>
          <a:p>
            <a:pPr indent="0" lvl="0" marL="0" rtl="0" algn="l">
              <a:lnSpc>
                <a:spcPct val="115000"/>
              </a:lnSpc>
              <a:spcBef>
                <a:spcPts val="300"/>
              </a:spcBef>
              <a:spcAft>
                <a:spcPts val="0"/>
              </a:spcAft>
              <a:buNone/>
            </a:pPr>
            <a:r>
              <a:t/>
            </a:r>
            <a:endParaRPr b="1">
              <a:solidFill>
                <a:schemeClr val="dk1"/>
              </a:solidFill>
            </a:endParaRPr>
          </a:p>
          <a:p>
            <a:pPr indent="0" lvl="0" marL="12700" marR="12700" rtl="0" algn="ctr">
              <a:lnSpc>
                <a:spcPct val="115000"/>
              </a:lnSpc>
              <a:spcBef>
                <a:spcPts val="300"/>
              </a:spcBef>
              <a:spcAft>
                <a:spcPts val="0"/>
              </a:spcAft>
              <a:buNone/>
            </a:pPr>
            <a:r>
              <a:rPr lang="en" sz="1500">
                <a:solidFill>
                  <a:schemeClr val="dk1"/>
                </a:solidFill>
              </a:rPr>
              <a:t>Hate and Offensive Speech Detection in Hindi and Marathi Social Media Texts</a:t>
            </a:r>
            <a:endParaRPr sz="1500">
              <a:solidFill>
                <a:schemeClr val="dk1"/>
              </a:solidFill>
            </a:endParaRPr>
          </a:p>
        </p:txBody>
      </p:sp>
      <p:sp>
        <p:nvSpPr>
          <p:cNvPr id="56" name="Google Shape;56;p13"/>
          <p:cNvSpPr txBox="1"/>
          <p:nvPr/>
        </p:nvSpPr>
        <p:spPr>
          <a:xfrm>
            <a:off x="3103952" y="3804075"/>
            <a:ext cx="29697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dk1"/>
                </a:solidFill>
              </a:rPr>
              <a:t>     </a:t>
            </a:r>
            <a:r>
              <a:rPr lang="en">
                <a:solidFill>
                  <a:schemeClr val="dk1"/>
                </a:solidFill>
              </a:rPr>
              <a:t>MT2023158 - Manasi Purkar  </a:t>
            </a:r>
            <a:endParaRPr>
              <a:solidFill>
                <a:schemeClr val="dk1"/>
              </a:solidFill>
            </a:endParaRPr>
          </a:p>
          <a:p>
            <a:pPr indent="0" lvl="0" marL="0" rtl="0" algn="l">
              <a:lnSpc>
                <a:spcPct val="115000"/>
              </a:lnSpc>
              <a:spcBef>
                <a:spcPts val="0"/>
              </a:spcBef>
              <a:spcAft>
                <a:spcPts val="0"/>
              </a:spcAft>
              <a:buNone/>
            </a:pPr>
            <a:r>
              <a:rPr lang="en">
                <a:solidFill>
                  <a:schemeClr val="dk1"/>
                </a:solidFill>
              </a:rPr>
              <a:t>     MT2023051 - Sanket Patil</a:t>
            </a:r>
            <a:endParaRPr b="1">
              <a:solidFill>
                <a:schemeClr val="dk1"/>
              </a:solidFill>
            </a:endParaRPr>
          </a:p>
        </p:txBody>
      </p:sp>
      <p:cxnSp>
        <p:nvCxnSpPr>
          <p:cNvPr id="57" name="Google Shape;57;p13"/>
          <p:cNvCxnSpPr/>
          <p:nvPr/>
        </p:nvCxnSpPr>
        <p:spPr>
          <a:xfrm flipH="1" rot="10800000">
            <a:off x="1119350" y="2194500"/>
            <a:ext cx="7125000" cy="21000"/>
          </a:xfrm>
          <a:prstGeom prst="straightConnector1">
            <a:avLst/>
          </a:prstGeom>
          <a:noFill/>
          <a:ln cap="flat" cmpd="sng" w="9525">
            <a:solidFill>
              <a:schemeClr val="dk2"/>
            </a:solidFill>
            <a:prstDash val="solid"/>
            <a:round/>
            <a:headEnd len="med" w="med" type="none"/>
            <a:tailEnd len="med" w="med" type="none"/>
          </a:ln>
        </p:spPr>
      </p:cxnSp>
      <p:cxnSp>
        <p:nvCxnSpPr>
          <p:cNvPr id="58" name="Google Shape;58;p13"/>
          <p:cNvCxnSpPr/>
          <p:nvPr/>
        </p:nvCxnSpPr>
        <p:spPr>
          <a:xfrm flipH="1" rot="10800000">
            <a:off x="1119350" y="2860388"/>
            <a:ext cx="7125000" cy="21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24" name="Google Shape;12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t>
            </a:r>
            <a:r>
              <a:rPr lang="en"/>
              <a:t>ate speech detection using Finetuned models evaluation using </a:t>
            </a:r>
            <a:r>
              <a:rPr b="1" lang="en"/>
              <a:t>F1-score</a:t>
            </a:r>
            <a:r>
              <a:rPr lang="en"/>
              <a:t>(average=macro)</a:t>
            </a:r>
            <a:endParaRPr/>
          </a:p>
          <a:p>
            <a:pPr indent="0" lvl="0" marL="0" rtl="0" algn="l">
              <a:spcBef>
                <a:spcPts val="1200"/>
              </a:spcBef>
              <a:spcAft>
                <a:spcPts val="1200"/>
              </a:spcAft>
              <a:buClr>
                <a:schemeClr val="dk1"/>
              </a:buClr>
              <a:buSzPts val="1100"/>
              <a:buFont typeface="Arial"/>
              <a:buNone/>
            </a:pPr>
            <a:r>
              <a:t/>
            </a:r>
            <a:endParaRPr/>
          </a:p>
        </p:txBody>
      </p:sp>
      <p:pic>
        <p:nvPicPr>
          <p:cNvPr id="125" name="Google Shape;125;p22"/>
          <p:cNvPicPr preferRelativeResize="0"/>
          <p:nvPr/>
        </p:nvPicPr>
        <p:blipFill>
          <a:blip r:embed="rId3">
            <a:alphaModFix/>
          </a:blip>
          <a:stretch>
            <a:fillRect/>
          </a:stretch>
        </p:blipFill>
        <p:spPr>
          <a:xfrm>
            <a:off x="1326065" y="2089300"/>
            <a:ext cx="6491875" cy="2863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230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on provided input</a:t>
            </a:r>
            <a:endParaRPr/>
          </a:p>
        </p:txBody>
      </p:sp>
      <p:sp>
        <p:nvSpPr>
          <p:cNvPr id="131" name="Google Shape;13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2" name="Google Shape;132;p23"/>
          <p:cNvPicPr preferRelativeResize="0"/>
          <p:nvPr/>
        </p:nvPicPr>
        <p:blipFill rotWithShape="1">
          <a:blip r:embed="rId3">
            <a:alphaModFix/>
          </a:blip>
          <a:srcRect b="0" l="13020" r="0" t="4561"/>
          <a:stretch/>
        </p:blipFill>
        <p:spPr>
          <a:xfrm>
            <a:off x="4572000" y="1123675"/>
            <a:ext cx="4076700" cy="3940962"/>
          </a:xfrm>
          <a:prstGeom prst="rect">
            <a:avLst/>
          </a:prstGeom>
          <a:noFill/>
          <a:ln>
            <a:noFill/>
          </a:ln>
        </p:spPr>
      </p:pic>
      <p:sp>
        <p:nvSpPr>
          <p:cNvPr id="133" name="Google Shape;133;p23"/>
          <p:cNvSpPr txBox="1"/>
          <p:nvPr/>
        </p:nvSpPr>
        <p:spPr>
          <a:xfrm>
            <a:off x="1384050" y="803425"/>
            <a:ext cx="6375900" cy="3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Label 0 = Hate Speech        Label 1=Non Hate Speech</a:t>
            </a:r>
            <a:endParaRPr sz="1800">
              <a:solidFill>
                <a:schemeClr val="dk2"/>
              </a:solidFill>
            </a:endParaRPr>
          </a:p>
        </p:txBody>
      </p:sp>
      <p:pic>
        <p:nvPicPr>
          <p:cNvPr id="134" name="Google Shape;134;p23"/>
          <p:cNvPicPr preferRelativeResize="0"/>
          <p:nvPr/>
        </p:nvPicPr>
        <p:blipFill>
          <a:blip r:embed="rId4">
            <a:alphaModFix/>
          </a:blip>
          <a:stretch>
            <a:fillRect/>
          </a:stretch>
        </p:blipFill>
        <p:spPr>
          <a:xfrm>
            <a:off x="311700" y="1152475"/>
            <a:ext cx="4076700" cy="3883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20"/>
              <a:t>Challenges</a:t>
            </a:r>
            <a:r>
              <a:rPr lang="en" sz="2320"/>
              <a:t> faced</a:t>
            </a:r>
            <a:endParaRPr sz="2320"/>
          </a:p>
        </p:txBody>
      </p:sp>
      <p:sp>
        <p:nvSpPr>
          <p:cNvPr id="140" name="Google Shape;140;p24"/>
          <p:cNvSpPr txBox="1"/>
          <p:nvPr>
            <p:ph idx="1" type="body"/>
          </p:nvPr>
        </p:nvSpPr>
        <p:spPr>
          <a:xfrm>
            <a:off x="311700" y="1075038"/>
            <a:ext cx="8098800" cy="1419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sz="1300"/>
              <a:t>Finetuning Various Models</a:t>
            </a:r>
            <a:endParaRPr sz="1300"/>
          </a:p>
          <a:p>
            <a:pPr indent="-311150" lvl="0" marL="457200" rtl="0" algn="l">
              <a:spcBef>
                <a:spcPts val="0"/>
              </a:spcBef>
              <a:spcAft>
                <a:spcPts val="0"/>
              </a:spcAft>
              <a:buSzPts val="1300"/>
              <a:buAutoNum type="arabicPeriod"/>
            </a:pPr>
            <a:r>
              <a:rPr lang="en" sz="1300"/>
              <a:t>Finding open source LLM which gives results by giving prompts </a:t>
            </a:r>
            <a:endParaRPr sz="1300"/>
          </a:p>
          <a:p>
            <a:pPr indent="-311150" lvl="0" marL="457200" rtl="0" algn="l">
              <a:spcBef>
                <a:spcPts val="0"/>
              </a:spcBef>
              <a:spcAft>
                <a:spcPts val="0"/>
              </a:spcAft>
              <a:buSzPts val="1300"/>
              <a:buAutoNum type="arabicPeriod"/>
            </a:pPr>
            <a:r>
              <a:rPr lang="en" sz="1300"/>
              <a:t>Adding custom classification layer in XMLR model for english dataset</a:t>
            </a:r>
            <a:endParaRPr sz="1300"/>
          </a:p>
          <a:p>
            <a:pPr indent="-311150" lvl="0" marL="457200" rtl="0" algn="l">
              <a:spcBef>
                <a:spcPts val="0"/>
              </a:spcBef>
              <a:spcAft>
                <a:spcPts val="0"/>
              </a:spcAft>
              <a:buSzPts val="1300"/>
              <a:buAutoNum type="arabicPeriod"/>
            </a:pPr>
            <a:r>
              <a:rPr lang="en" sz="1300"/>
              <a:t>Less validation and test data for Indian Languages.</a:t>
            </a:r>
            <a:endParaRPr sz="1300"/>
          </a:p>
          <a:p>
            <a:pPr indent="-311150" lvl="0" marL="457200" rtl="0" algn="l">
              <a:spcBef>
                <a:spcPts val="0"/>
              </a:spcBef>
              <a:spcAft>
                <a:spcPts val="0"/>
              </a:spcAft>
              <a:buSzPts val="1300"/>
              <a:buAutoNum type="arabicPeriod"/>
            </a:pPr>
            <a:r>
              <a:rPr lang="en" sz="1300"/>
              <a:t>Identifying Suitable Stopwords Libraries for Hindi and Marathi. </a:t>
            </a:r>
            <a:endParaRPr sz="1300"/>
          </a:p>
          <a:p>
            <a:pPr indent="-311150" lvl="0" marL="457200" rtl="0" algn="l">
              <a:spcBef>
                <a:spcPts val="0"/>
              </a:spcBef>
              <a:spcAft>
                <a:spcPts val="0"/>
              </a:spcAft>
              <a:buSzPts val="1300"/>
              <a:buAutoNum type="arabicPeriod"/>
            </a:pPr>
            <a:r>
              <a:rPr lang="en" sz="1300"/>
              <a:t>Cleaning scrapped tweets in Hindi and Marathi involved addressing unwanted patterns and noise inherent in social media language.</a:t>
            </a:r>
            <a:endParaRPr sz="13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sp>
        <p:nvSpPr>
          <p:cNvPr id="141" name="Google Shape;141;p24"/>
          <p:cNvSpPr txBox="1"/>
          <p:nvPr>
            <p:ph type="title"/>
          </p:nvPr>
        </p:nvSpPr>
        <p:spPr>
          <a:xfrm>
            <a:off x="258975" y="303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20"/>
              <a:t>Future Work</a:t>
            </a:r>
            <a:endParaRPr sz="2320"/>
          </a:p>
        </p:txBody>
      </p:sp>
      <p:sp>
        <p:nvSpPr>
          <p:cNvPr id="142" name="Google Shape;142;p24"/>
          <p:cNvSpPr txBox="1"/>
          <p:nvPr>
            <p:ph idx="1" type="body"/>
          </p:nvPr>
        </p:nvSpPr>
        <p:spPr>
          <a:xfrm>
            <a:off x="364200" y="3602925"/>
            <a:ext cx="8098800" cy="1259700"/>
          </a:xfrm>
          <a:prstGeom prst="rect">
            <a:avLst/>
          </a:prstGeom>
        </p:spPr>
        <p:txBody>
          <a:bodyPr anchorCtr="0" anchor="t" bIns="91425" lIns="91425" spcFirstLastPara="1" rIns="91425" wrap="square" tIns="91425">
            <a:normAutofit fontScale="77500"/>
          </a:bodyPr>
          <a:lstStyle/>
          <a:p>
            <a:pPr indent="-317182" lvl="0" marL="457200" rtl="0" algn="l">
              <a:spcBef>
                <a:spcPts val="0"/>
              </a:spcBef>
              <a:spcAft>
                <a:spcPts val="0"/>
              </a:spcAft>
              <a:buSzPct val="100000"/>
              <a:buAutoNum type="arabicPeriod"/>
            </a:pPr>
            <a:r>
              <a:rPr lang="en"/>
              <a:t>Cross Lingual accuracy is still less we can try to improve it further using some FSL algorithms.</a:t>
            </a:r>
            <a:endParaRPr/>
          </a:p>
          <a:p>
            <a:pPr indent="-317182" lvl="0" marL="457200" rtl="0" algn="l">
              <a:spcBef>
                <a:spcPts val="0"/>
              </a:spcBef>
              <a:spcAft>
                <a:spcPts val="0"/>
              </a:spcAft>
              <a:buSzPct val="100000"/>
              <a:buAutoNum type="arabicPeriod"/>
            </a:pPr>
            <a:r>
              <a:rPr lang="en"/>
              <a:t>More LLMs can be tried like GPT3 and can try to increase accuracy by designing </a:t>
            </a:r>
            <a:r>
              <a:rPr lang="en"/>
              <a:t>prompts</a:t>
            </a:r>
            <a:r>
              <a:rPr lang="en"/>
              <a:t> efficiently.</a:t>
            </a:r>
            <a:endParaRPr/>
          </a:p>
          <a:p>
            <a:pPr indent="-317182" lvl="0" marL="457200" rtl="0" algn="l">
              <a:spcBef>
                <a:spcPts val="0"/>
              </a:spcBef>
              <a:spcAft>
                <a:spcPts val="0"/>
              </a:spcAft>
              <a:buSzPct val="100000"/>
              <a:buAutoNum type="arabicPeriod"/>
            </a:pPr>
            <a:r>
              <a:rPr lang="en"/>
              <a:t>More dataset can give better results.</a:t>
            </a:r>
            <a:endParaRPr/>
          </a:p>
        </p:txBody>
      </p:sp>
      <p:cxnSp>
        <p:nvCxnSpPr>
          <p:cNvPr id="143" name="Google Shape;143;p24"/>
          <p:cNvCxnSpPr/>
          <p:nvPr/>
        </p:nvCxnSpPr>
        <p:spPr>
          <a:xfrm flipH="1" rot="10800000">
            <a:off x="311700" y="955950"/>
            <a:ext cx="2888700" cy="117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24"/>
          <p:cNvCxnSpPr/>
          <p:nvPr/>
        </p:nvCxnSpPr>
        <p:spPr>
          <a:xfrm>
            <a:off x="311700" y="3602925"/>
            <a:ext cx="4469700" cy="4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Notebooks</a:t>
            </a:r>
            <a:endParaRPr/>
          </a:p>
        </p:txBody>
      </p:sp>
      <p:sp>
        <p:nvSpPr>
          <p:cNvPr id="150" name="Google Shape;15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457200" rtl="0" algn="l">
              <a:spcBef>
                <a:spcPts val="0"/>
              </a:spcBef>
              <a:spcAft>
                <a:spcPts val="0"/>
              </a:spcAft>
              <a:buNone/>
            </a:pPr>
            <a:r>
              <a:rPr lang="en"/>
              <a:t>XMLR model is giving good results among all.</a:t>
            </a:r>
            <a:endParaRPr/>
          </a:p>
          <a:p>
            <a:pPr indent="-325755" lvl="0" marL="457200" rtl="0" algn="l">
              <a:spcBef>
                <a:spcPts val="1200"/>
              </a:spcBef>
              <a:spcAft>
                <a:spcPts val="0"/>
              </a:spcAft>
              <a:buSzPct val="100000"/>
              <a:buAutoNum type="arabicPeriod"/>
            </a:pPr>
            <a:r>
              <a:rPr b="1" lang="en"/>
              <a:t>CrossLingual Transfer learning using XMLR</a:t>
            </a:r>
            <a:endParaRPr b="1"/>
          </a:p>
          <a:p>
            <a:pPr indent="0" lvl="0" marL="457200" rtl="0" algn="l">
              <a:spcBef>
                <a:spcPts val="1200"/>
              </a:spcBef>
              <a:spcAft>
                <a:spcPts val="0"/>
              </a:spcAft>
              <a:buNone/>
            </a:pPr>
            <a:r>
              <a:rPr lang="en" u="sng">
                <a:solidFill>
                  <a:schemeClr val="hlink"/>
                </a:solidFill>
                <a:hlinkClick r:id="rId3"/>
              </a:rPr>
              <a:t>Marathi-CrossLingual-XML-with 2 methods</a:t>
            </a:r>
            <a:endParaRPr/>
          </a:p>
          <a:p>
            <a:pPr indent="0" lvl="0" marL="457200" rtl="0" algn="l">
              <a:spcBef>
                <a:spcPts val="1200"/>
              </a:spcBef>
              <a:spcAft>
                <a:spcPts val="0"/>
              </a:spcAft>
              <a:buNone/>
            </a:pPr>
            <a:r>
              <a:rPr lang="en" u="sng">
                <a:solidFill>
                  <a:schemeClr val="hlink"/>
                </a:solidFill>
                <a:hlinkClick r:id="rId4"/>
              </a:rPr>
              <a:t>Hindi-CrossLingual-XMLR-with 2 methods</a:t>
            </a:r>
            <a:endParaRPr/>
          </a:p>
          <a:p>
            <a:pPr indent="0" lvl="0" marL="457200" rtl="0" algn="l">
              <a:spcBef>
                <a:spcPts val="1200"/>
              </a:spcBef>
              <a:spcAft>
                <a:spcPts val="0"/>
              </a:spcAft>
              <a:buNone/>
            </a:pPr>
            <a:r>
              <a:t/>
            </a:r>
            <a:endParaRPr/>
          </a:p>
          <a:p>
            <a:pPr indent="-325755" lvl="0" marL="457200" rtl="0" algn="l">
              <a:spcBef>
                <a:spcPts val="1200"/>
              </a:spcBef>
              <a:spcAft>
                <a:spcPts val="0"/>
              </a:spcAft>
              <a:buSzPct val="100000"/>
              <a:buAutoNum type="arabicPeriod"/>
            </a:pPr>
            <a:r>
              <a:rPr b="1" lang="en"/>
              <a:t>Finetuned XMLR on Marathi and Hindi</a:t>
            </a:r>
            <a:endParaRPr b="1"/>
          </a:p>
          <a:p>
            <a:pPr indent="0" lvl="0" marL="457200" rtl="0" algn="l">
              <a:spcBef>
                <a:spcPts val="1200"/>
              </a:spcBef>
              <a:spcAft>
                <a:spcPts val="0"/>
              </a:spcAft>
              <a:buNone/>
            </a:pPr>
            <a:r>
              <a:rPr lang="en" u="sng">
                <a:solidFill>
                  <a:schemeClr val="hlink"/>
                </a:solidFill>
                <a:hlinkClick r:id="rId5"/>
              </a:rPr>
              <a:t>Marathi-XMLR</a:t>
            </a:r>
            <a:endParaRPr/>
          </a:p>
          <a:p>
            <a:pPr indent="0" lvl="0" marL="457200" rtl="0" algn="l">
              <a:spcBef>
                <a:spcPts val="1200"/>
              </a:spcBef>
              <a:spcAft>
                <a:spcPts val="0"/>
              </a:spcAft>
              <a:buClr>
                <a:schemeClr val="dk1"/>
              </a:buClr>
              <a:buSzPct val="61111"/>
              <a:buFont typeface="Arial"/>
              <a:buNone/>
            </a:pPr>
            <a:r>
              <a:rPr lang="en" u="sng">
                <a:solidFill>
                  <a:schemeClr val="accent5"/>
                </a:solidFill>
                <a:hlinkClick r:id="rId6">
                  <a:extLst>
                    <a:ext uri="{A12FA001-AC4F-418D-AE19-62706E023703}">
                      <ahyp:hlinkClr val="tx"/>
                    </a:ext>
                  </a:extLst>
                </a:hlinkClick>
              </a:rPr>
              <a:t>Hindi-XMLR</a:t>
            </a:r>
            <a:endParaRPr/>
          </a:p>
          <a:p>
            <a:pPr indent="0" lvl="0" marL="45720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258750" y="1917000"/>
            <a:ext cx="2626500" cy="130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t>Thank You!</a:t>
            </a:r>
            <a:endParaRPr sz="3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4" name="Google Shape;64;p14"/>
          <p:cNvSpPr txBox="1"/>
          <p:nvPr>
            <p:ph idx="1" type="body"/>
          </p:nvPr>
        </p:nvSpPr>
        <p:spPr>
          <a:xfrm>
            <a:off x="277650" y="1309275"/>
            <a:ext cx="8588700" cy="37692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Clr>
                <a:schemeClr val="dk1"/>
              </a:buClr>
              <a:buSzPts val="1018"/>
              <a:buFont typeface="Arial"/>
              <a:buNone/>
            </a:pPr>
            <a:r>
              <a:rPr lang="en" sz="1600"/>
              <a:t>Social media has seen immense growth over the past decades and, with it, a subsequent increase in hate speech. Hate speech includes offensive language that can be derogatory and insulting and is usually directed to hurt someone's sentiment. </a:t>
            </a:r>
            <a:endParaRPr sz="1600"/>
          </a:p>
          <a:p>
            <a:pPr indent="0" lvl="0" marL="0" rtl="0" algn="l">
              <a:lnSpc>
                <a:spcPct val="95000"/>
              </a:lnSpc>
              <a:spcBef>
                <a:spcPts val="1200"/>
              </a:spcBef>
              <a:spcAft>
                <a:spcPts val="0"/>
              </a:spcAft>
              <a:buClr>
                <a:schemeClr val="dk1"/>
              </a:buClr>
              <a:buSzPts val="1018"/>
              <a:buFont typeface="Arial"/>
              <a:buNone/>
            </a:pPr>
            <a:r>
              <a:rPr lang="en" sz="1600"/>
              <a:t>This project aims to tackle the issue of hate speech in the Hindi and Marathi languages, two prominent languages spoken in India. There is a lack of attention for low-resource languages like Hindi and Marathi in the domain of hate speech detection.</a:t>
            </a:r>
            <a:endParaRPr sz="1600"/>
          </a:p>
          <a:p>
            <a:pPr indent="0" lvl="0" marL="0" rtl="0" algn="l">
              <a:lnSpc>
                <a:spcPct val="95000"/>
              </a:lnSpc>
              <a:spcBef>
                <a:spcPts val="1200"/>
              </a:spcBef>
              <a:spcAft>
                <a:spcPts val="0"/>
              </a:spcAft>
              <a:buClr>
                <a:schemeClr val="dk1"/>
              </a:buClr>
              <a:buSzPts val="1018"/>
              <a:buFont typeface="Arial"/>
              <a:buNone/>
            </a:pPr>
            <a:r>
              <a:t/>
            </a:r>
            <a:endParaRPr sz="1600"/>
          </a:p>
          <a:p>
            <a:pPr indent="0" lvl="0" marL="0" rtl="0" algn="l">
              <a:lnSpc>
                <a:spcPct val="95000"/>
              </a:lnSpc>
              <a:spcBef>
                <a:spcPts val="1200"/>
              </a:spcBef>
              <a:spcAft>
                <a:spcPts val="1200"/>
              </a:spcAft>
              <a:buClr>
                <a:schemeClr val="dk1"/>
              </a:buClr>
              <a:buSzPts val="1018"/>
              <a:buFont typeface="Arial"/>
              <a:buNone/>
            </a:pPr>
            <a:r>
              <a:rPr lang="en" sz="1600"/>
              <a:t>We have Implemented </a:t>
            </a:r>
            <a:r>
              <a:rPr b="1" lang="en" sz="1600"/>
              <a:t>cross lingual transfer learning</a:t>
            </a:r>
            <a:r>
              <a:rPr lang="en" sz="1600"/>
              <a:t> approach to evaluate and tried to improve performance of target languages(Marathi, Hindi) with limited training data. The ultimate objective is to provide effective tools for automatically identifying and mitigating hate speech in online content written in Hindi and Marathi.</a:t>
            </a:r>
            <a:endParaRPr sz="1600"/>
          </a:p>
        </p:txBody>
      </p:sp>
      <p:cxnSp>
        <p:nvCxnSpPr>
          <p:cNvPr id="65" name="Google Shape;65;p14"/>
          <p:cNvCxnSpPr/>
          <p:nvPr/>
        </p:nvCxnSpPr>
        <p:spPr>
          <a:xfrm flipH="1" rot="10800000">
            <a:off x="311700" y="932600"/>
            <a:ext cx="3217500" cy="11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nvSpPr>
        <p:spPr>
          <a:xfrm>
            <a:off x="385125" y="366500"/>
            <a:ext cx="3592500" cy="5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rPr>
              <a:t>Flow Diagram -</a:t>
            </a:r>
            <a:endParaRPr sz="2800">
              <a:solidFill>
                <a:schemeClr val="dk1"/>
              </a:solidFill>
            </a:endParaRPr>
          </a:p>
        </p:txBody>
      </p:sp>
      <p:cxnSp>
        <p:nvCxnSpPr>
          <p:cNvPr id="71" name="Google Shape;71;p15"/>
          <p:cNvCxnSpPr/>
          <p:nvPr/>
        </p:nvCxnSpPr>
        <p:spPr>
          <a:xfrm>
            <a:off x="385125" y="884900"/>
            <a:ext cx="3065100" cy="0"/>
          </a:xfrm>
          <a:prstGeom prst="straightConnector1">
            <a:avLst/>
          </a:prstGeom>
          <a:noFill/>
          <a:ln cap="flat" cmpd="sng" w="9525">
            <a:solidFill>
              <a:schemeClr val="dk2"/>
            </a:solidFill>
            <a:prstDash val="solid"/>
            <a:round/>
            <a:headEnd len="med" w="med" type="none"/>
            <a:tailEnd len="med" w="med" type="none"/>
          </a:ln>
        </p:spPr>
      </p:cxnSp>
      <p:pic>
        <p:nvPicPr>
          <p:cNvPr id="72" name="Google Shape;72;p15"/>
          <p:cNvPicPr preferRelativeResize="0"/>
          <p:nvPr/>
        </p:nvPicPr>
        <p:blipFill>
          <a:blip r:embed="rId3">
            <a:alphaModFix/>
          </a:blip>
          <a:stretch>
            <a:fillRect/>
          </a:stretch>
        </p:blipFill>
        <p:spPr>
          <a:xfrm>
            <a:off x="1100538" y="1097350"/>
            <a:ext cx="6942925" cy="38002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Mandate 2 - </a:t>
            </a:r>
            <a:r>
              <a:rPr b="1" lang="en" sz="1965">
                <a:solidFill>
                  <a:srgbClr val="434343"/>
                </a:solidFill>
              </a:rPr>
              <a:t>D</a:t>
            </a:r>
            <a:r>
              <a:rPr b="1" lang="en" sz="2076">
                <a:solidFill>
                  <a:srgbClr val="434343"/>
                </a:solidFill>
              </a:rPr>
              <a:t>atasets Description and Preprocessing</a:t>
            </a:r>
            <a:endParaRPr b="1" sz="2076">
              <a:solidFill>
                <a:srgbClr val="434343"/>
              </a:solidFill>
            </a:endParaRPr>
          </a:p>
          <a:p>
            <a:pPr indent="0" lvl="0" marL="0" rtl="0" algn="l">
              <a:spcBef>
                <a:spcPts val="0"/>
              </a:spcBef>
              <a:spcAft>
                <a:spcPts val="0"/>
              </a:spcAft>
              <a:buNone/>
            </a:pPr>
            <a:r>
              <a:t/>
            </a:r>
            <a:endParaRPr/>
          </a:p>
        </p:txBody>
      </p:sp>
      <p:sp>
        <p:nvSpPr>
          <p:cNvPr id="78" name="Google Shape;78;p16"/>
          <p:cNvSpPr txBox="1"/>
          <p:nvPr>
            <p:ph idx="1" type="body"/>
          </p:nvPr>
        </p:nvSpPr>
        <p:spPr>
          <a:xfrm>
            <a:off x="311700" y="1017725"/>
            <a:ext cx="8520600" cy="38370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en" sz="2017"/>
              <a:t>Datasets used (</a:t>
            </a:r>
            <a:r>
              <a:rPr lang="en" sz="2017" u="sng">
                <a:solidFill>
                  <a:schemeClr val="hlink"/>
                </a:solidFill>
                <a:hlinkClick r:id="rId3"/>
              </a:rPr>
              <a:t>link</a:t>
            </a:r>
            <a:r>
              <a:rPr lang="en" sz="2017"/>
              <a:t>):</a:t>
            </a:r>
            <a:endParaRPr sz="2017"/>
          </a:p>
          <a:p>
            <a:pPr indent="-325755" lvl="0" marL="457200" rtl="0" algn="l">
              <a:lnSpc>
                <a:spcPct val="115000"/>
              </a:lnSpc>
              <a:spcBef>
                <a:spcPts val="0"/>
              </a:spcBef>
              <a:spcAft>
                <a:spcPts val="0"/>
              </a:spcAft>
              <a:buSzPct val="100000"/>
              <a:buChar char="●"/>
            </a:pPr>
            <a:r>
              <a:rPr lang="en"/>
              <a:t>English - HASOC 2021, 2020, 2019</a:t>
            </a:r>
            <a:endParaRPr/>
          </a:p>
          <a:p>
            <a:pPr indent="-325755" lvl="0" marL="457200" rtl="0" algn="l">
              <a:lnSpc>
                <a:spcPct val="115000"/>
              </a:lnSpc>
              <a:spcBef>
                <a:spcPts val="0"/>
              </a:spcBef>
              <a:spcAft>
                <a:spcPts val="0"/>
              </a:spcAft>
              <a:buSzPct val="100000"/>
              <a:buChar char="●"/>
            </a:pPr>
            <a:r>
              <a:rPr lang="en"/>
              <a:t>Hindi </a:t>
            </a:r>
            <a:r>
              <a:rPr b="1" lang="en"/>
              <a:t>- </a:t>
            </a:r>
            <a:r>
              <a:rPr lang="en"/>
              <a:t>HASOC 2021 </a:t>
            </a:r>
            <a:endParaRPr/>
          </a:p>
          <a:p>
            <a:pPr indent="-325755" lvl="0" marL="457200" rtl="0" algn="l">
              <a:lnSpc>
                <a:spcPct val="115000"/>
              </a:lnSpc>
              <a:spcBef>
                <a:spcPts val="0"/>
              </a:spcBef>
              <a:spcAft>
                <a:spcPts val="0"/>
              </a:spcAft>
              <a:buSzPct val="94736"/>
              <a:buChar char="●"/>
            </a:pPr>
            <a:r>
              <a:rPr lang="en"/>
              <a:t>Marathi - HASOC and MOLD dataset</a:t>
            </a:r>
            <a:endParaRPr sz="1900"/>
          </a:p>
          <a:p>
            <a:pPr indent="0" lvl="0" marL="0" rtl="0" algn="l">
              <a:lnSpc>
                <a:spcPct val="100000"/>
              </a:lnSpc>
              <a:spcBef>
                <a:spcPts val="0"/>
              </a:spcBef>
              <a:spcAft>
                <a:spcPts val="0"/>
              </a:spcAft>
              <a:buNone/>
            </a:pPr>
            <a:r>
              <a:t/>
            </a:r>
            <a:endParaRPr sz="1900"/>
          </a:p>
          <a:p>
            <a:pPr indent="-325755" lvl="0" marL="457200" rtl="0" algn="l">
              <a:lnSpc>
                <a:spcPct val="115000"/>
              </a:lnSpc>
              <a:spcBef>
                <a:spcPts val="0"/>
              </a:spcBef>
              <a:spcAft>
                <a:spcPts val="0"/>
              </a:spcAft>
              <a:buSzPct val="100000"/>
              <a:buChar char="●"/>
            </a:pPr>
            <a:r>
              <a:rPr lang="en"/>
              <a:t>We focused on </a:t>
            </a:r>
            <a:r>
              <a:rPr b="1" lang="en"/>
              <a:t>lexical processing </a:t>
            </a:r>
            <a:r>
              <a:rPr lang="en"/>
              <a:t>of English, Hindi and Marathi text data.</a:t>
            </a:r>
            <a:endParaRPr/>
          </a:p>
          <a:p>
            <a:pPr indent="0" lvl="0" marL="457200" rtl="0" algn="l">
              <a:lnSpc>
                <a:spcPct val="115000"/>
              </a:lnSpc>
              <a:spcBef>
                <a:spcPts val="0"/>
              </a:spcBef>
              <a:spcAft>
                <a:spcPts val="0"/>
              </a:spcAft>
              <a:buNone/>
            </a:pPr>
            <a:r>
              <a:rPr lang="en"/>
              <a:t>Our processing steps included removing punctuation marks and special characters, hashtags  and URLs, which often clutter text data. </a:t>
            </a:r>
            <a:endParaRPr/>
          </a:p>
          <a:p>
            <a:pPr indent="0" lvl="0" marL="457200" rtl="0" algn="l">
              <a:lnSpc>
                <a:spcPct val="115000"/>
              </a:lnSpc>
              <a:spcBef>
                <a:spcPts val="0"/>
              </a:spcBef>
              <a:spcAft>
                <a:spcPts val="0"/>
              </a:spcAft>
              <a:buNone/>
            </a:pPr>
            <a:r>
              <a:t/>
            </a:r>
            <a:endParaRPr/>
          </a:p>
          <a:p>
            <a:pPr indent="-325755" lvl="0" marL="457200" rtl="0" algn="l">
              <a:lnSpc>
                <a:spcPct val="115000"/>
              </a:lnSpc>
              <a:spcBef>
                <a:spcPts val="0"/>
              </a:spcBef>
              <a:spcAft>
                <a:spcPts val="0"/>
              </a:spcAft>
              <a:buSzPct val="100000"/>
              <a:buChar char="●"/>
            </a:pPr>
            <a:r>
              <a:rPr lang="en"/>
              <a:t>We also tackled the challenge of handling emojis, a common element in online communication. Along with it we implemented removing stop words (common words with little value for analysis), converting all text to lowercase to maintain consistency, tokenization, lemmatization and sentence embedding.</a:t>
            </a:r>
            <a:endParaRPr/>
          </a:p>
          <a:p>
            <a:pPr indent="0" lvl="0" marL="457200" rtl="0" algn="l">
              <a:lnSpc>
                <a:spcPct val="115000"/>
              </a:lnSpc>
              <a:spcBef>
                <a:spcPts val="0"/>
              </a:spcBef>
              <a:spcAft>
                <a:spcPts val="0"/>
              </a:spcAft>
              <a:buNone/>
            </a:pPr>
            <a:r>
              <a:t/>
            </a:r>
            <a:endParaRPr/>
          </a:p>
          <a:p>
            <a:pPr indent="-325755" lvl="0" marL="457200" rtl="0" algn="l">
              <a:lnSpc>
                <a:spcPct val="115000"/>
              </a:lnSpc>
              <a:spcBef>
                <a:spcPts val="0"/>
              </a:spcBef>
              <a:spcAft>
                <a:spcPts val="0"/>
              </a:spcAft>
              <a:buSzPct val="100000"/>
              <a:buChar char="●"/>
            </a:pPr>
            <a:r>
              <a:rPr lang="en"/>
              <a:t>Libraries used- Pandas, re, NumPy, stopwordsiso,  emoji, scikit-learn, WordNetLemmatizer, BertTokenizer, fasttext, NLTK.</a:t>
            </a:r>
            <a:endParaRPr/>
          </a:p>
        </p:txBody>
      </p:sp>
      <p:cxnSp>
        <p:nvCxnSpPr>
          <p:cNvPr id="79" name="Google Shape;79;p16"/>
          <p:cNvCxnSpPr/>
          <p:nvPr/>
        </p:nvCxnSpPr>
        <p:spPr>
          <a:xfrm>
            <a:off x="354650" y="944150"/>
            <a:ext cx="7339500" cy="11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Mandate 3 -</a:t>
            </a:r>
            <a:endParaRPr sz="1911"/>
          </a:p>
        </p:txBody>
      </p:sp>
      <p:sp>
        <p:nvSpPr>
          <p:cNvPr id="85" name="Google Shape;85;p17"/>
          <p:cNvSpPr txBox="1"/>
          <p:nvPr>
            <p:ph idx="1" type="body"/>
          </p:nvPr>
        </p:nvSpPr>
        <p:spPr>
          <a:xfrm>
            <a:off x="311700" y="908975"/>
            <a:ext cx="8520600" cy="41925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W</a:t>
            </a:r>
            <a:r>
              <a:rPr lang="en" sz="1500"/>
              <a:t>e conducted </a:t>
            </a:r>
            <a:r>
              <a:rPr b="1" lang="en" sz="1500"/>
              <a:t>syntactic processing</a:t>
            </a:r>
            <a:r>
              <a:rPr lang="en" sz="1500"/>
              <a:t> of the data. Which involves breaking down sentences into their grammatical components, such as nouns, verbs, adjectives, and their relationships. Aim was to understand the roles played by each of the words in the sentence, and the relationship among words and to parse the grammatical structure of sentences to understand the proper meaning of the sentence. </a:t>
            </a:r>
            <a:endParaRPr sz="1500"/>
          </a:p>
          <a:p>
            <a:pPr indent="-323850" lvl="0" marL="457200" rtl="0" algn="l">
              <a:spcBef>
                <a:spcPts val="0"/>
              </a:spcBef>
              <a:spcAft>
                <a:spcPts val="0"/>
              </a:spcAft>
              <a:buSzPts val="1500"/>
              <a:buChar char="●"/>
            </a:pPr>
            <a:r>
              <a:rPr lang="en" sz="1500"/>
              <a:t>Furthermore, we conducted model selection and </a:t>
            </a:r>
            <a:r>
              <a:rPr b="1" lang="en" sz="1500"/>
              <a:t>Fine-tuning of BERT Based models</a:t>
            </a:r>
            <a:r>
              <a:rPr lang="en" sz="1500"/>
              <a:t> on English text for a Hate speech detection task. We compared various models' performances to determine the most effective approach. We also analysed results of fine tuning multilingual bert based models on limited target language data.</a:t>
            </a:r>
            <a:endParaRPr sz="1500"/>
          </a:p>
          <a:p>
            <a:pPr indent="-323850" lvl="0" marL="457200" rtl="0" algn="l">
              <a:spcBef>
                <a:spcPts val="0"/>
              </a:spcBef>
              <a:spcAft>
                <a:spcPts val="0"/>
              </a:spcAft>
              <a:buSzPts val="1500"/>
              <a:buChar char="●"/>
            </a:pPr>
            <a:r>
              <a:rPr lang="en" sz="1500"/>
              <a:t>Models used - </a:t>
            </a:r>
            <a:endParaRPr sz="1500"/>
          </a:p>
          <a:p>
            <a:pPr indent="-323850" lvl="1" marL="914400" rtl="0" algn="l">
              <a:spcBef>
                <a:spcPts val="0"/>
              </a:spcBef>
              <a:spcAft>
                <a:spcPts val="0"/>
              </a:spcAft>
              <a:buSzPts val="1500"/>
              <a:buChar char="○"/>
            </a:pPr>
            <a:r>
              <a:rPr lang="en" sz="1500"/>
              <a:t>BERT(bert-base-uncased)</a:t>
            </a:r>
            <a:endParaRPr sz="1500"/>
          </a:p>
          <a:p>
            <a:pPr indent="-323850" lvl="1" marL="914400" rtl="0" algn="l">
              <a:spcBef>
                <a:spcPts val="0"/>
              </a:spcBef>
              <a:spcAft>
                <a:spcPts val="0"/>
              </a:spcAft>
              <a:buSzPts val="1500"/>
              <a:buChar char="○"/>
            </a:pPr>
            <a:r>
              <a:rPr lang="en" sz="1500"/>
              <a:t>mBERT(bert-multilingual-base-uncased)</a:t>
            </a:r>
            <a:endParaRPr sz="1500"/>
          </a:p>
          <a:p>
            <a:pPr indent="-323850" lvl="1" marL="914400" rtl="0" algn="l">
              <a:spcBef>
                <a:spcPts val="0"/>
              </a:spcBef>
              <a:spcAft>
                <a:spcPts val="0"/>
              </a:spcAft>
              <a:buSzPts val="1500"/>
              <a:buChar char="○"/>
            </a:pPr>
            <a:r>
              <a:rPr lang="en" sz="1500"/>
              <a:t>XLM-RoBERTa</a:t>
            </a:r>
            <a:endParaRPr sz="1500"/>
          </a:p>
          <a:p>
            <a:pPr indent="-323850" lvl="1" marL="914400" rtl="0" algn="l">
              <a:spcBef>
                <a:spcPts val="0"/>
              </a:spcBef>
              <a:spcAft>
                <a:spcPts val="0"/>
              </a:spcAft>
              <a:buSzPts val="1500"/>
              <a:buChar char="○"/>
            </a:pPr>
            <a:r>
              <a:rPr lang="en" sz="1500"/>
              <a:t>IndicBERT</a:t>
            </a:r>
            <a:endParaRPr sz="1500"/>
          </a:p>
          <a:p>
            <a:pPr indent="-323850" lvl="1" marL="914400" rtl="0" algn="l">
              <a:spcBef>
                <a:spcPts val="0"/>
              </a:spcBef>
              <a:spcAft>
                <a:spcPts val="0"/>
              </a:spcAft>
              <a:buSzPts val="1500"/>
              <a:buChar char="○"/>
            </a:pPr>
            <a:r>
              <a:rPr lang="en" sz="1500"/>
              <a:t>MuRIL</a:t>
            </a:r>
            <a:endParaRPr sz="1500"/>
          </a:p>
        </p:txBody>
      </p:sp>
      <p:cxnSp>
        <p:nvCxnSpPr>
          <p:cNvPr id="86" name="Google Shape;86;p17"/>
          <p:cNvCxnSpPr/>
          <p:nvPr/>
        </p:nvCxnSpPr>
        <p:spPr>
          <a:xfrm flipH="1" rot="10800000">
            <a:off x="295925" y="908975"/>
            <a:ext cx="2289900" cy="11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Results - </a:t>
            </a:r>
            <a:endParaRPr/>
          </a:p>
        </p:txBody>
      </p:sp>
      <p:sp>
        <p:nvSpPr>
          <p:cNvPr id="92" name="Google Shape;92;p18"/>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H</a:t>
            </a:r>
            <a:r>
              <a:rPr lang="en" sz="1500"/>
              <a:t>ate speech detection evaluation using F1-score(average=macro):</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b="1" sz="1500"/>
          </a:p>
          <a:p>
            <a:pPr indent="0" lvl="0" marL="0" rtl="0" algn="l">
              <a:spcBef>
                <a:spcPts val="1200"/>
              </a:spcBef>
              <a:spcAft>
                <a:spcPts val="1200"/>
              </a:spcAft>
              <a:buNone/>
            </a:pPr>
            <a:r>
              <a:rPr b="1" lang="en" sz="1500"/>
              <a:t>XMLR </a:t>
            </a:r>
            <a:r>
              <a:rPr lang="en" sz="1500"/>
              <a:t>model is giving favorable results across all datasets. For Hindi and Marathi, we initially analyzed the results by directly fine-tuning models on the available data. However, the number of samples for Marathi and Hindi is limited. Subsequently, we applied cross-lingual transfer techniques to the Hindi and Marathi texts.</a:t>
            </a:r>
            <a:endParaRPr sz="1500"/>
          </a:p>
        </p:txBody>
      </p:sp>
      <p:cxnSp>
        <p:nvCxnSpPr>
          <p:cNvPr id="93" name="Google Shape;93;p18"/>
          <p:cNvCxnSpPr/>
          <p:nvPr/>
        </p:nvCxnSpPr>
        <p:spPr>
          <a:xfrm flipH="1" rot="10800000">
            <a:off x="342900" y="1014650"/>
            <a:ext cx="3534600" cy="11700"/>
          </a:xfrm>
          <a:prstGeom prst="straightConnector1">
            <a:avLst/>
          </a:prstGeom>
          <a:noFill/>
          <a:ln cap="flat" cmpd="sng" w="9525">
            <a:solidFill>
              <a:schemeClr val="dk2"/>
            </a:solidFill>
            <a:prstDash val="solid"/>
            <a:round/>
            <a:headEnd len="med" w="med" type="none"/>
            <a:tailEnd len="med" w="med" type="none"/>
          </a:ln>
        </p:spPr>
      </p:cxnSp>
      <p:pic>
        <p:nvPicPr>
          <p:cNvPr id="94" name="Google Shape;94;p18"/>
          <p:cNvPicPr preferRelativeResize="0"/>
          <p:nvPr/>
        </p:nvPicPr>
        <p:blipFill>
          <a:blip r:embed="rId3">
            <a:alphaModFix/>
          </a:blip>
          <a:stretch>
            <a:fillRect/>
          </a:stretch>
        </p:blipFill>
        <p:spPr>
          <a:xfrm>
            <a:off x="1125150" y="1663278"/>
            <a:ext cx="7005925" cy="195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Mandate 4- </a:t>
            </a:r>
            <a:endParaRPr/>
          </a:p>
        </p:txBody>
      </p:sp>
      <p:sp>
        <p:nvSpPr>
          <p:cNvPr id="100" name="Google Shape;100;p19"/>
          <p:cNvSpPr txBox="1"/>
          <p:nvPr>
            <p:ph idx="1" type="body"/>
          </p:nvPr>
        </p:nvSpPr>
        <p:spPr>
          <a:xfrm>
            <a:off x="354600" y="1090075"/>
            <a:ext cx="8434800" cy="3897300"/>
          </a:xfrm>
          <a:prstGeom prst="rect">
            <a:avLst/>
          </a:prstGeom>
        </p:spPr>
        <p:txBody>
          <a:bodyPr anchorCtr="0" anchor="t" bIns="91425" lIns="91425" spcFirstLastPara="1" rIns="91425" wrap="square" tIns="91425">
            <a:noAutofit/>
          </a:bodyPr>
          <a:lstStyle/>
          <a:p>
            <a:pPr indent="-336550" lvl="0" marL="457200" rtl="0" algn="l">
              <a:lnSpc>
                <a:spcPct val="95000"/>
              </a:lnSpc>
              <a:spcBef>
                <a:spcPts val="0"/>
              </a:spcBef>
              <a:spcAft>
                <a:spcPts val="0"/>
              </a:spcAft>
              <a:buSzPts val="1700"/>
              <a:buChar char="●"/>
            </a:pPr>
            <a:r>
              <a:rPr lang="en" sz="1700"/>
              <a:t>Along with models evaluated in previous mandate, in this mandate</a:t>
            </a:r>
            <a:r>
              <a:rPr lang="en" sz="1700"/>
              <a:t> we evaluated the Hindi and Marathi datasets using the </a:t>
            </a:r>
            <a:r>
              <a:rPr b="1" lang="en" sz="1700"/>
              <a:t>IndicBERT and Finetuned MURIL </a:t>
            </a:r>
            <a:r>
              <a:rPr lang="en" sz="1700"/>
              <a:t>model.</a:t>
            </a:r>
            <a:endParaRPr sz="1700"/>
          </a:p>
          <a:p>
            <a:pPr indent="0" lvl="0" marL="457200" rtl="0" algn="l">
              <a:lnSpc>
                <a:spcPct val="95000"/>
              </a:lnSpc>
              <a:spcBef>
                <a:spcPts val="1200"/>
              </a:spcBef>
              <a:spcAft>
                <a:spcPts val="0"/>
              </a:spcAft>
              <a:buNone/>
            </a:pPr>
            <a:r>
              <a:t/>
            </a:r>
            <a:endParaRPr sz="1700"/>
          </a:p>
          <a:p>
            <a:pPr indent="-336550" lvl="0" marL="457200" rtl="0" algn="l">
              <a:lnSpc>
                <a:spcPct val="95000"/>
              </a:lnSpc>
              <a:spcBef>
                <a:spcPts val="1200"/>
              </a:spcBef>
              <a:spcAft>
                <a:spcPts val="0"/>
              </a:spcAft>
              <a:buSzPts val="1700"/>
              <a:buChar char="●"/>
            </a:pPr>
            <a:r>
              <a:rPr lang="en" sz="1700"/>
              <a:t>We applied </a:t>
            </a:r>
            <a:r>
              <a:rPr b="1" lang="en" sz="1700"/>
              <a:t>cross-lingual transfer learning</a:t>
            </a:r>
            <a:r>
              <a:rPr lang="en" sz="1700"/>
              <a:t> on the finetuned models on english text to get results of Marathi and Hindi texts. In this we tried two methods without giving any example of target language and by providing some samples of target language in training. </a:t>
            </a:r>
            <a:endParaRPr sz="1700"/>
          </a:p>
          <a:p>
            <a:pPr indent="0" lvl="0" marL="457200" rtl="0" algn="l">
              <a:lnSpc>
                <a:spcPct val="95000"/>
              </a:lnSpc>
              <a:spcBef>
                <a:spcPts val="1200"/>
              </a:spcBef>
              <a:spcAft>
                <a:spcPts val="0"/>
              </a:spcAft>
              <a:buNone/>
            </a:pPr>
            <a:r>
              <a:t/>
            </a:r>
            <a:endParaRPr sz="1700"/>
          </a:p>
          <a:p>
            <a:pPr indent="-336550" lvl="0" marL="457200" rtl="0" algn="l">
              <a:lnSpc>
                <a:spcPct val="95000"/>
              </a:lnSpc>
              <a:spcBef>
                <a:spcPts val="1200"/>
              </a:spcBef>
              <a:spcAft>
                <a:spcPts val="0"/>
              </a:spcAft>
              <a:buSzPts val="1700"/>
              <a:buChar char="●"/>
            </a:pPr>
            <a:r>
              <a:rPr lang="en" sz="1700">
                <a:highlight>
                  <a:srgbClr val="FFFFFF"/>
                </a:highlight>
                <a:latin typeface="Roboto"/>
                <a:ea typeface="Roboto"/>
                <a:cs typeface="Roboto"/>
                <a:sym typeface="Roboto"/>
              </a:rPr>
              <a:t>Further, we evaluated the results obtained from the </a:t>
            </a:r>
            <a:r>
              <a:rPr b="1" lang="en" sz="1700">
                <a:highlight>
                  <a:srgbClr val="FFFFFF"/>
                </a:highlight>
                <a:latin typeface="Roboto"/>
                <a:ea typeface="Roboto"/>
                <a:cs typeface="Roboto"/>
                <a:sym typeface="Roboto"/>
              </a:rPr>
              <a:t>FLANT5</a:t>
            </a:r>
            <a:r>
              <a:rPr lang="en" sz="1700">
                <a:highlight>
                  <a:srgbClr val="FFFFFF"/>
                </a:highlight>
                <a:latin typeface="Roboto"/>
                <a:ea typeface="Roboto"/>
                <a:cs typeface="Roboto"/>
                <a:sym typeface="Roboto"/>
              </a:rPr>
              <a:t> model, which is opensource</a:t>
            </a:r>
            <a:r>
              <a:rPr b="1" lang="en" sz="1700">
                <a:highlight>
                  <a:srgbClr val="FFFFFF"/>
                </a:highlight>
                <a:latin typeface="Roboto"/>
                <a:ea typeface="Roboto"/>
                <a:cs typeface="Roboto"/>
                <a:sym typeface="Roboto"/>
              </a:rPr>
              <a:t> Instruction Finetuned LLM</a:t>
            </a:r>
            <a:r>
              <a:rPr lang="en" sz="1700">
                <a:highlight>
                  <a:srgbClr val="FFFFFF"/>
                </a:highlight>
                <a:latin typeface="Roboto"/>
                <a:ea typeface="Roboto"/>
                <a:cs typeface="Roboto"/>
                <a:sym typeface="Roboto"/>
              </a:rPr>
              <a:t> . Without fine-tuning and using prompts, we examined the model's performance</a:t>
            </a:r>
            <a:r>
              <a:rPr lang="en" sz="1700">
                <a:solidFill>
                  <a:schemeClr val="dk1"/>
                </a:solidFill>
                <a:highlight>
                  <a:srgbClr val="FFFFFF"/>
                </a:highlight>
                <a:latin typeface="Roboto"/>
                <a:ea typeface="Roboto"/>
                <a:cs typeface="Roboto"/>
                <a:sym typeface="Roboto"/>
              </a:rPr>
              <a:t>.</a:t>
            </a:r>
            <a:endParaRPr sz="1700">
              <a:solidFill>
                <a:schemeClr val="dk1"/>
              </a:solidFill>
            </a:endParaRPr>
          </a:p>
        </p:txBody>
      </p:sp>
      <p:cxnSp>
        <p:nvCxnSpPr>
          <p:cNvPr id="101" name="Google Shape;101;p19"/>
          <p:cNvCxnSpPr/>
          <p:nvPr/>
        </p:nvCxnSpPr>
        <p:spPr>
          <a:xfrm flipH="1" rot="10800000">
            <a:off x="378125" y="967675"/>
            <a:ext cx="1926000" cy="11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Screenshots</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20"/>
          <p:cNvPicPr preferRelativeResize="0"/>
          <p:nvPr/>
        </p:nvPicPr>
        <p:blipFill>
          <a:blip r:embed="rId3">
            <a:alphaModFix/>
          </a:blip>
          <a:stretch>
            <a:fillRect/>
          </a:stretch>
        </p:blipFill>
        <p:spPr>
          <a:xfrm>
            <a:off x="311700" y="1152475"/>
            <a:ext cx="4028125" cy="3241500"/>
          </a:xfrm>
          <a:prstGeom prst="rect">
            <a:avLst/>
          </a:prstGeom>
          <a:noFill/>
          <a:ln>
            <a:noFill/>
          </a:ln>
        </p:spPr>
      </p:pic>
      <p:pic>
        <p:nvPicPr>
          <p:cNvPr id="109" name="Google Shape;109;p20"/>
          <p:cNvPicPr preferRelativeResize="0"/>
          <p:nvPr/>
        </p:nvPicPr>
        <p:blipFill>
          <a:blip r:embed="rId4">
            <a:alphaModFix/>
          </a:blip>
          <a:stretch>
            <a:fillRect/>
          </a:stretch>
        </p:blipFill>
        <p:spPr>
          <a:xfrm>
            <a:off x="4252749" y="1152475"/>
            <a:ext cx="4891250" cy="3241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t>
            </a:r>
            <a:endParaRPr/>
          </a:p>
        </p:txBody>
      </p:sp>
      <p:sp>
        <p:nvSpPr>
          <p:cNvPr id="115" name="Google Shape;115;p21"/>
          <p:cNvSpPr txBox="1"/>
          <p:nvPr>
            <p:ph idx="1" type="body"/>
          </p:nvPr>
        </p:nvSpPr>
        <p:spPr>
          <a:xfrm>
            <a:off x="2355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a:t>Cross-lingual hate speech detection evaluation using </a:t>
            </a:r>
            <a:r>
              <a:rPr b="1" lang="en"/>
              <a:t>F1-score</a:t>
            </a:r>
            <a:r>
              <a:rPr lang="en"/>
              <a:t>(average=macro):</a:t>
            </a:r>
            <a:endParaRPr/>
          </a:p>
          <a:p>
            <a:pPr indent="0" lvl="0" marL="0" rtl="0" algn="l">
              <a:spcBef>
                <a:spcPts val="1200"/>
              </a:spcBef>
              <a:spcAft>
                <a:spcPts val="1200"/>
              </a:spcAft>
              <a:buNone/>
            </a:pPr>
            <a:r>
              <a:t/>
            </a:r>
            <a:endParaRPr/>
          </a:p>
        </p:txBody>
      </p:sp>
      <p:cxnSp>
        <p:nvCxnSpPr>
          <p:cNvPr id="116" name="Google Shape;116;p21"/>
          <p:cNvCxnSpPr/>
          <p:nvPr/>
        </p:nvCxnSpPr>
        <p:spPr>
          <a:xfrm>
            <a:off x="311700" y="944150"/>
            <a:ext cx="1679400" cy="0"/>
          </a:xfrm>
          <a:prstGeom prst="straightConnector1">
            <a:avLst/>
          </a:prstGeom>
          <a:noFill/>
          <a:ln cap="flat" cmpd="sng" w="9525">
            <a:solidFill>
              <a:schemeClr val="dk2"/>
            </a:solidFill>
            <a:prstDash val="solid"/>
            <a:round/>
            <a:headEnd len="med" w="med" type="none"/>
            <a:tailEnd len="med" w="med" type="none"/>
          </a:ln>
        </p:spPr>
      </p:cxnSp>
      <p:sp>
        <p:nvSpPr>
          <p:cNvPr id="117" name="Google Shape;117;p21"/>
          <p:cNvSpPr txBox="1"/>
          <p:nvPr/>
        </p:nvSpPr>
        <p:spPr>
          <a:xfrm>
            <a:off x="441350" y="4043900"/>
            <a:ext cx="7494600" cy="7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2"/>
                </a:solidFill>
              </a:rPr>
              <a:t>From different models and techniques used so far we observed that XLM-R Model gives the best performance on cross lingual transfer approach</a:t>
            </a:r>
            <a:endParaRPr sz="1700">
              <a:solidFill>
                <a:schemeClr val="dk2"/>
              </a:solidFill>
            </a:endParaRPr>
          </a:p>
        </p:txBody>
      </p:sp>
      <p:pic>
        <p:nvPicPr>
          <p:cNvPr id="118" name="Google Shape;118;p21"/>
          <p:cNvPicPr preferRelativeResize="0"/>
          <p:nvPr/>
        </p:nvPicPr>
        <p:blipFill>
          <a:blip r:embed="rId3">
            <a:alphaModFix/>
          </a:blip>
          <a:stretch>
            <a:fillRect/>
          </a:stretch>
        </p:blipFill>
        <p:spPr>
          <a:xfrm>
            <a:off x="743850" y="1580800"/>
            <a:ext cx="7868825" cy="2246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