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8" r:id="rId3"/>
    <p:sldId id="259" r:id="rId4"/>
    <p:sldId id="260" r:id="rId5"/>
    <p:sldId id="263" r:id="rId6"/>
    <p:sldId id="261" r:id="rId7"/>
    <p:sldId id="262" r:id="rId8"/>
    <p:sldId id="264" r:id="rId9"/>
    <p:sldId id="266" r:id="rId10"/>
    <p:sldId id="270" r:id="rId11"/>
    <p:sldId id="267" r:id="rId12"/>
    <p:sldId id="269" r:id="rId13"/>
    <p:sldId id="268"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9"/>
  </p:normalViewPr>
  <p:slideViewPr>
    <p:cSldViewPr snapToGrid="0">
      <p:cViewPr varScale="1">
        <p:scale>
          <a:sx n="78" d="100"/>
          <a:sy n="78" d="100"/>
        </p:scale>
        <p:origin x="85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63A374-E257-BA40-8027-2F76366D0775}" type="datetimeFigureOut">
              <a:rPr lang="en-US" smtClean="0"/>
              <a:t>10/15/2024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0A341E-1834-1A45-B594-3CD153D3973B}" type="slidenum">
              <a:rPr lang="en-US" smtClean="0"/>
              <a:t>‹#›</a:t>
            </a:fld>
            <a:endParaRPr lang="en-US"/>
          </a:p>
        </p:txBody>
      </p:sp>
    </p:spTree>
    <p:extLst>
      <p:ext uri="{BB962C8B-B14F-4D97-AF65-F5344CB8AC3E}">
        <p14:creationId xmlns:p14="http://schemas.microsoft.com/office/powerpoint/2010/main" val="3830509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p:cNvSpPr>
            <a:spLocks noGrp="1"/>
          </p:cNvSpPr>
          <p:nvPr>
            <p:ph type="sldNum" sz="quarter" idx="5"/>
          </p:nvPr>
        </p:nvSpPr>
        <p:spPr/>
        <p:txBody>
          <a:bodyPr/>
          <a:lstStyle/>
          <a:p>
            <a:fld id="{7919DA09-95EA-445C-8C87-C274365D506A}" type="slidenum">
              <a:rPr lang="en-IN" smtClean="0"/>
              <a:t>2</a:t>
            </a:fld>
            <a:endParaRPr lang="en-IN"/>
          </a:p>
        </p:txBody>
      </p:sp>
    </p:spTree>
    <p:extLst>
      <p:ext uri="{BB962C8B-B14F-4D97-AF65-F5344CB8AC3E}">
        <p14:creationId xmlns:p14="http://schemas.microsoft.com/office/powerpoint/2010/main" val="1162418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BF830B-382D-4FD6-434E-0BBDCF5E89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196566-B6F3-EC01-B4A3-3FB85FCCDA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4399BA-F3EB-A22D-A4FF-0C2EFD0CFD1A}"/>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2AD36BCB-BBD4-7CE0-64D2-8A144E8262F9}"/>
              </a:ext>
            </a:extLst>
          </p:cNvPr>
          <p:cNvSpPr>
            <a:spLocks noGrp="1"/>
          </p:cNvSpPr>
          <p:nvPr>
            <p:ph type="sldNum" sz="quarter" idx="5"/>
          </p:nvPr>
        </p:nvSpPr>
        <p:spPr/>
        <p:txBody>
          <a:bodyPr/>
          <a:lstStyle/>
          <a:p>
            <a:fld id="{7919DA09-95EA-445C-8C87-C274365D506A}" type="slidenum">
              <a:rPr lang="en-IN" smtClean="0"/>
              <a:t>11</a:t>
            </a:fld>
            <a:endParaRPr lang="en-IN"/>
          </a:p>
        </p:txBody>
      </p:sp>
    </p:spTree>
    <p:extLst>
      <p:ext uri="{BB962C8B-B14F-4D97-AF65-F5344CB8AC3E}">
        <p14:creationId xmlns:p14="http://schemas.microsoft.com/office/powerpoint/2010/main" val="31549300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D6792D-C446-A432-47BF-358D3377EA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664D56-752E-AAB8-FA6C-6D6DCD316C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BE22E6-5FEC-279A-D1E5-BD37553BA92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3DDA503-B28B-DAF6-06B1-25C3B157A1D6}"/>
              </a:ext>
            </a:extLst>
          </p:cNvPr>
          <p:cNvSpPr>
            <a:spLocks noGrp="1"/>
          </p:cNvSpPr>
          <p:nvPr>
            <p:ph type="sldNum" sz="quarter" idx="5"/>
          </p:nvPr>
        </p:nvSpPr>
        <p:spPr/>
        <p:txBody>
          <a:bodyPr/>
          <a:lstStyle/>
          <a:p>
            <a:fld id="{7919DA09-95EA-445C-8C87-C274365D506A}" type="slidenum">
              <a:rPr lang="en-IN" smtClean="0"/>
              <a:t>12</a:t>
            </a:fld>
            <a:endParaRPr lang="en-IN"/>
          </a:p>
        </p:txBody>
      </p:sp>
    </p:spTree>
    <p:extLst>
      <p:ext uri="{BB962C8B-B14F-4D97-AF65-F5344CB8AC3E}">
        <p14:creationId xmlns:p14="http://schemas.microsoft.com/office/powerpoint/2010/main" val="7447901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67E67-3BFC-BDEF-8A87-69915E0289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9C607F-B2C3-67D4-ECF1-8B50363CFC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665FB2-1C9D-4050-EC01-3E3199597CB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F26BA3AD-C1FB-EA75-B7B4-E8A6244F1F42}"/>
              </a:ext>
            </a:extLst>
          </p:cNvPr>
          <p:cNvSpPr>
            <a:spLocks noGrp="1"/>
          </p:cNvSpPr>
          <p:nvPr>
            <p:ph type="sldNum" sz="quarter" idx="5"/>
          </p:nvPr>
        </p:nvSpPr>
        <p:spPr/>
        <p:txBody>
          <a:bodyPr/>
          <a:lstStyle/>
          <a:p>
            <a:fld id="{7919DA09-95EA-445C-8C87-C274365D506A}" type="slidenum">
              <a:rPr lang="en-IN" smtClean="0"/>
              <a:t>13</a:t>
            </a:fld>
            <a:endParaRPr lang="en-IN"/>
          </a:p>
        </p:txBody>
      </p:sp>
    </p:spTree>
    <p:extLst>
      <p:ext uri="{BB962C8B-B14F-4D97-AF65-F5344CB8AC3E}">
        <p14:creationId xmlns:p14="http://schemas.microsoft.com/office/powerpoint/2010/main" val="3009000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F6BE56-EE12-A068-7411-268FC106A0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120719-7949-65F4-8567-807B824705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093F43-CD27-67E6-F270-891B76509BC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E7549705-963A-05A0-9B13-88F583F8A0CD}"/>
              </a:ext>
            </a:extLst>
          </p:cNvPr>
          <p:cNvSpPr>
            <a:spLocks noGrp="1"/>
          </p:cNvSpPr>
          <p:nvPr>
            <p:ph type="sldNum" sz="quarter" idx="5"/>
          </p:nvPr>
        </p:nvSpPr>
        <p:spPr/>
        <p:txBody>
          <a:bodyPr/>
          <a:lstStyle/>
          <a:p>
            <a:fld id="{7919DA09-95EA-445C-8C87-C274365D506A}" type="slidenum">
              <a:rPr lang="en-IN" smtClean="0"/>
              <a:t>3</a:t>
            </a:fld>
            <a:endParaRPr lang="en-IN"/>
          </a:p>
        </p:txBody>
      </p:sp>
    </p:spTree>
    <p:extLst>
      <p:ext uri="{BB962C8B-B14F-4D97-AF65-F5344CB8AC3E}">
        <p14:creationId xmlns:p14="http://schemas.microsoft.com/office/powerpoint/2010/main" val="3640149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990C58-30EB-33E3-EF44-3DB9F34A5F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BFC2EB-83B8-88ED-F0B3-6821DDF228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F76099-BC16-C0D6-F315-4BC62070E3F9}"/>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E2A9CDA9-0E55-9774-8481-CF12B566A576}"/>
              </a:ext>
            </a:extLst>
          </p:cNvPr>
          <p:cNvSpPr>
            <a:spLocks noGrp="1"/>
          </p:cNvSpPr>
          <p:nvPr>
            <p:ph type="sldNum" sz="quarter" idx="5"/>
          </p:nvPr>
        </p:nvSpPr>
        <p:spPr/>
        <p:txBody>
          <a:bodyPr/>
          <a:lstStyle/>
          <a:p>
            <a:fld id="{7919DA09-95EA-445C-8C87-C274365D506A}" type="slidenum">
              <a:rPr lang="en-IN" smtClean="0"/>
              <a:t>4</a:t>
            </a:fld>
            <a:endParaRPr lang="en-IN"/>
          </a:p>
        </p:txBody>
      </p:sp>
    </p:spTree>
    <p:extLst>
      <p:ext uri="{BB962C8B-B14F-4D97-AF65-F5344CB8AC3E}">
        <p14:creationId xmlns:p14="http://schemas.microsoft.com/office/powerpoint/2010/main" val="2767482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0A7FFA-FD7B-6376-1C93-E8193B5BF3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F760C2-D073-3669-8111-B01FD6A2F0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598FB7-239D-110B-BB62-72A15F31E2AD}"/>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61B8A10C-68BC-84BC-BDD8-212AB99DA5F9}"/>
              </a:ext>
            </a:extLst>
          </p:cNvPr>
          <p:cNvSpPr>
            <a:spLocks noGrp="1"/>
          </p:cNvSpPr>
          <p:nvPr>
            <p:ph type="sldNum" sz="quarter" idx="5"/>
          </p:nvPr>
        </p:nvSpPr>
        <p:spPr/>
        <p:txBody>
          <a:bodyPr/>
          <a:lstStyle/>
          <a:p>
            <a:fld id="{7919DA09-95EA-445C-8C87-C274365D506A}" type="slidenum">
              <a:rPr lang="en-IN" smtClean="0"/>
              <a:t>5</a:t>
            </a:fld>
            <a:endParaRPr lang="en-IN"/>
          </a:p>
        </p:txBody>
      </p:sp>
    </p:spTree>
    <p:extLst>
      <p:ext uri="{BB962C8B-B14F-4D97-AF65-F5344CB8AC3E}">
        <p14:creationId xmlns:p14="http://schemas.microsoft.com/office/powerpoint/2010/main" val="3963318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9BA155-0859-F2CC-A345-55D6207F1A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5E583F-BEFD-6DD1-ECB9-E0C1457630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D35B20-B7B1-88E1-6E6D-2D7C97C6DD37}"/>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D24FA1F5-D943-7DBD-EAF6-79A2FF602FDE}"/>
              </a:ext>
            </a:extLst>
          </p:cNvPr>
          <p:cNvSpPr>
            <a:spLocks noGrp="1"/>
          </p:cNvSpPr>
          <p:nvPr>
            <p:ph type="sldNum" sz="quarter" idx="5"/>
          </p:nvPr>
        </p:nvSpPr>
        <p:spPr/>
        <p:txBody>
          <a:bodyPr/>
          <a:lstStyle/>
          <a:p>
            <a:fld id="{7919DA09-95EA-445C-8C87-C274365D506A}" type="slidenum">
              <a:rPr lang="en-IN" smtClean="0"/>
              <a:t>6</a:t>
            </a:fld>
            <a:endParaRPr lang="en-IN"/>
          </a:p>
        </p:txBody>
      </p:sp>
    </p:spTree>
    <p:extLst>
      <p:ext uri="{BB962C8B-B14F-4D97-AF65-F5344CB8AC3E}">
        <p14:creationId xmlns:p14="http://schemas.microsoft.com/office/powerpoint/2010/main" val="4096012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2FD23A-7A24-D5F0-0516-A1D64FFE4F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F63BC1-5DFE-8FA4-1413-E33597F89A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B82184-4F7D-6F2F-263C-C6681DEAAC6B}"/>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B6CBB31-9976-2511-D035-7DEBF35FA2B9}"/>
              </a:ext>
            </a:extLst>
          </p:cNvPr>
          <p:cNvSpPr>
            <a:spLocks noGrp="1"/>
          </p:cNvSpPr>
          <p:nvPr>
            <p:ph type="sldNum" sz="quarter" idx="5"/>
          </p:nvPr>
        </p:nvSpPr>
        <p:spPr/>
        <p:txBody>
          <a:bodyPr/>
          <a:lstStyle/>
          <a:p>
            <a:fld id="{7919DA09-95EA-445C-8C87-C274365D506A}" type="slidenum">
              <a:rPr lang="en-IN" smtClean="0"/>
              <a:t>7</a:t>
            </a:fld>
            <a:endParaRPr lang="en-IN"/>
          </a:p>
        </p:txBody>
      </p:sp>
    </p:spTree>
    <p:extLst>
      <p:ext uri="{BB962C8B-B14F-4D97-AF65-F5344CB8AC3E}">
        <p14:creationId xmlns:p14="http://schemas.microsoft.com/office/powerpoint/2010/main" val="763271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4DC66E-0EBF-BA36-EFB2-E592E49533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D3ABEA-D491-628E-3291-E60B43BFCB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2A1F80-F08E-874A-8BD9-E84B30FEDDD0}"/>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75A263E-C21C-701F-7953-FB790DD27688}"/>
              </a:ext>
            </a:extLst>
          </p:cNvPr>
          <p:cNvSpPr>
            <a:spLocks noGrp="1"/>
          </p:cNvSpPr>
          <p:nvPr>
            <p:ph type="sldNum" sz="quarter" idx="5"/>
          </p:nvPr>
        </p:nvSpPr>
        <p:spPr/>
        <p:txBody>
          <a:bodyPr/>
          <a:lstStyle/>
          <a:p>
            <a:fld id="{7919DA09-95EA-445C-8C87-C274365D506A}" type="slidenum">
              <a:rPr lang="en-IN" smtClean="0"/>
              <a:t>8</a:t>
            </a:fld>
            <a:endParaRPr lang="en-IN"/>
          </a:p>
        </p:txBody>
      </p:sp>
    </p:spTree>
    <p:extLst>
      <p:ext uri="{BB962C8B-B14F-4D97-AF65-F5344CB8AC3E}">
        <p14:creationId xmlns:p14="http://schemas.microsoft.com/office/powerpoint/2010/main" val="1400548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CD652A-BA82-B828-30CD-4F38C2922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9A1B93-0E48-0FD5-048F-3DC3C2E095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F96148-975E-DEEF-31C9-F814A491072F}"/>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01574BBB-D07F-F4E0-C81B-DC6F152095FA}"/>
              </a:ext>
            </a:extLst>
          </p:cNvPr>
          <p:cNvSpPr>
            <a:spLocks noGrp="1"/>
          </p:cNvSpPr>
          <p:nvPr>
            <p:ph type="sldNum" sz="quarter" idx="5"/>
          </p:nvPr>
        </p:nvSpPr>
        <p:spPr/>
        <p:txBody>
          <a:bodyPr/>
          <a:lstStyle/>
          <a:p>
            <a:fld id="{7919DA09-95EA-445C-8C87-C274365D506A}" type="slidenum">
              <a:rPr lang="en-IN" smtClean="0"/>
              <a:t>9</a:t>
            </a:fld>
            <a:endParaRPr lang="en-IN"/>
          </a:p>
        </p:txBody>
      </p:sp>
    </p:spTree>
    <p:extLst>
      <p:ext uri="{BB962C8B-B14F-4D97-AF65-F5344CB8AC3E}">
        <p14:creationId xmlns:p14="http://schemas.microsoft.com/office/powerpoint/2010/main" val="1741658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648868-8601-A126-DD99-3C45FB5E32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D58855-53C8-AF17-DE6D-D64F2EDC3A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D2B9EB-1B48-B015-C2E0-E364A4BCA50C}"/>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4A11B322-7615-DBB6-8AAB-840902D1A3D9}"/>
              </a:ext>
            </a:extLst>
          </p:cNvPr>
          <p:cNvSpPr>
            <a:spLocks noGrp="1"/>
          </p:cNvSpPr>
          <p:nvPr>
            <p:ph type="sldNum" sz="quarter" idx="5"/>
          </p:nvPr>
        </p:nvSpPr>
        <p:spPr/>
        <p:txBody>
          <a:bodyPr/>
          <a:lstStyle/>
          <a:p>
            <a:fld id="{7919DA09-95EA-445C-8C87-C274365D506A}" type="slidenum">
              <a:rPr lang="en-IN" smtClean="0"/>
              <a:t>10</a:t>
            </a:fld>
            <a:endParaRPr lang="en-IN"/>
          </a:p>
        </p:txBody>
      </p:sp>
    </p:spTree>
    <p:extLst>
      <p:ext uri="{BB962C8B-B14F-4D97-AF65-F5344CB8AC3E}">
        <p14:creationId xmlns:p14="http://schemas.microsoft.com/office/powerpoint/2010/main" val="3600649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4033B-C1CB-1754-9CFB-86BF8AE30DE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77F7485-6AB7-ED91-AD1E-F6AF832150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112DE61-1E8E-21E6-91F5-9ACFEE0A5AF2}"/>
              </a:ext>
            </a:extLst>
          </p:cNvPr>
          <p:cNvSpPr>
            <a:spLocks noGrp="1"/>
          </p:cNvSpPr>
          <p:nvPr>
            <p:ph type="dt" sz="half" idx="10"/>
          </p:nvPr>
        </p:nvSpPr>
        <p:spPr/>
        <p:txBody>
          <a:bodyPr/>
          <a:lstStyle/>
          <a:p>
            <a:fld id="{CCD0576A-07DB-3B46-AC99-97A70AE23956}" type="datetimeFigureOut">
              <a:rPr lang="en-US" smtClean="0"/>
              <a:t>10/15/2024</a:t>
            </a:fld>
            <a:endParaRPr lang="en-US"/>
          </a:p>
        </p:txBody>
      </p:sp>
      <p:sp>
        <p:nvSpPr>
          <p:cNvPr id="5" name="Footer Placeholder 4">
            <a:extLst>
              <a:ext uri="{FF2B5EF4-FFF2-40B4-BE49-F238E27FC236}">
                <a16:creationId xmlns:a16="http://schemas.microsoft.com/office/drawing/2014/main" id="{3BB0C74B-DB87-D74C-25EF-E2DFA9BBC0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94EB34-C25C-43DD-1A50-13C7E6692AB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485319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D9D28-A6C4-84CC-7AD0-1AF88C70EEC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E933BF9-1D81-F7B1-6917-58E88F5D0D2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F466503-6FF8-76D4-851E-BF686B74DF52}"/>
              </a:ext>
            </a:extLst>
          </p:cNvPr>
          <p:cNvSpPr>
            <a:spLocks noGrp="1"/>
          </p:cNvSpPr>
          <p:nvPr>
            <p:ph type="dt" sz="half" idx="10"/>
          </p:nvPr>
        </p:nvSpPr>
        <p:spPr/>
        <p:txBody>
          <a:bodyPr/>
          <a:lstStyle/>
          <a:p>
            <a:fld id="{CCD0576A-07DB-3B46-AC99-97A70AE23956}" type="datetimeFigureOut">
              <a:rPr lang="en-US" smtClean="0"/>
              <a:t>10/15/2024</a:t>
            </a:fld>
            <a:endParaRPr lang="en-US"/>
          </a:p>
        </p:txBody>
      </p:sp>
      <p:sp>
        <p:nvSpPr>
          <p:cNvPr id="5" name="Footer Placeholder 4">
            <a:extLst>
              <a:ext uri="{FF2B5EF4-FFF2-40B4-BE49-F238E27FC236}">
                <a16:creationId xmlns:a16="http://schemas.microsoft.com/office/drawing/2014/main" id="{25A06448-39D6-5009-B041-CA30D47243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60FC16-7BF7-6E7E-42AB-25069EB7AC12}"/>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411388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F52CA7-F9AD-0C1E-852C-42392B02D3C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144B219-750C-7F94-6064-31521601535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8217404-C2CA-70FA-A5B4-9AE95C7F9A93}"/>
              </a:ext>
            </a:extLst>
          </p:cNvPr>
          <p:cNvSpPr>
            <a:spLocks noGrp="1"/>
          </p:cNvSpPr>
          <p:nvPr>
            <p:ph type="dt" sz="half" idx="10"/>
          </p:nvPr>
        </p:nvSpPr>
        <p:spPr/>
        <p:txBody>
          <a:bodyPr/>
          <a:lstStyle/>
          <a:p>
            <a:fld id="{CCD0576A-07DB-3B46-AC99-97A70AE23956}" type="datetimeFigureOut">
              <a:rPr lang="en-US" smtClean="0"/>
              <a:t>10/15/2024</a:t>
            </a:fld>
            <a:endParaRPr lang="en-US"/>
          </a:p>
        </p:txBody>
      </p:sp>
      <p:sp>
        <p:nvSpPr>
          <p:cNvPr id="5" name="Footer Placeholder 4">
            <a:extLst>
              <a:ext uri="{FF2B5EF4-FFF2-40B4-BE49-F238E27FC236}">
                <a16:creationId xmlns:a16="http://schemas.microsoft.com/office/drawing/2014/main" id="{2743AD08-86AD-4165-1C92-6B56C79B7A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72F7B6-7C91-353F-2D5E-37F732F3E00D}"/>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296410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B85E8-D1F0-3201-C513-282DAD84649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A2AC0AD-2C49-613F-7309-CA7169803DD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711593B-EACA-5742-BD7F-BBE8EF098D91}"/>
              </a:ext>
            </a:extLst>
          </p:cNvPr>
          <p:cNvSpPr>
            <a:spLocks noGrp="1"/>
          </p:cNvSpPr>
          <p:nvPr>
            <p:ph type="dt" sz="half" idx="10"/>
          </p:nvPr>
        </p:nvSpPr>
        <p:spPr/>
        <p:txBody>
          <a:bodyPr/>
          <a:lstStyle/>
          <a:p>
            <a:fld id="{CCD0576A-07DB-3B46-AC99-97A70AE23956}" type="datetimeFigureOut">
              <a:rPr lang="en-US" smtClean="0"/>
              <a:t>10/15/2024</a:t>
            </a:fld>
            <a:endParaRPr lang="en-US"/>
          </a:p>
        </p:txBody>
      </p:sp>
      <p:sp>
        <p:nvSpPr>
          <p:cNvPr id="5" name="Footer Placeholder 4">
            <a:extLst>
              <a:ext uri="{FF2B5EF4-FFF2-40B4-BE49-F238E27FC236}">
                <a16:creationId xmlns:a16="http://schemas.microsoft.com/office/drawing/2014/main" id="{C6032B52-D214-778D-EBBC-4D434F2DF0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A6133C-3644-B4AE-38D1-B6502E79464E}"/>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4262088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390C2-0E03-59D3-2EC9-A7CEBD2A0C3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063D4C1-E515-B744-7095-139C57B2CA3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8609EE3-1AD3-FA54-93C5-86879BAC8DA5}"/>
              </a:ext>
            </a:extLst>
          </p:cNvPr>
          <p:cNvSpPr>
            <a:spLocks noGrp="1"/>
          </p:cNvSpPr>
          <p:nvPr>
            <p:ph type="dt" sz="half" idx="10"/>
          </p:nvPr>
        </p:nvSpPr>
        <p:spPr/>
        <p:txBody>
          <a:bodyPr/>
          <a:lstStyle/>
          <a:p>
            <a:fld id="{CCD0576A-07DB-3B46-AC99-97A70AE23956}" type="datetimeFigureOut">
              <a:rPr lang="en-US" smtClean="0"/>
              <a:t>10/15/2024</a:t>
            </a:fld>
            <a:endParaRPr lang="en-US"/>
          </a:p>
        </p:txBody>
      </p:sp>
      <p:sp>
        <p:nvSpPr>
          <p:cNvPr id="5" name="Footer Placeholder 4">
            <a:extLst>
              <a:ext uri="{FF2B5EF4-FFF2-40B4-BE49-F238E27FC236}">
                <a16:creationId xmlns:a16="http://schemas.microsoft.com/office/drawing/2014/main" id="{9019E5D3-42E2-501B-4318-0A159470A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0B1FAE-A829-24D5-8503-C294C28F83B0}"/>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501454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3B38F-72B4-7564-C133-A8CAF7D4EC1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0B9F648-9D9E-7763-6BAB-B390C53F903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3456F47-3898-C18D-71A7-B777853035E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C2CE839-A226-7F30-2E42-D8C07E5146FB}"/>
              </a:ext>
            </a:extLst>
          </p:cNvPr>
          <p:cNvSpPr>
            <a:spLocks noGrp="1"/>
          </p:cNvSpPr>
          <p:nvPr>
            <p:ph type="dt" sz="half" idx="10"/>
          </p:nvPr>
        </p:nvSpPr>
        <p:spPr/>
        <p:txBody>
          <a:bodyPr/>
          <a:lstStyle/>
          <a:p>
            <a:fld id="{CCD0576A-07DB-3B46-AC99-97A70AE23956}" type="datetimeFigureOut">
              <a:rPr lang="en-US" smtClean="0"/>
              <a:t>10/15/2024</a:t>
            </a:fld>
            <a:endParaRPr lang="en-US"/>
          </a:p>
        </p:txBody>
      </p:sp>
      <p:sp>
        <p:nvSpPr>
          <p:cNvPr id="6" name="Footer Placeholder 5">
            <a:extLst>
              <a:ext uri="{FF2B5EF4-FFF2-40B4-BE49-F238E27FC236}">
                <a16:creationId xmlns:a16="http://schemas.microsoft.com/office/drawing/2014/main" id="{CDCF7FCD-23EC-B0DD-BE70-3A095C4943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794252-86A4-63D0-754B-CBB385D3C73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740062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D59CE-6C76-046E-841B-6EA0F787154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7BA51E6-7D4F-39D6-DA6C-601B639020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8D4CA2B-944D-91E6-F3C1-9E8B8804FA7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9667490-A622-5F5B-FFA5-1191FC5F87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9E8B953-35E2-D50D-3C23-96F3EA8A961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D078F9F-EF39-1158-FFBB-B082D766A6DE}"/>
              </a:ext>
            </a:extLst>
          </p:cNvPr>
          <p:cNvSpPr>
            <a:spLocks noGrp="1"/>
          </p:cNvSpPr>
          <p:nvPr>
            <p:ph type="dt" sz="half" idx="10"/>
          </p:nvPr>
        </p:nvSpPr>
        <p:spPr/>
        <p:txBody>
          <a:bodyPr/>
          <a:lstStyle/>
          <a:p>
            <a:fld id="{CCD0576A-07DB-3B46-AC99-97A70AE23956}" type="datetimeFigureOut">
              <a:rPr lang="en-US" smtClean="0"/>
              <a:t>10/15/2024</a:t>
            </a:fld>
            <a:endParaRPr lang="en-US"/>
          </a:p>
        </p:txBody>
      </p:sp>
      <p:sp>
        <p:nvSpPr>
          <p:cNvPr id="8" name="Footer Placeholder 7">
            <a:extLst>
              <a:ext uri="{FF2B5EF4-FFF2-40B4-BE49-F238E27FC236}">
                <a16:creationId xmlns:a16="http://schemas.microsoft.com/office/drawing/2014/main" id="{E17A79C8-D42A-D086-9A2C-59BDC44BBD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C02294-325E-C44F-6A05-FBDBCF942B4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449084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E6425-17EE-1CF7-BD80-9B51FD9611B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B714A2E-804D-2430-8785-8198012E9AE4}"/>
              </a:ext>
            </a:extLst>
          </p:cNvPr>
          <p:cNvSpPr>
            <a:spLocks noGrp="1"/>
          </p:cNvSpPr>
          <p:nvPr>
            <p:ph type="dt" sz="half" idx="10"/>
          </p:nvPr>
        </p:nvSpPr>
        <p:spPr/>
        <p:txBody>
          <a:bodyPr/>
          <a:lstStyle/>
          <a:p>
            <a:fld id="{CCD0576A-07DB-3B46-AC99-97A70AE23956}" type="datetimeFigureOut">
              <a:rPr lang="en-US" smtClean="0"/>
              <a:t>10/15/2024</a:t>
            </a:fld>
            <a:endParaRPr lang="en-US"/>
          </a:p>
        </p:txBody>
      </p:sp>
      <p:sp>
        <p:nvSpPr>
          <p:cNvPr id="4" name="Footer Placeholder 3">
            <a:extLst>
              <a:ext uri="{FF2B5EF4-FFF2-40B4-BE49-F238E27FC236}">
                <a16:creationId xmlns:a16="http://schemas.microsoft.com/office/drawing/2014/main" id="{BB6E586F-1A2C-46B0-E88F-42E97FF8F1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40DCC0-E42B-4E16-2659-DE7666BDE83A}"/>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896704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4DC0D8-D29F-7928-5C8E-932C35C7999E}"/>
              </a:ext>
            </a:extLst>
          </p:cNvPr>
          <p:cNvSpPr>
            <a:spLocks noGrp="1"/>
          </p:cNvSpPr>
          <p:nvPr>
            <p:ph type="dt" sz="half" idx="10"/>
          </p:nvPr>
        </p:nvSpPr>
        <p:spPr/>
        <p:txBody>
          <a:bodyPr/>
          <a:lstStyle/>
          <a:p>
            <a:fld id="{CCD0576A-07DB-3B46-AC99-97A70AE23956}" type="datetimeFigureOut">
              <a:rPr lang="en-US" smtClean="0"/>
              <a:t>10/15/2024</a:t>
            </a:fld>
            <a:endParaRPr lang="en-US"/>
          </a:p>
        </p:txBody>
      </p:sp>
      <p:sp>
        <p:nvSpPr>
          <p:cNvPr id="3" name="Footer Placeholder 2">
            <a:extLst>
              <a:ext uri="{FF2B5EF4-FFF2-40B4-BE49-F238E27FC236}">
                <a16:creationId xmlns:a16="http://schemas.microsoft.com/office/drawing/2014/main" id="{A46381DF-626E-EA82-70A9-10E124594E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6DBE00-CBB3-2EA9-A8AD-EED32DAA2585}"/>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683688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F6360-D970-1460-9ACE-C05150BFB3B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9589798-D111-FBE5-6324-CC95E2CD34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540DC15-10D0-0F6F-3033-BC7F116A9B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4F4E66B-040C-17B4-ADF5-813D37631EB3}"/>
              </a:ext>
            </a:extLst>
          </p:cNvPr>
          <p:cNvSpPr>
            <a:spLocks noGrp="1"/>
          </p:cNvSpPr>
          <p:nvPr>
            <p:ph type="dt" sz="half" idx="10"/>
          </p:nvPr>
        </p:nvSpPr>
        <p:spPr/>
        <p:txBody>
          <a:bodyPr/>
          <a:lstStyle/>
          <a:p>
            <a:fld id="{CCD0576A-07DB-3B46-AC99-97A70AE23956}" type="datetimeFigureOut">
              <a:rPr lang="en-US" smtClean="0"/>
              <a:t>10/15/2024</a:t>
            </a:fld>
            <a:endParaRPr lang="en-US"/>
          </a:p>
        </p:txBody>
      </p:sp>
      <p:sp>
        <p:nvSpPr>
          <p:cNvPr id="6" name="Footer Placeholder 5">
            <a:extLst>
              <a:ext uri="{FF2B5EF4-FFF2-40B4-BE49-F238E27FC236}">
                <a16:creationId xmlns:a16="http://schemas.microsoft.com/office/drawing/2014/main" id="{261D7DC8-6E0F-8333-626D-418440093A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E94196-7598-4217-57B3-7873D5820FF6}"/>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14233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25154-D40A-B42C-288E-C719D539AB1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DA1DA1E-1E67-5A29-051C-8438263049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F18FC5-2DD3-C9EF-C7BF-36F167EC5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60F03EC-88F4-EC8D-270C-34F4D1181910}"/>
              </a:ext>
            </a:extLst>
          </p:cNvPr>
          <p:cNvSpPr>
            <a:spLocks noGrp="1"/>
          </p:cNvSpPr>
          <p:nvPr>
            <p:ph type="dt" sz="half" idx="10"/>
          </p:nvPr>
        </p:nvSpPr>
        <p:spPr/>
        <p:txBody>
          <a:bodyPr/>
          <a:lstStyle/>
          <a:p>
            <a:fld id="{CCD0576A-07DB-3B46-AC99-97A70AE23956}" type="datetimeFigureOut">
              <a:rPr lang="en-US" smtClean="0"/>
              <a:t>10/15/2024</a:t>
            </a:fld>
            <a:endParaRPr lang="en-US"/>
          </a:p>
        </p:txBody>
      </p:sp>
      <p:sp>
        <p:nvSpPr>
          <p:cNvPr id="6" name="Footer Placeholder 5">
            <a:extLst>
              <a:ext uri="{FF2B5EF4-FFF2-40B4-BE49-F238E27FC236}">
                <a16:creationId xmlns:a16="http://schemas.microsoft.com/office/drawing/2014/main" id="{B33DC8FE-1BCB-047D-5F52-E902AC39BD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2B3D0D-1060-1C28-1F1A-231E43E411EE}"/>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763956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132A7A-246A-E18A-4C93-A4BA988EEF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C4919EB-94FF-60FF-BB8D-B66AF177AF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34F8F3A-267F-D219-664F-DEDAAC19EF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CD0576A-07DB-3B46-AC99-97A70AE23956}" type="datetimeFigureOut">
              <a:rPr lang="en-US" smtClean="0"/>
              <a:t>10/15/2024</a:t>
            </a:fld>
            <a:endParaRPr lang="en-US"/>
          </a:p>
        </p:txBody>
      </p:sp>
      <p:sp>
        <p:nvSpPr>
          <p:cNvPr id="5" name="Footer Placeholder 4">
            <a:extLst>
              <a:ext uri="{FF2B5EF4-FFF2-40B4-BE49-F238E27FC236}">
                <a16:creationId xmlns:a16="http://schemas.microsoft.com/office/drawing/2014/main" id="{16C10F51-7255-50C1-18D0-94D395A5F0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B535A5A-9156-5F50-DE6D-645C17C794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5EAFB7-D942-8C40-850B-F7A53EC532FC}" type="slidenum">
              <a:rPr lang="en-US" smtClean="0"/>
              <a:t>‹#›</a:t>
            </a:fld>
            <a:endParaRPr lang="en-US"/>
          </a:p>
        </p:txBody>
      </p:sp>
    </p:spTree>
    <p:extLst>
      <p:ext uri="{BB962C8B-B14F-4D97-AF65-F5344CB8AC3E}">
        <p14:creationId xmlns:p14="http://schemas.microsoft.com/office/powerpoint/2010/main" val="204653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C05F-6C10-AAB8-B9A1-704086EB8325}"/>
              </a:ext>
            </a:extLst>
          </p:cNvPr>
          <p:cNvSpPr>
            <a:spLocks noGrp="1"/>
          </p:cNvSpPr>
          <p:nvPr>
            <p:ph type="ctrTitle"/>
          </p:nvPr>
        </p:nvSpPr>
        <p:spPr>
          <a:xfrm>
            <a:off x="742950" y="1920240"/>
            <a:ext cx="9925050" cy="1384490"/>
          </a:xfrm>
        </p:spPr>
        <p:txBody>
          <a:bodyPr>
            <a:normAutofit/>
          </a:bodyPr>
          <a:lstStyle/>
          <a:p>
            <a:r>
              <a:rPr lang="en-US" sz="4400" b="1" dirty="0">
                <a:latin typeface="Times New Roman" panose="02020603050405020304" pitchFamily="18" charset="0"/>
                <a:cs typeface="Times New Roman" panose="02020603050405020304" pitchFamily="18" charset="0"/>
              </a:rPr>
              <a:t>Mini Project-I (K24MCA18P)</a:t>
            </a:r>
            <a:br>
              <a:rPr lang="en-IN" sz="2400" b="1" dirty="0">
                <a:latin typeface="Times New Roman" panose="02020603050405020304" pitchFamily="18" charset="0"/>
                <a:cs typeface="Times New Roman" panose="02020603050405020304" pitchFamily="18" charset="0"/>
              </a:rPr>
            </a:br>
            <a:r>
              <a:rPr lang="en-IN" sz="3500" b="1" dirty="0">
                <a:latin typeface="Times New Roman" panose="02020603050405020304" pitchFamily="18" charset="0"/>
                <a:cs typeface="Times New Roman" panose="02020603050405020304" pitchFamily="18" charset="0"/>
              </a:rPr>
              <a:t>Session 2024-25</a:t>
            </a:r>
            <a:endParaRPr lang="en-US" sz="35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2C24FBC-2E61-AD49-3BD0-DA7AA89F9A81}"/>
              </a:ext>
            </a:extLst>
          </p:cNvPr>
          <p:cNvSpPr>
            <a:spLocks noGrp="1"/>
          </p:cNvSpPr>
          <p:nvPr>
            <p:ph type="subTitle" idx="1"/>
          </p:nvPr>
        </p:nvSpPr>
        <p:spPr>
          <a:xfrm>
            <a:off x="1375410" y="3716308"/>
            <a:ext cx="9144000" cy="1917730"/>
          </a:xfrm>
        </p:spPr>
        <p:txBody>
          <a:bodyPr>
            <a:normAutofit fontScale="92500" lnSpcReduction="10000"/>
          </a:bodyPr>
          <a:lstStyle/>
          <a:p>
            <a:r>
              <a:rPr lang="en-US" sz="3800" b="1" u="sng" dirty="0">
                <a:latin typeface="Times New Roman" panose="02020603050405020304" pitchFamily="18" charset="0"/>
                <a:cs typeface="Times New Roman" panose="02020603050405020304" pitchFamily="18" charset="0"/>
              </a:rPr>
              <a:t>CHATBOT FOR MENTAL HEALTH</a:t>
            </a:r>
          </a:p>
          <a:p>
            <a:r>
              <a:rPr lang="en-US" sz="2600" b="1" dirty="0">
                <a:latin typeface="Times New Roman" panose="02020603050405020304" pitchFamily="18" charset="0"/>
                <a:cs typeface="Times New Roman" panose="02020603050405020304" pitchFamily="18" charset="0"/>
              </a:rPr>
              <a:t>Team leader-Tanisha (2426MCA634)</a:t>
            </a:r>
          </a:p>
          <a:p>
            <a:r>
              <a:rPr lang="en-US" sz="2600" b="1" dirty="0">
                <a:latin typeface="Times New Roman" panose="02020603050405020304" pitchFamily="18" charset="0"/>
                <a:cs typeface="Times New Roman" panose="02020603050405020304" pitchFamily="18" charset="0"/>
              </a:rPr>
              <a:t>Tanishka Singh (2426MCA633)</a:t>
            </a:r>
          </a:p>
          <a:p>
            <a:r>
              <a:rPr lang="en-US" sz="2600" b="1" dirty="0">
                <a:latin typeface="Times New Roman" panose="02020603050405020304" pitchFamily="18" charset="0"/>
                <a:cs typeface="Times New Roman" panose="02020603050405020304" pitchFamily="18" charset="0"/>
              </a:rPr>
              <a:t>Shruti Sagar (2426MCA1924)</a:t>
            </a:r>
          </a:p>
          <a:p>
            <a:endParaRPr lang="en-US" b="1"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C7EFE38A-2987-AEC9-33EC-1BC6CB5C10DA}"/>
              </a:ext>
            </a:extLst>
          </p:cNvPr>
          <p:cNvSpPr txBox="1">
            <a:spLocks/>
          </p:cNvSpPr>
          <p:nvPr/>
        </p:nvSpPr>
        <p:spPr>
          <a:xfrm>
            <a:off x="1524000" y="4782598"/>
            <a:ext cx="9144000" cy="7626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Subtitle 2">
            <a:extLst>
              <a:ext uri="{FF2B5EF4-FFF2-40B4-BE49-F238E27FC236}">
                <a16:creationId xmlns:a16="http://schemas.microsoft.com/office/drawing/2014/main" id="{43043289-20F1-1B73-C850-CE92562B546B}"/>
              </a:ext>
            </a:extLst>
          </p:cNvPr>
          <p:cNvSpPr txBox="1">
            <a:spLocks/>
          </p:cNvSpPr>
          <p:nvPr/>
        </p:nvSpPr>
        <p:spPr>
          <a:xfrm>
            <a:off x="7475220" y="5634038"/>
            <a:ext cx="4716780" cy="1223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IN" b="1" u="sng" dirty="0">
                <a:latin typeface="Times New Roman" panose="02020603050405020304" pitchFamily="18" charset="0"/>
                <a:cs typeface="Times New Roman" panose="02020603050405020304" pitchFamily="18" charset="0"/>
              </a:rPr>
              <a:t>Project Supervisor:</a:t>
            </a:r>
          </a:p>
          <a:p>
            <a:pPr algn="just"/>
            <a:r>
              <a:rPr lang="en-IN" dirty="0">
                <a:solidFill>
                  <a:srgbClr val="FF0000"/>
                </a:solidFill>
                <a:latin typeface="Times New Roman" panose="02020603050405020304" pitchFamily="18" charset="0"/>
                <a:cs typeface="Times New Roman" panose="02020603050405020304" pitchFamily="18" charset="0"/>
              </a:rPr>
              <a:t>Supervisor </a:t>
            </a:r>
            <a:r>
              <a:rPr lang="en-IN" dirty="0" err="1">
                <a:solidFill>
                  <a:srgbClr val="FF0000"/>
                </a:solidFill>
                <a:latin typeface="Times New Roman" panose="02020603050405020304" pitchFamily="18" charset="0"/>
                <a:cs typeface="Times New Roman" panose="02020603050405020304" pitchFamily="18" charset="0"/>
              </a:rPr>
              <a:t>Name:Ms</a:t>
            </a:r>
            <a:r>
              <a:rPr lang="en-IN" dirty="0">
                <a:solidFill>
                  <a:srgbClr val="FF0000"/>
                </a:solidFill>
                <a:latin typeface="Times New Roman" panose="02020603050405020304" pitchFamily="18" charset="0"/>
                <a:cs typeface="Times New Roman" panose="02020603050405020304" pitchFamily="18" charset="0"/>
              </a:rPr>
              <a:t>. Divya Singhal</a:t>
            </a:r>
          </a:p>
          <a:p>
            <a:pPr algn="just"/>
            <a:endParaRPr lang="en-IN" b="1" u="sng"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9A50B94-DBEB-9815-4684-223EC27F9F0D}"/>
              </a:ext>
            </a:extLst>
          </p:cNvPr>
          <p:cNvPicPr>
            <a:picLocks noChangeAspect="1"/>
          </p:cNvPicPr>
          <p:nvPr/>
        </p:nvPicPr>
        <p:blipFill>
          <a:blip r:embed="rId2"/>
          <a:stretch>
            <a:fillRect/>
          </a:stretch>
        </p:blipFill>
        <p:spPr>
          <a:xfrm>
            <a:off x="0" y="2510"/>
            <a:ext cx="12192000" cy="1384490"/>
          </a:xfrm>
          <a:prstGeom prst="rect">
            <a:avLst/>
          </a:prstGeom>
          <a:pattFill prst="pct5">
            <a:fgClr>
              <a:schemeClr val="accent1"/>
            </a:fgClr>
            <a:bgClr>
              <a:schemeClr val="bg1"/>
            </a:bgClr>
          </a:pattFill>
        </p:spPr>
      </p:pic>
    </p:spTree>
    <p:extLst>
      <p:ext uri="{BB962C8B-B14F-4D97-AF65-F5344CB8AC3E}">
        <p14:creationId xmlns:p14="http://schemas.microsoft.com/office/powerpoint/2010/main" val="1493161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61D3E-F416-9D02-C47C-70528E575B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526983-FF21-E174-BC9A-3C8452C1B82D}"/>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Modules (Contd.)</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6E02C466-D4DD-F15A-BE7A-EEF707DCAEB4}"/>
              </a:ext>
            </a:extLst>
          </p:cNvPr>
          <p:cNvSpPr>
            <a:spLocks noGrp="1" noChangeArrowheads="1"/>
          </p:cNvSpPr>
          <p:nvPr>
            <p:ph idx="1"/>
          </p:nvPr>
        </p:nvSpPr>
        <p:spPr bwMode="auto">
          <a:xfrm>
            <a:off x="-2" y="1255777"/>
            <a:ext cx="1245640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785414F2-7D79-B9AC-CFC5-D3956CF0CBAA}"/>
              </a:ext>
            </a:extLst>
          </p:cNvPr>
          <p:cNvSpPr>
            <a:spLocks noChangeArrowheads="1"/>
          </p:cNvSpPr>
          <p:nvPr/>
        </p:nvSpPr>
        <p:spPr bwMode="auto">
          <a:xfrm rot="10800000" flipV="1">
            <a:off x="-2" y="1415986"/>
            <a:ext cx="12192001" cy="5293286"/>
          </a:xfrm>
          <a:prstGeom prst="rect">
            <a:avLst/>
          </a:prstGeom>
          <a:noFill/>
          <a:ln w="34925" cap="rnd">
            <a:solidFill>
              <a:schemeClr val="tx1">
                <a:alpha val="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72000" rIns="91440" bIns="45720" numCol="1" anchor="b"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A62A885E-CB01-5970-EB26-ECAE0F7FF6A3}"/>
              </a:ext>
            </a:extLst>
          </p:cNvPr>
          <p:cNvSpPr txBox="1"/>
          <p:nvPr/>
        </p:nvSpPr>
        <p:spPr>
          <a:xfrm>
            <a:off x="0" y="1255776"/>
            <a:ext cx="11975335" cy="278537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Crisis Management Module</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Description</a:t>
            </a:r>
            <a:r>
              <a:rPr kumimoji="0" lang="en-US" altLang="en-US" sz="1400" b="0" i="0" u="none" strike="noStrike" cap="none" normalizeH="0" baseline="0" dirty="0">
                <a:ln>
                  <a:noFill/>
                </a:ln>
                <a:solidFill>
                  <a:schemeClr val="tx1"/>
                </a:solidFill>
                <a:effectLst/>
                <a:latin typeface="Arial" panose="020B0604020202020204" pitchFamily="34" charset="0"/>
              </a:rPr>
              <a:t>: Detects signs of crisis in user messages and provides appropriate resources.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Components</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Keyword detection algorithms to identify urgent situations.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Predefined responses and resource links for crisis situations.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Protocols for escalation (e.g., suggesting immediate help).</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Analytics for assessing user satisfaction and identifying areas for improvement.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a:lnSpc>
                <a:spcPct val="150000"/>
              </a:lnSpc>
            </a:pPr>
            <a:endParaRPr lang="en-IN" dirty="0"/>
          </a:p>
          <a:p>
            <a:pPr lvl="1"/>
            <a:endParaRPr lang="en-IN" dirty="0"/>
          </a:p>
          <a:p>
            <a:pPr marL="742950" lvl="1" indent="-285750">
              <a:buFont typeface="Arial" panose="020B0604020202020204" pitchFamily="34" charset="0"/>
              <a:buChar char="•"/>
            </a:pPr>
            <a:endParaRPr lang="en-IN" dirty="0"/>
          </a:p>
        </p:txBody>
      </p:sp>
    </p:spTree>
    <p:extLst>
      <p:ext uri="{BB962C8B-B14F-4D97-AF65-F5344CB8AC3E}">
        <p14:creationId xmlns:p14="http://schemas.microsoft.com/office/powerpoint/2010/main" val="3091055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8D34DB-25C5-ADD3-CDFA-B1B0852BAF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31CC37-D043-130F-E4E6-184C71A56FB0}"/>
              </a:ext>
            </a:extLst>
          </p:cNvPr>
          <p:cNvSpPr>
            <a:spLocks noGrp="1"/>
          </p:cNvSpPr>
          <p:nvPr>
            <p:ph type="title"/>
          </p:nvPr>
        </p:nvSpPr>
        <p:spPr>
          <a:xfrm>
            <a:off x="0" y="-3175"/>
            <a:ext cx="12192000" cy="127383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2">
                  <a:lumMod val="60000"/>
                  <a:lumOff val="40000"/>
                </a:schemeClr>
              </a:gs>
            </a:gsLst>
            <a:lin ang="5400000" scaled="1"/>
          </a:gradFill>
          <a:effectLst>
            <a:outerShdw blurRad="50800" dist="50800" dir="5400000" algn="ctr" rotWithShape="0">
              <a:schemeClr val="accent2">
                <a:lumMod val="60000"/>
                <a:lumOff val="40000"/>
              </a:schemeClr>
            </a:outerShdw>
          </a:effectLst>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Workflow</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1976B5BD-D113-FA76-AF50-EB572E9662B0}"/>
              </a:ext>
            </a:extLst>
          </p:cNvPr>
          <p:cNvSpPr>
            <a:spLocks noGrp="1"/>
          </p:cNvSpPr>
          <p:nvPr>
            <p:ph idx="1"/>
          </p:nvPr>
        </p:nvSpPr>
        <p:spPr>
          <a:xfrm>
            <a:off x="838200" y="1469985"/>
            <a:ext cx="10515600" cy="4706978"/>
          </a:xfrm>
        </p:spPr>
        <p:txBody>
          <a:bodyPr>
            <a:noAutofit/>
          </a:bodyPr>
          <a:lstStyle/>
          <a:p>
            <a:pPr marL="0" indent="0">
              <a:buNone/>
            </a:pPr>
            <a:r>
              <a:rPr lang="en-US" sz="1600" b="1" dirty="0">
                <a:latin typeface="Times New Roman" panose="02020603050405020304" pitchFamily="18" charset="0"/>
                <a:cs typeface="Times New Roman" panose="02020603050405020304" pitchFamily="18" charset="0"/>
              </a:rPr>
              <a:t>Workflow Chart for a Mental Health Chatbot</a:t>
            </a:r>
          </a:p>
          <a:p>
            <a:pPr marL="0" indent="0">
              <a:buNone/>
            </a:pPr>
            <a:r>
              <a:rPr lang="en-US" sz="1600" u="sng" dirty="0">
                <a:latin typeface="Times New Roman" panose="02020603050405020304" pitchFamily="18" charset="0"/>
                <a:cs typeface="Times New Roman" panose="02020603050405020304" pitchFamily="18" charset="0"/>
              </a:rPr>
              <a:t>1.User Initiation</a:t>
            </a:r>
          </a:p>
          <a:p>
            <a:pPr marL="0" indent="0">
              <a:buNone/>
            </a:pPr>
            <a:r>
              <a:rPr lang="en-US" sz="1600" dirty="0">
                <a:latin typeface="Times New Roman" panose="02020603050405020304" pitchFamily="18" charset="0"/>
                <a:cs typeface="Times New Roman" panose="02020603050405020304" pitchFamily="18" charset="0"/>
              </a:rPr>
              <a:t>User opens the chatbot interface.</a:t>
            </a:r>
          </a:p>
          <a:p>
            <a:pPr marL="0" indent="0">
              <a:buNone/>
            </a:pPr>
            <a:r>
              <a:rPr lang="en-US" sz="1600" u="sng" dirty="0">
                <a:latin typeface="Times New Roman" panose="02020603050405020304" pitchFamily="18" charset="0"/>
                <a:cs typeface="Times New Roman" panose="02020603050405020304" pitchFamily="18" charset="0"/>
              </a:rPr>
              <a:t>2.Greeting &amp; Information Gathering</a:t>
            </a:r>
          </a:p>
          <a:p>
            <a:pPr marL="0" indent="0">
              <a:buNone/>
            </a:pPr>
            <a:r>
              <a:rPr lang="en-US" sz="1600" dirty="0">
                <a:latin typeface="Times New Roman" panose="02020603050405020304" pitchFamily="18" charset="0"/>
                <a:cs typeface="Times New Roman" panose="02020603050405020304" pitchFamily="18" charset="0"/>
              </a:rPr>
              <a:t>Collects basic information: Name (optional)Age Mood check (scale of 1-10)Current situation (text input)</a:t>
            </a:r>
          </a:p>
          <a:p>
            <a:pPr marL="0" indent="0">
              <a:buNone/>
            </a:pPr>
            <a:r>
              <a:rPr lang="en-US" sz="1600" u="sng" dirty="0">
                <a:latin typeface="Times New Roman" panose="02020603050405020304" pitchFamily="18" charset="0"/>
                <a:cs typeface="Times New Roman" panose="02020603050405020304" pitchFamily="18" charset="0"/>
              </a:rPr>
              <a:t>3.Assessing User Needs</a:t>
            </a:r>
          </a:p>
          <a:p>
            <a:pPr marL="0" indent="0">
              <a:buNone/>
            </a:pPr>
            <a:r>
              <a:rPr lang="en-US" sz="1600" dirty="0">
                <a:latin typeface="Times New Roman" panose="02020603050405020304" pitchFamily="18" charset="0"/>
                <a:cs typeface="Times New Roman" panose="02020603050405020304" pitchFamily="18" charset="0"/>
              </a:rPr>
              <a:t>If mood score is low (1-4):Offer support options (e.g., coping strategies). If mood score is moderate (5-7):Provide resources (e.g., articles, self-help techniques).Suggest mindfulness exercises. If mood score is high (8-10):Offer positive reinforcement. Suggest activities to maintain well-being.</a:t>
            </a:r>
          </a:p>
          <a:p>
            <a:pPr marL="0" indent="0">
              <a:buNone/>
            </a:pPr>
            <a:r>
              <a:rPr lang="en-US" sz="1600" dirty="0">
                <a:latin typeface="Times New Roman" panose="02020603050405020304" pitchFamily="18" charset="0"/>
                <a:cs typeface="Times New Roman" panose="02020603050405020304" pitchFamily="18" charset="0"/>
              </a:rPr>
              <a:t>4</a:t>
            </a:r>
            <a:r>
              <a:rPr lang="en-US" sz="1600" u="sng" dirty="0">
                <a:latin typeface="Times New Roman" panose="02020603050405020304" pitchFamily="18" charset="0"/>
                <a:cs typeface="Times New Roman" panose="02020603050405020304" pitchFamily="18" charset="0"/>
              </a:rPr>
              <a:t>.Providing Resources</a:t>
            </a:r>
          </a:p>
          <a:p>
            <a:pPr marL="0" indent="0">
              <a:buNone/>
            </a:pPr>
            <a:r>
              <a:rPr lang="en-US" sz="1600" dirty="0">
                <a:latin typeface="Times New Roman" panose="02020603050405020304" pitchFamily="18" charset="0"/>
                <a:cs typeface="Times New Roman" panose="02020603050405020304" pitchFamily="18" charset="0"/>
              </a:rPr>
              <a:t>Based on user input, provide tailored resources</a:t>
            </a:r>
          </a:p>
          <a:p>
            <a:pPr marL="0" indent="0">
              <a:buNone/>
            </a:pPr>
            <a:r>
              <a:rPr lang="en-US" sz="1600" u="sng" dirty="0">
                <a:latin typeface="Times New Roman" panose="02020603050405020304" pitchFamily="18" charset="0"/>
                <a:cs typeface="Times New Roman" panose="02020603050405020304" pitchFamily="18" charset="0"/>
              </a:rPr>
              <a:t>5.Closing</a:t>
            </a:r>
          </a:p>
          <a:p>
            <a:pPr marL="0" indent="0">
              <a:buNone/>
            </a:pPr>
            <a:r>
              <a:rPr lang="en-US" sz="1600" dirty="0">
                <a:latin typeface="Times New Roman" panose="02020603050405020304" pitchFamily="18" charset="0"/>
                <a:cs typeface="Times New Roman" panose="02020603050405020304" pitchFamily="18" charset="0"/>
              </a:rPr>
              <a:t>Thank the user for their time. Encourage reaching out again. Provide links to additional resources.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7661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3E456B-10C1-3CA8-CD0A-6D1E5E0BFE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30D13F-5FC6-2321-088E-1FD93899AC92}"/>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Reports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B8FC024B-EB8F-6A04-091E-94AAF1313BBC}"/>
              </a:ext>
            </a:extLst>
          </p:cNvPr>
          <p:cNvSpPr>
            <a:spLocks noGrp="1"/>
          </p:cNvSpPr>
          <p:nvPr>
            <p:ph idx="1"/>
          </p:nvPr>
        </p:nvSpPr>
        <p:spPr>
          <a:xfrm>
            <a:off x="-57873" y="1255776"/>
            <a:ext cx="12192000" cy="5602224"/>
          </a:xfrm>
          <a:noFill/>
        </p:spPr>
        <p:txBody>
          <a:bodyPr>
            <a:normAutofit fontScale="62500" lnSpcReduction="20000"/>
          </a:bodyPr>
          <a:lstStyle/>
          <a:p>
            <a:pPr marL="0" indent="0">
              <a:lnSpc>
                <a:spcPct val="70000"/>
              </a:lnSpc>
              <a:buNone/>
            </a:pPr>
            <a:r>
              <a:rPr lang="en-IN" sz="2600" b="1" dirty="0">
                <a:latin typeface="Times New Roman" panose="02020603050405020304" pitchFamily="18" charset="0"/>
                <a:cs typeface="Times New Roman" panose="02020603050405020304" pitchFamily="18" charset="0"/>
              </a:rPr>
              <a:t>1. Donation Summary Report</a:t>
            </a:r>
          </a:p>
          <a:p>
            <a:pPr marL="0" indent="0">
              <a:lnSpc>
                <a:spcPct val="70000"/>
              </a:lnSpc>
              <a:buNone/>
            </a:pPr>
            <a:r>
              <a:rPr lang="en-IN" sz="2600" b="1" dirty="0">
                <a:latin typeface="Times New Roman" panose="02020603050405020304" pitchFamily="18" charset="0"/>
                <a:cs typeface="Times New Roman" panose="02020603050405020304" pitchFamily="18" charset="0"/>
              </a:rPr>
              <a:t>Description</a:t>
            </a:r>
            <a:r>
              <a:rPr lang="en-IN" sz="2600" dirty="0">
                <a:latin typeface="Times New Roman" panose="02020603050405020304" pitchFamily="18" charset="0"/>
                <a:cs typeface="Times New Roman" panose="02020603050405020304" pitchFamily="18" charset="0"/>
              </a:rPr>
              <a:t>: This report summarizes the total food donations made by donors over a specific period. </a:t>
            </a:r>
            <a:r>
              <a:rPr lang="en-IN" sz="2600" b="1" dirty="0">
                <a:latin typeface="Times New Roman" panose="02020603050405020304" pitchFamily="18" charset="0"/>
                <a:cs typeface="Times New Roman" panose="02020603050405020304" pitchFamily="18" charset="0"/>
              </a:rPr>
              <a:t>Details Included</a:t>
            </a:r>
            <a:r>
              <a:rPr lang="en-IN" sz="2600" dirty="0">
                <a:latin typeface="Times New Roman" panose="02020603050405020304" pitchFamily="18" charset="0"/>
                <a:cs typeface="Times New Roman" panose="02020603050405020304" pitchFamily="18" charset="0"/>
              </a:rPr>
              <a:t>:</a:t>
            </a:r>
          </a:p>
          <a:p>
            <a:pPr marL="742950" lvl="1" indent="-285750">
              <a:lnSpc>
                <a:spcPct val="70000"/>
              </a:lnSpc>
              <a:buFont typeface="Arial" panose="020B0604020202020204" pitchFamily="34" charset="0"/>
              <a:buChar char="•"/>
            </a:pPr>
            <a:r>
              <a:rPr lang="en-IN" sz="2600" dirty="0">
                <a:latin typeface="Times New Roman" panose="02020603050405020304" pitchFamily="18" charset="0"/>
                <a:cs typeface="Times New Roman" panose="02020603050405020304" pitchFamily="18" charset="0"/>
              </a:rPr>
              <a:t>Donor Name</a:t>
            </a:r>
          </a:p>
          <a:p>
            <a:pPr marL="742950" lvl="1" indent="-285750">
              <a:lnSpc>
                <a:spcPct val="70000"/>
              </a:lnSpc>
              <a:buFont typeface="Arial" panose="020B0604020202020204" pitchFamily="34" charset="0"/>
              <a:buChar char="•"/>
            </a:pPr>
            <a:r>
              <a:rPr lang="en-IN" sz="2600" dirty="0">
                <a:latin typeface="Times New Roman" panose="02020603050405020304" pitchFamily="18" charset="0"/>
                <a:cs typeface="Times New Roman" panose="02020603050405020304" pitchFamily="18" charset="0"/>
              </a:rPr>
              <a:t>Food Type</a:t>
            </a:r>
          </a:p>
          <a:p>
            <a:pPr marL="742950" lvl="1" indent="-285750">
              <a:lnSpc>
                <a:spcPct val="70000"/>
              </a:lnSpc>
              <a:buFont typeface="Arial" panose="020B0604020202020204" pitchFamily="34" charset="0"/>
              <a:buChar char="•"/>
            </a:pPr>
            <a:r>
              <a:rPr lang="en-IN" sz="2600" dirty="0">
                <a:latin typeface="Times New Roman" panose="02020603050405020304" pitchFamily="18" charset="0"/>
                <a:cs typeface="Times New Roman" panose="02020603050405020304" pitchFamily="18" charset="0"/>
              </a:rPr>
              <a:t>Quantity</a:t>
            </a:r>
          </a:p>
          <a:p>
            <a:pPr marL="742950" lvl="1" indent="-285750">
              <a:lnSpc>
                <a:spcPct val="70000"/>
              </a:lnSpc>
              <a:buFont typeface="Arial" panose="020B0604020202020204" pitchFamily="34" charset="0"/>
              <a:buChar char="•"/>
            </a:pPr>
            <a:r>
              <a:rPr lang="en-IN" sz="2600" dirty="0">
                <a:latin typeface="Times New Roman" panose="02020603050405020304" pitchFamily="18" charset="0"/>
                <a:cs typeface="Times New Roman" panose="02020603050405020304" pitchFamily="18" charset="0"/>
              </a:rPr>
              <a:t>Donation Date</a:t>
            </a:r>
          </a:p>
          <a:p>
            <a:pPr marL="742950" lvl="1" indent="-285750">
              <a:lnSpc>
                <a:spcPct val="70000"/>
              </a:lnSpc>
              <a:buFont typeface="Arial" panose="020B0604020202020204" pitchFamily="34" charset="0"/>
              <a:buChar char="•"/>
            </a:pPr>
            <a:r>
              <a:rPr lang="en-IN" sz="2600" dirty="0">
                <a:latin typeface="Times New Roman" panose="02020603050405020304" pitchFamily="18" charset="0"/>
                <a:cs typeface="Times New Roman" panose="02020603050405020304" pitchFamily="18" charset="0"/>
              </a:rPr>
              <a:t>Expiration Date (if applicable)</a:t>
            </a:r>
          </a:p>
          <a:p>
            <a:pPr marL="742950" lvl="1" indent="-285750">
              <a:lnSpc>
                <a:spcPct val="70000"/>
              </a:lnSpc>
              <a:buFont typeface="Arial" panose="020B0604020202020204" pitchFamily="34" charset="0"/>
              <a:buChar char="•"/>
            </a:pPr>
            <a:r>
              <a:rPr lang="en-IN" sz="2600" dirty="0">
                <a:latin typeface="Times New Roman" panose="02020603050405020304" pitchFamily="18" charset="0"/>
                <a:cs typeface="Times New Roman" panose="02020603050405020304" pitchFamily="18" charset="0"/>
              </a:rPr>
              <a:t>Status (claimed or unclaimed)</a:t>
            </a:r>
          </a:p>
          <a:p>
            <a:pPr marL="0" indent="0">
              <a:lnSpc>
                <a:spcPct val="70000"/>
              </a:lnSpc>
              <a:buNone/>
            </a:pPr>
            <a:r>
              <a:rPr lang="en-IN" sz="2600" b="1" dirty="0">
                <a:latin typeface="Times New Roman" panose="02020603050405020304" pitchFamily="18" charset="0"/>
                <a:cs typeface="Times New Roman" panose="02020603050405020304" pitchFamily="18" charset="0"/>
              </a:rPr>
              <a:t>Use</a:t>
            </a:r>
            <a:r>
              <a:rPr lang="en-IN" sz="2600" dirty="0">
                <a:latin typeface="Times New Roman" panose="02020603050405020304" pitchFamily="18" charset="0"/>
                <a:cs typeface="Times New Roman" panose="02020603050405020304" pitchFamily="18" charset="0"/>
              </a:rPr>
              <a:t>: Provides an overview of the amount of food donated and its usage trends.</a:t>
            </a:r>
          </a:p>
          <a:p>
            <a:pPr marL="0" indent="0">
              <a:lnSpc>
                <a:spcPct val="70000"/>
              </a:lnSpc>
              <a:buNone/>
            </a:pPr>
            <a:r>
              <a:rPr lang="en-IN" sz="2600" b="1" dirty="0">
                <a:latin typeface="Times New Roman" panose="02020603050405020304" pitchFamily="18" charset="0"/>
                <a:cs typeface="Times New Roman" panose="02020603050405020304" pitchFamily="18" charset="0"/>
              </a:rPr>
              <a:t>2. Pickup Report</a:t>
            </a:r>
          </a:p>
          <a:p>
            <a:pPr marL="0" indent="0">
              <a:lnSpc>
                <a:spcPct val="70000"/>
              </a:lnSpc>
              <a:buNone/>
            </a:pPr>
            <a:r>
              <a:rPr lang="en-IN" sz="2600" b="1" dirty="0">
                <a:latin typeface="Times New Roman" panose="02020603050405020304" pitchFamily="18" charset="0"/>
                <a:cs typeface="Times New Roman" panose="02020603050405020304" pitchFamily="18" charset="0"/>
              </a:rPr>
              <a:t>Description</a:t>
            </a:r>
            <a:r>
              <a:rPr lang="en-IN" sz="2600" dirty="0">
                <a:latin typeface="Times New Roman" panose="02020603050405020304" pitchFamily="18" charset="0"/>
                <a:cs typeface="Times New Roman" panose="02020603050405020304" pitchFamily="18" charset="0"/>
              </a:rPr>
              <a:t>: This report tracks all scheduled and completed pickups.</a:t>
            </a:r>
          </a:p>
          <a:p>
            <a:pPr marL="0" indent="0">
              <a:lnSpc>
                <a:spcPct val="70000"/>
              </a:lnSpc>
              <a:buNone/>
            </a:pPr>
            <a:r>
              <a:rPr lang="en-IN" sz="2600" b="1" dirty="0">
                <a:latin typeface="Times New Roman" panose="02020603050405020304" pitchFamily="18" charset="0"/>
                <a:cs typeface="Times New Roman" panose="02020603050405020304" pitchFamily="18" charset="0"/>
              </a:rPr>
              <a:t>Details Included</a:t>
            </a:r>
            <a:r>
              <a:rPr lang="en-IN" sz="2600" dirty="0">
                <a:latin typeface="Times New Roman" panose="02020603050405020304" pitchFamily="18" charset="0"/>
                <a:cs typeface="Times New Roman" panose="02020603050405020304" pitchFamily="18" charset="0"/>
              </a:rPr>
              <a:t>:</a:t>
            </a:r>
          </a:p>
          <a:p>
            <a:pPr marL="742950" lvl="1" indent="-285750">
              <a:lnSpc>
                <a:spcPct val="70000"/>
              </a:lnSpc>
              <a:buFont typeface="Arial" panose="020B0604020202020204" pitchFamily="34" charset="0"/>
              <a:buChar char="•"/>
            </a:pPr>
            <a:r>
              <a:rPr lang="en-IN" sz="2600" dirty="0">
                <a:latin typeface="Times New Roman" panose="02020603050405020304" pitchFamily="18" charset="0"/>
                <a:cs typeface="Times New Roman" panose="02020603050405020304" pitchFamily="18" charset="0"/>
              </a:rPr>
              <a:t>Recipient Name</a:t>
            </a:r>
          </a:p>
          <a:p>
            <a:pPr marL="742950" lvl="1" indent="-285750">
              <a:lnSpc>
                <a:spcPct val="70000"/>
              </a:lnSpc>
              <a:buFont typeface="Arial" panose="020B0604020202020204" pitchFamily="34" charset="0"/>
              <a:buChar char="•"/>
            </a:pPr>
            <a:r>
              <a:rPr lang="en-IN" sz="2600" dirty="0">
                <a:latin typeface="Times New Roman" panose="02020603050405020304" pitchFamily="18" charset="0"/>
                <a:cs typeface="Times New Roman" panose="02020603050405020304" pitchFamily="18" charset="0"/>
              </a:rPr>
              <a:t>Donor Name</a:t>
            </a:r>
          </a:p>
          <a:p>
            <a:pPr marL="742950" lvl="1" indent="-285750">
              <a:lnSpc>
                <a:spcPct val="70000"/>
              </a:lnSpc>
              <a:buFont typeface="Arial" panose="020B0604020202020204" pitchFamily="34" charset="0"/>
              <a:buChar char="•"/>
            </a:pPr>
            <a:r>
              <a:rPr lang="en-IN" sz="2600" dirty="0">
                <a:latin typeface="Times New Roman" panose="02020603050405020304" pitchFamily="18" charset="0"/>
                <a:cs typeface="Times New Roman" panose="02020603050405020304" pitchFamily="18" charset="0"/>
              </a:rPr>
              <a:t>Pickup Date and Time</a:t>
            </a:r>
          </a:p>
          <a:p>
            <a:pPr marL="742950" lvl="1" indent="-285750">
              <a:lnSpc>
                <a:spcPct val="70000"/>
              </a:lnSpc>
              <a:buFont typeface="Arial" panose="020B0604020202020204" pitchFamily="34" charset="0"/>
              <a:buChar char="•"/>
            </a:pPr>
            <a:r>
              <a:rPr lang="en-IN" sz="2600" dirty="0">
                <a:latin typeface="Times New Roman" panose="02020603050405020304" pitchFamily="18" charset="0"/>
                <a:cs typeface="Times New Roman" panose="02020603050405020304" pitchFamily="18" charset="0"/>
              </a:rPr>
              <a:t>Status (Pending, Completed)</a:t>
            </a:r>
          </a:p>
          <a:p>
            <a:pPr marL="742950" lvl="1" indent="-285750">
              <a:lnSpc>
                <a:spcPct val="70000"/>
              </a:lnSpc>
              <a:buFont typeface="Arial" panose="020B0604020202020204" pitchFamily="34" charset="0"/>
              <a:buChar char="•"/>
            </a:pPr>
            <a:r>
              <a:rPr lang="en-IN" sz="2600" dirty="0">
                <a:latin typeface="Times New Roman" panose="02020603050405020304" pitchFamily="18" charset="0"/>
                <a:cs typeface="Times New Roman" panose="02020603050405020304" pitchFamily="18" charset="0"/>
              </a:rPr>
              <a:t>Location of Pickup</a:t>
            </a:r>
          </a:p>
          <a:p>
            <a:pPr marL="0" indent="0">
              <a:lnSpc>
                <a:spcPct val="70000"/>
              </a:lnSpc>
              <a:buNone/>
            </a:pPr>
            <a:r>
              <a:rPr lang="en-IN" sz="2600" b="1" dirty="0">
                <a:latin typeface="Times New Roman" panose="02020603050405020304" pitchFamily="18" charset="0"/>
                <a:cs typeface="Times New Roman" panose="02020603050405020304" pitchFamily="18" charset="0"/>
              </a:rPr>
              <a:t>Use</a:t>
            </a:r>
            <a:r>
              <a:rPr lang="en-IN" sz="2600" dirty="0">
                <a:latin typeface="Times New Roman" panose="02020603050405020304" pitchFamily="18" charset="0"/>
                <a:cs typeface="Times New Roman" panose="02020603050405020304" pitchFamily="18" charset="0"/>
              </a:rPr>
              <a:t>: Ensures that pickups are successfully scheduled and carried out.</a:t>
            </a:r>
          </a:p>
          <a:p>
            <a:pPr marL="0" indent="0">
              <a:lnSpc>
                <a:spcPct val="70000"/>
              </a:lnSpc>
              <a:buNone/>
            </a:pPr>
            <a:r>
              <a:rPr lang="en-IN" sz="2600" b="1" dirty="0">
                <a:latin typeface="Times New Roman" panose="02020603050405020304" pitchFamily="18" charset="0"/>
                <a:cs typeface="Times New Roman" panose="02020603050405020304" pitchFamily="18" charset="0"/>
              </a:rPr>
              <a:t>3. Food Expiration Report</a:t>
            </a:r>
          </a:p>
          <a:p>
            <a:pPr marL="0" indent="0">
              <a:lnSpc>
                <a:spcPct val="70000"/>
              </a:lnSpc>
              <a:buNone/>
            </a:pPr>
            <a:r>
              <a:rPr lang="en-IN" sz="2600" b="1" dirty="0">
                <a:latin typeface="Times New Roman" panose="02020603050405020304" pitchFamily="18" charset="0"/>
                <a:cs typeface="Times New Roman" panose="02020603050405020304" pitchFamily="18" charset="0"/>
              </a:rPr>
              <a:t>Description</a:t>
            </a:r>
            <a:r>
              <a:rPr lang="en-IN" sz="2600" dirty="0">
                <a:latin typeface="Times New Roman" panose="02020603050405020304" pitchFamily="18" charset="0"/>
                <a:cs typeface="Times New Roman" panose="02020603050405020304" pitchFamily="18" charset="0"/>
              </a:rPr>
              <a:t>: Tracks donated food items that are close to expiration or have expired.</a:t>
            </a:r>
          </a:p>
          <a:p>
            <a:pPr marL="0" indent="0">
              <a:lnSpc>
                <a:spcPct val="70000"/>
              </a:lnSpc>
              <a:buNone/>
            </a:pPr>
            <a:r>
              <a:rPr lang="en-IN" sz="2600" b="1" dirty="0">
                <a:latin typeface="Times New Roman" panose="02020603050405020304" pitchFamily="18" charset="0"/>
                <a:cs typeface="Times New Roman" panose="02020603050405020304" pitchFamily="18" charset="0"/>
              </a:rPr>
              <a:t>Details Included</a:t>
            </a:r>
            <a:r>
              <a:rPr lang="en-IN" sz="2600" dirty="0">
                <a:latin typeface="Times New Roman" panose="02020603050405020304" pitchFamily="18" charset="0"/>
                <a:cs typeface="Times New Roman" panose="02020603050405020304" pitchFamily="18" charset="0"/>
              </a:rPr>
              <a:t>:</a:t>
            </a:r>
          </a:p>
          <a:p>
            <a:pPr marL="742950" lvl="1" indent="-285750">
              <a:lnSpc>
                <a:spcPct val="70000"/>
              </a:lnSpc>
              <a:buFont typeface="Arial" panose="020B0604020202020204" pitchFamily="34" charset="0"/>
              <a:buChar char="•"/>
            </a:pPr>
            <a:r>
              <a:rPr lang="en-IN" sz="2600" dirty="0">
                <a:latin typeface="Times New Roman" panose="02020603050405020304" pitchFamily="18" charset="0"/>
                <a:cs typeface="Times New Roman" panose="02020603050405020304" pitchFamily="18" charset="0"/>
              </a:rPr>
              <a:t>Donor Name</a:t>
            </a:r>
          </a:p>
          <a:p>
            <a:pPr marL="742950" lvl="1" indent="-285750">
              <a:lnSpc>
                <a:spcPct val="70000"/>
              </a:lnSpc>
              <a:buFont typeface="Arial" panose="020B0604020202020204" pitchFamily="34" charset="0"/>
              <a:buChar char="•"/>
            </a:pPr>
            <a:r>
              <a:rPr lang="en-IN" sz="2600" dirty="0">
                <a:latin typeface="Times New Roman" panose="02020603050405020304" pitchFamily="18" charset="0"/>
                <a:cs typeface="Times New Roman" panose="02020603050405020304" pitchFamily="18" charset="0"/>
              </a:rPr>
              <a:t>Food Type</a:t>
            </a:r>
          </a:p>
          <a:p>
            <a:pPr marL="742950" lvl="1" indent="-285750">
              <a:lnSpc>
                <a:spcPct val="70000"/>
              </a:lnSpc>
              <a:buFont typeface="Arial" panose="020B0604020202020204" pitchFamily="34" charset="0"/>
              <a:buChar char="•"/>
            </a:pPr>
            <a:r>
              <a:rPr lang="en-IN" sz="2600" dirty="0">
                <a:latin typeface="Times New Roman" panose="02020603050405020304" pitchFamily="18" charset="0"/>
                <a:cs typeface="Times New Roman" panose="02020603050405020304" pitchFamily="18" charset="0"/>
              </a:rPr>
              <a:t>Quantity</a:t>
            </a:r>
          </a:p>
          <a:p>
            <a:pPr marL="742950" lvl="1" indent="-285750">
              <a:lnSpc>
                <a:spcPct val="70000"/>
              </a:lnSpc>
              <a:buFont typeface="Arial" panose="020B0604020202020204" pitchFamily="34" charset="0"/>
              <a:buChar char="•"/>
            </a:pPr>
            <a:r>
              <a:rPr lang="en-IN" sz="2600" dirty="0">
                <a:latin typeface="Times New Roman" panose="02020603050405020304" pitchFamily="18" charset="0"/>
                <a:cs typeface="Times New Roman" panose="02020603050405020304" pitchFamily="18" charset="0"/>
              </a:rPr>
              <a:t>Expiration Date</a:t>
            </a:r>
          </a:p>
          <a:p>
            <a:pPr>
              <a:lnSpc>
                <a:spcPct val="70000"/>
              </a:lnSpc>
              <a:buFont typeface="Arial" panose="020B0604020202020204" pitchFamily="34" charset="0"/>
              <a:buChar char="•"/>
            </a:pPr>
            <a:r>
              <a:rPr lang="en-IN" sz="2600" b="1" dirty="0">
                <a:latin typeface="Times New Roman" panose="02020603050405020304" pitchFamily="18" charset="0"/>
                <a:cs typeface="Times New Roman" panose="02020603050405020304" pitchFamily="18" charset="0"/>
              </a:rPr>
              <a:t>Use</a:t>
            </a:r>
            <a:r>
              <a:rPr lang="en-IN" sz="2600" dirty="0">
                <a:latin typeface="Times New Roman" panose="02020603050405020304" pitchFamily="18" charset="0"/>
                <a:cs typeface="Times New Roman" panose="02020603050405020304" pitchFamily="18" charset="0"/>
              </a:rPr>
              <a:t>: Helps manage and alert recipients or admins about food that should be claimed soon or is no longer usable.</a:t>
            </a:r>
          </a:p>
          <a:p>
            <a:pPr marL="0" indent="0">
              <a:lnSpc>
                <a:spcPct val="120000"/>
              </a:lnSpc>
              <a:buNone/>
            </a:pPr>
            <a:endParaRPr lang="en-IN" sz="6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9742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A35E0D-1D75-E91F-E75B-C4DDF801DE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D98D0A-C035-F4F3-2047-44489595050A}"/>
              </a:ext>
            </a:extLst>
          </p:cNvPr>
          <p:cNvSpPr>
            <a:spLocks noGrp="1"/>
          </p:cNvSpPr>
          <p:nvPr>
            <p:ph type="title"/>
          </p:nvPr>
        </p:nvSpPr>
        <p:spPr>
          <a:xfrm>
            <a:off x="0" y="-3175"/>
            <a:ext cx="12192000" cy="1246759"/>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References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04266AB-4FDC-DC5D-1539-EDBFF62C9C14}"/>
              </a:ext>
            </a:extLst>
          </p:cNvPr>
          <p:cNvSpPr>
            <a:spLocks noGrp="1"/>
          </p:cNvSpPr>
          <p:nvPr>
            <p:ph idx="1"/>
          </p:nvPr>
        </p:nvSpPr>
        <p:spPr>
          <a:xfrm>
            <a:off x="-1" y="1243584"/>
            <a:ext cx="11986591" cy="5614416"/>
          </a:xfrm>
          <a:noFill/>
        </p:spPr>
        <p:txBody>
          <a:bodyPr>
            <a:normAutofit lnSpcReduction="10000"/>
          </a:bodyPr>
          <a:lstStyle/>
          <a:p>
            <a:pPr marL="0" indent="0">
              <a:lnSpc>
                <a:spcPct val="120000"/>
              </a:lnSpc>
              <a:buNone/>
            </a:pPr>
            <a:r>
              <a:rPr lang="en-IN" sz="2600" dirty="0">
                <a:latin typeface="Times New Roman" panose="02020603050405020304" pitchFamily="18" charset="0"/>
                <a:cs typeface="Times New Roman" panose="02020603050405020304" pitchFamily="18" charset="0"/>
              </a:rPr>
              <a:t>1.Garrone, P., Melacini, M., &amp; Perego, A. (2014). "Food waste in the supply chain: A review of the literature." Food Quality and Preference, 35, 228-235.</a:t>
            </a:r>
          </a:p>
          <a:p>
            <a:pPr marL="0" indent="0">
              <a:lnSpc>
                <a:spcPct val="120000"/>
              </a:lnSpc>
              <a:buNone/>
            </a:pPr>
            <a:r>
              <a:rPr lang="en-IN" sz="2600" dirty="0">
                <a:latin typeface="Times New Roman" panose="02020603050405020304" pitchFamily="18" charset="0"/>
                <a:cs typeface="Times New Roman" panose="02020603050405020304" pitchFamily="18" charset="0"/>
              </a:rPr>
              <a:t>2.Gustavsson, J., Cederberg, C., Sonesson, U., van Horne, P., &amp; T. T. (2011). "Global Food Losses and Food Waste: Extent, Causes and Prevention." FAO.</a:t>
            </a:r>
          </a:p>
          <a:p>
            <a:pPr marL="0" indent="0">
              <a:lnSpc>
                <a:spcPct val="120000"/>
              </a:lnSpc>
              <a:buNone/>
            </a:pPr>
            <a:r>
              <a:rPr lang="en-IN" sz="2600" dirty="0">
                <a:latin typeface="Times New Roman" panose="02020603050405020304" pitchFamily="18" charset="0"/>
                <a:cs typeface="Times New Roman" panose="02020603050405020304" pitchFamily="18" charset="0"/>
              </a:rPr>
              <a:t>3.Linder, M., Williander, M., &amp; R. (2017). "The role of information technology in reducing food waste: A systematic review." Resources, Conservation and Recycling, 118, 123-135.</a:t>
            </a:r>
          </a:p>
          <a:p>
            <a:pPr marL="0" indent="0">
              <a:lnSpc>
                <a:spcPct val="120000"/>
              </a:lnSpc>
              <a:buNone/>
            </a:pPr>
            <a:r>
              <a:rPr lang="en-IN" sz="2600" dirty="0">
                <a:latin typeface="Times New Roman" panose="02020603050405020304" pitchFamily="18" charset="0"/>
                <a:cs typeface="Times New Roman" panose="02020603050405020304" pitchFamily="18" charset="0"/>
              </a:rPr>
              <a:t>4.Aschemann-Witzel, J., &amp; Zielke, S. (2017). "Can ‘food waste’ be a ‘sustainable’ food trend? Evidence from a consumer perspective." Sustainability, 9(9), 1540.</a:t>
            </a:r>
          </a:p>
          <a:p>
            <a:pPr marL="0" indent="0">
              <a:lnSpc>
                <a:spcPct val="120000"/>
              </a:lnSpc>
              <a:buNone/>
            </a:pPr>
            <a:r>
              <a:rPr lang="en-IN" sz="2600" dirty="0">
                <a:latin typeface="Times New Roman" panose="02020603050405020304" pitchFamily="18" charset="0"/>
                <a:cs typeface="Times New Roman" panose="02020603050405020304" pitchFamily="18" charset="0"/>
              </a:rPr>
              <a:t>5.United Nations Environment Programme (UNEP). (2021). "Food Waste Index Report 2021."</a:t>
            </a:r>
          </a:p>
          <a:p>
            <a:pPr lvl="0">
              <a:buFont typeface="Wingdings" pitchFamily="2" charset="2"/>
              <a:buChar char="Ø"/>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709787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5E6B6-8095-7493-A34B-E4D93120D597}"/>
              </a:ext>
            </a:extLst>
          </p:cNvPr>
          <p:cNvSpPr>
            <a:spLocks noGrp="1"/>
          </p:cNvSpPr>
          <p:nvPr>
            <p:ph type="title"/>
          </p:nvPr>
        </p:nvSpPr>
        <p:spPr>
          <a:xfrm>
            <a:off x="838200" y="365125"/>
            <a:ext cx="10515600" cy="6024100"/>
          </a:xfrm>
        </p:spPr>
        <p:txBody>
          <a:bodyPr/>
          <a:lstStyle/>
          <a:p>
            <a:endParaRPr lang="en-IN" dirty="0"/>
          </a:p>
        </p:txBody>
      </p:sp>
      <p:pic>
        <p:nvPicPr>
          <p:cNvPr id="1026" name="Picture 2" descr="Thank You Vectors &amp; Illustrations for ...">
            <a:extLst>
              <a:ext uri="{FF2B5EF4-FFF2-40B4-BE49-F238E27FC236}">
                <a16:creationId xmlns:a16="http://schemas.microsoft.com/office/drawing/2014/main" id="{80B8479C-B162-9DF3-2FA3-80749CADB6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3604" y="671332"/>
            <a:ext cx="8727311" cy="5254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1113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B72F0-7EB3-A394-ABD6-7A41EF3CE737}"/>
              </a:ext>
            </a:extLst>
          </p:cNvPr>
          <p:cNvSpPr>
            <a:spLocks noGrp="1"/>
          </p:cNvSpPr>
          <p:nvPr>
            <p:ph type="title"/>
          </p:nvPr>
        </p:nvSpPr>
        <p:spPr>
          <a:xfrm>
            <a:off x="0" y="0"/>
            <a:ext cx="12192000" cy="1267968"/>
          </a:xfrm>
          <a:solidFill>
            <a:schemeClr val="accent2">
              <a:lumMod val="40000"/>
              <a:lumOff val="60000"/>
            </a:schemeClr>
          </a:solidFill>
        </p:spPr>
        <p:txBody>
          <a:bodyPr>
            <a:normAutofit/>
          </a:bodyPr>
          <a:lstStyle/>
          <a:p>
            <a:pPr algn="ctr"/>
            <a:r>
              <a:rPr lang="en-IN" b="1" dirty="0">
                <a:latin typeface="Times New Roman" panose="02020603050405020304" pitchFamily="18" charset="0"/>
                <a:ea typeface="Tahoma" panose="020B0604030504040204" pitchFamily="34" charset="0"/>
                <a:cs typeface="Times New Roman" panose="02020603050405020304" pitchFamily="18" charset="0"/>
              </a:rPr>
              <a:t>Content</a:t>
            </a:r>
          </a:p>
        </p:txBody>
      </p:sp>
      <p:sp>
        <p:nvSpPr>
          <p:cNvPr id="5" name="Content Placeholder 4">
            <a:extLst>
              <a:ext uri="{FF2B5EF4-FFF2-40B4-BE49-F238E27FC236}">
                <a16:creationId xmlns:a16="http://schemas.microsoft.com/office/drawing/2014/main" id="{4AD30AE4-1C9D-4F26-8884-C30D15E187A7}"/>
              </a:ext>
            </a:extLst>
          </p:cNvPr>
          <p:cNvSpPr>
            <a:spLocks noGrp="1"/>
          </p:cNvSpPr>
          <p:nvPr>
            <p:ph idx="1"/>
          </p:nvPr>
        </p:nvSpPr>
        <p:spPr>
          <a:xfrm>
            <a:off x="0" y="1267968"/>
            <a:ext cx="12192000" cy="5590032"/>
          </a:xfrm>
          <a:noFill/>
        </p:spPr>
        <p:txBody>
          <a:bodyPr>
            <a:normAutofit/>
          </a:bodyPr>
          <a:lstStyle/>
          <a:p>
            <a:pPr lvl="0">
              <a:buFont typeface="Wingdings" pitchFamily="2" charset="2"/>
              <a:buChar char="Ø"/>
              <a:tabLst>
                <a:tab pos="457200" algn="l"/>
              </a:tabLst>
            </a:pPr>
            <a:r>
              <a:rPr lang="en-IN" sz="2400" b="1" kern="100" dirty="0">
                <a:effectLst/>
                <a:latin typeface="Times New Roman" panose="02020603050405020304" pitchFamily="18" charset="0"/>
                <a:ea typeface="Aptos" panose="020B0004020202020204" pitchFamily="34" charset="0"/>
                <a:cs typeface="Times New Roman" panose="02020603050405020304" pitchFamily="18" charset="0"/>
              </a:rPr>
              <a:t>Introduction </a:t>
            </a:r>
          </a:p>
          <a:p>
            <a:pPr lvl="0">
              <a:buFont typeface="Wingdings" pitchFamily="2" charset="2"/>
              <a:buChar char="Ø"/>
              <a:tabLst>
                <a:tab pos="457200" algn="l"/>
              </a:tabLst>
            </a:pPr>
            <a:r>
              <a:rPr lang="en-IN" sz="2400" b="1" kern="100" dirty="0">
                <a:effectLst/>
                <a:latin typeface="Times New Roman" panose="02020603050405020304" pitchFamily="18" charset="0"/>
                <a:ea typeface="Aptos" panose="020B0004020202020204" pitchFamily="34" charset="0"/>
                <a:cs typeface="Times New Roman" panose="02020603050405020304" pitchFamily="18" charset="0"/>
              </a:rPr>
              <a:t>Literature Review </a:t>
            </a:r>
          </a:p>
          <a:p>
            <a:pPr lvl="0">
              <a:buFont typeface="Wingdings" pitchFamily="2" charset="2"/>
              <a:buChar char="Ø"/>
              <a:tabLst>
                <a:tab pos="457200" algn="l"/>
              </a:tabLst>
            </a:pPr>
            <a:r>
              <a:rPr lang="en-IN" sz="2400" b="1" kern="100" dirty="0">
                <a:effectLst/>
                <a:latin typeface="Times New Roman" panose="02020603050405020304" pitchFamily="18" charset="0"/>
                <a:ea typeface="Aptos" panose="020B0004020202020204" pitchFamily="34" charset="0"/>
                <a:cs typeface="Times New Roman" panose="02020603050405020304" pitchFamily="18" charset="0"/>
              </a:rPr>
              <a:t>Objective of the Project </a:t>
            </a:r>
          </a:p>
          <a:p>
            <a:pPr lvl="0">
              <a:buFont typeface="Wingdings" pitchFamily="2" charset="2"/>
              <a:buChar char="Ø"/>
              <a:tabLst>
                <a:tab pos="457200" algn="l"/>
              </a:tabLst>
            </a:pPr>
            <a:r>
              <a:rPr lang="en-IN" sz="2400" b="1" kern="100" dirty="0">
                <a:effectLst/>
                <a:latin typeface="Times New Roman" panose="02020603050405020304" pitchFamily="18" charset="0"/>
                <a:ea typeface="Aptos" panose="020B0004020202020204" pitchFamily="34" charset="0"/>
                <a:cs typeface="Times New Roman" panose="02020603050405020304" pitchFamily="18" charset="0"/>
              </a:rPr>
              <a:t>Technology</a:t>
            </a:r>
          </a:p>
          <a:p>
            <a:pPr marL="342900" lvl="0" indent="-342900">
              <a:buFont typeface="Symbol" pitchFamily="2" charset="2"/>
              <a:buChar char=""/>
            </a:pPr>
            <a:r>
              <a:rPr lang="en-IN" sz="2400" b="1" kern="100" dirty="0">
                <a:effectLst/>
                <a:latin typeface="Times New Roman" panose="02020603050405020304" pitchFamily="18" charset="0"/>
                <a:ea typeface="Aptos" panose="020B0004020202020204" pitchFamily="34" charset="0"/>
                <a:cs typeface="Times New Roman" panose="02020603050405020304" pitchFamily="18" charset="0"/>
              </a:rPr>
              <a:t>Hardware Requirements </a:t>
            </a:r>
            <a:endParaRPr lang="en-IN" sz="2400" b="1" kern="100" dirty="0">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buFont typeface="Symbol" pitchFamily="2" charset="2"/>
              <a:buChar char=""/>
            </a:pPr>
            <a:r>
              <a:rPr lang="en-IN" sz="2400" b="1" kern="100" dirty="0">
                <a:effectLst/>
                <a:latin typeface="Times New Roman" panose="02020603050405020304" pitchFamily="18" charset="0"/>
                <a:ea typeface="Aptos" panose="020B0004020202020204" pitchFamily="34" charset="0"/>
                <a:cs typeface="Times New Roman" panose="02020603050405020304" pitchFamily="18" charset="0"/>
              </a:rPr>
              <a:t>Software Requirements</a:t>
            </a:r>
          </a:p>
          <a:p>
            <a:pPr lvl="0">
              <a:buFont typeface="Wingdings" pitchFamily="2" charset="2"/>
              <a:buChar char="Ø"/>
              <a:tabLst>
                <a:tab pos="457200" algn="l"/>
              </a:tabLst>
            </a:pPr>
            <a:r>
              <a:rPr lang="en-IN" sz="2400" b="1" kern="100" dirty="0">
                <a:effectLst/>
                <a:latin typeface="Times New Roman" panose="02020603050405020304" pitchFamily="18" charset="0"/>
                <a:ea typeface="Aptos" panose="020B0004020202020204" pitchFamily="34" charset="0"/>
                <a:cs typeface="Times New Roman" panose="02020603050405020304" pitchFamily="18" charset="0"/>
              </a:rPr>
              <a:t>Modules </a:t>
            </a:r>
          </a:p>
          <a:p>
            <a:pPr lvl="0">
              <a:buFont typeface="Wingdings" pitchFamily="2" charset="2"/>
              <a:buChar char="Ø"/>
              <a:tabLst>
                <a:tab pos="457200" algn="l"/>
              </a:tabLst>
            </a:pPr>
            <a:r>
              <a:rPr lang="en-IN" sz="2400" b="1" kern="100" dirty="0">
                <a:effectLst/>
                <a:latin typeface="Times New Roman" panose="02020603050405020304" pitchFamily="18" charset="0"/>
                <a:ea typeface="Aptos" panose="020B0004020202020204" pitchFamily="34" charset="0"/>
                <a:cs typeface="Times New Roman" panose="02020603050405020304" pitchFamily="18" charset="0"/>
              </a:rPr>
              <a:t>Workflow </a:t>
            </a:r>
          </a:p>
          <a:p>
            <a:pPr lvl="0">
              <a:buFont typeface="Wingdings" pitchFamily="2" charset="2"/>
              <a:buChar char="Ø"/>
              <a:tabLst>
                <a:tab pos="457200" algn="l"/>
              </a:tabLst>
            </a:pPr>
            <a:r>
              <a:rPr lang="en-IN" sz="2400" b="1" kern="100" dirty="0">
                <a:effectLst/>
                <a:latin typeface="Times New Roman" panose="02020603050405020304" pitchFamily="18" charset="0"/>
                <a:ea typeface="Aptos" panose="020B0004020202020204" pitchFamily="34" charset="0"/>
                <a:cs typeface="Times New Roman" panose="02020603050405020304" pitchFamily="18" charset="0"/>
              </a:rPr>
              <a:t>Reports </a:t>
            </a:r>
          </a:p>
          <a:p>
            <a:pPr>
              <a:buFont typeface="Wingdings" pitchFamily="2" charset="2"/>
              <a:buChar char="Ø"/>
              <a:tabLst>
                <a:tab pos="457200" algn="l"/>
              </a:tabLst>
            </a:pPr>
            <a:r>
              <a:rPr lang="en-IN" sz="2400" b="1" kern="100" dirty="0">
                <a:effectLst/>
                <a:latin typeface="Times New Roman" panose="02020603050405020304" pitchFamily="18" charset="0"/>
                <a:ea typeface="Aptos" panose="020B0004020202020204" pitchFamily="34" charset="0"/>
                <a:cs typeface="Times New Roman" panose="02020603050405020304" pitchFamily="18" charset="0"/>
              </a:rPr>
              <a:t>References </a:t>
            </a:r>
          </a:p>
        </p:txBody>
      </p:sp>
    </p:spTree>
    <p:extLst>
      <p:ext uri="{BB962C8B-B14F-4D97-AF65-F5344CB8AC3E}">
        <p14:creationId xmlns:p14="http://schemas.microsoft.com/office/powerpoint/2010/main" val="4117151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06102F-978C-3EAF-61E2-60C25A98C7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1A5F62-65DD-AD75-A67D-7D11353DC281}"/>
              </a:ext>
            </a:extLst>
          </p:cNvPr>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Introduction</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CC1A6F79-41A9-23F2-3995-CD300D5C00D7}"/>
              </a:ext>
            </a:extLst>
          </p:cNvPr>
          <p:cNvSpPr>
            <a:spLocks noGrp="1"/>
          </p:cNvSpPr>
          <p:nvPr>
            <p:ph idx="1"/>
          </p:nvPr>
        </p:nvSpPr>
        <p:spPr/>
        <p:txBody>
          <a:bodyPr>
            <a:normAutofit fontScale="70000" lnSpcReduction="20000"/>
          </a:bodyPr>
          <a:lstStyle/>
          <a:p>
            <a:pPr lvl="1" algn="just">
              <a:lnSpc>
                <a:spcPct val="150000"/>
              </a:lnSpc>
            </a:pPr>
            <a:r>
              <a:rPr lang="en-IN" sz="2800" b="1" dirty="0">
                <a:latin typeface="Book Antiqua" panose="02040602050305030304" pitchFamily="18" charset="0"/>
              </a:rPr>
              <a:t>What is Mental Health?</a:t>
            </a:r>
            <a:r>
              <a:rPr lang="en-IN" sz="2800" dirty="0">
                <a:latin typeface="Book Antiqua" panose="02040602050305030304" pitchFamily="18" charset="0"/>
              </a:rPr>
              <a:t>:</a:t>
            </a:r>
            <a:endParaRPr lang="en-IN" sz="2800" b="1" dirty="0">
              <a:latin typeface="Book Antiqua" panose="02040602050305030304" pitchFamily="18" charset="0"/>
            </a:endParaRPr>
          </a:p>
          <a:p>
            <a:pPr lvl="1">
              <a:lnSpc>
                <a:spcPct val="150000"/>
              </a:lnSpc>
            </a:pPr>
            <a:r>
              <a:rPr lang="en-US" sz="2800" dirty="0"/>
              <a:t>In today's fast-paced world, mental health awareness has become increasingly vital, as millions struggle with stress, anxiety, and emotional challenges. The Mental Health Chatbot is an innovative AI-powered solution designed to provide accessible support and resources for individuals seeking mental health assistance. By engaging users in conversation, the chatbot offers personalized responses, coping strategies, and immediate access to mental health resources, promoting emotional well-being and resilience. This project aims to bridge the gap in mental health support, making help available anytime, anywhere, while reducing stigma and encouraging open dialogue about mental health.</a:t>
            </a:r>
            <a:r>
              <a:rPr lang="en-IN" sz="2800" dirty="0">
                <a:latin typeface="Book Antiqua" panose="02040602050305030304" pitchFamily="18" charset="0"/>
              </a:rPr>
              <a:t>.</a:t>
            </a:r>
          </a:p>
          <a:p>
            <a:endParaRPr lang="en-IN" dirty="0"/>
          </a:p>
        </p:txBody>
      </p:sp>
    </p:spTree>
    <p:extLst>
      <p:ext uri="{BB962C8B-B14F-4D97-AF65-F5344CB8AC3E}">
        <p14:creationId xmlns:p14="http://schemas.microsoft.com/office/powerpoint/2010/main" val="2115622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DA0FE-3324-1AC2-EBAA-076DFFF431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7C7DF6-5F84-CA0C-90EA-F70F26C4CC4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Literature Review</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69F06B79-DAB3-64B1-9AA4-939F96A54F1E}"/>
              </a:ext>
            </a:extLst>
          </p:cNvPr>
          <p:cNvSpPr>
            <a:spLocks noGrp="1"/>
          </p:cNvSpPr>
          <p:nvPr>
            <p:ph idx="1"/>
          </p:nvPr>
        </p:nvSpPr>
        <p:spPr>
          <a:xfrm>
            <a:off x="-115503" y="683394"/>
            <a:ext cx="10631103" cy="9715247"/>
          </a:xfrm>
        </p:spPr>
        <p:txBody>
          <a:bodyPr>
            <a:normAutofit/>
          </a:bodyPr>
          <a:lstStyle/>
          <a:p>
            <a:pPr marL="0" indent="0">
              <a:buNone/>
            </a:pPr>
            <a:endParaRPr lang="en-IN" dirty="0"/>
          </a:p>
          <a:p>
            <a:pPr algn="just"/>
            <a:r>
              <a:rPr lang="en-IN" sz="1700" dirty="0">
                <a:latin typeface="Book Antiqua" panose="02040602050305030304" pitchFamily="18" charset="0"/>
              </a:rPr>
              <a:t> </a:t>
            </a:r>
            <a:r>
              <a:rPr lang="en-US" sz="1800" b="1" dirty="0"/>
              <a:t>Existing Solutions</a:t>
            </a:r>
          </a:p>
          <a:p>
            <a:pPr algn="just"/>
            <a:r>
              <a:rPr lang="en-US" sz="1800" dirty="0"/>
              <a:t>Numerous mental health chatbots have emerged in recent years, utilizing artificial intelligence to provide support and resources. Notable examples include:</a:t>
            </a:r>
          </a:p>
          <a:p>
            <a:pPr algn="just">
              <a:buFont typeface="Arial" panose="020B0604020202020204" pitchFamily="34" charset="0"/>
              <a:buChar char="•"/>
            </a:pPr>
            <a:r>
              <a:rPr lang="en-US" sz="1800" b="1" dirty="0" err="1"/>
              <a:t>Woebot</a:t>
            </a:r>
            <a:r>
              <a:rPr lang="en-US" sz="1800" dirty="0"/>
              <a:t>: This chatbot employs cognitive-behavioral techniques to help users manage their mental health through structured conversations and mood tracking (Fitzpatrick et al., 2017).</a:t>
            </a:r>
          </a:p>
          <a:p>
            <a:pPr algn="just">
              <a:buFont typeface="Arial" panose="020B0604020202020204" pitchFamily="34" charset="0"/>
              <a:buChar char="•"/>
            </a:pPr>
            <a:r>
              <a:rPr lang="en-US" sz="1800" b="1" dirty="0" err="1"/>
              <a:t>Wysa</a:t>
            </a:r>
            <a:r>
              <a:rPr lang="en-US" sz="1800" dirty="0"/>
              <a:t>: An AI-driven chatbot that provides emotional support and mindfulness exercises tailored to user needs, emphasizing self-help and coping strategies (Shallcross et al., 2020).</a:t>
            </a:r>
          </a:p>
          <a:p>
            <a:pPr algn="just"/>
            <a:r>
              <a:rPr lang="en-US" sz="1800" b="1" dirty="0"/>
              <a:t>Effectiveness of Chatbots</a:t>
            </a:r>
          </a:p>
          <a:p>
            <a:pPr algn="just"/>
            <a:r>
              <a:rPr lang="en-US" sz="1800" dirty="0"/>
              <a:t>Research indicates that mental health chatbots can be effective tools for providing support. A study by Fulya et al. (2020) found that users reported increased emotional regulation and reduced anxiety after engaging with a chatbot. Additionally, chatbots can help destigmatize mental health issues by offering a private, non-judgmental platform for users to express their feelings (González et al., 2019).</a:t>
            </a:r>
          </a:p>
          <a:p>
            <a:pPr algn="just"/>
            <a:r>
              <a:rPr lang="en-US" sz="1800" b="1" dirty="0"/>
              <a:t>Gaps in Current Offerings</a:t>
            </a:r>
          </a:p>
          <a:p>
            <a:pPr algn="just"/>
            <a:r>
              <a:rPr lang="en-US" sz="1800" dirty="0"/>
              <a:t>Despite the benefits, existing mental health chatbots face limitations. Many rely on scripted responses, which can hinder their ability to address complex mental health issues effectively. Additionally, there is a lack of personalization in responses, which can affect user engagement and satisfaction (</a:t>
            </a:r>
            <a:r>
              <a:rPr lang="en-US" sz="1800" dirty="0" err="1"/>
              <a:t>Bickmore</a:t>
            </a:r>
            <a:r>
              <a:rPr lang="en-US" sz="1800" dirty="0"/>
              <a:t> et al., 2010). Furthermore, crisis management remains a critical concern, as many chatbots do not adequately recognize or respond to users in distress.</a:t>
            </a:r>
          </a:p>
          <a:p>
            <a:pPr lvl="0">
              <a:buFont typeface="Wingdings" pitchFamily="2" charset="2"/>
              <a:buChar char="Ø"/>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807820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27A07D-3EFC-2A4C-0461-98F29B7108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7FD491-CAD3-3CB4-E699-C19EBBF7D99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Literature Review (Contd.)</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6A676C2-8498-1A7F-0D2D-8EF4ED2CB30A}"/>
              </a:ext>
            </a:extLst>
          </p:cNvPr>
          <p:cNvSpPr>
            <a:spLocks noGrp="1"/>
          </p:cNvSpPr>
          <p:nvPr>
            <p:ph idx="1"/>
          </p:nvPr>
        </p:nvSpPr>
        <p:spPr>
          <a:xfrm>
            <a:off x="0" y="1255776"/>
            <a:ext cx="11353800" cy="4921187"/>
          </a:xfrm>
        </p:spPr>
        <p:txBody>
          <a:bodyPr>
            <a:normAutofit/>
          </a:bodyPr>
          <a:lstStyle/>
          <a:p>
            <a:pPr algn="just"/>
            <a:r>
              <a:rPr lang="en-US" sz="1800" b="1" dirty="0"/>
              <a:t>Gaps in Current Offerings</a:t>
            </a:r>
          </a:p>
          <a:p>
            <a:pPr algn="just"/>
            <a:r>
              <a:rPr lang="en-US" sz="1800" dirty="0"/>
              <a:t>Despite the benefits, existing mental health chatbots face limitations. Many rely on scripted responses, which can hinder their ability to address complex mental health issues effectively. Additionally, there is a lack of personalization in responses, which can affect user engagement and satisfaction (</a:t>
            </a:r>
            <a:r>
              <a:rPr lang="en-US" sz="1800" dirty="0" err="1"/>
              <a:t>Bickmore</a:t>
            </a:r>
            <a:r>
              <a:rPr lang="en-US" sz="1800" dirty="0"/>
              <a:t> et al., 2010). Furthermore, crisis management remains a critical concern, as many chatbots do not adequately recognize or respond to users in distress.</a:t>
            </a:r>
          </a:p>
          <a:p>
            <a:pPr marL="0" indent="0" algn="just">
              <a:buNone/>
            </a:pPr>
            <a:r>
              <a:rPr lang="en-US" sz="1800" b="1" dirty="0"/>
              <a:t>.Future Directions</a:t>
            </a:r>
          </a:p>
          <a:p>
            <a:pPr algn="just"/>
            <a:r>
              <a:rPr lang="en-US" sz="1800" dirty="0"/>
              <a:t>The integration of advanced natural language processing (NLP) and machine learning can enhance the capabilities of mental health chatbots, allowing for more nuanced interactions and personalized support. Additionally, ongoing research into user experiences and feedback is crucial for improving chatbot effectiveness and fostering a supportive environment for mental health discussions (Wong et al., 2020).</a:t>
            </a:r>
            <a:endParaRPr lang="en-IN" sz="1800" dirty="0">
              <a:latin typeface="Times New Roman" panose="02020603050405020304" pitchFamily="18" charset="0"/>
              <a:cs typeface="Times New Roman" panose="02020603050405020304" pitchFamily="18" charset="0"/>
            </a:endParaRPr>
          </a:p>
          <a:p>
            <a:pPr lvl="0">
              <a:buFont typeface="Wingdings" pitchFamily="2" charset="2"/>
              <a:buChar char="Ø"/>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64217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6EBDE-A511-E80F-D5E9-0604A420E3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1401A3-3948-4147-3AEF-34640B41015C}"/>
              </a:ext>
            </a:extLst>
          </p:cNvPr>
          <p:cNvSpPr>
            <a:spLocks noGrp="1"/>
          </p:cNvSpPr>
          <p:nvPr>
            <p:ph type="title"/>
          </p:nvPr>
        </p:nvSpPr>
        <p:spPr>
          <a:xfrm>
            <a:off x="0" y="-3175"/>
            <a:ext cx="12192000" cy="1246759"/>
          </a:xfrm>
          <a:solidFill>
            <a:schemeClr val="accent2">
              <a:lumMod val="40000"/>
              <a:lumOff val="60000"/>
            </a:schemeClr>
          </a:solidFill>
          <a:effectLst>
            <a:outerShdw blurRad="50800" dist="50800" dir="5400000" algn="ctr" rotWithShape="0">
              <a:schemeClr val="accent2">
                <a:lumMod val="60000"/>
                <a:lumOff val="40000"/>
                <a:alpha val="0"/>
              </a:schemeClr>
            </a:outerShdw>
          </a:effectLst>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Objective of the Project</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402EC43E-5783-1981-5146-A356AF8B6988}"/>
              </a:ext>
            </a:extLst>
          </p:cNvPr>
          <p:cNvSpPr>
            <a:spLocks noGrp="1"/>
          </p:cNvSpPr>
          <p:nvPr>
            <p:ph idx="1"/>
          </p:nvPr>
        </p:nvSpPr>
        <p:spPr/>
        <p:txBody>
          <a:bodyPr>
            <a:normAutofit fontScale="77500" lnSpcReduction="20000"/>
          </a:bodyPr>
          <a:lstStyle/>
          <a:p>
            <a:r>
              <a:rPr lang="en-US" b="1" dirty="0"/>
              <a:t>Provide Accessible Support</a:t>
            </a:r>
            <a:r>
              <a:rPr lang="en-US" dirty="0"/>
              <a:t>: To create a chatbot that offers 24/7 mental health support, enabling users to seek help anytime, anywhere.</a:t>
            </a:r>
          </a:p>
          <a:p>
            <a:r>
              <a:rPr lang="en-US" b="1" dirty="0"/>
              <a:t>Deliver Personalized Resources</a:t>
            </a:r>
            <a:r>
              <a:rPr lang="en-US" dirty="0"/>
              <a:t>: To offer tailored coping strategies and resources based on individual user interactions and needs.</a:t>
            </a:r>
          </a:p>
          <a:p>
            <a:r>
              <a:rPr lang="en-US" b="1" dirty="0"/>
              <a:t>Data Analysis for Insights</a:t>
            </a:r>
            <a:r>
              <a:rPr lang="en-US" dirty="0"/>
              <a:t>: To analyze user interactions to identify common mental health issues and trends, aiding in the development of better resources and strategies.</a:t>
            </a:r>
          </a:p>
          <a:p>
            <a:r>
              <a:rPr lang="en-US" b="1" dirty="0"/>
              <a:t>Integrate AI and NLP Technologies</a:t>
            </a:r>
            <a:r>
              <a:rPr lang="en-US" dirty="0"/>
              <a:t>: To utilize advanced artificial intelligence and natural language processing to enhance the chatbot's understanding and responsiveness, creating a more human-like interaction experience.</a:t>
            </a:r>
          </a:p>
          <a:p>
            <a:r>
              <a:rPr lang="en-US" b="1" dirty="0"/>
              <a:t>User Feedback Loop</a:t>
            </a:r>
            <a:r>
              <a:rPr lang="en-US" dirty="0"/>
              <a:t>: To incorporate user feedback for continuous improvement of chatbot responses and features, ensuring a user-centered design.</a:t>
            </a:r>
          </a:p>
          <a:p>
            <a:r>
              <a:rPr lang="en-US" b="1" dirty="0"/>
              <a:t>Enhance Awareness</a:t>
            </a:r>
            <a:r>
              <a:rPr lang="en-US" dirty="0"/>
              <a:t>: To promote mental health awareness and reduce stigma by providing a safe space for users to discuss their concerns.</a:t>
            </a:r>
          </a:p>
          <a:p>
            <a:endParaRPr lang="en-IN" dirty="0"/>
          </a:p>
        </p:txBody>
      </p:sp>
    </p:spTree>
    <p:extLst>
      <p:ext uri="{BB962C8B-B14F-4D97-AF65-F5344CB8AC3E}">
        <p14:creationId xmlns:p14="http://schemas.microsoft.com/office/powerpoint/2010/main" val="144246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B9AADA-7FF4-FCD4-6A4B-012DAB5D62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107254-B274-C592-536F-4025C1DC32A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Hardware Requirements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D20108C3-2A0A-91AD-6D5D-4160E425E202}"/>
              </a:ext>
            </a:extLst>
          </p:cNvPr>
          <p:cNvSpPr>
            <a:spLocks noGrp="1"/>
          </p:cNvSpPr>
          <p:nvPr>
            <p:ph idx="1"/>
          </p:nvPr>
        </p:nvSpPr>
        <p:spPr>
          <a:xfrm>
            <a:off x="-1" y="1255775"/>
            <a:ext cx="12191999" cy="5602225"/>
          </a:xfrm>
          <a:noFill/>
        </p:spPr>
        <p:txBody>
          <a:bodyPr>
            <a:normAutofit/>
          </a:bodyPr>
          <a:lstStyle/>
          <a:p>
            <a:pPr>
              <a:lnSpc>
                <a:spcPct val="170000"/>
              </a:lnSpc>
              <a:buFont typeface="+mj-lt"/>
              <a:buAutoNum type="arabicPeriod"/>
            </a:pPr>
            <a:r>
              <a:rPr lang="en-IN" sz="1800" b="1" dirty="0">
                <a:latin typeface="Times New Roman" panose="02020603050405020304" pitchFamily="18" charset="0"/>
                <a:cs typeface="Times New Roman" panose="02020603050405020304" pitchFamily="18" charset="0"/>
              </a:rPr>
              <a:t>Server/Hosting</a:t>
            </a:r>
          </a:p>
          <a:p>
            <a:pPr marL="742950" lvl="1" indent="-285750">
              <a:lnSpc>
                <a:spcPct val="170000"/>
              </a:lnSpc>
              <a:buFont typeface="+mj-lt"/>
              <a:buAutoNum type="arabicPeriod"/>
            </a:pPr>
            <a:r>
              <a:rPr lang="en-IN" sz="1800" dirty="0">
                <a:latin typeface="Times New Roman" panose="02020603050405020304" pitchFamily="18" charset="0"/>
                <a:cs typeface="Times New Roman" panose="02020603050405020304" pitchFamily="18" charset="0"/>
              </a:rPr>
              <a:t>Type: Cloud server (e.g., AWS, Azure, Google Cloud) or physical server for hosting the application</a:t>
            </a:r>
          </a:p>
          <a:p>
            <a:pPr marL="742950" lvl="1" indent="-285750">
              <a:lnSpc>
                <a:spcPct val="170000"/>
              </a:lnSpc>
              <a:buFont typeface="+mj-lt"/>
              <a:buAutoNum type="arabicPeriod"/>
            </a:pPr>
            <a:r>
              <a:rPr lang="en-IN" sz="1800" dirty="0">
                <a:latin typeface="Times New Roman" panose="02020603050405020304" pitchFamily="18" charset="0"/>
                <a:cs typeface="Times New Roman" panose="02020603050405020304" pitchFamily="18" charset="0"/>
              </a:rPr>
              <a:t>Operating System:  Windows Server.</a:t>
            </a:r>
          </a:p>
          <a:p>
            <a:pPr>
              <a:lnSpc>
                <a:spcPct val="170000"/>
              </a:lnSpc>
              <a:buFont typeface="+mj-lt"/>
              <a:buAutoNum type="arabicPeriod"/>
            </a:pPr>
            <a:r>
              <a:rPr lang="en-IN" sz="1800" b="1" dirty="0">
                <a:latin typeface="Times New Roman" panose="02020603050405020304" pitchFamily="18" charset="0"/>
                <a:cs typeface="Times New Roman" panose="02020603050405020304" pitchFamily="18" charset="0"/>
              </a:rPr>
              <a:t>Client Devices</a:t>
            </a:r>
          </a:p>
          <a:p>
            <a:pPr marL="742950" lvl="1" indent="-285750">
              <a:lnSpc>
                <a:spcPct val="170000"/>
              </a:lnSpc>
              <a:buFont typeface="+mj-lt"/>
              <a:buAutoNum type="arabicPeriod"/>
            </a:pPr>
            <a:r>
              <a:rPr lang="en-IN" sz="1800" dirty="0">
                <a:latin typeface="Times New Roman" panose="02020603050405020304" pitchFamily="18" charset="0"/>
                <a:cs typeface="Times New Roman" panose="02020603050405020304" pitchFamily="18" charset="0"/>
              </a:rPr>
              <a:t>Desktop or Laptop: </a:t>
            </a:r>
          </a:p>
          <a:p>
            <a:pPr marL="742950" lvl="1" indent="-285750">
              <a:lnSpc>
                <a:spcPct val="170000"/>
              </a:lnSpc>
              <a:buFont typeface="+mj-lt"/>
              <a:buAutoNum type="arabicPeriod"/>
            </a:pPr>
            <a:r>
              <a:rPr lang="en-IN" sz="1800" dirty="0">
                <a:latin typeface="Times New Roman" panose="02020603050405020304" pitchFamily="18" charset="0"/>
                <a:cs typeface="Times New Roman" panose="02020603050405020304" pitchFamily="18" charset="0"/>
              </a:rPr>
              <a:t>Mobile Devices: Smartphone or tablet for mobile accessibility and communication.</a:t>
            </a:r>
          </a:p>
          <a:p>
            <a:pPr marL="742950" lvl="1" indent="-285750">
              <a:lnSpc>
                <a:spcPct val="170000"/>
              </a:lnSpc>
              <a:buFont typeface="+mj-lt"/>
              <a:buAutoNum type="arabicPeriod"/>
            </a:pPr>
            <a:r>
              <a:rPr lang="en-IN" sz="1800" dirty="0">
                <a:latin typeface="Times New Roman" panose="02020603050405020304" pitchFamily="18" charset="0"/>
                <a:cs typeface="Times New Roman" panose="02020603050405020304" pitchFamily="18" charset="0"/>
              </a:rPr>
              <a:t>Minimum Requirements for Users:</a:t>
            </a:r>
          </a:p>
          <a:p>
            <a:pPr marL="1143000" lvl="2" indent="-228600">
              <a:lnSpc>
                <a:spcPct val="170000"/>
              </a:lnSpc>
              <a:buFont typeface="+mj-lt"/>
              <a:buAutoNum type="arabicPeriod"/>
            </a:pPr>
            <a:r>
              <a:rPr lang="en-IN" sz="1800" dirty="0">
                <a:latin typeface="Times New Roman" panose="02020603050405020304" pitchFamily="18" charset="0"/>
                <a:cs typeface="Times New Roman" panose="02020603050405020304" pitchFamily="18" charset="0"/>
              </a:rPr>
              <a:t>Browser Compatibility: Latest versions of Google Chrome, Firefox, Safari, or Microsoft Edge.</a:t>
            </a:r>
          </a:p>
          <a:p>
            <a:pPr marL="1143000" lvl="2" indent="-228600">
              <a:lnSpc>
                <a:spcPct val="170000"/>
              </a:lnSpc>
              <a:buFont typeface="+mj-lt"/>
              <a:buAutoNum type="arabicPeriod"/>
            </a:pPr>
            <a:r>
              <a:rPr lang="en-IN" sz="1800" dirty="0">
                <a:latin typeface="Times New Roman" panose="02020603050405020304" pitchFamily="18" charset="0"/>
                <a:cs typeface="Times New Roman" panose="02020603050405020304" pitchFamily="18" charset="0"/>
              </a:rPr>
              <a:t>Internet Connection: Stable connection, 3G/4G or broadband for seamless experience.</a:t>
            </a:r>
          </a:p>
          <a:p>
            <a:pPr marL="0" indent="0">
              <a:buNone/>
            </a:pPr>
            <a:endParaRPr lang="en-IN" dirty="0"/>
          </a:p>
        </p:txBody>
      </p:sp>
    </p:spTree>
    <p:extLst>
      <p:ext uri="{BB962C8B-B14F-4D97-AF65-F5344CB8AC3E}">
        <p14:creationId xmlns:p14="http://schemas.microsoft.com/office/powerpoint/2010/main" val="2664996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A5C719-192D-C070-FBB9-9E0D0C58CE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270B73-EB03-9222-F7E5-B44DDD409D90}"/>
              </a:ext>
            </a:extLst>
          </p:cNvPr>
          <p:cNvSpPr>
            <a:spLocks noGrp="1"/>
          </p:cNvSpPr>
          <p:nvPr>
            <p:ph type="title"/>
          </p:nvPr>
        </p:nvSpPr>
        <p:spPr>
          <a:xfrm>
            <a:off x="0" y="0"/>
            <a:ext cx="12192000" cy="902970"/>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 Software Requirements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70424C3-10EB-A72A-5C5E-D564495E9114}"/>
              </a:ext>
            </a:extLst>
          </p:cNvPr>
          <p:cNvSpPr>
            <a:spLocks noGrp="1"/>
          </p:cNvSpPr>
          <p:nvPr>
            <p:ph idx="1"/>
          </p:nvPr>
        </p:nvSpPr>
        <p:spPr>
          <a:xfrm>
            <a:off x="0" y="902970"/>
            <a:ext cx="12192000" cy="5955030"/>
          </a:xfrm>
          <a:noFill/>
        </p:spPr>
        <p:txBody>
          <a:bodyPr>
            <a:normAutofit fontScale="55000" lnSpcReduction="20000"/>
          </a:bodyPr>
          <a:lstStyle/>
          <a:p>
            <a:pPr marL="0" indent="0">
              <a:buNone/>
            </a:pPr>
            <a:r>
              <a:rPr lang="en-IN" sz="3000" b="1" dirty="0"/>
              <a:t>1. </a:t>
            </a:r>
            <a:r>
              <a:rPr lang="en-US" sz="3000" b="1" dirty="0"/>
              <a:t>Frontend Development</a:t>
            </a:r>
          </a:p>
          <a:p>
            <a:pPr>
              <a:buFont typeface="Arial" panose="020B0604020202020204" pitchFamily="34" charset="0"/>
              <a:buChar char="•"/>
            </a:pPr>
            <a:r>
              <a:rPr lang="en-US" sz="3000" b="1" dirty="0"/>
              <a:t>HTML/CSS</a:t>
            </a:r>
            <a:r>
              <a:rPr lang="en-US" sz="3000" dirty="0"/>
              <a:t>: For structuring and styling the web interface.</a:t>
            </a:r>
          </a:p>
          <a:p>
            <a:pPr>
              <a:buFont typeface="Arial" panose="020B0604020202020204" pitchFamily="34" charset="0"/>
              <a:buChar char="•"/>
            </a:pPr>
            <a:r>
              <a:rPr lang="en-US" sz="3000" b="1" dirty="0"/>
              <a:t>JavaScript</a:t>
            </a:r>
            <a:r>
              <a:rPr lang="en-US" sz="3000" dirty="0"/>
              <a:t>: For client-side scripting and interactivity.</a:t>
            </a:r>
          </a:p>
          <a:p>
            <a:pPr>
              <a:buFont typeface="Arial" panose="020B0604020202020204" pitchFamily="34" charset="0"/>
              <a:buChar char="•"/>
            </a:pPr>
            <a:r>
              <a:rPr lang="en-US" sz="3000" b="1" dirty="0"/>
              <a:t>Frameworks/Libraries (optional)</a:t>
            </a:r>
            <a:r>
              <a:rPr lang="en-US" sz="3000" dirty="0"/>
              <a:t>:</a:t>
            </a:r>
          </a:p>
          <a:p>
            <a:pPr marL="742950" lvl="1" indent="-285750">
              <a:buFont typeface="Arial" panose="020B0604020202020204" pitchFamily="34" charset="0"/>
              <a:buChar char="•"/>
            </a:pPr>
            <a:r>
              <a:rPr lang="en-US" sz="3000" b="1" dirty="0"/>
              <a:t>React.js</a:t>
            </a:r>
            <a:r>
              <a:rPr lang="en-US" sz="3000" dirty="0"/>
              <a:t> or </a:t>
            </a:r>
            <a:r>
              <a:rPr lang="en-US" sz="3000" b="1" dirty="0"/>
              <a:t>Vue.js</a:t>
            </a:r>
            <a:r>
              <a:rPr lang="en-US" sz="3000" dirty="0"/>
              <a:t>: For building dynamic user interfaces.</a:t>
            </a:r>
          </a:p>
          <a:p>
            <a:pPr marL="742950" lvl="1" indent="-285750">
              <a:buFont typeface="Arial" panose="020B0604020202020204" pitchFamily="34" charset="0"/>
              <a:buChar char="•"/>
            </a:pPr>
            <a:r>
              <a:rPr lang="en-US" sz="3000" b="1" dirty="0"/>
              <a:t>Bootstrap</a:t>
            </a:r>
            <a:r>
              <a:rPr lang="en-US" sz="3000" dirty="0"/>
              <a:t> or </a:t>
            </a:r>
            <a:r>
              <a:rPr lang="en-US" sz="3000" b="1" dirty="0"/>
              <a:t>Tailwind CSS</a:t>
            </a:r>
            <a:r>
              <a:rPr lang="en-US" sz="3000" dirty="0"/>
              <a:t>: For responsive design.</a:t>
            </a:r>
          </a:p>
          <a:p>
            <a:pPr marL="0" indent="0">
              <a:buNone/>
            </a:pPr>
            <a:r>
              <a:rPr lang="en-US" sz="3000" b="1" dirty="0"/>
              <a:t>2. Backend Development</a:t>
            </a:r>
          </a:p>
          <a:p>
            <a:r>
              <a:rPr lang="en-US" sz="3000" b="1" dirty="0"/>
              <a:t>Python.</a:t>
            </a:r>
          </a:p>
          <a:p>
            <a:pPr marL="0" indent="0">
              <a:buNone/>
            </a:pPr>
            <a:r>
              <a:rPr lang="en-US" sz="3000" b="1" dirty="0"/>
              <a:t>3. Database</a:t>
            </a:r>
          </a:p>
          <a:p>
            <a:pPr>
              <a:buFont typeface="Arial" panose="020B0604020202020204" pitchFamily="34" charset="0"/>
              <a:buChar char="•"/>
            </a:pPr>
            <a:r>
              <a:rPr lang="en-US" sz="3000" b="1" dirty="0"/>
              <a:t>MongoDB</a:t>
            </a:r>
            <a:r>
              <a:rPr lang="en-US" sz="3000" dirty="0"/>
              <a:t>: NoSQL database for storing user interactions and chatbot responses.</a:t>
            </a:r>
          </a:p>
          <a:p>
            <a:pPr marL="0" indent="0">
              <a:buNone/>
            </a:pPr>
            <a:r>
              <a:rPr lang="en-US" sz="3000" b="1" dirty="0"/>
              <a:t>4. AI/NLP Tools</a:t>
            </a:r>
          </a:p>
          <a:p>
            <a:pPr>
              <a:buFont typeface="Arial" panose="020B0604020202020204" pitchFamily="34" charset="0"/>
              <a:buChar char="•"/>
            </a:pPr>
            <a:r>
              <a:rPr lang="en-US" sz="3000" b="1" dirty="0"/>
              <a:t>OpenAI API</a:t>
            </a:r>
            <a:r>
              <a:rPr lang="en-US" sz="3000" dirty="0"/>
              <a:t>: For integrating advanced natural language processing capabilities (e.g., GPT models).</a:t>
            </a:r>
          </a:p>
          <a:p>
            <a:pPr marL="0" indent="0">
              <a:buNone/>
            </a:pPr>
            <a:r>
              <a:rPr lang="en-US" sz="3000" b="1" dirty="0"/>
              <a:t>5. Development Tools</a:t>
            </a:r>
          </a:p>
          <a:p>
            <a:pPr>
              <a:buFont typeface="Arial" panose="020B0604020202020204" pitchFamily="34" charset="0"/>
              <a:buChar char="•"/>
            </a:pPr>
            <a:r>
              <a:rPr lang="en-US" sz="3000" b="1" dirty="0"/>
              <a:t>Text Editor/IDE</a:t>
            </a:r>
            <a:r>
              <a:rPr lang="en-US" sz="3000" dirty="0"/>
              <a:t>: Visual Studio Code, Sublime Text, or any preferred code editor.</a:t>
            </a:r>
          </a:p>
          <a:p>
            <a:pPr>
              <a:buFont typeface="Arial" panose="020B0604020202020204" pitchFamily="34" charset="0"/>
              <a:buChar char="•"/>
            </a:pPr>
            <a:r>
              <a:rPr lang="en-US" sz="3000" b="1" dirty="0"/>
              <a:t>Version Control System</a:t>
            </a:r>
            <a:r>
              <a:rPr lang="en-US" sz="3000" dirty="0"/>
              <a:t>: Git for tracking changes in the codebase (GitHub or GitLab for remote repositories).</a:t>
            </a:r>
          </a:p>
          <a:p>
            <a:pPr>
              <a:buFont typeface="Arial" panose="020B0604020202020204" pitchFamily="34" charset="0"/>
              <a:buChar char="•"/>
            </a:pPr>
            <a:r>
              <a:rPr lang="en-US" sz="3000" b="1" dirty="0"/>
              <a:t>Postman</a:t>
            </a:r>
            <a:r>
              <a:rPr lang="en-US" sz="3000" dirty="0"/>
              <a:t>: For testing API endpoints during development.</a:t>
            </a:r>
          </a:p>
          <a:p>
            <a:pPr marL="0" indent="0">
              <a:buNone/>
            </a:pPr>
            <a:r>
              <a:rPr lang="en-US" sz="3000" b="1" dirty="0"/>
              <a:t>6. Deployment and Hosting</a:t>
            </a:r>
          </a:p>
          <a:p>
            <a:pPr marL="0" indent="0">
              <a:buNone/>
            </a:pPr>
            <a:r>
              <a:rPr lang="en-US" sz="3000" b="1" dirty="0"/>
              <a:t>Web Hosting Services</a:t>
            </a:r>
            <a:r>
              <a:rPr lang="en-US" sz="3000" dirty="0"/>
              <a:t>:</a:t>
            </a:r>
          </a:p>
          <a:p>
            <a:pPr marL="742950" lvl="1" indent="-285750">
              <a:buFont typeface="Arial" panose="020B0604020202020204" pitchFamily="34" charset="0"/>
              <a:buChar char="•"/>
            </a:pPr>
            <a:r>
              <a:rPr lang="en-US" sz="3000" b="1" dirty="0"/>
              <a:t>Heroku</a:t>
            </a:r>
            <a:r>
              <a:rPr lang="en-US" sz="3000" dirty="0"/>
              <a:t>, </a:t>
            </a:r>
            <a:r>
              <a:rPr lang="en-US" sz="3000" b="1" dirty="0"/>
              <a:t>AWS</a:t>
            </a:r>
            <a:r>
              <a:rPr lang="en-US" sz="3000" dirty="0"/>
              <a:t>, or </a:t>
            </a:r>
            <a:r>
              <a:rPr lang="en-US" sz="3000" b="1" dirty="0" err="1"/>
              <a:t>DigitalOcean</a:t>
            </a:r>
            <a:r>
              <a:rPr lang="en-US" sz="3000" dirty="0"/>
              <a:t> for deploying the backend server.</a:t>
            </a:r>
          </a:p>
          <a:p>
            <a:pPr marL="742950" lvl="1" indent="-285750">
              <a:buFont typeface="Arial" panose="020B0604020202020204" pitchFamily="34" charset="0"/>
              <a:buChar char="•"/>
            </a:pPr>
            <a:r>
              <a:rPr lang="en-US" sz="3000" b="1" dirty="0"/>
              <a:t>MongoDB Atlas</a:t>
            </a:r>
            <a:r>
              <a:rPr lang="en-US" sz="3000" dirty="0"/>
              <a:t> for a managed database service.</a:t>
            </a:r>
          </a:p>
          <a:p>
            <a:pPr lvl="0">
              <a:buFont typeface="Wingdings" pitchFamily="2" charset="2"/>
              <a:buChar char="Ø"/>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514727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F9F15C5-633A-19D9-26D0-5F9DB477D5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3B80E5-FC90-50B2-5F63-C651AC028B08}"/>
              </a:ext>
            </a:extLst>
          </p:cNvPr>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Modules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9C54A5A5-41F0-4D24-22A2-97FE4AC2FF6A}"/>
              </a:ext>
            </a:extLst>
          </p:cNvPr>
          <p:cNvSpPr>
            <a:spLocks noGrp="1"/>
          </p:cNvSpPr>
          <p:nvPr>
            <p:ph idx="1"/>
          </p:nvPr>
        </p:nvSpPr>
        <p:spPr>
          <a:xfrm>
            <a:off x="0" y="1325880"/>
            <a:ext cx="12192000" cy="5532120"/>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User Interface Module</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Description</a:t>
            </a:r>
            <a:r>
              <a:rPr kumimoji="0" lang="en-US" altLang="en-US" sz="1400" b="0" i="0" u="none" strike="noStrike" cap="none" normalizeH="0" baseline="0" dirty="0">
                <a:ln>
                  <a:noFill/>
                </a:ln>
                <a:solidFill>
                  <a:schemeClr val="tx1"/>
                </a:solidFill>
                <a:effectLst/>
                <a:latin typeface="Arial" panose="020B0604020202020204" pitchFamily="34" charset="0"/>
              </a:rPr>
              <a:t>: Manages the interaction between the user and the chatbot.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Components</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Chat window for user input and response display.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Input field for users to type messages.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Buttons for sending messages and accessing resources.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Backend API Module</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Components</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API endpoints for user messages (e.g., POST /</a:t>
            </a:r>
            <a:r>
              <a:rPr kumimoji="0" lang="en-US" altLang="en-US" sz="1400" b="0" i="0" u="none" strike="noStrike" cap="none" normalizeH="0" baseline="0" dirty="0" err="1">
                <a:ln>
                  <a:noFill/>
                </a:ln>
                <a:solidFill>
                  <a:schemeClr val="tx1"/>
                </a:solidFill>
                <a:effectLst/>
                <a:latin typeface="Arial" panose="020B0604020202020204" pitchFamily="34" charset="0"/>
              </a:rPr>
              <a:t>api</a:t>
            </a:r>
            <a:r>
              <a:rPr kumimoji="0" lang="en-US" altLang="en-US" sz="1400" b="0" i="0" u="none" strike="noStrike" cap="none" normalizeH="0" baseline="0" dirty="0">
                <a:ln>
                  <a:noFill/>
                </a:ln>
                <a:solidFill>
                  <a:schemeClr val="tx1"/>
                </a:solidFill>
                <a:effectLst/>
                <a:latin typeface="Arial" panose="020B0604020202020204" pitchFamily="34" charset="0"/>
              </a:rPr>
              <a:t>/message).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Middleware for handling requests and responses.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Logic for interacting with the database and AI models.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Natural Language Processing (NLP) Module</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Description</a:t>
            </a:r>
            <a:r>
              <a:rPr kumimoji="0" lang="en-US" altLang="en-US" sz="1400" b="0" i="0" u="none" strike="noStrike" cap="none" normalizeH="0" baseline="0" dirty="0">
                <a:ln>
                  <a:noFill/>
                </a:ln>
                <a:solidFill>
                  <a:schemeClr val="tx1"/>
                </a:solidFill>
                <a:effectLst/>
                <a:latin typeface="Arial" panose="020B0604020202020204" pitchFamily="34" charset="0"/>
              </a:rPr>
              <a:t>: Integrates AI for understanding and generating responses.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Components</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Connection to AI services (e.g., OpenAI API).</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Logic for parsing user messages and generating relevant responses.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Handling of specific intents or keywords related to mental health.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Database Module</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Description</a:t>
            </a:r>
            <a:r>
              <a:rPr kumimoji="0" lang="en-US" altLang="en-US" sz="1400" b="0" i="0" u="none" strike="noStrike" cap="none" normalizeH="0" baseline="0" dirty="0">
                <a:ln>
                  <a:noFill/>
                </a:ln>
                <a:solidFill>
                  <a:schemeClr val="tx1"/>
                </a:solidFill>
                <a:effectLst/>
                <a:latin typeface="Arial" panose="020B0604020202020204" pitchFamily="34" charset="0"/>
              </a:rPr>
              <a:t>: Manages data storage and retrieval.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Components</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Schemas for user interactions and chatbot responses.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Functions for saving and querying conversation history.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User profile management (if applicable).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Description</a:t>
            </a:r>
            <a:r>
              <a:rPr kumimoji="0" lang="en-US" altLang="en-US" sz="1400" b="0" i="0" u="none" strike="noStrike" cap="none" normalizeH="0" baseline="0" dirty="0">
                <a:ln>
                  <a:noFill/>
                </a:ln>
                <a:solidFill>
                  <a:schemeClr val="tx1"/>
                </a:solidFill>
                <a:effectLst/>
                <a:latin typeface="Arial" panose="020B0604020202020204" pitchFamily="34" charset="0"/>
              </a:rPr>
              <a:t>: Handles incoming requests from the frontend and processes data.</a:t>
            </a:r>
            <a:endParaRPr lang="en-IN" dirty="0"/>
          </a:p>
        </p:txBody>
      </p:sp>
    </p:spTree>
    <p:extLst>
      <p:ext uri="{BB962C8B-B14F-4D97-AF65-F5344CB8AC3E}">
        <p14:creationId xmlns:p14="http://schemas.microsoft.com/office/powerpoint/2010/main" val="39987865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1346</TotalTime>
  <Words>1854</Words>
  <Application>Microsoft Office PowerPoint</Application>
  <PresentationFormat>Widescreen</PresentationFormat>
  <Paragraphs>179</Paragraphs>
  <Slides>14</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Aptos</vt:lpstr>
      <vt:lpstr>Aptos Display</vt:lpstr>
      <vt:lpstr>Arial</vt:lpstr>
      <vt:lpstr>Book Antiqua</vt:lpstr>
      <vt:lpstr>Symbol</vt:lpstr>
      <vt:lpstr>Times New Roman</vt:lpstr>
      <vt:lpstr>Wingdings</vt:lpstr>
      <vt:lpstr>Office Theme</vt:lpstr>
      <vt:lpstr>Mini Project-I (K24MCA18P) Session 2024-25</vt:lpstr>
      <vt:lpstr>Content</vt:lpstr>
      <vt:lpstr>Introduction</vt:lpstr>
      <vt:lpstr>Literature Review</vt:lpstr>
      <vt:lpstr>Literature Review (Contd.)</vt:lpstr>
      <vt:lpstr>Objective of the Project</vt:lpstr>
      <vt:lpstr>Hardware Requirements</vt:lpstr>
      <vt:lpstr> Software Requirements</vt:lpstr>
      <vt:lpstr>Modules</vt:lpstr>
      <vt:lpstr>Modules (Contd.)</vt:lpstr>
      <vt:lpstr>Workflow</vt:lpstr>
      <vt:lpstr>Reports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Shruti</dc:creator>
  <cp:lastModifiedBy>tanisingh.r2003@gmail.com</cp:lastModifiedBy>
  <cp:revision>30</cp:revision>
  <dcterms:created xsi:type="dcterms:W3CDTF">2024-09-12T08:34:15Z</dcterms:created>
  <dcterms:modified xsi:type="dcterms:W3CDTF">2024-10-15T08:01:17Z</dcterms:modified>
</cp:coreProperties>
</file>