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8" r:id="rId3"/>
    <p:sldId id="259" r:id="rId4"/>
    <p:sldId id="260" r:id="rId5"/>
    <p:sldId id="263" r:id="rId6"/>
    <p:sldId id="261" r:id="rId7"/>
    <p:sldId id="262" r:id="rId8"/>
    <p:sldId id="264" r:id="rId9"/>
    <p:sldId id="266" r:id="rId10"/>
    <p:sldId id="270" r:id="rId11"/>
    <p:sldId id="267" r:id="rId12"/>
    <p:sldId id="269"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A91173-465F-49E8-85BA-31521CAAC130}" v="20" dt="2024-10-15T17:19:11.6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9"/>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10/18/2024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196566-B6F3-EC01-B4A3-3FB85FCCD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399BA-F3EB-A22D-A4FF-0C2EFD0CFD1A}"/>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2AD36BCB-BBD4-7CE0-64D2-8A144E8262F9}"/>
              </a:ext>
            </a:extLst>
          </p:cNvPr>
          <p:cNvSpPr>
            <a:spLocks noGrp="1"/>
          </p:cNvSpPr>
          <p:nvPr>
            <p:ph type="sldNum" sz="quarter" idx="5"/>
          </p:nvPr>
        </p:nvSpPr>
        <p:spPr/>
        <p:txBody>
          <a:bodyPr/>
          <a:lstStyle/>
          <a:p>
            <a:fld id="{7919DA09-95EA-445C-8C87-C274365D506A}" type="slidenum">
              <a:rPr lang="en-IN" smtClean="0"/>
              <a:t>11</a:t>
            </a:fld>
            <a:endParaRPr lang="en-IN"/>
          </a:p>
        </p:txBody>
      </p:sp>
    </p:spTree>
    <p:extLst>
      <p:ext uri="{BB962C8B-B14F-4D97-AF65-F5344CB8AC3E}">
        <p14:creationId xmlns:p14="http://schemas.microsoft.com/office/powerpoint/2010/main" val="3154930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6792D-C446-A432-47BF-358D3377E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64D56-752E-AAB8-FA6C-6D6DCD316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E22E6-5FEC-279A-D1E5-BD37553BA92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3DDA503-B28B-DAF6-06B1-25C3B157A1D6}"/>
              </a:ext>
            </a:extLst>
          </p:cNvPr>
          <p:cNvSpPr>
            <a:spLocks noGrp="1"/>
          </p:cNvSpPr>
          <p:nvPr>
            <p:ph type="sldNum" sz="quarter" idx="5"/>
          </p:nvPr>
        </p:nvSpPr>
        <p:spPr/>
        <p:txBody>
          <a:bodyPr/>
          <a:lstStyle/>
          <a:p>
            <a:fld id="{7919DA09-95EA-445C-8C87-C274365D506A}" type="slidenum">
              <a:rPr lang="en-IN" smtClean="0"/>
              <a:t>12</a:t>
            </a:fld>
            <a:endParaRPr lang="en-IN"/>
          </a:p>
        </p:txBody>
      </p:sp>
    </p:spTree>
    <p:extLst>
      <p:ext uri="{BB962C8B-B14F-4D97-AF65-F5344CB8AC3E}">
        <p14:creationId xmlns:p14="http://schemas.microsoft.com/office/powerpoint/2010/main" val="744790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13</a:t>
            </a:fld>
            <a:endParaRPr lang="en-IN"/>
          </a:p>
        </p:txBody>
      </p:sp>
    </p:spTree>
    <p:extLst>
      <p:ext uri="{BB962C8B-B14F-4D97-AF65-F5344CB8AC3E}">
        <p14:creationId xmlns:p14="http://schemas.microsoft.com/office/powerpoint/2010/main" val="300900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BFC2EB-83B8-88ED-F0B3-6821DDF22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76099-BC16-C0D6-F315-4BC62070E3F9}"/>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A7FFA-FD7B-6376-1C93-E8193B5BF3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F760C2-D073-3669-8111-B01FD6A2F0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598FB7-239D-110B-BB62-72A15F31E2AD}"/>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61B8A10C-68BC-84BC-BDD8-212AB99DA5F9}"/>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3963318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63BC1-5DFE-8FA4-1413-E33597F89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B82184-4F7D-6F2F-263C-C6681DEAAC6B}"/>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48868-8601-A126-DD99-3C45FB5E3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58855-53C8-AF17-DE6D-D64F2EDC3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2B9EB-1B48-B015-C2E0-E364A4BCA50C}"/>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4A11B322-7615-DBB6-8AAB-840902D1A3D9}"/>
              </a:ext>
            </a:extLst>
          </p:cNvPr>
          <p:cNvSpPr>
            <a:spLocks noGrp="1"/>
          </p:cNvSpPr>
          <p:nvPr>
            <p:ph type="sldNum" sz="quarter" idx="5"/>
          </p:nvPr>
        </p:nvSpPr>
        <p:spPr/>
        <p:txBody>
          <a:bodyPr/>
          <a:lstStyle/>
          <a:p>
            <a:fld id="{7919DA09-95EA-445C-8C87-C274365D506A}" type="slidenum">
              <a:rPr lang="en-IN" smtClean="0"/>
              <a:t>10</a:t>
            </a:fld>
            <a:endParaRPr lang="en-IN"/>
          </a:p>
        </p:txBody>
      </p:sp>
    </p:spTree>
    <p:extLst>
      <p:ext uri="{BB962C8B-B14F-4D97-AF65-F5344CB8AC3E}">
        <p14:creationId xmlns:p14="http://schemas.microsoft.com/office/powerpoint/2010/main" val="3600649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t>10/18/2024</a:t>
            </a:fld>
            <a:endParaRPr lang="en-US"/>
          </a:p>
        </p:txBody>
      </p:sp>
      <p:sp>
        <p:nvSpPr>
          <p:cNvPr id="5" name="Footer Placeholder 4">
            <a:extLst>
              <a:ext uri="{FF2B5EF4-FFF2-40B4-BE49-F238E27FC236}">
                <a16:creationId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9D28-A6C4-84CC-7AD0-1AF88C70EE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933BF9-1D81-F7B1-6917-58E88F5D0D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466503-6FF8-76D4-851E-BF686B74DF52}"/>
              </a:ext>
            </a:extLst>
          </p:cNvPr>
          <p:cNvSpPr>
            <a:spLocks noGrp="1"/>
          </p:cNvSpPr>
          <p:nvPr>
            <p:ph type="dt" sz="half" idx="10"/>
          </p:nvPr>
        </p:nvSpPr>
        <p:spPr/>
        <p:txBody>
          <a:bodyPr/>
          <a:lstStyle/>
          <a:p>
            <a:fld id="{CCD0576A-07DB-3B46-AC99-97A70AE23956}" type="datetimeFigureOut">
              <a:rPr lang="en-US" smtClean="0"/>
              <a:t>10/18/2024</a:t>
            </a:fld>
            <a:endParaRPr lang="en-US"/>
          </a:p>
        </p:txBody>
      </p:sp>
      <p:sp>
        <p:nvSpPr>
          <p:cNvPr id="5" name="Footer Placeholder 4">
            <a:extLst>
              <a:ext uri="{FF2B5EF4-FFF2-40B4-BE49-F238E27FC236}">
                <a16:creationId xmlns:a16="http://schemas.microsoft.com/office/drawing/2014/main"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52CA7-F9AD-0C1E-852C-42392B02D3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144B219-750C-7F94-6064-3152160153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217404-C2CA-70FA-A5B4-9AE95C7F9A93}"/>
              </a:ext>
            </a:extLst>
          </p:cNvPr>
          <p:cNvSpPr>
            <a:spLocks noGrp="1"/>
          </p:cNvSpPr>
          <p:nvPr>
            <p:ph type="dt" sz="half" idx="10"/>
          </p:nvPr>
        </p:nvSpPr>
        <p:spPr/>
        <p:txBody>
          <a:bodyPr/>
          <a:lstStyle/>
          <a:p>
            <a:fld id="{CCD0576A-07DB-3B46-AC99-97A70AE23956}" type="datetimeFigureOut">
              <a:rPr lang="en-US" smtClean="0"/>
              <a:t>10/18/2024</a:t>
            </a:fld>
            <a:endParaRPr lang="en-US"/>
          </a:p>
        </p:txBody>
      </p:sp>
      <p:sp>
        <p:nvSpPr>
          <p:cNvPr id="5" name="Footer Placeholder 4">
            <a:extLst>
              <a:ext uri="{FF2B5EF4-FFF2-40B4-BE49-F238E27FC236}">
                <a16:creationId xmlns:a16="http://schemas.microsoft.com/office/drawing/2014/main"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85E8-D1F0-3201-C513-282DAD8464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2AC0AD-2C49-613F-7309-CA7169803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11593B-EACA-5742-BD7F-BBE8EF098D91}"/>
              </a:ext>
            </a:extLst>
          </p:cNvPr>
          <p:cNvSpPr>
            <a:spLocks noGrp="1"/>
          </p:cNvSpPr>
          <p:nvPr>
            <p:ph type="dt" sz="half" idx="10"/>
          </p:nvPr>
        </p:nvSpPr>
        <p:spPr/>
        <p:txBody>
          <a:bodyPr/>
          <a:lstStyle/>
          <a:p>
            <a:fld id="{CCD0576A-07DB-3B46-AC99-97A70AE23956}" type="datetimeFigureOut">
              <a:rPr lang="en-US" smtClean="0"/>
              <a:t>10/18/2024</a:t>
            </a:fld>
            <a:endParaRPr lang="en-US"/>
          </a:p>
        </p:txBody>
      </p:sp>
      <p:sp>
        <p:nvSpPr>
          <p:cNvPr id="5" name="Footer Placeholder 4">
            <a:extLst>
              <a:ext uri="{FF2B5EF4-FFF2-40B4-BE49-F238E27FC236}">
                <a16:creationId xmlns:a16="http://schemas.microsoft.com/office/drawing/2014/main"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609EE3-1AD3-FA54-93C5-86879BAC8DA5}"/>
              </a:ext>
            </a:extLst>
          </p:cNvPr>
          <p:cNvSpPr>
            <a:spLocks noGrp="1"/>
          </p:cNvSpPr>
          <p:nvPr>
            <p:ph type="dt" sz="half" idx="10"/>
          </p:nvPr>
        </p:nvSpPr>
        <p:spPr/>
        <p:txBody>
          <a:bodyPr/>
          <a:lstStyle/>
          <a:p>
            <a:fld id="{CCD0576A-07DB-3B46-AC99-97A70AE23956}" type="datetimeFigureOut">
              <a:rPr lang="en-US" smtClean="0"/>
              <a:t>10/18/2024</a:t>
            </a:fld>
            <a:endParaRPr lang="en-US"/>
          </a:p>
        </p:txBody>
      </p:sp>
      <p:sp>
        <p:nvSpPr>
          <p:cNvPr id="5" name="Footer Placeholder 4">
            <a:extLst>
              <a:ext uri="{FF2B5EF4-FFF2-40B4-BE49-F238E27FC236}">
                <a16:creationId xmlns:a16="http://schemas.microsoft.com/office/drawing/2014/main"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B38F-72B4-7564-C133-A8CAF7D4EC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B9F648-9D9E-7763-6BAB-B390C53F90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456F47-3898-C18D-71A7-B777853035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CE839-A226-7F30-2E42-D8C07E5146FB}"/>
              </a:ext>
            </a:extLst>
          </p:cNvPr>
          <p:cNvSpPr>
            <a:spLocks noGrp="1"/>
          </p:cNvSpPr>
          <p:nvPr>
            <p:ph type="dt" sz="half" idx="10"/>
          </p:nvPr>
        </p:nvSpPr>
        <p:spPr/>
        <p:txBody>
          <a:bodyPr/>
          <a:lstStyle/>
          <a:p>
            <a:fld id="{CCD0576A-07DB-3B46-AC99-97A70AE23956}" type="datetimeFigureOut">
              <a:rPr lang="en-US" smtClean="0"/>
              <a:t>10/18/2024</a:t>
            </a:fld>
            <a:endParaRPr lang="en-US"/>
          </a:p>
        </p:txBody>
      </p:sp>
      <p:sp>
        <p:nvSpPr>
          <p:cNvPr id="6" name="Footer Placeholder 5">
            <a:extLst>
              <a:ext uri="{FF2B5EF4-FFF2-40B4-BE49-F238E27FC236}">
                <a16:creationId xmlns:a16="http://schemas.microsoft.com/office/drawing/2014/main"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59CE-6C76-046E-841B-6EA0F78715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D4CA2B-944D-91E6-F3C1-9E8B8804FA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E8B953-35E2-D50D-3C23-96F3EA8A9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078F9F-EF39-1158-FFBB-B082D766A6DE}"/>
              </a:ext>
            </a:extLst>
          </p:cNvPr>
          <p:cNvSpPr>
            <a:spLocks noGrp="1"/>
          </p:cNvSpPr>
          <p:nvPr>
            <p:ph type="dt" sz="half" idx="10"/>
          </p:nvPr>
        </p:nvSpPr>
        <p:spPr/>
        <p:txBody>
          <a:bodyPr/>
          <a:lstStyle/>
          <a:p>
            <a:fld id="{CCD0576A-07DB-3B46-AC99-97A70AE23956}" type="datetimeFigureOut">
              <a:rPr lang="en-US" smtClean="0"/>
              <a:t>10/18/2024</a:t>
            </a:fld>
            <a:endParaRPr lang="en-US"/>
          </a:p>
        </p:txBody>
      </p:sp>
      <p:sp>
        <p:nvSpPr>
          <p:cNvPr id="8" name="Footer Placeholder 7">
            <a:extLst>
              <a:ext uri="{FF2B5EF4-FFF2-40B4-BE49-F238E27FC236}">
                <a16:creationId xmlns:a16="http://schemas.microsoft.com/office/drawing/2014/main"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6425-17EE-1CF7-BD80-9B51FD9611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B714A2E-804D-2430-8785-8198012E9AE4}"/>
              </a:ext>
            </a:extLst>
          </p:cNvPr>
          <p:cNvSpPr>
            <a:spLocks noGrp="1"/>
          </p:cNvSpPr>
          <p:nvPr>
            <p:ph type="dt" sz="half" idx="10"/>
          </p:nvPr>
        </p:nvSpPr>
        <p:spPr/>
        <p:txBody>
          <a:bodyPr/>
          <a:lstStyle/>
          <a:p>
            <a:fld id="{CCD0576A-07DB-3B46-AC99-97A70AE23956}" type="datetimeFigureOut">
              <a:rPr lang="en-US" smtClean="0"/>
              <a:t>10/18/2024</a:t>
            </a:fld>
            <a:endParaRPr lang="en-US"/>
          </a:p>
        </p:txBody>
      </p:sp>
      <p:sp>
        <p:nvSpPr>
          <p:cNvPr id="4" name="Footer Placeholder 3">
            <a:extLst>
              <a:ext uri="{FF2B5EF4-FFF2-40B4-BE49-F238E27FC236}">
                <a16:creationId xmlns:a16="http://schemas.microsoft.com/office/drawing/2014/main"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DC0D8-D29F-7928-5C8E-932C35C7999E}"/>
              </a:ext>
            </a:extLst>
          </p:cNvPr>
          <p:cNvSpPr>
            <a:spLocks noGrp="1"/>
          </p:cNvSpPr>
          <p:nvPr>
            <p:ph type="dt" sz="half" idx="10"/>
          </p:nvPr>
        </p:nvSpPr>
        <p:spPr/>
        <p:txBody>
          <a:bodyPr/>
          <a:lstStyle/>
          <a:p>
            <a:fld id="{CCD0576A-07DB-3B46-AC99-97A70AE23956}" type="datetimeFigureOut">
              <a:rPr lang="en-US" smtClean="0"/>
              <a:t>10/18/2024</a:t>
            </a:fld>
            <a:endParaRPr lang="en-US"/>
          </a:p>
        </p:txBody>
      </p:sp>
      <p:sp>
        <p:nvSpPr>
          <p:cNvPr id="3" name="Footer Placeholder 2">
            <a:extLst>
              <a:ext uri="{FF2B5EF4-FFF2-40B4-BE49-F238E27FC236}">
                <a16:creationId xmlns:a16="http://schemas.microsoft.com/office/drawing/2014/main"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F4E66B-040C-17B4-ADF5-813D37631EB3}"/>
              </a:ext>
            </a:extLst>
          </p:cNvPr>
          <p:cNvSpPr>
            <a:spLocks noGrp="1"/>
          </p:cNvSpPr>
          <p:nvPr>
            <p:ph type="dt" sz="half" idx="10"/>
          </p:nvPr>
        </p:nvSpPr>
        <p:spPr/>
        <p:txBody>
          <a:bodyPr/>
          <a:lstStyle/>
          <a:p>
            <a:fld id="{CCD0576A-07DB-3B46-AC99-97A70AE23956}" type="datetimeFigureOut">
              <a:rPr lang="en-US" smtClean="0"/>
              <a:t>10/18/2024</a:t>
            </a:fld>
            <a:endParaRPr lang="en-US"/>
          </a:p>
        </p:txBody>
      </p:sp>
      <p:sp>
        <p:nvSpPr>
          <p:cNvPr id="6" name="Footer Placeholder 5">
            <a:extLst>
              <a:ext uri="{FF2B5EF4-FFF2-40B4-BE49-F238E27FC236}">
                <a16:creationId xmlns:a16="http://schemas.microsoft.com/office/drawing/2014/main"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0F03EC-88F4-EC8D-270C-34F4D1181910}"/>
              </a:ext>
            </a:extLst>
          </p:cNvPr>
          <p:cNvSpPr>
            <a:spLocks noGrp="1"/>
          </p:cNvSpPr>
          <p:nvPr>
            <p:ph type="dt" sz="half" idx="10"/>
          </p:nvPr>
        </p:nvSpPr>
        <p:spPr/>
        <p:txBody>
          <a:bodyPr/>
          <a:lstStyle/>
          <a:p>
            <a:fld id="{CCD0576A-07DB-3B46-AC99-97A70AE23956}" type="datetimeFigureOut">
              <a:rPr lang="en-US" smtClean="0"/>
              <a:t>10/18/2024</a:t>
            </a:fld>
            <a:endParaRPr lang="en-US"/>
          </a:p>
        </p:txBody>
      </p:sp>
      <p:sp>
        <p:nvSpPr>
          <p:cNvPr id="6" name="Footer Placeholder 5">
            <a:extLst>
              <a:ext uri="{FF2B5EF4-FFF2-40B4-BE49-F238E27FC236}">
                <a16:creationId xmlns:a16="http://schemas.microsoft.com/office/drawing/2014/main"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10/18/2024</a:t>
            </a:fld>
            <a:endParaRPr lang="en-US"/>
          </a:p>
        </p:txBody>
      </p:sp>
      <p:sp>
        <p:nvSpPr>
          <p:cNvPr id="5" name="Footer Placeholder 4">
            <a:extLst>
              <a:ext uri="{FF2B5EF4-FFF2-40B4-BE49-F238E27FC236}">
                <a16:creationId xmlns:a16="http://schemas.microsoft.com/office/drawing/2014/main"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1311275" y="2082928"/>
            <a:ext cx="9144000" cy="1648969"/>
          </a:xfrm>
        </p:spPr>
        <p:txBody>
          <a:bodyPr>
            <a:normAutofit fontScale="90000"/>
          </a:bodyPr>
          <a:lstStyle/>
          <a:p>
            <a:r>
              <a:rPr lang="en-US" sz="4400" b="1" dirty="0">
                <a:latin typeface="Times New Roman" panose="02020603050405020304" pitchFamily="18" charset="0"/>
                <a:cs typeface="Times New Roman" panose="02020603050405020304" pitchFamily="18" charset="0"/>
              </a:rPr>
              <a:t>Mini Project-I (K24MCA18P)</a:t>
            </a:r>
            <a:br>
              <a:rPr lang="en-IN" sz="24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Odd Semester</a:t>
            </a:r>
            <a:br>
              <a:rPr lang="en-IN" sz="35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Session 2024-25</a:t>
            </a:r>
            <a:endParaRPr lang="en-US" sz="3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231392" y="4077526"/>
            <a:ext cx="9144000" cy="1384490"/>
          </a:xfrm>
        </p:spPr>
        <p:txBody>
          <a:bodyPr>
            <a:normAutofit/>
          </a:bodyPr>
          <a:lstStyle/>
          <a:p>
            <a:r>
              <a:rPr lang="en-US" b="1" dirty="0">
                <a:latin typeface="Times New Roman" panose="02020603050405020304" pitchFamily="18" charset="0"/>
                <a:cs typeface="Times New Roman" panose="02020603050405020304" pitchFamily="18" charset="0"/>
              </a:rPr>
              <a:t>thecodersclub.in Educational website</a:t>
            </a:r>
          </a:p>
          <a:p>
            <a:r>
              <a:rPr lang="en-US" sz="3200" b="1" dirty="0">
                <a:latin typeface="Times New Roman" panose="02020603050405020304" pitchFamily="18" charset="0"/>
                <a:cs typeface="Times New Roman" panose="02020603050405020304" pitchFamily="18" charset="0"/>
              </a:rPr>
              <a:t>Sanket Pundhir (2426MCA503)</a:t>
            </a:r>
          </a:p>
          <a:p>
            <a:endParaRPr lang="en-US"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8937625" y="5462016"/>
            <a:ext cx="3035300" cy="1223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r>
              <a:rPr lang="en-IN" dirty="0">
                <a:solidFill>
                  <a:srgbClr val="FF0000"/>
                </a:solidFill>
                <a:latin typeface="Times New Roman" panose="02020603050405020304" pitchFamily="18" charset="0"/>
                <a:cs typeface="Times New Roman" panose="02020603050405020304" pitchFamily="18" charset="0"/>
              </a:rPr>
              <a:t> </a:t>
            </a:r>
          </a:p>
          <a:p>
            <a:pPr algn="just"/>
            <a:r>
              <a:rPr lang="en-IN" dirty="0">
                <a:solidFill>
                  <a:srgbClr val="FF0000"/>
                </a:solidFill>
                <a:latin typeface="Times New Roman" panose="02020603050405020304" pitchFamily="18" charset="0"/>
                <a:cs typeface="Times New Roman" panose="02020603050405020304" pitchFamily="18" charset="0"/>
              </a:rPr>
              <a:t>Ms. Divya Singhal</a:t>
            </a:r>
          </a:p>
          <a:p>
            <a:pPr algn="just"/>
            <a:endParaRPr lang="en-IN" dirty="0">
              <a:solidFill>
                <a:srgbClr val="FF0000"/>
              </a:solidFill>
              <a:latin typeface="Times New Roman" panose="02020603050405020304" pitchFamily="18" charset="0"/>
              <a:cs typeface="Times New Roman" panose="02020603050405020304" pitchFamily="18" charset="0"/>
            </a:endParaRP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67662"/>
            <a:ext cx="12192000" cy="1310194"/>
          </a:xfrm>
          <a:prstGeom prst="rect">
            <a:avLst/>
          </a:prstGeom>
        </p:spPr>
      </p:pic>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61D3E-F416-9D02-C47C-70528E57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26983-FF21-E174-BC9A-3C8452C1B82D}"/>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23EEE40B-63CE-E8DD-086F-344A9EC19DB9}"/>
              </a:ext>
            </a:extLst>
          </p:cNvPr>
          <p:cNvSpPr>
            <a:spLocks noGrp="1" noChangeArrowheads="1"/>
          </p:cNvSpPr>
          <p:nvPr>
            <p:ph idx="1"/>
          </p:nvPr>
        </p:nvSpPr>
        <p:spPr bwMode="auto">
          <a:xfrm>
            <a:off x="838200" y="2154634"/>
            <a:ext cx="1000447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Module 3:</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a:ln>
                  <a:noFill/>
                </a:ln>
                <a:solidFill>
                  <a:schemeClr val="tx1"/>
                </a:solidFill>
                <a:effectLst/>
                <a:latin typeface="Arial" panose="020B0604020202020204" pitchFamily="34" charset="0"/>
              </a:rPr>
              <a:t>Interview Questions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 collection of frequently asked coding interview questions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Practice sets and mock interviews for technical job preparation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Module 4:</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a:ln>
                  <a:noFill/>
                </a:ln>
                <a:solidFill>
                  <a:schemeClr val="tx1"/>
                </a:solidFill>
                <a:effectLst/>
                <a:latin typeface="Arial" panose="020B0604020202020204" pitchFamily="34" charset="0"/>
              </a:rPr>
              <a:t>User Experience and Navigation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Simple and intuitive interface with search functionality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Easy navigation between tutorials, notes, and projects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Module 5:</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a:ln>
                  <a:noFill/>
                </a:ln>
                <a:solidFill>
                  <a:schemeClr val="tx1"/>
                </a:solidFill>
                <a:effectLst/>
                <a:latin typeface="Arial" panose="020B0604020202020204" pitchFamily="34" charset="0"/>
              </a:rPr>
              <a:t>Progress Tracking and Personalized Learning Paths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Track user progress through courses and suggest personalized content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Reward system with badges or certificates for course completion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1055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34DB-25C5-ADD3-CDFA-B1B0852B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1CC37-D043-130F-E4E6-184C71A56FB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Workflow/Gantt Chart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0AC90153-A82C-B64B-C8E6-35FF20106D26}"/>
              </a:ext>
            </a:extLst>
          </p:cNvPr>
          <p:cNvSpPr>
            <a:spLocks noGrp="1" noChangeArrowheads="1"/>
          </p:cNvSpPr>
          <p:nvPr>
            <p:ph idx="1"/>
          </p:nvPr>
        </p:nvSpPr>
        <p:spPr bwMode="auto">
          <a:xfrm>
            <a:off x="838200" y="1969968"/>
            <a:ext cx="8511113"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Phase 1: Research and Planning</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Competitor analysis and gathering requirements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Phase 2: Front-end Development</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Create a responsive UI using HTML, CSS, and JavaScript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Phase 3: Back-end Development</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Implement PHP backend and integrate MySQL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Phase 4: Testing and User Feedback</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Collect feedback from initial users and fix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Phase 5: Launch &amp; Continuous Improvement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Roll out the platform and work on future enhancements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17661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E456B-10C1-3CA8-CD0A-6D1E5E0BF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0D13F-5FC6-2321-088E-1FD93899AC92}"/>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Reports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8FC024B-EB8F-6A04-091E-94AAF1313BBC}"/>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b="1" dirty="0"/>
              <a:t>Development Report</a:t>
            </a:r>
            <a:endParaRPr lang="en-US" dirty="0"/>
          </a:p>
          <a:p>
            <a:pPr marL="742950" lvl="1" indent="-285750">
              <a:buFont typeface="Arial" panose="020B0604020202020204" pitchFamily="34" charset="0"/>
              <a:buChar char="•"/>
            </a:pPr>
            <a:r>
              <a:rPr lang="en-US" dirty="0"/>
              <a:t>Summary of the development phases and milestones achieved</a:t>
            </a:r>
          </a:p>
          <a:p>
            <a:pPr marL="742950" lvl="1" indent="-285750">
              <a:buFont typeface="Arial" panose="020B0604020202020204" pitchFamily="34" charset="0"/>
              <a:buChar char="•"/>
            </a:pPr>
            <a:r>
              <a:rPr lang="en-US" dirty="0"/>
              <a:t>Documentation of tools and technologies used</a:t>
            </a:r>
          </a:p>
          <a:p>
            <a:pPr>
              <a:buFont typeface="Arial" panose="020B0604020202020204" pitchFamily="34" charset="0"/>
              <a:buChar char="•"/>
            </a:pPr>
            <a:r>
              <a:rPr lang="en-US" b="1" dirty="0"/>
              <a:t>User Feedback Report</a:t>
            </a:r>
            <a:endParaRPr lang="en-US" dirty="0"/>
          </a:p>
          <a:p>
            <a:pPr marL="742950" lvl="1" indent="-285750">
              <a:buFont typeface="Arial" panose="020B0604020202020204" pitchFamily="34" charset="0"/>
              <a:buChar char="•"/>
            </a:pPr>
            <a:r>
              <a:rPr lang="en-US" dirty="0"/>
              <a:t>Insights from user surveys, identifying key strengths and areas for improvement</a:t>
            </a:r>
          </a:p>
          <a:p>
            <a:pPr marL="742950" lvl="1" indent="-285750">
              <a:buFont typeface="Arial" panose="020B0604020202020204" pitchFamily="34" charset="0"/>
              <a:buChar char="•"/>
            </a:pPr>
            <a:r>
              <a:rPr lang="en-US" dirty="0"/>
              <a:t>Example Feedback:</a:t>
            </a:r>
          </a:p>
          <a:p>
            <a:pPr marL="1143000" lvl="2" indent="-228600">
              <a:buFont typeface="Arial" panose="020B0604020202020204" pitchFamily="34" charset="0"/>
              <a:buChar char="•"/>
            </a:pPr>
            <a:r>
              <a:rPr lang="en-US" dirty="0"/>
              <a:t>Positive: "The tutorials are well-structured and easy to follow."</a:t>
            </a:r>
          </a:p>
          <a:p>
            <a:pPr marL="1143000" lvl="2" indent="-228600">
              <a:buFont typeface="Arial" panose="020B0604020202020204" pitchFamily="34" charset="0"/>
              <a:buChar char="•"/>
            </a:pPr>
            <a:r>
              <a:rPr lang="en-US" dirty="0"/>
              <a:t>Improvement: "Add more advanced projects and a discussion forum."</a:t>
            </a:r>
          </a:p>
          <a:p>
            <a:pPr>
              <a:buFont typeface="Arial" panose="020B0604020202020204" pitchFamily="34" charset="0"/>
              <a:buChar char="•"/>
            </a:pPr>
            <a:r>
              <a:rPr lang="en-US" b="1" dirty="0"/>
              <a:t>Performance Report</a:t>
            </a:r>
            <a:endParaRPr lang="en-US" dirty="0"/>
          </a:p>
          <a:p>
            <a:pPr marL="742950" lvl="1" indent="-285750">
              <a:buFont typeface="Arial" panose="020B0604020202020204" pitchFamily="34" charset="0"/>
              <a:buChar char="•"/>
            </a:pPr>
            <a:r>
              <a:rPr lang="en-US" dirty="0"/>
              <a:t>Key metrics like:</a:t>
            </a:r>
          </a:p>
          <a:p>
            <a:pPr marL="1143000" lvl="2" indent="-228600">
              <a:buFont typeface="Arial" panose="020B0604020202020204" pitchFamily="34" charset="0"/>
              <a:buChar char="•"/>
            </a:pPr>
            <a:r>
              <a:rPr lang="en-US" b="1" dirty="0"/>
              <a:t>Page Load Time</a:t>
            </a:r>
            <a:r>
              <a:rPr lang="en-US" dirty="0"/>
              <a:t>: &lt; 2 seconds</a:t>
            </a:r>
          </a:p>
          <a:p>
            <a:pPr marL="1143000" lvl="2" indent="-228600">
              <a:buFont typeface="Arial" panose="020B0604020202020204" pitchFamily="34" charset="0"/>
              <a:buChar char="•"/>
            </a:pPr>
            <a:r>
              <a:rPr lang="en-US" b="1" dirty="0"/>
              <a:t>User Engagement</a:t>
            </a:r>
            <a:r>
              <a:rPr lang="en-US" dirty="0"/>
              <a:t>: Average session duration and completion rates</a:t>
            </a:r>
          </a:p>
          <a:p>
            <a:pPr marL="0" lvl="0" indent="0">
              <a:buNone/>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329742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References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002D9DAC-7FEB-6F91-2616-BC8F922A175E}"/>
              </a:ext>
            </a:extLst>
          </p:cNvPr>
          <p:cNvSpPr>
            <a:spLocks noGrp="1" noChangeArrowheads="1"/>
          </p:cNvSpPr>
          <p:nvPr>
            <p:ph idx="1"/>
          </p:nvPr>
        </p:nvSpPr>
        <p:spPr bwMode="auto">
          <a:xfrm>
            <a:off x="790575" y="2438142"/>
            <a:ext cx="1025842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Research Papers and Market Analysis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Reports on EdTech growth and coding education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Competitor research on Udemy, Coursera, and Coding Ninjas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Technical Documentation</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PHP, MySQL, and JavaScript official documentation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API documentation for integrated services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EC342055-557A-5222-0701-030E850B2E19}"/>
              </a:ext>
            </a:extLst>
          </p:cNvPr>
          <p:cNvPicPr>
            <a:picLocks noChangeAspect="1"/>
          </p:cNvPicPr>
          <p:nvPr/>
        </p:nvPicPr>
        <p:blipFill>
          <a:blip r:embed="rId3"/>
          <a:stretch>
            <a:fillRect/>
          </a:stretch>
        </p:blipFill>
        <p:spPr>
          <a:xfrm>
            <a:off x="9772650" y="4600575"/>
            <a:ext cx="2257425" cy="2257425"/>
          </a:xfrm>
          <a:prstGeom prst="rect">
            <a:avLst/>
          </a:prstGeom>
        </p:spPr>
      </p:pic>
    </p:spTree>
    <p:extLst>
      <p:ext uri="{BB962C8B-B14F-4D97-AF65-F5344CB8AC3E}">
        <p14:creationId xmlns:p14="http://schemas.microsoft.com/office/powerpoint/2010/main" val="3709787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p:txBody>
          <a:bodyPr>
            <a:normAutofit/>
          </a:bodyPr>
          <a:lstStyle/>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Introduction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Modules</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Workflow</a:t>
            </a:r>
          </a:p>
          <a:p>
            <a:pPr>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Reports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References</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417BD6D-03AD-639D-0D53-24A0683B6D63}"/>
              </a:ext>
            </a:extLst>
          </p:cNvPr>
          <p:cNvSpPr>
            <a:spLocks noGrp="1"/>
          </p:cNvSpPr>
          <p:nvPr>
            <p:ph idx="1"/>
          </p:nvPr>
        </p:nvSpPr>
        <p:spPr/>
        <p:txBody>
          <a:bodyPr>
            <a:normAutofit/>
          </a:bodyPr>
          <a:lstStyle/>
          <a:p>
            <a:pPr lvl="0">
              <a:buFont typeface="Wingdings" panose="05000000000000000000" pitchFamily="2" charset="2"/>
              <a:buChar char="Ø"/>
              <a:tabLst>
                <a:tab pos="457200" algn="l"/>
              </a:tabLst>
            </a:pPr>
            <a:r>
              <a:rPr lang="en-US" kern="100" dirty="0">
                <a:effectLst/>
                <a:latin typeface="Calibri" panose="020F0502020204030204" pitchFamily="34" charset="0"/>
                <a:ea typeface="Calibri" panose="020F0502020204030204" pitchFamily="34" charset="0"/>
                <a:cs typeface="Calibri" panose="020F0502020204030204" pitchFamily="34" charset="0"/>
              </a:rPr>
              <a:t>Codersclub.in is an educational website dedicated to providing  comprehensive resources for programming and coding enthusiasts.  Designed with beginners learners in mind, the platform offers tutorials,  notes, courses, and projects across various programming languages and  technologies. </a:t>
            </a:r>
          </a:p>
          <a:p>
            <a:pPr lvl="0">
              <a:buFont typeface="Wingdings" panose="05000000000000000000" pitchFamily="2" charset="2"/>
              <a:buChar char="Ø"/>
              <a:tabLst>
                <a:tab pos="457200" algn="l"/>
              </a:tabLst>
            </a:pPr>
            <a:r>
              <a:rPr lang="en-US" kern="100" dirty="0">
                <a:effectLst/>
                <a:latin typeface="Calibri" panose="020F0502020204030204" pitchFamily="34" charset="0"/>
                <a:ea typeface="Calibri" panose="020F0502020204030204" pitchFamily="34" charset="0"/>
                <a:cs typeface="Calibri" panose="020F0502020204030204" pitchFamily="34" charset="0"/>
              </a:rPr>
              <a:t>The primary goal is to deliver high-quality, accessible content  to facilitate effective learning. With a focus on user-friendly design,  personalized learning paths, and interactive tools, codersclub.in aims to  create an engaging and supportive environment for learners to develop their  coding skills.</a:t>
            </a:r>
          </a:p>
          <a:p>
            <a:pPr marL="0" lvl="0" indent="0">
              <a:buNone/>
              <a:tabLst>
                <a:tab pos="457200" algn="l"/>
              </a:tabLst>
            </a:pP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C7DF6-5F84-CA0C-90EA-F70F26C4CC4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9F06B79-DAB3-64B1-9AA4-939F96A54F1E}"/>
              </a:ext>
            </a:extLst>
          </p:cNvPr>
          <p:cNvSpPr>
            <a:spLocks noGrp="1"/>
          </p:cNvSpPr>
          <p:nvPr>
            <p:ph idx="1"/>
          </p:nvPr>
        </p:nvSpPr>
        <p:spPr/>
        <p:txBody>
          <a:bodyPr>
            <a:normAutofit/>
          </a:bodyPr>
          <a:lstStyle/>
          <a:p>
            <a:pPr>
              <a:buFont typeface="Arial" panose="020B0604020202020204" pitchFamily="34" charset="0"/>
              <a:buChar char="•"/>
            </a:pPr>
            <a:r>
              <a:rPr lang="en-US" sz="2400" b="1" dirty="0"/>
              <a:t>Educational Platforms Overview: </a:t>
            </a:r>
            <a:r>
              <a:rPr lang="en-US" sz="2400" dirty="0"/>
              <a:t>With the growing need for programming skills, many online learning platforms like </a:t>
            </a:r>
            <a:r>
              <a:rPr lang="en-US" sz="2400" b="1" dirty="0"/>
              <a:t>Udemy, Coursera, Coding Ninjas</a:t>
            </a:r>
            <a:r>
              <a:rPr lang="en-US" sz="2400" dirty="0"/>
              <a:t>, and </a:t>
            </a:r>
            <a:r>
              <a:rPr lang="en-US" sz="2400" b="1" dirty="0" err="1"/>
              <a:t>Codecademy</a:t>
            </a:r>
            <a:r>
              <a:rPr lang="en-US" sz="2400" dirty="0"/>
              <a:t> have emerged. These platforms focus on making coding accessible through structured content, interactive learning paths, and real-world projects.</a:t>
            </a:r>
          </a:p>
          <a:p>
            <a:pPr>
              <a:buFont typeface="Arial" panose="020B0604020202020204" pitchFamily="34" charset="0"/>
              <a:buChar char="•"/>
            </a:pPr>
            <a:r>
              <a:rPr lang="en-US" sz="2400" b="1" dirty="0"/>
              <a:t>Challenges in Traditional Education</a:t>
            </a:r>
            <a:r>
              <a:rPr lang="en-US" sz="2400" dirty="0"/>
              <a:t>: Expensive courses, lack of personalized learning, and rigid schedules make online platforms more attractive for learners.</a:t>
            </a:r>
          </a:p>
          <a:p>
            <a:pPr>
              <a:buFont typeface="Arial" panose="020B0604020202020204" pitchFamily="34" charset="0"/>
              <a:buChar char="•"/>
            </a:pPr>
            <a:r>
              <a:rPr lang="en-US" sz="2400" b="1" dirty="0"/>
              <a:t>Impact of User-Centered Design</a:t>
            </a:r>
            <a:r>
              <a:rPr lang="en-US" sz="2400" dirty="0"/>
              <a:t>: Research shows that user-friendly interfaces and personalized paths can significantly improve learning outcomes.</a:t>
            </a:r>
          </a:p>
          <a:p>
            <a:pPr marL="0" lvl="0" indent="0">
              <a:buNone/>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2360C2D5-FAA6-4298-8FA1-7BD965ED60FB}"/>
              </a:ext>
            </a:extLst>
          </p:cNvPr>
          <p:cNvPicPr>
            <a:picLocks noChangeAspect="1"/>
          </p:cNvPicPr>
          <p:nvPr/>
        </p:nvPicPr>
        <p:blipFill>
          <a:blip r:embed="rId3"/>
          <a:stretch>
            <a:fillRect/>
          </a:stretch>
        </p:blipFill>
        <p:spPr>
          <a:xfrm>
            <a:off x="10277475" y="4943475"/>
            <a:ext cx="1914525" cy="1914525"/>
          </a:xfrm>
          <a:prstGeom prst="rect">
            <a:avLst/>
          </a:prstGeom>
        </p:spPr>
      </p:pic>
    </p:spTree>
    <p:extLst>
      <p:ext uri="{BB962C8B-B14F-4D97-AF65-F5344CB8AC3E}">
        <p14:creationId xmlns:p14="http://schemas.microsoft.com/office/powerpoint/2010/main" val="8078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7A07D-3EFC-2A4C-0461-98F29B7108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FD491-CAD3-3CB4-E699-C19EBBF7D99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6A676C2-8498-1A7F-0D2D-8EF4ED2CB30A}"/>
              </a:ext>
            </a:extLst>
          </p:cNvPr>
          <p:cNvSpPr>
            <a:spLocks noGrp="1"/>
          </p:cNvSpPr>
          <p:nvPr>
            <p:ph idx="1"/>
          </p:nvPr>
        </p:nvSpPr>
        <p:spPr/>
        <p:txBody>
          <a:bodyPr>
            <a:normAutofit/>
          </a:bodyPr>
          <a:lstStyle/>
          <a:p>
            <a:pPr>
              <a:buFont typeface="Arial" panose="020B0604020202020204" pitchFamily="34" charset="0"/>
              <a:buChar char="•"/>
            </a:pPr>
            <a:r>
              <a:rPr lang="en-US" sz="2000" b="1" dirty="0"/>
              <a:t>Challenges in Building a Coding </a:t>
            </a:r>
            <a:r>
              <a:rPr lang="en-US" sz="2000" b="1" dirty="0" err="1"/>
              <a:t>PlatformMaintaining</a:t>
            </a:r>
            <a:r>
              <a:rPr lang="en-US" sz="2000" b="1" dirty="0"/>
              <a:t> Engagement</a:t>
            </a:r>
            <a:r>
              <a:rPr lang="en-US" sz="2000" dirty="0"/>
              <a:t>: Retaining users is a major challenge. Features like gamification, quizzes, and real-time coding tools are critical.</a:t>
            </a:r>
          </a:p>
          <a:p>
            <a:pPr>
              <a:buFont typeface="Arial" panose="020B0604020202020204" pitchFamily="34" charset="0"/>
              <a:buChar char="•"/>
            </a:pPr>
            <a:r>
              <a:rPr lang="en-US" sz="2000" b="1" dirty="0"/>
              <a:t>Content Curation</a:t>
            </a:r>
            <a:r>
              <a:rPr lang="en-US" sz="2000" dirty="0"/>
              <a:t>: Creating up-to-date, comprehensive resources requires constant updates and management.</a:t>
            </a:r>
          </a:p>
          <a:p>
            <a:pPr>
              <a:buFont typeface="Arial" panose="020B0604020202020204" pitchFamily="34" charset="0"/>
              <a:buChar char="•"/>
            </a:pPr>
            <a:r>
              <a:rPr lang="en-US" sz="2000" b="1" dirty="0"/>
              <a:t>Responsive Design</a:t>
            </a:r>
            <a:r>
              <a:rPr lang="en-US" sz="2000" dirty="0"/>
              <a:t>: Ensuring the platform works seamlessly on desktops, tablets, and smartphones is crucial for accessibility.</a:t>
            </a:r>
          </a:p>
          <a:p>
            <a:pPr>
              <a:buFont typeface="Arial" panose="020B0604020202020204" pitchFamily="34" charset="0"/>
              <a:buChar char="•"/>
            </a:pPr>
            <a:r>
              <a:rPr lang="en-US" sz="2000" b="1" dirty="0"/>
              <a:t>User Feedback</a:t>
            </a:r>
            <a:r>
              <a:rPr lang="en-US" sz="2000" dirty="0"/>
              <a:t>: Collecting user feedback ensures the platform stays relevant and evolves based on learners' needs.</a:t>
            </a:r>
          </a:p>
          <a:p>
            <a:pPr>
              <a:buFont typeface="Arial" panose="020B0604020202020204" pitchFamily="34" charset="0"/>
              <a:buChar char="•"/>
            </a:pPr>
            <a:r>
              <a:rPr lang="en-US" sz="2000" b="1" dirty="0"/>
              <a:t>Monetization Strategies</a:t>
            </a:r>
            <a:r>
              <a:rPr lang="en-US" sz="2000" dirty="0"/>
              <a:t>: While offering free courses attracts users, paid models provide sustainability.</a:t>
            </a:r>
          </a:p>
          <a:p>
            <a:pPr marL="0" lvl="0" indent="0">
              <a:buNone/>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64217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71D3FF4-855C-A317-936E-1CA113829547}"/>
              </a:ext>
            </a:extLst>
          </p:cNvPr>
          <p:cNvSpPr>
            <a:spLocks noGrp="1"/>
          </p:cNvSpPr>
          <p:nvPr>
            <p:ph idx="1"/>
          </p:nvPr>
        </p:nvSpPr>
        <p:spPr>
          <a:xfrm>
            <a:off x="569118" y="1844674"/>
            <a:ext cx="11053763" cy="5527676"/>
          </a:xfrm>
        </p:spPr>
        <p:txBody>
          <a:bodyPr>
            <a:normAutofit fontScale="70000" lnSpcReduction="20000"/>
          </a:bodyPr>
          <a:lstStyle/>
          <a:p>
            <a:r>
              <a:rPr lang="en-US" sz="2600" b="1" dirty="0"/>
              <a:t>The primary objective of Codersclub.in is to provide a comprehensive, engaging, and accessible platform for coding education. The project aims to bridge the gap between learners and high-quality educational resources through an intuitive and affordable platform.</a:t>
            </a:r>
          </a:p>
          <a:p>
            <a:pPr marL="0" indent="0">
              <a:buNone/>
            </a:pPr>
            <a:endParaRPr lang="en-US" sz="2600" dirty="0"/>
          </a:p>
          <a:p>
            <a:r>
              <a:rPr lang="en-US" sz="2600" b="1" dirty="0"/>
              <a:t>Specific Objectives</a:t>
            </a:r>
          </a:p>
          <a:p>
            <a:pPr>
              <a:buFont typeface="+mj-lt"/>
              <a:buAutoNum type="arabicPeriod"/>
            </a:pPr>
            <a:r>
              <a:rPr lang="en-US" sz="2600" b="1" dirty="0"/>
              <a:t>Accessible Learning Resources</a:t>
            </a:r>
            <a:endParaRPr lang="en-US" sz="2600" dirty="0"/>
          </a:p>
          <a:p>
            <a:pPr marL="742950" lvl="1" indent="-285750">
              <a:buFont typeface="+mj-lt"/>
              <a:buAutoNum type="arabicPeriod"/>
            </a:pPr>
            <a:r>
              <a:rPr lang="en-US" sz="2600" dirty="0"/>
              <a:t>Offer free and affordable courses, tutorials, notes, and projects to learners from all backgrounds.</a:t>
            </a:r>
          </a:p>
          <a:p>
            <a:pPr marL="742950" lvl="1" indent="-285750">
              <a:buFont typeface="+mj-lt"/>
              <a:buAutoNum type="arabicPeriod"/>
            </a:pPr>
            <a:r>
              <a:rPr lang="en-US" sz="2600" dirty="0"/>
              <a:t>Ensure content is beginner-friendly but also scalable to advanced levels.</a:t>
            </a:r>
          </a:p>
          <a:p>
            <a:pPr>
              <a:buFont typeface="+mj-lt"/>
              <a:buAutoNum type="arabicPeriod"/>
            </a:pPr>
            <a:r>
              <a:rPr lang="en-US" sz="2600" b="1" dirty="0"/>
              <a:t>Comprehensive Programming Education</a:t>
            </a:r>
            <a:endParaRPr lang="en-US" sz="2600" dirty="0"/>
          </a:p>
          <a:p>
            <a:pPr marL="742950" lvl="1" indent="-285750">
              <a:buFont typeface="+mj-lt"/>
              <a:buAutoNum type="arabicPeriod"/>
            </a:pPr>
            <a:r>
              <a:rPr lang="en-US" sz="2600" dirty="0"/>
              <a:t>Cover a wide range of programming languages and technologies (e.g., Python, Java, C++, JavaScript).</a:t>
            </a:r>
          </a:p>
          <a:p>
            <a:pPr marL="742950" lvl="1" indent="-285750">
              <a:buFont typeface="+mj-lt"/>
              <a:buAutoNum type="arabicPeriod"/>
            </a:pPr>
            <a:r>
              <a:rPr lang="en-US" sz="2600" dirty="0"/>
              <a:t>Include real-world projects, interview questions, and hands-on coding challenges to strengthen skills.</a:t>
            </a:r>
          </a:p>
          <a:p>
            <a:pPr>
              <a:buFont typeface="+mj-lt"/>
              <a:buAutoNum type="arabicPeriod"/>
            </a:pPr>
            <a:r>
              <a:rPr lang="en-US" sz="2600" b="1" dirty="0"/>
              <a:t>Interactive and Personalized Learning Paths</a:t>
            </a:r>
            <a:endParaRPr lang="en-US" sz="2600" dirty="0"/>
          </a:p>
          <a:p>
            <a:pPr marL="742950" lvl="1" indent="-285750">
              <a:buFont typeface="+mj-lt"/>
              <a:buAutoNum type="arabicPeriod"/>
            </a:pPr>
            <a:r>
              <a:rPr lang="en-US" sz="2600" dirty="0"/>
              <a:t>Provide progress tracking, personalized course suggestions, and certificates for course completion.</a:t>
            </a:r>
          </a:p>
          <a:p>
            <a:pPr marL="742950" lvl="1" indent="-285750">
              <a:buFont typeface="+mj-lt"/>
              <a:buAutoNum type="arabicPeriod"/>
            </a:pPr>
            <a:r>
              <a:rPr lang="en-US" sz="2600" dirty="0"/>
              <a:t>Integrate interactive tools like real-time coding environments to enhance learning.</a:t>
            </a:r>
          </a:p>
          <a:p>
            <a:pPr>
              <a:buFont typeface="+mj-lt"/>
              <a:buAutoNum type="arabicPeriod"/>
            </a:pPr>
            <a:r>
              <a:rPr lang="en-US" sz="2600" b="1" dirty="0"/>
              <a:t>User-Friendly and Responsive Design</a:t>
            </a:r>
            <a:endParaRPr lang="en-US" sz="2600" dirty="0"/>
          </a:p>
          <a:p>
            <a:pPr marL="742950" lvl="1" indent="-285750">
              <a:buFont typeface="+mj-lt"/>
              <a:buAutoNum type="arabicPeriod"/>
            </a:pPr>
            <a:r>
              <a:rPr lang="en-US" sz="2600" dirty="0"/>
              <a:t>Build a platform that works seamlessly on all devices, including desktops, tablets, and smartphones.</a:t>
            </a:r>
          </a:p>
          <a:p>
            <a:pPr marL="742950" lvl="1" indent="-285750">
              <a:buFont typeface="+mj-lt"/>
              <a:buAutoNum type="arabicPeriod"/>
            </a:pPr>
            <a:r>
              <a:rPr lang="en-US" sz="2600" dirty="0"/>
              <a:t>Ensure smooth navigation with easy access to content and progress reports.</a:t>
            </a:r>
          </a:p>
          <a:p>
            <a:pPr marL="0" indent="0">
              <a:buNone/>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DA40FA4F-E8D3-5A05-C19A-0A9A21620BB3}"/>
              </a:ext>
            </a:extLst>
          </p:cNvPr>
          <p:cNvPicPr>
            <a:picLocks noChangeAspect="1"/>
          </p:cNvPicPr>
          <p:nvPr/>
        </p:nvPicPr>
        <p:blipFill>
          <a:blip r:embed="rId3"/>
          <a:stretch>
            <a:fillRect/>
          </a:stretch>
        </p:blipFill>
        <p:spPr>
          <a:xfrm>
            <a:off x="10589771" y="2360613"/>
            <a:ext cx="1345192" cy="896938"/>
          </a:xfrm>
          <a:prstGeom prst="rect">
            <a:avLst/>
          </a:prstGeom>
        </p:spPr>
      </p:pic>
    </p:spTree>
    <p:extLst>
      <p:ext uri="{BB962C8B-B14F-4D97-AF65-F5344CB8AC3E}">
        <p14:creationId xmlns:p14="http://schemas.microsoft.com/office/powerpoint/2010/main" val="14424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07254-B274-C592-536F-4025C1DC32A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(Hardware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B2CB3C06-244B-A81C-FB10-3D1E2D28A585}"/>
              </a:ext>
            </a:extLst>
          </p:cNvPr>
          <p:cNvSpPr>
            <a:spLocks noGrp="1" noChangeArrowheads="1"/>
          </p:cNvSpPr>
          <p:nvPr>
            <p:ph idx="1"/>
          </p:nvPr>
        </p:nvSpPr>
        <p:spPr bwMode="auto">
          <a:xfrm>
            <a:off x="463281" y="1973041"/>
            <a:ext cx="11001132"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Server Requirements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Use PHP admin and hosting based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Minimum Requirements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RAM</a:t>
            </a:r>
            <a:r>
              <a:rPr kumimoji="0" lang="en-US" altLang="en-US" b="0" i="0" u="none" strike="noStrike" cap="none" normalizeH="0" baseline="0" dirty="0">
                <a:ln>
                  <a:noFill/>
                </a:ln>
                <a:solidFill>
                  <a:schemeClr val="tx1"/>
                </a:solidFill>
                <a:effectLst/>
                <a:latin typeface="Arial" panose="020B0604020202020204" pitchFamily="34" charset="0"/>
              </a:rPr>
              <a:t>: 2GB or higher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CPU</a:t>
            </a:r>
            <a:r>
              <a:rPr kumimoji="0" lang="en-US" altLang="en-US" b="0" i="0" u="none" strike="noStrike" cap="none" normalizeH="0" baseline="0" dirty="0">
                <a:ln>
                  <a:noFill/>
                </a:ln>
                <a:solidFill>
                  <a:schemeClr val="tx1"/>
                </a:solidFill>
                <a:effectLst/>
                <a:latin typeface="Arial" panose="020B0604020202020204" pitchFamily="34" charset="0"/>
              </a:rPr>
              <a:t>: 2 vCPUs or more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Storage</a:t>
            </a:r>
            <a:r>
              <a:rPr kumimoji="0" lang="en-US" altLang="en-US" b="0" i="0" u="none" strike="noStrike" cap="none" normalizeH="0" baseline="0" dirty="0">
                <a:ln>
                  <a:noFill/>
                </a:ln>
                <a:solidFill>
                  <a:schemeClr val="tx1"/>
                </a:solidFill>
                <a:effectLst/>
                <a:latin typeface="Arial" panose="020B0604020202020204" pitchFamily="34" charset="0"/>
              </a:rPr>
              <a:t>: SSD for faster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Development Hardware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PC or laptop with at least </a:t>
            </a:r>
            <a:r>
              <a:rPr lang="en-US" altLang="en-US" sz="2400" b="1" dirty="0">
                <a:latin typeface="Arial" panose="020B0604020202020204" pitchFamily="34" charset="0"/>
              </a:rPr>
              <a:t>4</a:t>
            </a:r>
            <a:r>
              <a:rPr kumimoji="0" lang="en-US" altLang="en-US" sz="2400" b="1" i="0" u="none" strike="noStrike" cap="none" normalizeH="0" baseline="0" dirty="0">
                <a:ln>
                  <a:noFill/>
                </a:ln>
                <a:solidFill>
                  <a:schemeClr val="tx1"/>
                </a:solidFill>
                <a:effectLst/>
                <a:latin typeface="Arial" panose="020B0604020202020204" pitchFamily="34" charset="0"/>
              </a:rPr>
              <a:t>GB RAM</a:t>
            </a:r>
            <a:r>
              <a:rPr kumimoji="0" lang="en-US" altLang="en-US" sz="2400" b="0" i="0" u="none" strike="noStrike" cap="none" normalizeH="0" baseline="0" dirty="0">
                <a:ln>
                  <a:noFill/>
                </a:ln>
                <a:solidFill>
                  <a:schemeClr val="tx1"/>
                </a:solidFill>
                <a:effectLst/>
                <a:latin typeface="Arial" panose="020B0604020202020204" pitchFamily="34" charset="0"/>
              </a:rPr>
              <a:t> and a </a:t>
            </a:r>
            <a:r>
              <a:rPr kumimoji="0" lang="en-US" altLang="en-US" sz="2400" b="1" i="0" u="none" strike="noStrike" cap="none" normalizeH="0" baseline="0" dirty="0">
                <a:ln>
                  <a:noFill/>
                </a:ln>
                <a:solidFill>
                  <a:schemeClr val="tx1"/>
                </a:solidFill>
                <a:effectLst/>
                <a:latin typeface="Arial" panose="020B0604020202020204" pitchFamily="34" charset="0"/>
              </a:rPr>
              <a:t>multi-core processor</a:t>
            </a:r>
            <a:r>
              <a:rPr kumimoji="0" lang="en-US" altLang="en-US" sz="2400" b="0" i="0" u="none" strike="noStrike" cap="none" normalizeH="0" baseline="0" dirty="0">
                <a:ln>
                  <a:noFill/>
                </a:ln>
                <a:solidFill>
                  <a:schemeClr val="tx1"/>
                </a:solidFill>
                <a:effectLst/>
                <a:latin typeface="Arial" panose="020B0604020202020204" pitchFamily="34" charset="0"/>
              </a:rPr>
              <a:t> (Intel/Ryzen).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Reliable internet connection for testing and deployment.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499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70B73-EB03-9222-F7E5-B44DDD409D9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70424C3-10EB-A72A-5C5E-D564495E9114}"/>
              </a:ext>
            </a:extLst>
          </p:cNvPr>
          <p:cNvSpPr>
            <a:spLocks noGrp="1"/>
          </p:cNvSpPr>
          <p:nvPr>
            <p:ph idx="1"/>
          </p:nvPr>
        </p:nvSpPr>
        <p:spPr>
          <a:xfrm>
            <a:off x="962787" y="1938401"/>
            <a:ext cx="8168640" cy="3197479"/>
          </a:xfrm>
        </p:spPr>
        <p:txBody>
          <a:bodyPr>
            <a:normAutofit/>
          </a:bodyPr>
          <a:lstStyle/>
          <a:p>
            <a:pPr lvl="0">
              <a:buFont typeface="Wingdings" panose="05000000000000000000" pitchFamily="2" charset="2"/>
              <a:buChar char="v"/>
              <a:tabLst>
                <a:tab pos="457200" algn="l"/>
              </a:tabLst>
            </a:pPr>
            <a:r>
              <a:rPr lang="en-IN" sz="3200" b="1" kern="100" dirty="0">
                <a:effectLst/>
                <a:latin typeface="Calibri" panose="020F0502020204030204" pitchFamily="34" charset="0"/>
                <a:ea typeface="Calibri" panose="020F0502020204030204" pitchFamily="34" charset="0"/>
                <a:cs typeface="Calibri" panose="020F0502020204030204" pitchFamily="34" charset="0"/>
              </a:rPr>
              <a:t>Front-end: HTML, CSS, JavaScript</a:t>
            </a:r>
          </a:p>
          <a:p>
            <a:pPr lvl="0">
              <a:buFont typeface="Wingdings" panose="05000000000000000000" pitchFamily="2" charset="2"/>
              <a:buChar char="v"/>
              <a:tabLst>
                <a:tab pos="457200" algn="l"/>
              </a:tabLst>
            </a:pPr>
            <a:r>
              <a:rPr lang="en-IN" sz="3200" b="1" kern="100" dirty="0">
                <a:effectLst/>
                <a:latin typeface="Calibri" panose="020F0502020204030204" pitchFamily="34" charset="0"/>
                <a:ea typeface="Calibri" panose="020F0502020204030204" pitchFamily="34" charset="0"/>
                <a:cs typeface="Calibri" panose="020F0502020204030204" pitchFamily="34" charset="0"/>
              </a:rPr>
              <a:t>Back-end: PHP</a:t>
            </a:r>
          </a:p>
          <a:p>
            <a:pPr lvl="0">
              <a:buFont typeface="Wingdings" panose="05000000000000000000" pitchFamily="2" charset="2"/>
              <a:buChar char="v"/>
              <a:tabLst>
                <a:tab pos="457200" algn="l"/>
              </a:tabLst>
            </a:pPr>
            <a:r>
              <a:rPr lang="en-IN" sz="3200" b="1" kern="100" dirty="0">
                <a:effectLst/>
                <a:latin typeface="Calibri" panose="020F0502020204030204" pitchFamily="34" charset="0"/>
                <a:ea typeface="Calibri" panose="020F0502020204030204" pitchFamily="34" charset="0"/>
                <a:cs typeface="Calibri" panose="020F0502020204030204" pitchFamily="34" charset="0"/>
              </a:rPr>
              <a:t>Database: </a:t>
            </a:r>
            <a:r>
              <a:rPr lang="en-IN" sz="3200" b="1" kern="100" dirty="0" err="1">
                <a:effectLst/>
                <a:latin typeface="Calibri" panose="020F0502020204030204" pitchFamily="34" charset="0"/>
                <a:ea typeface="Calibri" panose="020F0502020204030204" pitchFamily="34" charset="0"/>
                <a:cs typeface="Calibri" panose="020F0502020204030204" pitchFamily="34" charset="0"/>
              </a:rPr>
              <a:t>MySql</a:t>
            </a:r>
            <a:endParaRPr lang="en-IN" sz="3200" b="1" kern="100" dirty="0">
              <a:effectLst/>
              <a:latin typeface="Calibri" panose="020F0502020204030204" pitchFamily="34" charset="0"/>
              <a:ea typeface="Calibri" panose="020F0502020204030204" pitchFamily="34" charset="0"/>
              <a:cs typeface="Calibri" panose="020F0502020204030204" pitchFamily="34" charset="0"/>
            </a:endParaRPr>
          </a:p>
          <a:p>
            <a:pPr lvl="0">
              <a:buFont typeface="Wingdings" panose="05000000000000000000" pitchFamily="2" charset="2"/>
              <a:buChar char="v"/>
              <a:tabLst>
                <a:tab pos="457200" algn="l"/>
              </a:tabLst>
            </a:pPr>
            <a:r>
              <a:rPr lang="en-IN" sz="3200" b="1" kern="100" dirty="0">
                <a:effectLst/>
                <a:latin typeface="Calibri" panose="020F0502020204030204" pitchFamily="34" charset="0"/>
                <a:ea typeface="Calibri" panose="020F0502020204030204" pitchFamily="34" charset="0"/>
                <a:cs typeface="Calibri" panose="020F0502020204030204" pitchFamily="34" charset="0"/>
              </a:rPr>
              <a:t>APIs and integrations</a:t>
            </a:r>
          </a:p>
          <a:p>
            <a:pPr marL="0" lvl="0" indent="0">
              <a:buNone/>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21C30504-08DB-92E5-6F25-083C04C3C585}"/>
              </a:ext>
            </a:extLst>
          </p:cNvPr>
          <p:cNvPicPr>
            <a:picLocks noChangeAspect="1"/>
          </p:cNvPicPr>
          <p:nvPr/>
        </p:nvPicPr>
        <p:blipFill>
          <a:blip r:embed="rId3"/>
          <a:stretch>
            <a:fillRect/>
          </a:stretch>
        </p:blipFill>
        <p:spPr>
          <a:xfrm>
            <a:off x="9239250" y="3979545"/>
            <a:ext cx="2878455" cy="2878455"/>
          </a:xfrm>
          <a:prstGeom prst="rect">
            <a:avLst/>
          </a:prstGeom>
        </p:spPr>
      </p:pic>
    </p:spTree>
    <p:extLst>
      <p:ext uri="{BB962C8B-B14F-4D97-AF65-F5344CB8AC3E}">
        <p14:creationId xmlns:p14="http://schemas.microsoft.com/office/powerpoint/2010/main" val="1514727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D762BE57-A970-840E-A766-D96E53C8C0AA}"/>
              </a:ext>
            </a:extLst>
          </p:cNvPr>
          <p:cNvSpPr>
            <a:spLocks noGrp="1" noChangeArrowheads="1"/>
          </p:cNvSpPr>
          <p:nvPr>
            <p:ph idx="1"/>
          </p:nvPr>
        </p:nvSpPr>
        <p:spPr bwMode="auto">
          <a:xfrm>
            <a:off x="838200" y="1617772"/>
            <a:ext cx="996315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Module 1:</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Programming Content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Tutorials and notes for various languages (e.g., Python, Java, 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Beginner-friendly projects to apply programming concepts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Regularly updated with new languages and frameworks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Module 2:</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Courses and Projects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Structured courses for different levels (beginner, intermediate, advanced)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Real-world projects to help learners build portfolios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8786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629</TotalTime>
  <Words>1065</Words>
  <Application>Microsoft Office PowerPoint</Application>
  <PresentationFormat>Widescreen</PresentationFormat>
  <Paragraphs>131</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Aptos Display</vt:lpstr>
      <vt:lpstr>Arial</vt:lpstr>
      <vt:lpstr>Calibri</vt:lpstr>
      <vt:lpstr>Times New Roman</vt:lpstr>
      <vt:lpstr>Wingdings</vt:lpstr>
      <vt:lpstr>Office Theme</vt:lpstr>
      <vt:lpstr>Mini Project-I (K24MCA18P) Odd Semester Session 2024-25</vt:lpstr>
      <vt:lpstr>Content</vt:lpstr>
      <vt:lpstr>Introduction</vt:lpstr>
      <vt:lpstr>Literature Review</vt:lpstr>
      <vt:lpstr>Literature Review (Contd.)</vt:lpstr>
      <vt:lpstr>Objective of the Project</vt:lpstr>
      <vt:lpstr>Technology (Hardware Requirements)</vt:lpstr>
      <vt:lpstr>Technology </vt:lpstr>
      <vt:lpstr>Modules</vt:lpstr>
      <vt:lpstr>Modules </vt:lpstr>
      <vt:lpstr>Workflow/Gantt Chart</vt:lpstr>
      <vt:lpstr>Reports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Apoorv Jain</dc:creator>
  <cp:lastModifiedBy>Sanket Pundhir</cp:lastModifiedBy>
  <cp:revision>11</cp:revision>
  <dcterms:created xsi:type="dcterms:W3CDTF">2024-09-12T08:34:15Z</dcterms:created>
  <dcterms:modified xsi:type="dcterms:W3CDTF">2024-10-18T04:19:41Z</dcterms:modified>
</cp:coreProperties>
</file>