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 lvl="0">
              <a:defRPr sz="1800"/>
            </a:pPr>
            <a:r>
              <a:rPr sz="7700"/>
              <a:t>IT Infrastructure and Resource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791458" y="698500"/>
            <a:ext cx="5421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Component</a:t>
            </a:r>
          </a:p>
        </p:txBody>
      </p:sp>
      <p:pic>
        <p:nvPicPr>
          <p:cNvPr id="55" name="Component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2355067"/>
            <a:ext cx="8670715" cy="5043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569965" y="698500"/>
            <a:ext cx="186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Lab</a:t>
            </a:r>
          </a:p>
        </p:txBody>
      </p:sp>
      <p:pic>
        <p:nvPicPr>
          <p:cNvPr id="58" name="Lab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2457450"/>
            <a:ext cx="9178647" cy="517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961130" y="698500"/>
            <a:ext cx="5082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Lab Admin</a:t>
            </a:r>
          </a:p>
        </p:txBody>
      </p:sp>
      <p:pic>
        <p:nvPicPr>
          <p:cNvPr id="61" name="LabAdmin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1150" y="2328638"/>
            <a:ext cx="9110093" cy="5096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20414" y="698500"/>
            <a:ext cx="5363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Complainer</a:t>
            </a:r>
          </a:p>
        </p:txBody>
      </p:sp>
      <p:pic>
        <p:nvPicPr>
          <p:cNvPr id="6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832100"/>
            <a:ext cx="8659099" cy="408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130801" y="698500"/>
            <a:ext cx="4743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Complaint</a:t>
            </a:r>
          </a:p>
        </p:txBody>
      </p:sp>
      <p:pic>
        <p:nvPicPr>
          <p:cNvPr id="67" name="Complaint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253317"/>
            <a:ext cx="9041380" cy="524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19905" y="698500"/>
            <a:ext cx="5364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Data Model</a:t>
            </a:r>
          </a:p>
        </p:txBody>
      </p:sp>
      <p:pic>
        <p:nvPicPr>
          <p:cNvPr id="70" name="DataMode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27288" y="2012950"/>
            <a:ext cx="14909976" cy="6428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243578" y="698500"/>
            <a:ext cx="4517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ER Model</a:t>
            </a:r>
          </a:p>
        </p:txBody>
      </p:sp>
      <p:pic>
        <p:nvPicPr>
          <p:cNvPr id="73" name="ERFina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38722" y="2231008"/>
            <a:ext cx="14288146" cy="6891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Dictionary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396356" y="119247"/>
            <a:ext cx="12212088" cy="937362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Complaints 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Complaint_ID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673539" y="1494651"/>
          <a:ext cx="11670422" cy="78851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94331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varchar(200)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Brief description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Complaint_ID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Date_of_complaint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 when the complaint was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063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0-waiting for approval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1-approved, unresolved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2-resolved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Complainer_ID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ID of the student/teacher that lodged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Date_of_Approval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&gt;= date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 of approval if the complaint was 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463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Priority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priority of the complaint assigned by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4294967295"/>
          </p:nvPr>
        </p:nvSpPr>
        <p:spPr>
          <a:xfrm>
            <a:off x="396356" y="119247"/>
            <a:ext cx="12212088" cy="9373627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Lab Admin 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Lab_admin_ID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673539" y="1494650"/>
          <a:ext cx="11670422" cy="78851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18168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varchar(40)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Name of the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Uniquely identify each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identify the lab of which the person is admin of.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No_of_complaints_handled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 of complaints handled after verification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Last_login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Indicates how active the admin 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482600"/>
            <a:ext cx="10464800" cy="1224856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/>
            </a:pPr>
            <a:r>
              <a:rPr sz="7200"/>
              <a:t>Problem Statement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1811371"/>
            <a:ext cx="10464800" cy="6589742"/>
          </a:xfrm>
          <a:prstGeom prst="rect">
            <a:avLst/>
          </a:prstGeom>
        </p:spPr>
        <p:txBody>
          <a:bodyPr/>
          <a:lstStyle>
            <a:lvl1pPr algn="l" defTabSz="443483">
              <a:spcBef>
                <a:spcPts val="11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VJTI is large institution which has a variety of laboratories. The equipments in these labs need to be maintained on a regular basis, and the old ones need to be replaced to ensure a proper working environment. This can be achieved efficiently by maintaining a database containing the information of all the equipments and their working status. Each equipment will be assigned a unique id.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396356" y="119247"/>
            <a:ext cx="12212088" cy="937362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Lab</a:t>
            </a:r>
            <a:endParaRPr sz="4200"/>
          </a:p>
          <a:p>
            <a:pPr lvl="0" algn="l">
              <a:defRPr sz="1800"/>
            </a:pPr>
            <a:r>
              <a:rPr sz="4200"/>
              <a:t>  Primary Key - Lab_ID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673539" y="2160420"/>
          <a:ext cx="11670422" cy="530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346389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PRIMARY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used to identify the location of the lab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No_of_pcs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 of computers in the labs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48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id of the lab incharge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xfrm>
            <a:off x="396356" y="119247"/>
            <a:ext cx="12212088" cy="937362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PC</a:t>
            </a:r>
            <a:endParaRPr sz="4200"/>
          </a:p>
          <a:p>
            <a:pPr lvl="0" algn="l">
              <a:defRPr sz="1800"/>
            </a:pPr>
            <a:r>
              <a:rPr sz="4200"/>
              <a:t>  Primary Key - PC_ID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667189" y="1735951"/>
          <a:ext cx="11670422" cy="686407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908078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0807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PC_ID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PRIMARY KEY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Will be used to identify any specific PC set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0807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FOREIGN KEY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Identify the location of the PC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0807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Monitor_ID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6457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CPU_ID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3911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Mouse_ID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3908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Keyboard_ID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varchar(20)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Operating System installed on the computer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96356" y="119247"/>
            <a:ext cx="12212088" cy="937362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Component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Component_ID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673539" y="1494651"/>
          <a:ext cx="11874840" cy="78176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98458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Uniquely Identify each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Date_of_purchase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date of purchase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Working_Status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1 - working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0 - not working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359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 of months of warrant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09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indicating the supplier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616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1 - CPU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2 - Monitor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3 - Keyboard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4 - Mouse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5- Software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396356" y="119247"/>
            <a:ext cx="12212088" cy="937362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Supplier</a:t>
            </a:r>
            <a:endParaRPr sz="4200"/>
          </a:p>
          <a:p>
            <a:pPr lvl="0" algn="l">
              <a:defRPr sz="1800"/>
            </a:pPr>
            <a:r>
              <a:rPr sz="4200"/>
              <a:t>  Primary Key - Supplier_ID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673539" y="1494650"/>
          <a:ext cx="11874840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No_of_components_supplied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</a:rPr>
                        <a:t>Total complaints from the components shipped by the supplier. This can be used to track the quality of the products shipped by the supplier. 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270000" y="5334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</a:t>
            </a:r>
          </a:p>
        </p:txBody>
      </p:sp>
      <p:sp>
        <p:nvSpPr>
          <p:cNvPr id="96" name="Shape 96"/>
          <p:cNvSpPr/>
          <p:nvPr/>
        </p:nvSpPr>
        <p:spPr>
          <a:xfrm>
            <a:off x="1768022" y="4203699"/>
            <a:ext cx="9468757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Group Members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Vaibhav Savla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Sanket Kasar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Omkar Mate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Kiran Dange</a:t>
            </a:r>
            <a:endParaRPr sz="3600"/>
          </a:p>
          <a:p>
            <a:pPr lvl="0" marL="360947" indent="-360947" algn="l">
              <a:buSzPct val="100000"/>
              <a:buChar char="•"/>
              <a:defRPr sz="1800"/>
            </a:pPr>
            <a:r>
              <a:rPr sz="3600"/>
              <a:t>Mohhamed Gadiwala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638300"/>
            <a:ext cx="10464800" cy="2765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Usage Modules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4795675"/>
            <a:ext cx="10464800" cy="4046671"/>
          </a:xfrm>
          <a:prstGeom prst="rect">
            <a:avLst/>
          </a:prstGeom>
        </p:spPr>
        <p:txBody>
          <a:bodyPr/>
          <a:lstStyle/>
          <a:p>
            <a:pPr lvl="0" marL="834123" indent="-834123" algn="l">
              <a:buSzPct val="75000"/>
              <a:buChar char="•"/>
              <a:defRPr sz="1800"/>
            </a:pPr>
            <a:r>
              <a:rPr sz="3800"/>
              <a:t>Management Level</a:t>
            </a:r>
            <a:endParaRPr sz="3800"/>
          </a:p>
          <a:p>
            <a:pPr lvl="0" marL="834123" indent="-834123" algn="l">
              <a:buSzPct val="75000"/>
              <a:buChar char="•"/>
              <a:defRPr sz="1800"/>
            </a:pPr>
            <a:r>
              <a:rPr sz="3800"/>
              <a:t>Lab Admin Level</a:t>
            </a:r>
            <a:endParaRPr sz="3800"/>
          </a:p>
          <a:p>
            <a:pPr lvl="0" marL="834123" indent="-834123" algn="l">
              <a:buSzPct val="75000"/>
              <a:buChar char="•"/>
              <a:defRPr sz="1800"/>
            </a:pPr>
            <a:r>
              <a:rPr sz="3800"/>
              <a:t>Student/Teacher Level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270000" y="1459158"/>
            <a:ext cx="10464800" cy="6835284"/>
          </a:xfrm>
          <a:prstGeom prst="rect">
            <a:avLst/>
          </a:prstGeom>
        </p:spPr>
        <p:txBody>
          <a:bodyPr/>
          <a:lstStyle/>
          <a:p>
            <a:pPr lvl="0" defTabSz="531622">
              <a:defRPr sz="1800"/>
            </a:pPr>
            <a:r>
              <a:rPr sz="4500" u="sng"/>
              <a:t>Management Level</a:t>
            </a:r>
            <a:endParaRPr sz="4500" u="sng"/>
          </a:p>
          <a:p>
            <a:pPr lvl="0" defTabSz="531622">
              <a:defRPr sz="1800"/>
            </a:pPr>
            <a:endParaRPr sz="2900" u="sng"/>
          </a:p>
          <a:p>
            <a:pPr lvl="0" marL="679151" indent="-679151" algn="l" defTabSz="531622">
              <a:buSzPct val="75000"/>
              <a:buChar char="•"/>
              <a:defRPr sz="1800"/>
            </a:pPr>
            <a:r>
              <a:rPr sz="3400"/>
              <a:t>Resolving the complaints approved by the lab admin and deciding which supplier to buy components from.</a:t>
            </a:r>
            <a:endParaRPr sz="3400"/>
          </a:p>
          <a:p>
            <a:pPr lvl="0" marL="359550" indent="-359550" algn="l" defTabSz="531622">
              <a:buSzPct val="75000"/>
              <a:buChar char="•"/>
              <a:defRPr sz="1800"/>
            </a:pPr>
            <a:endParaRPr sz="3400"/>
          </a:p>
          <a:p>
            <a:pPr lvl="0" marL="679151" indent="-679151" algn="l" defTabSz="531622">
              <a:buSzPct val="75000"/>
              <a:buChar char="•"/>
              <a:defRPr sz="1800"/>
            </a:pPr>
            <a:r>
              <a:rPr sz="3400"/>
              <a:t>Maintaining the resources by regularly replacing the older components.</a:t>
            </a:r>
            <a:endParaRPr sz="3400"/>
          </a:p>
          <a:p>
            <a:pPr lvl="0" marL="359550" indent="-359550" algn="l" defTabSz="531622">
              <a:buSzPct val="75000"/>
              <a:buChar char="•"/>
              <a:defRPr sz="1800"/>
            </a:pPr>
            <a:endParaRPr sz="3400"/>
          </a:p>
          <a:p>
            <a:pPr lvl="0" marL="679151" indent="-679151" algn="l" defTabSz="531622">
              <a:buSzPct val="75000"/>
              <a:buChar char="•"/>
              <a:defRPr sz="1800"/>
            </a:pPr>
            <a:r>
              <a:rPr sz="3400"/>
              <a:t>Checking the regularity of all the lab admins.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459158"/>
            <a:ext cx="10464800" cy="6835284"/>
          </a:xfrm>
          <a:prstGeom prst="rect">
            <a:avLst/>
          </a:prstGeom>
        </p:spPr>
        <p:txBody>
          <a:bodyPr/>
          <a:lstStyle/>
          <a:p>
            <a:pPr lvl="0" defTabSz="578358">
              <a:defRPr sz="1800"/>
            </a:pPr>
            <a:r>
              <a:rPr sz="4900" u="sng"/>
              <a:t>Lab Admin Level</a:t>
            </a:r>
            <a:endParaRPr sz="4900" u="sng"/>
          </a:p>
          <a:p>
            <a:pPr lvl="0" defTabSz="578358">
              <a:defRPr sz="1800"/>
            </a:pPr>
            <a:endParaRPr sz="3100" u="sng"/>
          </a:p>
          <a:p>
            <a:pPr lvl="0" marL="804051" indent="-804051" algn="l" defTabSz="578358">
              <a:buSzPct val="75000"/>
              <a:buChar char="•"/>
              <a:defRPr sz="1800"/>
            </a:pPr>
            <a:r>
              <a:rPr sz="3700"/>
              <a:t>View and modify any data regarding the components of the Computer.</a:t>
            </a:r>
            <a:endParaRPr sz="3700"/>
          </a:p>
          <a:p>
            <a:pPr lvl="0" marL="391159" indent="-391159" algn="l" defTabSz="578358">
              <a:buSzPct val="75000"/>
              <a:buChar char="•"/>
              <a:defRPr sz="1800"/>
            </a:pPr>
            <a:endParaRPr sz="3700"/>
          </a:p>
          <a:p>
            <a:pPr lvl="0" marL="804051" indent="-804051" algn="l" defTabSz="578358">
              <a:buSzPct val="75000"/>
              <a:buChar char="•"/>
              <a:defRPr sz="1800"/>
            </a:pPr>
            <a:r>
              <a:rPr sz="3700"/>
              <a:t>Verify and approve the complaints lodged by students and teachers.</a:t>
            </a:r>
            <a:endParaRPr sz="3700"/>
          </a:p>
          <a:p>
            <a:pPr lvl="0" marL="391159" indent="-391159" algn="l" defTabSz="578358">
              <a:buSzPct val="75000"/>
              <a:buChar char="•"/>
              <a:defRPr sz="1800"/>
            </a:pPr>
            <a:endParaRPr sz="3700"/>
          </a:p>
          <a:p>
            <a:pPr lvl="0" marL="804051" indent="-804051" algn="l" defTabSz="578358">
              <a:buSzPct val="75000"/>
              <a:buChar char="•"/>
              <a:defRPr sz="1800"/>
            </a:pPr>
            <a:r>
              <a:rPr sz="3700"/>
              <a:t>Assign priorities to the approved complaints.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1270000" y="1404409"/>
            <a:ext cx="10464800" cy="694478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u="sng"/>
              <a:t>Student/Teacher Level</a:t>
            </a:r>
            <a:endParaRPr sz="5000" u="sng"/>
          </a:p>
          <a:p>
            <a:pPr lvl="0">
              <a:defRPr sz="1800"/>
            </a:pPr>
            <a:endParaRPr u="sng"/>
          </a:p>
          <a:p>
            <a:pPr lvl="0" marL="834123" indent="-834123" algn="l">
              <a:buSzPct val="75000"/>
              <a:buChar char="•"/>
              <a:defRPr sz="1800"/>
            </a:pPr>
            <a:r>
              <a:rPr sz="3800"/>
              <a:t>View the components and technical specification of any computer.</a:t>
            </a: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endParaRPr sz="3800"/>
          </a:p>
          <a:p>
            <a:pPr lvl="0" marL="834123" indent="-834123" algn="l">
              <a:buSzPct val="75000"/>
              <a:buChar char="•"/>
              <a:defRPr sz="1800"/>
            </a:pPr>
            <a:r>
              <a:rPr sz="3800"/>
              <a:t>View the working status of any component.</a:t>
            </a:r>
            <a:endParaRPr sz="3800"/>
          </a:p>
          <a:p>
            <a:pPr lvl="0" marL="395111" indent="-395111" algn="l">
              <a:buSzPct val="75000"/>
              <a:buChar char="•"/>
              <a:defRPr sz="1800"/>
            </a:pPr>
            <a:endParaRPr sz="3800"/>
          </a:p>
          <a:p>
            <a:pPr lvl="0" marL="834123" indent="-834123" algn="l">
              <a:buSzPct val="75000"/>
              <a:buChar char="•"/>
              <a:defRPr sz="1800"/>
            </a:pPr>
            <a:r>
              <a:rPr sz="3800"/>
              <a:t>Lodge a complaint regarding faulty components and check the status of their lodged complaint.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84850" y="290002"/>
            <a:ext cx="12235100" cy="1013175"/>
          </a:xfrm>
          <a:prstGeom prst="rect">
            <a:avLst/>
          </a:prstGeom>
        </p:spPr>
        <p:txBody>
          <a:bodyPr/>
          <a:lstStyle>
            <a:lvl1pPr algn="l" defTabSz="438150">
              <a:defRPr sz="6000" u="sng"/>
            </a:lvl1pPr>
          </a:lstStyle>
          <a:p>
            <a:pPr lvl="0">
              <a:defRPr sz="1800" u="none"/>
            </a:pPr>
            <a:r>
              <a:rPr sz="6000" u="sng"/>
              <a:t>Entity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84850" y="1447238"/>
            <a:ext cx="12235100" cy="7483204"/>
          </a:xfrm>
          <a:prstGeom prst="rect">
            <a:avLst/>
          </a:prstGeom>
        </p:spPr>
        <p:txBody>
          <a:bodyPr/>
          <a:lstStyle/>
          <a:p>
            <a:pPr lvl="0" marL="702419" indent="-702419" algn="l">
              <a:buSzPct val="75000"/>
              <a:buChar char="•"/>
              <a:defRPr sz="1800"/>
            </a:pPr>
            <a:r>
              <a:rPr sz="3200"/>
              <a:t>Component (</a:t>
            </a:r>
            <a:r>
              <a:rPr sz="3200" u="sng"/>
              <a:t>Component_ID</a:t>
            </a:r>
            <a:r>
              <a:rPr sz="3200"/>
              <a:t>, Supplier_ID, Working Status, Warranty, Date_of_purchase, Type)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702419" indent="-702419" algn="l">
              <a:buSzPct val="75000"/>
              <a:buChar char="•"/>
              <a:defRPr sz="1800"/>
            </a:pPr>
            <a:r>
              <a:rPr sz="3200"/>
              <a:t>PC (</a:t>
            </a:r>
            <a:r>
              <a:rPr sz="3200" u="sng"/>
              <a:t>PC_ID,</a:t>
            </a:r>
            <a:r>
              <a:rPr sz="3200"/>
              <a:t> Lab_ID)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702419" indent="-702419" algn="l">
              <a:buSzPct val="75000"/>
              <a:buChar char="•"/>
              <a:defRPr sz="1800"/>
            </a:pPr>
            <a:r>
              <a:rPr sz="3200"/>
              <a:t>Supplier (</a:t>
            </a:r>
            <a:r>
              <a:rPr sz="3200" u="sng"/>
              <a:t>Supplier_ID</a:t>
            </a:r>
            <a:r>
              <a:rPr sz="3200"/>
              <a:t>,  Name, Total_Complaints, Total_No_Shipped)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702419" indent="-702419" algn="l">
              <a:buSzPct val="75000"/>
              <a:buChar char="•"/>
              <a:defRPr sz="1800"/>
            </a:pPr>
            <a:r>
              <a:rPr sz="3200"/>
              <a:t>Lab (</a:t>
            </a:r>
            <a:r>
              <a:rPr sz="3200" u="sng"/>
              <a:t>Lab_ID</a:t>
            </a:r>
            <a:r>
              <a:rPr sz="3200"/>
              <a:t>, No_of_PCs)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702419" indent="-702419" algn="l">
              <a:buSzPct val="75000"/>
              <a:buChar char="•"/>
              <a:defRPr sz="1800"/>
            </a:pPr>
            <a:r>
              <a:rPr sz="3200"/>
              <a:t>LabAdmin (</a:t>
            </a:r>
            <a:r>
              <a:rPr sz="3200" u="sng"/>
              <a:t>LabAdmin_ ID</a:t>
            </a:r>
            <a:r>
              <a:rPr sz="3200"/>
              <a:t>, Lab_ID , No_Of_Complaints_Handled, Last_Login)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702419" indent="-702419" algn="l">
              <a:buSzPct val="75000"/>
              <a:buChar char="•"/>
              <a:defRPr sz="1800"/>
            </a:pPr>
            <a:r>
              <a:rPr sz="3200"/>
              <a:t>Complaint (</a:t>
            </a:r>
            <a:r>
              <a:rPr sz="3200" u="sng"/>
              <a:t>Complaint_ID</a:t>
            </a:r>
            <a:r>
              <a:rPr sz="3200"/>
              <a:t>, Title, Complainer_ID,Status, Date_Of_Complaint)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Entity Attribute Model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768086" y="698500"/>
            <a:ext cx="1468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PC</a:t>
            </a:r>
          </a:p>
        </p:txBody>
      </p:sp>
      <p:pic>
        <p:nvPicPr>
          <p:cNvPr id="52" name="PC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6050" y="2701166"/>
            <a:ext cx="8963611" cy="4351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