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"/>
      </a:defRPr>
    </a:lvl1pPr>
    <a:lvl2pPr algn="ctr" defTabSz="584200">
      <a:defRPr sz="3600">
        <a:latin typeface="+mn-lt"/>
        <a:ea typeface="+mn-ea"/>
        <a:cs typeface="+mn-cs"/>
        <a:sym typeface="Helvetica"/>
      </a:defRPr>
    </a:lvl2pPr>
    <a:lvl3pPr algn="ctr" defTabSz="584200">
      <a:defRPr sz="3600">
        <a:latin typeface="+mn-lt"/>
        <a:ea typeface="+mn-ea"/>
        <a:cs typeface="+mn-cs"/>
        <a:sym typeface="Helvetica"/>
      </a:defRPr>
    </a:lvl3pPr>
    <a:lvl4pPr algn="ctr" defTabSz="584200">
      <a:defRPr sz="3600">
        <a:latin typeface="+mn-lt"/>
        <a:ea typeface="+mn-ea"/>
        <a:cs typeface="+mn-cs"/>
        <a:sym typeface="Helvetica"/>
      </a:defRPr>
    </a:lvl4pPr>
    <a:lvl5pPr algn="ctr" defTabSz="584200">
      <a:defRPr sz="3600">
        <a:latin typeface="+mn-lt"/>
        <a:ea typeface="+mn-ea"/>
        <a:cs typeface="+mn-cs"/>
        <a:sym typeface="Helvetica"/>
      </a:defRPr>
    </a:lvl5pPr>
    <a:lvl6pPr algn="ctr" defTabSz="584200">
      <a:defRPr sz="3600">
        <a:latin typeface="+mn-lt"/>
        <a:ea typeface="+mn-ea"/>
        <a:cs typeface="+mn-cs"/>
        <a:sym typeface="Helvetica"/>
      </a:defRPr>
    </a:lvl6pPr>
    <a:lvl7pPr algn="ctr" defTabSz="584200">
      <a:defRPr sz="3600">
        <a:latin typeface="+mn-lt"/>
        <a:ea typeface="+mn-ea"/>
        <a:cs typeface="+mn-cs"/>
        <a:sym typeface="Helvetica"/>
      </a:defRPr>
    </a:lvl7pPr>
    <a:lvl8pPr algn="ctr" defTabSz="584200">
      <a:defRPr sz="3600">
        <a:latin typeface="+mn-lt"/>
        <a:ea typeface="+mn-ea"/>
        <a:cs typeface="+mn-cs"/>
        <a:sym typeface="Helvetica"/>
      </a:defRPr>
    </a:lvl8pPr>
    <a:lvl9pPr algn="ctr" defTabSz="584200">
      <a:defRPr sz="36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0"/>
            <a:ext cx="10464800" cy="81407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426"/>
            <a:ext cx="11099800" cy="30471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 defTabSz="566673">
              <a:defRPr sz="7700"/>
            </a:lvl1pPr>
          </a:lstStyle>
          <a:p>
            <a:pPr lvl="0">
              <a:defRPr sz="1800"/>
            </a:pPr>
            <a:r>
              <a:rPr sz="7700"/>
              <a:t>IT Infrastructure and Resource Management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842258" y="749296"/>
            <a:ext cx="532028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Component</a:t>
            </a:r>
          </a:p>
        </p:txBody>
      </p:sp>
      <p:pic>
        <p:nvPicPr>
          <p:cNvPr id="55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700" y="2355064"/>
            <a:ext cx="8670715" cy="5043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620765" y="749296"/>
            <a:ext cx="176326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Lab</a:t>
            </a:r>
          </a:p>
        </p:txBody>
      </p:sp>
      <p:pic>
        <p:nvPicPr>
          <p:cNvPr id="58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2457450"/>
            <a:ext cx="9178647" cy="5173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011929" y="749296"/>
            <a:ext cx="498094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Lab Admin</a:t>
            </a:r>
          </a:p>
        </p:txBody>
      </p:sp>
      <p:pic>
        <p:nvPicPr>
          <p:cNvPr id="61" name="image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1150" y="2328638"/>
            <a:ext cx="9110093" cy="5096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820414" y="698495"/>
            <a:ext cx="5363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Complainer</a:t>
            </a:r>
          </a:p>
        </p:txBody>
      </p:sp>
      <p:pic>
        <p:nvPicPr>
          <p:cNvPr id="64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832100"/>
            <a:ext cx="8659101" cy="408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181601" y="749296"/>
            <a:ext cx="4641597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Complaint</a:t>
            </a:r>
          </a:p>
        </p:txBody>
      </p:sp>
      <p:pic>
        <p:nvPicPr>
          <p:cNvPr id="67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2253314"/>
            <a:ext cx="9041380" cy="5246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870702" y="749296"/>
            <a:ext cx="526338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Data Model</a:t>
            </a:r>
          </a:p>
        </p:txBody>
      </p:sp>
      <p:pic>
        <p:nvPicPr>
          <p:cNvPr id="70" name="image6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27288" y="2012950"/>
            <a:ext cx="14909977" cy="6428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294378" y="749296"/>
            <a:ext cx="441604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ER Model</a:t>
            </a:r>
          </a:p>
        </p:txBody>
      </p:sp>
      <p:pic>
        <p:nvPicPr>
          <p:cNvPr id="73" name="image7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38722" y="2231008"/>
            <a:ext cx="14288147" cy="6891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Dictionary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Complaints </a:t>
            </a:r>
            <a:endParaRPr sz="4200"/>
          </a:p>
          <a:p>
            <a:pPr lvl="0" algn="l">
              <a:defRPr sz="1800"/>
            </a:pPr>
            <a:r>
              <a:rPr sz="4200"/>
              <a:t>  Primary Key - Complaint_ID</a:t>
            </a:r>
          </a:p>
        </p:txBody>
      </p:sp>
      <p:graphicFrame>
        <p:nvGraphicFramePr>
          <p:cNvPr id="78" name="Table 78"/>
          <p:cNvGraphicFramePr/>
          <p:nvPr/>
        </p:nvGraphicFramePr>
        <p:xfrm>
          <a:off x="673539" y="1494651"/>
          <a:ext cx="11670422" cy="78851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94076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4076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varchar(200)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Brief description of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076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Complaint_ID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076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Date_of_complaint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 when the complaint was lodged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5723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0-waiting for approval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1-approved, unresolved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2-resolved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076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Date_of_Approval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&gt;= date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 of approval if the complaint was approved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6202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Priority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priority of the complaint assigned by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6202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Component_ID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
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Component for which the complaint has been lodged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4294967295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Lab Admin </a:t>
            </a:r>
            <a:endParaRPr sz="4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Primary Key - Lab_admin_ID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673539" y="1494650"/>
          <a:ext cx="11670422" cy="78851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18168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varchar(40)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 of the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Uniquely identify each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identify the lab of which the person is admin of.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No_of_complaints_handled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 of complaints handled after verification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Last_login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Indicates how active the admin 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270000" y="482600"/>
            <a:ext cx="10464800" cy="1224856"/>
          </a:xfrm>
          <a:prstGeom prst="rect">
            <a:avLst/>
          </a:prstGeom>
        </p:spPr>
        <p:txBody>
          <a:bodyPr/>
          <a:lstStyle>
            <a:lvl1pPr defTabSz="531622">
              <a:defRPr sz="7200"/>
            </a:lvl1pPr>
          </a:lstStyle>
          <a:p>
            <a:pPr lvl="0">
              <a:defRPr sz="1800"/>
            </a:pPr>
            <a:r>
              <a:rPr sz="7200"/>
              <a:t>Problem Statement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1811371"/>
            <a:ext cx="10464800" cy="6589743"/>
          </a:xfrm>
          <a:prstGeom prst="rect">
            <a:avLst/>
          </a:prstGeom>
        </p:spPr>
        <p:txBody>
          <a:bodyPr/>
          <a:lstStyle>
            <a:lvl1pPr algn="l" defTabSz="443483">
              <a:spcBef>
                <a:spcPts val="110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VJTI is large institution which has a variety of laboratories. The equipments in these labs need to be maintained on a regular basis, and the old ones need to be replaced to ensure a proper working environment. This can be achieved efficiently by maintaining a database containing the information of all the equipments and their working status. Each equipment will be assigned a unique id.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Lab</a:t>
            </a:r>
            <a:endParaRPr sz="4200"/>
          </a:p>
          <a:p>
            <a:pPr lvl="0" algn="l">
              <a:defRPr sz="1800"/>
            </a:pPr>
            <a:r>
              <a:rPr sz="4200"/>
              <a:t>  Primary Key - Lab_ID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673539" y="2160420"/>
          <a:ext cx="11670422" cy="53039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346389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PRIMARY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used to identify the location of the lab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No_of_pcs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 of computers in the labs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6481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id of the lab incharge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PC</a:t>
            </a:r>
            <a:endParaRPr sz="4200"/>
          </a:p>
          <a:p>
            <a:pPr lvl="0" algn="l">
              <a:defRPr sz="1800"/>
            </a:pPr>
            <a:r>
              <a:rPr sz="4200"/>
              <a:t>  Primary Key - PC_ID</a:t>
            </a:r>
          </a:p>
        </p:txBody>
      </p:sp>
      <p:graphicFrame>
        <p:nvGraphicFramePr>
          <p:cNvPr id="87" name="Table 87"/>
          <p:cNvGraphicFramePr/>
          <p:nvPr/>
        </p:nvGraphicFramePr>
        <p:xfrm>
          <a:off x="667189" y="2129651"/>
          <a:ext cx="11670422" cy="51718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299791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29979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PC_ID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PRIMARY KEY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1200"/>
                        </a:spcBef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Will be used to identify any specific PC set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9979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FOREIGN KEY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Identify the location of the PC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7248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varchar(20)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Operating System installed on the computer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Component</a:t>
            </a:r>
            <a:endParaRPr sz="4200"/>
          </a:p>
          <a:p>
            <a:pPr lvl="0" algn="l">
              <a:defRPr sz="1800"/>
            </a:pPr>
            <a:r>
              <a:rPr sz="4200"/>
              <a:t>  Primary Key - Component_ID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673539" y="1494651"/>
          <a:ext cx="11874842" cy="78176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98458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Component_ID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Uniquely Identify each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Date_of_purchase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 of purchase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Working_Status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1 - working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0 - not working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359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 of months of warrant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7409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indicating the supplier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6165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1 - CPU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2 - Monitor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3 - Keyboard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4 - Mouse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Supplier</a:t>
            </a:r>
            <a:endParaRPr sz="4200"/>
          </a:p>
          <a:p>
            <a:pPr lvl="0" algn="l">
              <a:defRPr sz="1800"/>
            </a:pPr>
            <a:r>
              <a:rPr sz="4200"/>
              <a:t>  Primary Key - Supplier_ID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673539" y="1494650"/>
          <a:ext cx="11874842" cy="73920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160655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08371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Uniquely Identify each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2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varchar(100)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 of the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7297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No_of_components_supplied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 of components supplied by that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48355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No_of_complaints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spcBef>
                          <a:spcPts val="1200"/>
                        </a:spcBef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Total complaints from the components shipped by the supplier. This can be used to track the quality of the products shipped by the supplier.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270000" y="5334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</a:t>
            </a:r>
          </a:p>
        </p:txBody>
      </p:sp>
      <p:sp>
        <p:nvSpPr>
          <p:cNvPr id="96" name="Shape 96"/>
          <p:cNvSpPr/>
          <p:nvPr/>
        </p:nvSpPr>
        <p:spPr>
          <a:xfrm>
            <a:off x="1768021" y="3930646"/>
            <a:ext cx="946875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Group Members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1550304" indent="-11550304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Vaibhav Savla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1550304" indent="-11550304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Sanket Kasar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1550304" indent="-11550304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Omkar Mate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1550304" indent="-11550304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Kiran Dange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1550304" indent="-11550304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Mohhamed Gadiwala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1638300"/>
            <a:ext cx="10464800" cy="27651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Usage Modules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4795675"/>
            <a:ext cx="10464800" cy="4046671"/>
          </a:xfrm>
          <a:prstGeom prst="rect">
            <a:avLst/>
          </a:prstGeom>
        </p:spPr>
        <p:txBody>
          <a:bodyPr/>
          <a:lstStyle/>
          <a:p>
            <a:pPr lvl="0" marL="19285339" indent="-19285339" algn="l" defTabSz="340004">
              <a:buSzPct val="75000"/>
              <a:buChar char="•"/>
              <a:defRPr sz="1800"/>
            </a:pPr>
            <a:r>
              <a:rPr sz="2160"/>
              <a:t>Management Level</a:t>
            </a:r>
            <a:endParaRPr sz="2160"/>
          </a:p>
          <a:p>
            <a:pPr lvl="0" marL="19285339" indent="-19285339" algn="l" defTabSz="340004">
              <a:buSzPct val="75000"/>
              <a:buChar char="•"/>
              <a:defRPr sz="1800"/>
            </a:pPr>
            <a:r>
              <a:rPr sz="2160"/>
              <a:t>Lab Admin Level</a:t>
            </a:r>
            <a:endParaRPr sz="2160"/>
          </a:p>
          <a:p>
            <a:pPr lvl="0" marL="19285339" indent="-19285339" algn="l" defTabSz="340004">
              <a:buSzPct val="75000"/>
              <a:buChar char="•"/>
              <a:defRPr sz="1800"/>
            </a:pPr>
            <a:r>
              <a:rPr sz="2160"/>
              <a:t>Student/Teacher Level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1270000" y="1459157"/>
            <a:ext cx="10464800" cy="6835286"/>
          </a:xfrm>
          <a:prstGeom prst="rect">
            <a:avLst/>
          </a:prstGeom>
        </p:spPr>
        <p:txBody>
          <a:bodyPr/>
          <a:lstStyle/>
          <a:p>
            <a:pPr lvl="0" defTabSz="428008">
              <a:defRPr sz="1800"/>
            </a:pPr>
            <a:r>
              <a:rPr sz="3568" u="sng"/>
              <a:t>Management Level</a:t>
            </a:r>
            <a:endParaRPr sz="3568" u="sng"/>
          </a:p>
          <a:p>
            <a:pPr lvl="0" defTabSz="428008">
              <a:defRPr sz="1800"/>
            </a:pPr>
            <a:endParaRPr sz="2324" u="sng"/>
          </a:p>
          <a:p>
            <a:pPr lvl="0" marL="12374250" indent="-12374250" algn="l" defTabSz="428008">
              <a:buSzPct val="75000"/>
              <a:buChar char="•"/>
              <a:defRPr sz="1800"/>
            </a:pPr>
            <a:r>
              <a:rPr sz="2656"/>
              <a:t>Resolving the complaints approved by the lab admin and deciding which supplier to buy components from.</a:t>
            </a:r>
            <a:endParaRPr sz="2656"/>
          </a:p>
          <a:p>
            <a:pPr lvl="0" marL="289473" indent="-289473" algn="l" defTabSz="428008">
              <a:buSzPct val="75000"/>
              <a:buChar char="•"/>
              <a:defRPr sz="1800"/>
            </a:pPr>
            <a:endParaRPr sz="2656"/>
          </a:p>
          <a:p>
            <a:pPr lvl="0" marL="12374250" indent="-12374250" algn="l" defTabSz="428008">
              <a:buSzPct val="75000"/>
              <a:buChar char="•"/>
              <a:defRPr sz="1800"/>
            </a:pPr>
            <a:r>
              <a:rPr sz="2656"/>
              <a:t>Maintaining the resources by regularly replacing the older components.</a:t>
            </a:r>
            <a:endParaRPr sz="2656"/>
          </a:p>
          <a:p>
            <a:pPr lvl="0" marL="289473" indent="-289473" algn="l" defTabSz="428008">
              <a:buSzPct val="75000"/>
              <a:buChar char="•"/>
              <a:defRPr sz="1800"/>
            </a:pPr>
            <a:endParaRPr sz="2656"/>
          </a:p>
          <a:p>
            <a:pPr lvl="0" marL="12374250" indent="-12374250" algn="l" defTabSz="428008">
              <a:buSzPct val="75000"/>
              <a:buChar char="•"/>
              <a:defRPr sz="1800"/>
            </a:pPr>
            <a:r>
              <a:rPr sz="2656"/>
              <a:t>Checking the regularity of all the lab admins.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xfrm>
            <a:off x="1270000" y="1459157"/>
            <a:ext cx="10464800" cy="6835286"/>
          </a:xfrm>
          <a:prstGeom prst="rect">
            <a:avLst/>
          </a:prstGeom>
        </p:spPr>
        <p:txBody>
          <a:bodyPr/>
          <a:lstStyle/>
          <a:p>
            <a:pPr lvl="0" defTabSz="346089">
              <a:defRPr sz="1800"/>
            </a:pPr>
            <a:r>
              <a:rPr sz="2924" u="sng"/>
              <a:t>Lab Admin Level</a:t>
            </a:r>
            <a:endParaRPr sz="2924" u="sng"/>
          </a:p>
          <a:p>
            <a:pPr lvl="0" defTabSz="346089">
              <a:defRPr sz="1800"/>
            </a:pPr>
            <a:endParaRPr sz="1836" u="sng"/>
          </a:p>
          <a:p>
            <a:pPr lvl="0" marL="15271061" indent="-15271061" algn="l" defTabSz="346089">
              <a:buSzPct val="75000"/>
              <a:buChar char="•"/>
              <a:defRPr sz="1800"/>
            </a:pPr>
            <a:r>
              <a:rPr sz="2176"/>
              <a:t>View and modify any data regarding the components of the Computer.</a:t>
            </a:r>
            <a:endParaRPr sz="2176"/>
          </a:p>
          <a:p>
            <a:pPr lvl="0" marL="234068" indent="-234068" algn="l" defTabSz="346089">
              <a:buSzPct val="75000"/>
              <a:buChar char="•"/>
              <a:defRPr sz="1800"/>
            </a:pPr>
            <a:endParaRPr sz="2176"/>
          </a:p>
          <a:p>
            <a:pPr lvl="0" marL="15271061" indent="-15271061" algn="l" defTabSz="346089">
              <a:buSzPct val="75000"/>
              <a:buChar char="•"/>
              <a:defRPr sz="1800"/>
            </a:pPr>
            <a:r>
              <a:rPr sz="2176"/>
              <a:t>Verify and approve the complaints lodged by students and teachers.</a:t>
            </a:r>
            <a:endParaRPr sz="2176"/>
          </a:p>
          <a:p>
            <a:pPr lvl="0" marL="234068" indent="-234068" algn="l" defTabSz="346089">
              <a:buSzPct val="75000"/>
              <a:buChar char="•"/>
              <a:defRPr sz="1800"/>
            </a:pPr>
            <a:endParaRPr sz="2176"/>
          </a:p>
          <a:p>
            <a:pPr lvl="0" marL="15271061" indent="-15271061" algn="l" defTabSz="346089">
              <a:buSzPct val="75000"/>
              <a:buChar char="•"/>
              <a:defRPr sz="1800"/>
            </a:pPr>
            <a:r>
              <a:rPr sz="2176"/>
              <a:t>Assign priorities to the approved complaints.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xfrm>
            <a:off x="1270000" y="1404409"/>
            <a:ext cx="10464800" cy="6944781"/>
          </a:xfrm>
          <a:prstGeom prst="rect">
            <a:avLst/>
          </a:prstGeom>
        </p:spPr>
        <p:txBody>
          <a:bodyPr/>
          <a:lstStyle/>
          <a:p>
            <a:pPr lvl="0" defTabSz="320783">
              <a:defRPr sz="1800"/>
            </a:pPr>
            <a:r>
              <a:rPr sz="2652" u="sng"/>
              <a:t>Student/Teacher Level</a:t>
            </a:r>
            <a:endParaRPr sz="2652" u="sng"/>
          </a:p>
          <a:p>
            <a:pPr lvl="0" marL="14364592" indent="-14364592" algn="l" defTabSz="320783">
              <a:buSzPct val="75000"/>
              <a:buChar char="•"/>
              <a:defRPr sz="1800"/>
            </a:pPr>
            <a:r>
              <a:rPr sz="2040"/>
              <a:t>View the components and technical specification of any computer.</a:t>
            </a:r>
            <a:endParaRPr sz="2040"/>
          </a:p>
          <a:p>
            <a:pPr lvl="0" marL="216954" indent="-216954" algn="l" defTabSz="320783">
              <a:buSzPct val="75000"/>
              <a:buChar char="•"/>
              <a:defRPr sz="1800"/>
            </a:pPr>
            <a:endParaRPr sz="2040"/>
          </a:p>
          <a:p>
            <a:pPr lvl="0" marL="14364592" indent="-14364592" algn="l" defTabSz="320783">
              <a:buSzPct val="75000"/>
              <a:buChar char="•"/>
              <a:defRPr sz="1800"/>
            </a:pPr>
            <a:r>
              <a:rPr sz="2040"/>
              <a:t>View the working status of any component.</a:t>
            </a:r>
            <a:endParaRPr sz="2040"/>
          </a:p>
          <a:p>
            <a:pPr lvl="0" marL="8618756" indent="-8618756" algn="l" defTabSz="320783">
              <a:buSzPct val="75000"/>
              <a:buChar char="•"/>
              <a:defRPr sz="1800"/>
            </a:pPr>
            <a:endParaRPr sz="2040"/>
          </a:p>
          <a:p>
            <a:pPr lvl="0" marL="14364592" indent="-14364592" algn="l" defTabSz="320783">
              <a:buSzPct val="75000"/>
              <a:buChar char="•"/>
              <a:defRPr sz="1800"/>
            </a:pPr>
            <a:r>
              <a:rPr sz="2040"/>
              <a:t>Lodge a complaint regarding faulty components and check the status of their lodged complaint.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384848" y="290002"/>
            <a:ext cx="12235103" cy="1013175"/>
          </a:xfrm>
          <a:prstGeom prst="rect">
            <a:avLst/>
          </a:prstGeom>
        </p:spPr>
        <p:txBody>
          <a:bodyPr/>
          <a:lstStyle>
            <a:lvl1pPr algn="l" defTabSz="438150">
              <a:defRPr sz="6000" u="sng"/>
            </a:lvl1pPr>
          </a:lstStyle>
          <a:p>
            <a:pPr lvl="0">
              <a:defRPr sz="1800" u="none"/>
            </a:pPr>
            <a:r>
              <a:rPr sz="6000" u="sng"/>
              <a:t>Entity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384848" y="1447238"/>
            <a:ext cx="12235103" cy="7483203"/>
          </a:xfrm>
          <a:prstGeom prst="rect">
            <a:avLst/>
          </a:prstGeom>
        </p:spPr>
        <p:txBody>
          <a:bodyPr/>
          <a:lstStyle/>
          <a:p>
            <a:pPr lvl="0" marL="10331445" indent="-10331445" algn="l" defTabSz="516140">
              <a:buSzPct val="75000"/>
              <a:buChar char="•"/>
              <a:defRPr sz="1800"/>
            </a:pPr>
            <a:r>
              <a:rPr sz="2790"/>
              <a:t>Component (</a:t>
            </a:r>
            <a:r>
              <a:rPr sz="2790" u="sng"/>
              <a:t>Component_ID</a:t>
            </a:r>
            <a:r>
              <a:rPr sz="2790"/>
              <a:t>, Supplier_ID, Working Status, Warranty, Date_of_purchase, Type)</a:t>
            </a:r>
            <a:endParaRPr sz="2790"/>
          </a:p>
          <a:p>
            <a:pPr lvl="0" marL="349080" indent="-349080" algn="l" defTabSz="516140">
              <a:buSzPct val="75000"/>
              <a:buChar char="•"/>
              <a:defRPr sz="1800"/>
            </a:pPr>
            <a:endParaRPr sz="2790"/>
          </a:p>
          <a:p>
            <a:pPr lvl="0" marL="10331445" indent="-10331445" algn="l" defTabSz="516140">
              <a:buSzPct val="75000"/>
              <a:buChar char="•"/>
              <a:defRPr sz="1800"/>
            </a:pPr>
            <a:r>
              <a:rPr sz="2790"/>
              <a:t>PC (</a:t>
            </a:r>
            <a:r>
              <a:rPr sz="2790" u="sng"/>
              <a:t>PC_ID,</a:t>
            </a:r>
            <a:r>
              <a:rPr sz="2790"/>
              <a:t> Lab_ID, OS)</a:t>
            </a:r>
            <a:endParaRPr sz="2790"/>
          </a:p>
          <a:p>
            <a:pPr lvl="0" marL="349080" indent="-349080" algn="l" defTabSz="516140">
              <a:buSzPct val="75000"/>
              <a:buChar char="•"/>
              <a:defRPr sz="1800"/>
            </a:pPr>
            <a:endParaRPr sz="2790"/>
          </a:p>
          <a:p>
            <a:pPr lvl="0" marL="10331445" indent="-10331445" algn="l" defTabSz="516140">
              <a:buSzPct val="75000"/>
              <a:buChar char="•"/>
              <a:defRPr sz="1800"/>
            </a:pPr>
            <a:r>
              <a:rPr sz="2790"/>
              <a:t>Supplier (</a:t>
            </a:r>
            <a:r>
              <a:rPr sz="2790" u="sng"/>
              <a:t>Supplier_ID</a:t>
            </a:r>
            <a:r>
              <a:rPr sz="2790"/>
              <a:t>,  Name, Total_Complaints, Total_No_Shipped)</a:t>
            </a:r>
            <a:endParaRPr sz="2790"/>
          </a:p>
          <a:p>
            <a:pPr lvl="0" marL="349080" indent="-349080" algn="l" defTabSz="516140">
              <a:buSzPct val="75000"/>
              <a:buChar char="•"/>
              <a:defRPr sz="1800"/>
            </a:pPr>
            <a:endParaRPr sz="2790"/>
          </a:p>
          <a:p>
            <a:pPr lvl="0" marL="10331445" indent="-10331445" algn="l" defTabSz="516140">
              <a:buSzPct val="75000"/>
              <a:buChar char="•"/>
              <a:defRPr sz="1800"/>
            </a:pPr>
            <a:r>
              <a:rPr sz="2790"/>
              <a:t>Lab (</a:t>
            </a:r>
            <a:r>
              <a:rPr sz="2790" u="sng"/>
              <a:t>Lab_ID</a:t>
            </a:r>
            <a:r>
              <a:rPr sz="2790"/>
              <a:t>, No_of_PCs)</a:t>
            </a:r>
            <a:endParaRPr sz="2790"/>
          </a:p>
          <a:p>
            <a:pPr lvl="0" marL="349080" indent="-349080" algn="l" defTabSz="516140">
              <a:buSzPct val="75000"/>
              <a:buChar char="•"/>
              <a:defRPr sz="1800"/>
            </a:pPr>
            <a:endParaRPr sz="2790"/>
          </a:p>
          <a:p>
            <a:pPr lvl="0" marL="10331445" indent="-10331445" algn="l" defTabSz="516140">
              <a:buSzPct val="75000"/>
              <a:buChar char="•"/>
              <a:defRPr sz="1800"/>
            </a:pPr>
            <a:r>
              <a:rPr sz="2790"/>
              <a:t>LabAdmin (</a:t>
            </a:r>
            <a:r>
              <a:rPr sz="2790" u="sng"/>
              <a:t>LabAdmin_ ID</a:t>
            </a:r>
            <a:r>
              <a:rPr sz="2790"/>
              <a:t>, Lab_ID , No_Of_Complaints_Handled, Last_Login)</a:t>
            </a:r>
            <a:endParaRPr sz="2790"/>
          </a:p>
          <a:p>
            <a:pPr lvl="0" marL="349080" indent="-349080" algn="l" defTabSz="516140">
              <a:buSzPct val="75000"/>
              <a:buChar char="•"/>
              <a:defRPr sz="1800"/>
            </a:pPr>
            <a:endParaRPr sz="2790"/>
          </a:p>
          <a:p>
            <a:pPr lvl="0" marL="10331445" indent="-10331445" algn="l" defTabSz="516140">
              <a:buSzPct val="75000"/>
              <a:buChar char="•"/>
              <a:defRPr sz="1800"/>
            </a:pPr>
            <a:r>
              <a:rPr sz="2790"/>
              <a:t>Complaint (</a:t>
            </a:r>
            <a:r>
              <a:rPr sz="2790" u="sng"/>
              <a:t>Complaint_ID</a:t>
            </a:r>
            <a:r>
              <a:rPr sz="2790"/>
              <a:t>, Title, Complainer_ID,Status, Date_Of_Complaint)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Entity Attribute Model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818885" y="749296"/>
            <a:ext cx="136702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PC</a:t>
            </a:r>
          </a:p>
        </p:txBody>
      </p:sp>
      <p:pic>
        <p:nvPicPr>
          <p:cNvPr id="52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084" y="2603500"/>
            <a:ext cx="9525004" cy="45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