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IT Infrastructure and Resource Management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396357" y="119248"/>
            <a:ext cx="12212086" cy="9373625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Complaints </a:t>
            </a:r>
            <a:endParaRPr sz="4200"/>
          </a:p>
          <a:p>
            <a:pPr lvl="0" algn="l">
              <a:defRPr sz="1800"/>
            </a:pPr>
            <a:r>
              <a:rPr sz="4200"/>
              <a:t>  Primary Key - Complaint_ID</a:t>
            </a:r>
          </a:p>
        </p:txBody>
      </p:sp>
      <p:graphicFrame>
        <p:nvGraphicFramePr>
          <p:cNvPr id="55" name="Table 55"/>
          <p:cNvGraphicFramePr/>
          <p:nvPr/>
        </p:nvGraphicFramePr>
        <p:xfrm>
          <a:off x="667188" y="1494651"/>
          <a:ext cx="11683124" cy="78851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941793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417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varchar(200)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Brief description of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17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Complaint_ID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
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17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Date_of_complaint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 when the complaint was lodged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5860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0-waiting for approval</a:t>
                      </a:r>
                      <a:endParaRPr sz="2600"/>
                    </a:p>
                    <a:p>
                      <a:pPr lvl="0" algn="l" defTabSz="914400"/>
                      <a:r>
                        <a:rPr sz="2600"/>
                        <a:t>1-approved, unresolved</a:t>
                      </a:r>
                      <a:endParaRPr sz="2600"/>
                    </a:p>
                    <a:p>
                      <a:pPr lvl="0" algn="l" defTabSz="914400"/>
                      <a:r>
                        <a:rPr sz="2600"/>
                        <a:t>2-resolved</a:t>
                      </a:r>
                      <a:endParaRPr sz="2600"/>
                    </a:p>
                    <a:p>
                      <a:pPr lvl="0" defTabSz="914400"/>
                      <a:endParaRPr sz="2600"/>
                    </a:p>
                    <a:p>
                      <a:pPr lvl="0" defTabSz="914400"/>
                      <a:endParaRPr sz="2600"/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17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Complainer_ID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
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ID of the student/teacher that lodged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179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Date_of_Approval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&gt;= date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 of approval if the complaint was approved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6307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Priority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priority of the complaint assigned by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4294967295"/>
          </p:nvPr>
        </p:nvSpPr>
        <p:spPr>
          <a:xfrm>
            <a:off x="396357" y="119248"/>
            <a:ext cx="12212086" cy="9373625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Lab Admin </a:t>
            </a:r>
            <a:endParaRPr sz="4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Primary Key - Lab_admin_ID</a:t>
            </a:r>
          </a:p>
        </p:txBody>
      </p:sp>
      <p:graphicFrame>
        <p:nvGraphicFramePr>
          <p:cNvPr id="58" name="Table 58"/>
          <p:cNvGraphicFramePr/>
          <p:nvPr/>
        </p:nvGraphicFramePr>
        <p:xfrm>
          <a:off x="667188" y="1494651"/>
          <a:ext cx="11683124" cy="78851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179784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17978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varchar(40)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Name of the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7978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
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Uniquely identify each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7978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
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identify the lab of which the person is admin of.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665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No_of_complaints_handled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no of complaints handled after verification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665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Last_login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Indicates how active the admin 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body" idx="1"/>
          </p:nvPr>
        </p:nvSpPr>
        <p:spPr>
          <a:xfrm>
            <a:off x="396357" y="119248"/>
            <a:ext cx="12212086" cy="9373625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Lab</a:t>
            </a:r>
            <a:endParaRPr sz="4200"/>
          </a:p>
          <a:p>
            <a:pPr lvl="0" algn="l">
              <a:defRPr sz="1800"/>
            </a:pPr>
            <a:r>
              <a:rPr sz="4200"/>
              <a:t>  Primary Key - Lab_ID</a:t>
            </a:r>
          </a:p>
        </p:txBody>
      </p:sp>
      <p:graphicFrame>
        <p:nvGraphicFramePr>
          <p:cNvPr id="61" name="Table 61"/>
          <p:cNvGraphicFramePr/>
          <p:nvPr/>
        </p:nvGraphicFramePr>
        <p:xfrm>
          <a:off x="667188" y="2160420"/>
          <a:ext cx="11683124" cy="53039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343165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34316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
PRIMARY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used to identify the location of the lab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4316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No_of_pcs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
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 of computers in the labs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6178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
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id of the lab incharge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xfrm>
            <a:off x="396357" y="119248"/>
            <a:ext cx="12212086" cy="9373625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PC</a:t>
            </a:r>
            <a:endParaRPr sz="4200"/>
          </a:p>
          <a:p>
            <a:pPr lvl="0" algn="l">
              <a:defRPr sz="1800"/>
            </a:pPr>
            <a:r>
              <a:rPr sz="4200"/>
              <a:t>  Primary Key - PC_ID</a:t>
            </a:r>
            <a:endParaRPr sz="4200"/>
          </a:p>
        </p:txBody>
      </p:sp>
      <p:graphicFrame>
        <p:nvGraphicFramePr>
          <p:cNvPr id="64" name="Table 64"/>
          <p:cNvGraphicFramePr/>
          <p:nvPr/>
        </p:nvGraphicFramePr>
        <p:xfrm>
          <a:off x="667188" y="1494651"/>
          <a:ext cx="11683124" cy="78851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982928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8292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PC_ID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PRIMARY KEY
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1200"/>
                        </a:spcBef>
                      </a:pPr>
                      <a:r>
                        <a:rPr sz="2600"/>
                        <a:t>Will be used to identify any specific PC set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292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FOREIGN KEY
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Identify the location of the PC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292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Monitor_ID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1357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CPU_ID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1357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Mouse_ID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1357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Keyboard_ID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xfrm>
            <a:off x="396357" y="119248"/>
            <a:ext cx="12212086" cy="9373625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Component</a:t>
            </a:r>
            <a:endParaRPr sz="4200"/>
          </a:p>
          <a:p>
            <a:pPr lvl="0" algn="l">
              <a:defRPr sz="1800"/>
            </a:pPr>
            <a:r>
              <a:rPr sz="4200"/>
              <a:t>  Primary Key - Component_ID</a:t>
            </a:r>
            <a:endParaRPr sz="4200"/>
          </a:p>
        </p:txBody>
      </p:sp>
      <p:graphicFrame>
        <p:nvGraphicFramePr>
          <p:cNvPr id="67" name="Table 67"/>
          <p:cNvGraphicFramePr/>
          <p:nvPr/>
        </p:nvGraphicFramePr>
        <p:xfrm>
          <a:off x="667188" y="1494651"/>
          <a:ext cx="11887542" cy="75538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982928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8292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Component_ID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
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Uniquely Identify each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292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Date_of_purchase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date of purchase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292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Working_Status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1 - working
0 - not working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234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no of months of warrant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7228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indicating the supplier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79476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1 - CPU
2 - Monitor
3 - Keyboard
4 - Mouse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396357" y="119248"/>
            <a:ext cx="12212086" cy="9373625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Supplier</a:t>
            </a:r>
            <a:endParaRPr sz="4200"/>
          </a:p>
          <a:p>
            <a:pPr lvl="0" algn="l">
              <a:defRPr sz="1800"/>
            </a:pPr>
            <a:r>
              <a:rPr sz="4200"/>
              <a:t>  Primary Key - Supplier_ID</a:t>
            </a:r>
            <a:endParaRPr sz="4200"/>
          </a:p>
        </p:txBody>
      </p:sp>
      <p:graphicFrame>
        <p:nvGraphicFramePr>
          <p:cNvPr id="70" name="Table 70"/>
          <p:cNvGraphicFramePr/>
          <p:nvPr/>
        </p:nvGraphicFramePr>
        <p:xfrm>
          <a:off x="667188" y="1494651"/>
          <a:ext cx="11887542" cy="73920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1603794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08185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
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Uniquely Identify each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384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varchar(100)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Name of the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7061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No_of_components_supplied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no of components supplied by that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479289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No_of_complaints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spcBef>
                          <a:spcPts val="1200"/>
                        </a:spcBef>
                      </a:pPr>
                      <a:r>
                        <a:rPr sz="2600"/>
                        <a:t>Total complaints from the components shipped by the supplier. This can be used to track the quality of the products shipped by the supplier. 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270000" y="482600"/>
            <a:ext cx="10464800" cy="1224856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Problem Statement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1811371"/>
            <a:ext cx="10464800" cy="6589741"/>
          </a:xfrm>
          <a:prstGeom prst="rect">
            <a:avLst/>
          </a:prstGeom>
        </p:spPr>
        <p:txBody>
          <a:bodyPr/>
          <a:lstStyle>
            <a:lvl1pPr algn="l" defTabSz="443484">
              <a:spcBef>
                <a:spcPts val="1100"/>
              </a:spcBef>
              <a:defRPr sz="4074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74"/>
              <a:t>VJTI is large institution which has a variety of laboratories. The equipments in these labs need to be maintained on a regular basis, and the old ones need to be replaced to ensure a proper working environment. This can be achieved efficiently by maintaining a database containing the information of all the equipments and their working status. Each equipment will be assigned a unique id. </a:t>
            </a:r>
            <a:endParaRPr sz="4074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1638300"/>
            <a:ext cx="10464800" cy="27651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Usage Modules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4795675"/>
            <a:ext cx="10464800" cy="4046670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buSzPct val="75000"/>
              <a:buChar char="•"/>
              <a:defRPr sz="1800"/>
            </a:pPr>
            <a:r>
              <a:rPr sz="3800"/>
              <a:t>Management Level</a:t>
            </a:r>
            <a:endParaRPr sz="38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800"/>
              <a:t>Lab Admin Level</a:t>
            </a:r>
            <a:endParaRPr sz="38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800"/>
              <a:t>Student/Teacher Level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1270000" y="1459159"/>
            <a:ext cx="10464800" cy="6835282"/>
          </a:xfrm>
          <a:prstGeom prst="rect">
            <a:avLst/>
          </a:prstGeom>
        </p:spPr>
        <p:txBody>
          <a:bodyPr/>
          <a:lstStyle/>
          <a:p>
            <a:pPr lvl="0" defTabSz="531622">
              <a:defRPr sz="1800"/>
            </a:pPr>
            <a:r>
              <a:rPr sz="4550" u="sng"/>
              <a:t>Management Level</a:t>
            </a:r>
            <a:endParaRPr sz="4550" u="sng"/>
          </a:p>
          <a:p>
            <a:pPr lvl="0" defTabSz="531622">
              <a:defRPr sz="1800"/>
            </a:pPr>
            <a:endParaRPr sz="2912" u="sng"/>
          </a:p>
          <a:p>
            <a:pPr lvl="0" marL="359551" indent="-359551" algn="l" defTabSz="531622">
              <a:buSzPct val="75000"/>
              <a:buChar char="•"/>
              <a:defRPr sz="1800"/>
            </a:pPr>
            <a:r>
              <a:rPr sz="3458"/>
              <a:t>Resolving the complaints approved by the lab admin and deciding which supplier to buy components from.</a:t>
            </a:r>
            <a:endParaRPr sz="3458"/>
          </a:p>
          <a:p>
            <a:pPr lvl="0" marL="359551" indent="-359551" algn="l" defTabSz="531622">
              <a:buSzPct val="75000"/>
              <a:buChar char="•"/>
              <a:defRPr sz="1800"/>
            </a:pPr>
            <a:endParaRPr sz="3458"/>
          </a:p>
          <a:p>
            <a:pPr lvl="0" marL="359551" indent="-359551" algn="l" defTabSz="531622">
              <a:buSzPct val="75000"/>
              <a:buChar char="•"/>
              <a:defRPr sz="1800"/>
            </a:pPr>
            <a:r>
              <a:rPr sz="3458"/>
              <a:t>Maintaining the resources by regularly replacing the older components.</a:t>
            </a:r>
            <a:endParaRPr sz="3458"/>
          </a:p>
          <a:p>
            <a:pPr lvl="0" marL="359551" indent="-359551" algn="l" defTabSz="531622">
              <a:buSzPct val="75000"/>
              <a:buChar char="•"/>
              <a:defRPr sz="1800"/>
            </a:pPr>
            <a:endParaRPr sz="3458"/>
          </a:p>
          <a:p>
            <a:pPr lvl="0" marL="359551" indent="-359551" algn="l" defTabSz="531622">
              <a:buSzPct val="75000"/>
              <a:buChar char="•"/>
              <a:defRPr sz="1800"/>
            </a:pPr>
            <a:r>
              <a:rPr sz="3458"/>
              <a:t>Checking the regularity of all the lab admins.</a:t>
            </a:r>
            <a:endParaRPr sz="3458"/>
          </a:p>
          <a:p>
            <a:pPr lvl="0" marL="359551" indent="-359551" algn="l" defTabSz="531622">
              <a:buSzPct val="75000"/>
              <a:buChar char="•"/>
              <a:defRPr sz="1800"/>
            </a:pPr>
            <a:endParaRPr sz="2912"/>
          </a:p>
          <a:p>
            <a:pPr lvl="0" marL="359551" indent="-359551" algn="l" defTabSz="531622">
              <a:buSzPct val="75000"/>
              <a:buChar char="•"/>
              <a:defRPr sz="1800"/>
            </a:pPr>
            <a:endParaRPr sz="2912" u="sng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xfrm>
            <a:off x="1270000" y="1459159"/>
            <a:ext cx="10464800" cy="6835282"/>
          </a:xfrm>
          <a:prstGeom prst="rect">
            <a:avLst/>
          </a:prstGeom>
        </p:spPr>
        <p:txBody>
          <a:bodyPr/>
          <a:lstStyle/>
          <a:p>
            <a:pPr lvl="0" defTabSz="578358">
              <a:defRPr sz="1800"/>
            </a:pPr>
            <a:r>
              <a:rPr sz="4950" u="sng"/>
              <a:t>Lab Admin Level</a:t>
            </a:r>
            <a:endParaRPr sz="4950" u="sng"/>
          </a:p>
          <a:p>
            <a:pPr lvl="0" defTabSz="578358">
              <a:defRPr sz="1800"/>
            </a:pPr>
            <a:endParaRPr sz="3168" u="sng"/>
          </a:p>
          <a:p>
            <a:pPr lvl="0" marL="391160" indent="-391160" algn="l" defTabSz="578358">
              <a:buSzPct val="75000"/>
              <a:buChar char="•"/>
              <a:defRPr sz="1800"/>
            </a:pPr>
            <a:r>
              <a:rPr sz="3762"/>
              <a:t>View and modify any data regarding the components of the Computer.</a:t>
            </a:r>
            <a:endParaRPr sz="3762"/>
          </a:p>
          <a:p>
            <a:pPr lvl="0" marL="391160" indent="-391160" algn="l" defTabSz="578358">
              <a:buSzPct val="75000"/>
              <a:buChar char="•"/>
              <a:defRPr sz="1800"/>
            </a:pPr>
            <a:endParaRPr sz="3762"/>
          </a:p>
          <a:p>
            <a:pPr lvl="0" marL="391160" indent="-391160" algn="l" defTabSz="578358">
              <a:buSzPct val="75000"/>
              <a:buChar char="•"/>
              <a:defRPr sz="1800"/>
            </a:pPr>
            <a:r>
              <a:rPr sz="3762"/>
              <a:t>Verify and approve the complaints lodged by students and teachers.</a:t>
            </a:r>
            <a:endParaRPr sz="3762"/>
          </a:p>
          <a:p>
            <a:pPr lvl="0" marL="391160" indent="-391160" algn="l" defTabSz="578358">
              <a:buSzPct val="75000"/>
              <a:buChar char="•"/>
              <a:defRPr sz="1800"/>
            </a:pPr>
            <a:endParaRPr sz="3762"/>
          </a:p>
          <a:p>
            <a:pPr lvl="0" marL="391160" indent="-391160" algn="l" defTabSz="578358">
              <a:buSzPct val="75000"/>
              <a:buChar char="•"/>
              <a:defRPr sz="1800"/>
            </a:pPr>
            <a:r>
              <a:rPr sz="3762"/>
              <a:t>Assign priorities to the approved complaints.</a:t>
            </a:r>
            <a:endParaRPr sz="3762"/>
          </a:p>
          <a:p>
            <a:pPr lvl="0" marL="391159" indent="-391159" algn="l" defTabSz="578358">
              <a:buSzPct val="75000"/>
              <a:buChar char="•"/>
              <a:defRPr sz="1800"/>
            </a:pPr>
            <a:endParaRPr sz="3168"/>
          </a:p>
          <a:p>
            <a:pPr lvl="0" marL="391159" indent="-391159" algn="l" defTabSz="578358">
              <a:buSzPct val="75000"/>
              <a:buChar char="•"/>
              <a:defRPr sz="1800"/>
            </a:pPr>
            <a:endParaRPr sz="3168" u="sng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xfrm>
            <a:off x="1270000" y="1404410"/>
            <a:ext cx="10464800" cy="694477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u="sng"/>
              <a:t>Student/Teacher Level</a:t>
            </a:r>
            <a:endParaRPr sz="5000" u="sng"/>
          </a:p>
          <a:p>
            <a:pPr lvl="0">
              <a:defRPr sz="1800"/>
            </a:pPr>
            <a:endParaRPr sz="3200" u="sng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800"/>
              <a:t>View the components and technical specification of any computer.</a:t>
            </a:r>
            <a:endParaRPr sz="3800"/>
          </a:p>
          <a:p>
            <a:pPr lvl="0" marL="395111" indent="-395111" algn="l">
              <a:buSzPct val="75000"/>
              <a:buChar char="•"/>
              <a:defRPr sz="1800"/>
            </a:pPr>
            <a:endParaRPr sz="38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800"/>
              <a:t>View the working status of any component.</a:t>
            </a:r>
            <a:endParaRPr sz="3800"/>
          </a:p>
          <a:p>
            <a:pPr lvl="0" marL="395111" indent="-395111" algn="l">
              <a:buSzPct val="75000"/>
              <a:buChar char="•"/>
              <a:defRPr sz="1800"/>
            </a:pPr>
            <a:endParaRPr sz="38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800"/>
              <a:t>Lodge a complaint regarding faulty components and check the status of their lodged complaint.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384851" y="290003"/>
            <a:ext cx="12235098" cy="1013173"/>
          </a:xfrm>
          <a:prstGeom prst="rect">
            <a:avLst/>
          </a:prstGeom>
        </p:spPr>
        <p:txBody>
          <a:bodyPr/>
          <a:lstStyle>
            <a:lvl1pPr algn="l" defTabSz="438150">
              <a:defRPr sz="6000" u="sng"/>
            </a:lvl1pPr>
          </a:lstStyle>
          <a:p>
            <a:pPr lvl="0">
              <a:defRPr sz="1800" u="none"/>
            </a:pPr>
            <a:r>
              <a:rPr sz="6000" u="sng"/>
              <a:t>Entity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384851" y="1447239"/>
            <a:ext cx="12235098" cy="7483202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Component (</a:t>
            </a:r>
            <a:r>
              <a:rPr sz="3200" u="sng"/>
              <a:t>Component_ID</a:t>
            </a:r>
            <a:r>
              <a:rPr sz="3200"/>
              <a:t>, Supplier_ID, Working Status, Warranty, Date_of_purchase, Type)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PC (</a:t>
            </a:r>
            <a:r>
              <a:rPr sz="3200" u="sng"/>
              <a:t>PC_ID,</a:t>
            </a:r>
            <a:r>
              <a:rPr sz="3200"/>
              <a:t> Lab_ID)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Supplier (</a:t>
            </a:r>
            <a:r>
              <a:rPr sz="3200" u="sng"/>
              <a:t>Supplier_ID</a:t>
            </a:r>
            <a:r>
              <a:rPr sz="3200"/>
              <a:t>,  Name, Total_Complaints, Total_No_Shipped)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Lab (</a:t>
            </a:r>
            <a:r>
              <a:rPr sz="3200" u="sng"/>
              <a:t>Lab_ID</a:t>
            </a:r>
            <a:r>
              <a:rPr sz="3200"/>
              <a:t>, No_of_PCs)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LabAdmin (</a:t>
            </a:r>
            <a:r>
              <a:rPr sz="3200" u="sng"/>
              <a:t>LabAdmin_ ID</a:t>
            </a:r>
            <a:r>
              <a:rPr sz="3200"/>
              <a:t>, Lab_ID , No_Of_Complaints_Handled, Last_Login)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Complaint (</a:t>
            </a:r>
            <a:r>
              <a:rPr sz="3200" u="sng"/>
              <a:t>Complaint_ID</a:t>
            </a:r>
            <a:r>
              <a:rPr sz="3200"/>
              <a:t>, Title, Complainer_ID,Status, Date_Of_Complaint)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70000" y="227990"/>
            <a:ext cx="10464800" cy="893438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ER Diagram</a:t>
            </a:r>
          </a:p>
        </p:txBody>
      </p:sp>
      <p:pic>
        <p:nvPicPr>
          <p:cNvPr id="50" name="ER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0368" y="1553803"/>
            <a:ext cx="13778568" cy="6645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Dictionary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