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defTabSz="418072">
              <a:spcBef>
                <a:spcPts val="0"/>
              </a:spcBef>
              <a:buSzTx/>
              <a:buNone/>
              <a:defRPr sz="3200"/>
            </a:lvl1pPr>
            <a:lvl2pPr marL="0" indent="0" defTabSz="418072">
              <a:spcBef>
                <a:spcPts val="0"/>
              </a:spcBef>
              <a:buSzTx/>
              <a:buNone/>
              <a:defRPr sz="3200"/>
            </a:lvl2pPr>
            <a:lvl3pPr marL="0" indent="0" defTabSz="418072">
              <a:spcBef>
                <a:spcPts val="0"/>
              </a:spcBef>
              <a:buSzTx/>
              <a:buNone/>
              <a:defRPr sz="3200"/>
            </a:lvl3pPr>
            <a:lvl4pPr marL="0" indent="0" defTabSz="418072">
              <a:spcBef>
                <a:spcPts val="0"/>
              </a:spcBef>
              <a:buSzTx/>
              <a:buNone/>
              <a:defRPr sz="3200"/>
            </a:lvl4pPr>
            <a:lvl5pPr marL="0" indent="0" defTabSz="418072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0"/>
            <a:ext cx="10464800" cy="81407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defTabSz="418072">
              <a:spcBef>
                <a:spcPts val="0"/>
              </a:spcBef>
              <a:buSzTx/>
              <a:buNone/>
              <a:defRPr sz="3200"/>
            </a:lvl1pPr>
            <a:lvl2pPr marL="0" indent="0" defTabSz="418072">
              <a:spcBef>
                <a:spcPts val="0"/>
              </a:spcBef>
              <a:buSzTx/>
              <a:buNone/>
              <a:defRPr sz="3200"/>
            </a:lvl2pPr>
            <a:lvl3pPr marL="0" indent="0" defTabSz="418072">
              <a:spcBef>
                <a:spcPts val="0"/>
              </a:spcBef>
              <a:buSzTx/>
              <a:buNone/>
              <a:defRPr sz="3200"/>
            </a:lvl3pPr>
            <a:lvl4pPr marL="0" indent="0" defTabSz="418072">
              <a:spcBef>
                <a:spcPts val="0"/>
              </a:spcBef>
              <a:buSzTx/>
              <a:buNone/>
              <a:defRPr sz="3200"/>
            </a:lvl4pPr>
            <a:lvl5pPr marL="0" indent="0" defTabSz="418072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 algn="l">
              <a:defRPr sz="3000"/>
            </a:lvl1pPr>
          </a:lstStyle>
          <a:p>
            <a:pPr lvl="0">
              <a:defRPr sz="1800"/>
            </a:pPr>
            <a:r>
              <a:rPr sz="3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defTabSz="418072">
              <a:spcBef>
                <a:spcPts val="0"/>
              </a:spcBef>
              <a:buSzTx/>
              <a:buNone/>
              <a:defRPr sz="3200"/>
            </a:lvl1pPr>
            <a:lvl2pPr marL="0" indent="0" defTabSz="418072">
              <a:spcBef>
                <a:spcPts val="0"/>
              </a:spcBef>
              <a:buSzTx/>
              <a:buNone/>
              <a:defRPr sz="3200"/>
            </a:lvl2pPr>
            <a:lvl3pPr marL="0" indent="0" defTabSz="418072">
              <a:spcBef>
                <a:spcPts val="0"/>
              </a:spcBef>
              <a:buSzTx/>
              <a:buNone/>
              <a:defRPr sz="3200"/>
            </a:lvl3pPr>
            <a:lvl4pPr marL="0" indent="0" defTabSz="418072">
              <a:spcBef>
                <a:spcPts val="0"/>
              </a:spcBef>
              <a:buSzTx/>
              <a:buNone/>
              <a:defRPr sz="3200"/>
            </a:lvl4pPr>
            <a:lvl5pPr marL="0" indent="0" defTabSz="418072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53"/>
            <a:ext cx="11099800" cy="304789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>
            <a:lvl1pPr defTabSz="566673">
              <a:defRPr sz="7700"/>
            </a:lvl1pPr>
          </a:lstStyle>
          <a:p>
            <a:pPr lvl="0">
              <a:defRPr sz="1800"/>
            </a:pPr>
            <a:r>
              <a:rPr sz="7700"/>
              <a:t>IT Infrastructure and Resource Management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842258" y="749295"/>
            <a:ext cx="532028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Component</a:t>
            </a:r>
          </a:p>
        </p:txBody>
      </p:sp>
      <p:pic>
        <p:nvPicPr>
          <p:cNvPr id="55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2355064"/>
            <a:ext cx="8670715" cy="5043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620765" y="749295"/>
            <a:ext cx="176326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Lab</a:t>
            </a:r>
          </a:p>
        </p:txBody>
      </p:sp>
      <p:pic>
        <p:nvPicPr>
          <p:cNvPr id="58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2457450"/>
            <a:ext cx="9178647" cy="5173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011929" y="749295"/>
            <a:ext cx="4980941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Lab Admin</a:t>
            </a:r>
          </a:p>
        </p:txBody>
      </p:sp>
      <p:pic>
        <p:nvPicPr>
          <p:cNvPr id="61" name="LabAdminD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2142" y="2249399"/>
            <a:ext cx="9444907" cy="5254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820414" y="698493"/>
            <a:ext cx="536397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Complainer</a:t>
            </a:r>
          </a:p>
        </p:txBody>
      </p:sp>
      <p:pic>
        <p:nvPicPr>
          <p:cNvPr id="64" name="ComplainerD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621" y="2209800"/>
            <a:ext cx="9588501" cy="533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181601" y="749295"/>
            <a:ext cx="4641597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Complaint</a:t>
            </a:r>
          </a:p>
        </p:txBody>
      </p:sp>
      <p:pic>
        <p:nvPicPr>
          <p:cNvPr id="67" name="ComplaintDA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385" y="2139801"/>
            <a:ext cx="9645844" cy="5860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3870701" y="749295"/>
            <a:ext cx="526338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Data Model</a:t>
            </a:r>
          </a:p>
        </p:txBody>
      </p:sp>
      <p:pic>
        <p:nvPicPr>
          <p:cNvPr id="70" name="DataMode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21469" y="2052637"/>
            <a:ext cx="12573001" cy="608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294378" y="749295"/>
            <a:ext cx="4416045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ER Model</a:t>
            </a:r>
          </a:p>
        </p:txBody>
      </p:sp>
      <p:pic>
        <p:nvPicPr>
          <p:cNvPr id="73" name="E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8160" y="2472818"/>
            <a:ext cx="13004801" cy="6317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Dictionary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Complaints </a:t>
            </a:r>
            <a:endParaRPr sz="4200"/>
          </a:p>
          <a:p>
            <a:pPr lvl="0">
              <a:defRPr sz="1800"/>
            </a:pPr>
            <a:r>
              <a:rPr sz="4200"/>
              <a:t>  Primary Key - Complaint_ID</a:t>
            </a:r>
          </a:p>
        </p:txBody>
      </p:sp>
      <p:graphicFrame>
        <p:nvGraphicFramePr>
          <p:cNvPr id="78" name="Table 78"/>
          <p:cNvGraphicFramePr/>
          <p:nvPr/>
        </p:nvGraphicFramePr>
        <p:xfrm>
          <a:off x="667189" y="1342251"/>
          <a:ext cx="11670423" cy="78465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49530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756236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varchar(200)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Brief description of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56236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Complaint_ID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>
                          <a:sym typeface="Helvetica Light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56236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Date_of_complaint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 when the complaint was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78803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0-waiting for approval</a:t>
                      </a:r>
                      <a:endParaRPr sz="2600">
                        <a:sym typeface="Helvetica Light"/>
                      </a:endParaRPr>
                    </a:p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1-approved, unresolved</a:t>
                      </a:r>
                      <a:endParaRPr sz="2600">
                        <a:sym typeface="Helvetica Light"/>
                      </a:endParaRPr>
                    </a:p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2-resolved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10418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Date_of_Approval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&gt;= date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 of approval if the complaint was approved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3328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Priority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priority of the complaint assigned by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3328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Component for which the complaint has been lodged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3328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Count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
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 of people in favor of the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73328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marL="347578" indent="-347578" algn="l" defTabSz="914400">
                        <a:buSzPct val="100000"/>
                        <a:buAutoNum type="arabicPeriod" startAt="1"/>
                        <a:defRPr sz="1800"/>
                      </a:pPr>
                      <a:r>
                        <a:rPr sz="2600">
                          <a:sym typeface="Helvetica Light"/>
                        </a:rPr>
                        <a:t>Hardware</a:t>
                      </a:r>
                      <a:endParaRPr sz="2600">
                        <a:sym typeface="Helvetica Light"/>
                      </a:endParaRPr>
                    </a:p>
                    <a:p>
                      <a:pPr lvl="0" marL="347578" indent="-347578" algn="l" defTabSz="914400">
                        <a:buSzPct val="100000"/>
                        <a:buAutoNum type="arabicPeriod" startAt="1"/>
                        <a:defRPr sz="1800"/>
                      </a:pPr>
                      <a:r>
                        <a:rPr sz="2600">
                          <a:sym typeface="Helvetica Light"/>
                        </a:rPr>
                        <a:t>Software 3. Network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body" idx="4294967295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Lab Admin </a:t>
            </a:r>
            <a:endParaRPr sz="4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4200"/>
              <a:t>  Primary Key - Lab_admin_ID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673539" y="1494650"/>
          <a:ext cx="11670422" cy="78851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181687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varchar(40)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Name of the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Uniquely identify each lab admin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81687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identify the lab of which the person is admin of.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No_of_complaints_handled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 of complaints handled after verification of complaint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79194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Last_login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>
                          <a:sym typeface="Helvetica Light"/>
                        </a:rPr>
                        <a:t/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Indicates how active the admin 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482600"/>
            <a:ext cx="10464800" cy="1224856"/>
          </a:xfrm>
          <a:prstGeom prst="rect">
            <a:avLst/>
          </a:prstGeom>
        </p:spPr>
        <p:txBody>
          <a:bodyPr/>
          <a:lstStyle>
            <a:lvl1pPr defTabSz="531622">
              <a:defRPr sz="7200"/>
            </a:lvl1pPr>
          </a:lstStyle>
          <a:p>
            <a:pPr lvl="0">
              <a:defRPr sz="1800"/>
            </a:pPr>
            <a:r>
              <a:rPr sz="7200"/>
              <a:t>Problem Statement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179671"/>
            <a:ext cx="10464800" cy="6105458"/>
          </a:xfrm>
          <a:prstGeom prst="rect">
            <a:avLst/>
          </a:prstGeom>
        </p:spPr>
        <p:txBody>
          <a:bodyPr/>
          <a:lstStyle>
            <a:lvl1pPr defTabSz="443483">
              <a:spcBef>
                <a:spcPts val="1100"/>
              </a:spcBef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4000"/>
              <a:t>VJTI is large institution which has a variety of laboratories. The equipments in these labs need to be maintained on a regular basis, and the old ones need to be replaced to ensure a proper working environment. This can be achieved efficiently by maintaining a database containing the information of all the equipments and their working status. Each equipment will be assigned a unique id. 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Lab</a:t>
            </a:r>
            <a:endParaRPr sz="4200"/>
          </a:p>
          <a:p>
            <a:pPr lvl="0">
              <a:defRPr sz="1800"/>
            </a:pPr>
            <a:r>
              <a:rPr sz="4200"/>
              <a:t>  Primary Key - Lab_ID</a:t>
            </a:r>
          </a:p>
        </p:txBody>
      </p:sp>
      <p:graphicFrame>
        <p:nvGraphicFramePr>
          <p:cNvPr id="84" name="Table 84"/>
          <p:cNvGraphicFramePr/>
          <p:nvPr/>
        </p:nvGraphicFramePr>
        <p:xfrm>
          <a:off x="673539" y="2160420"/>
          <a:ext cx="11670422" cy="53039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346389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PRIMARY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used to identify the location of the lab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46389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No_of_pcs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 of computers in the labs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64813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Lab_admin_ID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FOREIGN KEY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id of the lab incharge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PC</a:t>
            </a:r>
            <a:endParaRPr sz="4200"/>
          </a:p>
          <a:p>
            <a:pPr lvl="0">
              <a:defRPr sz="1800"/>
            </a:pPr>
            <a:r>
              <a:rPr sz="4200"/>
              <a:t>  Primary Key - PC_ID</a:t>
            </a:r>
          </a:p>
        </p:txBody>
      </p:sp>
      <p:graphicFrame>
        <p:nvGraphicFramePr>
          <p:cNvPr id="87" name="Table 87"/>
          <p:cNvGraphicFramePr/>
          <p:nvPr/>
        </p:nvGraphicFramePr>
        <p:xfrm>
          <a:off x="667189" y="2129651"/>
          <a:ext cx="11670422" cy="51718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82900"/>
                <a:gridCol w="2115122"/>
                <a:gridCol w="2442641"/>
                <a:gridCol w="4229758"/>
              </a:tblGrid>
              <a:tr h="1299791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29979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PC_ID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PRIMARY KEY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1200"/>
                        </a:spcBef>
                        <a:defRPr sz="1800"/>
                      </a:pPr>
                      <a:r>
                        <a:rPr sz="2600">
                          <a:sym typeface="Helvetica Light"/>
                        </a:rPr>
                        <a:t>Will be used to identify any specific PC set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99791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Lab_ID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FOREIGN KEY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Identify the location of the PC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272483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OS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varchar(20)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Operating System installed on the computer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Component</a:t>
            </a:r>
            <a:endParaRPr sz="4200"/>
          </a:p>
          <a:p>
            <a:pPr lvl="0">
              <a:defRPr sz="1800"/>
            </a:pPr>
            <a:r>
              <a:rPr sz="4200"/>
              <a:t>  Primary Key - Component_ID</a:t>
            </a:r>
          </a:p>
        </p:txBody>
      </p:sp>
      <p:graphicFrame>
        <p:nvGraphicFramePr>
          <p:cNvPr id="90" name="Table 90"/>
          <p:cNvGraphicFramePr/>
          <p:nvPr/>
        </p:nvGraphicFramePr>
        <p:xfrm>
          <a:off x="673539" y="1494651"/>
          <a:ext cx="11874842" cy="78176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98458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Component_ID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Uniquely Identify each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Date_of_purchase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date of purchase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984584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Working_Status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1 - working</a:t>
                      </a:r>
                      <a:endParaRPr sz="2600">
                        <a:sym typeface="Helvetica Light"/>
                      </a:endParaRPr>
                    </a:p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0 - not working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743592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Warranty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POSITIVE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 of months of warrant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074090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indicating the supplier of the component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61656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1 - CPU</a:t>
                      </a:r>
                      <a:endParaRPr sz="2600">
                        <a:sym typeface="Helvetica Light"/>
                      </a:endParaRPr>
                    </a:p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2 - Monitor</a:t>
                      </a:r>
                      <a:endParaRPr sz="2600">
                        <a:sym typeface="Helvetica Light"/>
                      </a:endParaRPr>
                    </a:p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3 - Keyboard</a:t>
                      </a:r>
                      <a:endParaRPr sz="2600">
                        <a:sym typeface="Helvetica Light"/>
                      </a:endParaRPr>
                    </a:p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4 - Mouse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xfrm>
            <a:off x="396356" y="119246"/>
            <a:ext cx="12212088" cy="93736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  Supplier</a:t>
            </a:r>
            <a:endParaRPr sz="4200"/>
          </a:p>
          <a:p>
            <a:pPr lvl="0">
              <a:defRPr sz="1800"/>
            </a:pPr>
            <a:r>
              <a:rPr sz="4200"/>
              <a:t>  Primary Key - Supplier_ID</a:t>
            </a:r>
          </a:p>
        </p:txBody>
      </p:sp>
      <p:graphicFrame>
        <p:nvGraphicFramePr>
          <p:cNvPr id="93" name="Table 93"/>
          <p:cNvGraphicFramePr/>
          <p:nvPr/>
        </p:nvGraphicFramePr>
        <p:xfrm>
          <a:off x="673539" y="1494650"/>
          <a:ext cx="11874842" cy="7392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160655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083713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Supplier_ID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Uniquely Identify each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294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Name of the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72970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No_of_components_supplied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 of components supplied by that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483556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No_of_complaints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2600">
                          <a:sym typeface="Helvetica Light"/>
                        </a:rPr>
                        <a:t>Total complaints from the components shipped by the supplier. This can be used to track the quality of the products shipped by the supplier.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4294967295"/>
          </p:nvPr>
        </p:nvSpPr>
        <p:spPr>
          <a:xfrm>
            <a:off x="396356" y="106546"/>
            <a:ext cx="12212088" cy="9373629"/>
          </a:xfrm>
          <a:prstGeom prst="rect">
            <a:avLst/>
          </a:prstGeom>
        </p:spPr>
        <p:txBody>
          <a:bodyPr anchor="t"/>
          <a:lstStyle/>
          <a:p>
            <a:pPr lvl="0" marL="0" indent="0" defTabSz="516140">
              <a:spcBef>
                <a:spcPts val="0"/>
              </a:spcBef>
              <a:buSzTx/>
              <a:buNone/>
              <a:defRPr sz="1800"/>
            </a:pPr>
            <a:r>
              <a:rPr sz="4200"/>
              <a:t>  Complainer</a:t>
            </a:r>
            <a:endParaRPr sz="4200"/>
          </a:p>
          <a:p>
            <a:pPr lvl="0" marL="0" indent="0" defTabSz="516140">
              <a:spcBef>
                <a:spcPts val="0"/>
              </a:spcBef>
              <a:buSzTx/>
              <a:buNone/>
              <a:defRPr sz="1800"/>
            </a:pPr>
            <a:r>
              <a:rPr sz="4200"/>
              <a:t>  Primary Key - Complainer_ID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673539" y="1494650"/>
          <a:ext cx="11874842" cy="73920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087318"/>
                <a:gridCol w="2115122"/>
                <a:gridCol w="2442641"/>
                <a:gridCol w="4229758"/>
              </a:tblGrid>
              <a:tr h="1606554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Data 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Constraints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Details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</a:tr>
              <a:tr h="1083713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b="1" i="1" sz="2600">
                          <a:latin typeface="+mj-lt"/>
                          <a:ea typeface="+mj-ea"/>
                          <a:cs typeface="+mj-c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  <a:endParaRPr sz="2600">
                        <a:sym typeface="Helvetica Light"/>
                      </a:endParaRPr>
                    </a:p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Uniquely Identify each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294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b="1" i="1" sz="2600">
                          <a:latin typeface="+mj-lt"/>
                          <a:ea typeface="+mj-ea"/>
                          <a:cs typeface="+mj-cs"/>
                        </a:rPr>
                        <a:t>Department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varchar(100)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Name of the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372970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b="1" i="1" sz="2600">
                          <a:latin typeface="+mj-lt"/>
                          <a:ea typeface="+mj-ea"/>
                          <a:cs typeface="+mj-cs"/>
                        </a:rPr>
                        <a:t>Designation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NOT NULL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 of components supplied by that supplier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483556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No_of_complaints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2600">
                          <a:sym typeface="Helvetica Light"/>
                        </a:rPr>
                        <a:t>NON NEGATIVE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2600">
                          <a:sym typeface="Helvetica Light"/>
                        </a:rPr>
                        <a:t>Total complaints from the components shipped by the supplier. This can be used to track the quality of the products shipped by the supplier.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1270000" y="5334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</a:t>
            </a:r>
          </a:p>
        </p:txBody>
      </p:sp>
      <p:sp>
        <p:nvSpPr>
          <p:cNvPr id="99" name="Shape 99"/>
          <p:cNvSpPr/>
          <p:nvPr/>
        </p:nvSpPr>
        <p:spPr>
          <a:xfrm>
            <a:off x="1358900" y="42291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Group Members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501314" indent="-501314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Omkar Mate                       131080026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501314" indent="-501314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Vaibhav Savla                    131080019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501314" indent="-501314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Sanket Kasar                     131080006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501314" indent="-501314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Mohammed Gadiwala       131080013</a:t>
            </a:r>
            <a:endParaRPr sz="3000"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marL="501314" indent="-501314" algn="l">
              <a:buSzPct val="100000"/>
              <a:buFont typeface="Helvetica Light"/>
              <a:buChar char="•"/>
              <a:defRPr sz="1800"/>
            </a:pPr>
            <a:r>
              <a:rPr sz="3000">
                <a:latin typeface="Helvetica Light"/>
                <a:ea typeface="Helvetica Light"/>
                <a:cs typeface="Helvetica Light"/>
                <a:sym typeface="Helvetica Light"/>
              </a:rPr>
              <a:t>Kiran Dange                      131080024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571500"/>
            <a:ext cx="10464800" cy="2765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Usage Modules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3723713"/>
            <a:ext cx="10464800" cy="4561417"/>
          </a:xfrm>
          <a:prstGeom prst="rect">
            <a:avLst/>
          </a:prstGeom>
        </p:spPr>
        <p:txBody>
          <a:bodyPr/>
          <a:lstStyle/>
          <a:p>
            <a:pPr lvl="0" marL="891226" indent="-891226" defTabSz="457200">
              <a:buSzPct val="100000"/>
              <a:buFont typeface="Helvetica"/>
              <a:buChar char="•"/>
              <a:defRPr sz="1800"/>
            </a:pPr>
            <a:r>
              <a:rPr sz="4000">
                <a:latin typeface="+mj-lt"/>
                <a:ea typeface="+mj-ea"/>
                <a:cs typeface="+mj-cs"/>
                <a:sym typeface="Helvetica"/>
              </a:rPr>
              <a:t>Management Level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lvl="0" marL="401051" indent="-401051" defTabSz="457200">
              <a:buSzPct val="100000"/>
              <a:buFont typeface="Helvetica"/>
              <a:buChar char="•"/>
              <a:defRPr sz="1800"/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lvl="0" marL="891226" indent="-891226" defTabSz="457200">
              <a:buSzPct val="100000"/>
              <a:buFont typeface="Helvetica"/>
              <a:buChar char="•"/>
              <a:defRPr sz="1800"/>
            </a:pPr>
            <a:r>
              <a:rPr sz="4000">
                <a:latin typeface="+mj-lt"/>
                <a:ea typeface="+mj-ea"/>
                <a:cs typeface="+mj-cs"/>
                <a:sym typeface="Helvetica"/>
              </a:rPr>
              <a:t>Lab Admin Level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lvl="0" marL="401051" indent="-401051" defTabSz="457200">
              <a:buSzPct val="100000"/>
              <a:buFont typeface="Helvetica"/>
              <a:buChar char="•"/>
              <a:defRPr sz="1800"/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lvl="0" marL="891226" indent="-891226" defTabSz="457200">
              <a:buSzPct val="100000"/>
              <a:buFont typeface="Helvetica"/>
              <a:buChar char="•"/>
              <a:defRPr sz="1800"/>
            </a:pPr>
            <a:r>
              <a:rPr sz="4000">
                <a:latin typeface="+mj-lt"/>
                <a:ea typeface="+mj-ea"/>
                <a:cs typeface="+mj-cs"/>
                <a:sym typeface="Helvetica"/>
              </a:rPr>
              <a:t>Student/Teacher Level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xfrm>
            <a:off x="1270000" y="1459157"/>
            <a:ext cx="10464800" cy="6835286"/>
          </a:xfrm>
          <a:prstGeom prst="rect">
            <a:avLst/>
          </a:prstGeom>
        </p:spPr>
        <p:txBody>
          <a:bodyPr/>
          <a:lstStyle/>
          <a:p>
            <a:pPr lvl="0" defTabSz="428007">
              <a:defRPr sz="1800"/>
            </a:pPr>
            <a:r>
              <a:rPr sz="5000"/>
              <a:t>Management Level</a:t>
            </a:r>
            <a:endParaRPr sz="5000"/>
          </a:p>
          <a:p>
            <a:pPr lvl="0" defTabSz="428007">
              <a:defRPr sz="1800"/>
            </a:pPr>
            <a:endParaRPr sz="2300" u="sng"/>
          </a:p>
          <a:p>
            <a:pPr lvl="0" marL="623857" indent="-623857" defTabSz="428007">
              <a:buSzPct val="100000"/>
              <a:buChar char="•"/>
              <a:defRPr sz="1800"/>
            </a:pPr>
            <a:r>
              <a:rPr sz="4000"/>
              <a:t>Resolving the complaints approved by the lab admin and deciding which supplier to buy components from.</a:t>
            </a:r>
            <a:endParaRPr sz="4000"/>
          </a:p>
          <a:p>
            <a:pPr lvl="0" marL="280735" indent="-280735" defTabSz="428007">
              <a:buSzPct val="100000"/>
              <a:buChar char="•"/>
              <a:defRPr sz="1800"/>
            </a:pPr>
            <a:endParaRPr sz="4000"/>
          </a:p>
          <a:p>
            <a:pPr lvl="0" marL="623857" indent="-623857" defTabSz="428007">
              <a:buSzPct val="100000"/>
              <a:buChar char="•"/>
              <a:defRPr sz="1800"/>
            </a:pPr>
            <a:r>
              <a:rPr sz="4000"/>
              <a:t>Maintaining the resources by regularly replacing the older components.</a:t>
            </a:r>
            <a:endParaRPr sz="4000"/>
          </a:p>
          <a:p>
            <a:pPr lvl="0" marL="280735" indent="-280735" defTabSz="428007">
              <a:buSzPct val="100000"/>
              <a:buChar char="•"/>
              <a:defRPr sz="1800"/>
            </a:pPr>
            <a:endParaRPr sz="4000"/>
          </a:p>
          <a:p>
            <a:pPr lvl="0" marL="623857" indent="-623857" defTabSz="428007">
              <a:buSzPct val="100000"/>
              <a:buChar char="•"/>
              <a:defRPr sz="1800"/>
            </a:pPr>
            <a:r>
              <a:rPr sz="4000"/>
              <a:t>Checking the regularity of all the lab admins.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1270000" y="1459157"/>
            <a:ext cx="10464800" cy="6835286"/>
          </a:xfrm>
          <a:prstGeom prst="rect">
            <a:avLst/>
          </a:prstGeom>
        </p:spPr>
        <p:txBody>
          <a:bodyPr/>
          <a:lstStyle/>
          <a:p>
            <a:pPr lvl="0" defTabSz="346089">
              <a:defRPr sz="1800"/>
            </a:pPr>
            <a:r>
              <a:rPr sz="5000"/>
              <a:t>Lab Admin Level</a:t>
            </a:r>
            <a:endParaRPr sz="5000"/>
          </a:p>
          <a:p>
            <a:pPr lvl="0" defTabSz="346089">
              <a:defRPr sz="1800"/>
            </a:pPr>
            <a:endParaRPr u="sng"/>
          </a:p>
          <a:p>
            <a:pPr lvl="0" marL="557015" indent="-557015" defTabSz="346089">
              <a:buSzPct val="100000"/>
              <a:buChar char="•"/>
              <a:defRPr sz="1800"/>
            </a:pPr>
            <a:r>
              <a:rPr sz="4000"/>
              <a:t>View and modify any data regarding the components of the Computer.</a:t>
            </a:r>
            <a:endParaRPr sz="4000"/>
          </a:p>
          <a:p>
            <a:pPr lvl="0" marL="250657" indent="-250657" defTabSz="346089">
              <a:buSzPct val="100000"/>
              <a:buChar char="•"/>
              <a:defRPr sz="1800"/>
            </a:pPr>
            <a:endParaRPr sz="4000"/>
          </a:p>
          <a:p>
            <a:pPr lvl="0" marL="557015" indent="-557015" defTabSz="346089">
              <a:buSzPct val="100000"/>
              <a:buChar char="•"/>
              <a:defRPr sz="1800"/>
            </a:pPr>
            <a:r>
              <a:rPr sz="4000"/>
              <a:t>Verify and approve the complaints lodged by students and teachers.</a:t>
            </a:r>
            <a:endParaRPr sz="4000"/>
          </a:p>
          <a:p>
            <a:pPr lvl="0" marL="250657" indent="-250657" defTabSz="346089">
              <a:buSzPct val="100000"/>
              <a:buChar char="•"/>
              <a:defRPr sz="1800"/>
            </a:pPr>
            <a:endParaRPr sz="4000"/>
          </a:p>
          <a:p>
            <a:pPr lvl="0" marL="557015" indent="-557015" defTabSz="346089">
              <a:buSzPct val="100000"/>
              <a:buChar char="•"/>
              <a:defRPr sz="1800"/>
            </a:pPr>
            <a:r>
              <a:rPr sz="4000"/>
              <a:t>Assign priorities to the approved complaints.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body" idx="1"/>
          </p:nvPr>
        </p:nvSpPr>
        <p:spPr>
          <a:xfrm>
            <a:off x="1270000" y="896409"/>
            <a:ext cx="10464800" cy="694478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Student/Teacher Level</a:t>
            </a:r>
            <a:endParaRPr sz="5000"/>
          </a:p>
          <a:p>
            <a:pPr lvl="0" marL="401051" indent="-401051">
              <a:buSzPct val="100000"/>
              <a:buChar char="•"/>
              <a:defRPr sz="1800"/>
            </a:pPr>
            <a:endParaRPr sz="2600" u="sng"/>
          </a:p>
          <a:p>
            <a:pPr lvl="0" marL="401051" indent="-401051">
              <a:buSzPct val="100000"/>
              <a:buChar char="•"/>
              <a:defRPr sz="1800"/>
            </a:pPr>
            <a:endParaRPr sz="2600" u="sng"/>
          </a:p>
          <a:p>
            <a:pPr lvl="0" marL="401051" indent="-401051">
              <a:buSzPct val="100000"/>
              <a:buChar char="•"/>
              <a:defRPr sz="1800"/>
            </a:pPr>
            <a:endParaRPr sz="2600" u="sng"/>
          </a:p>
          <a:p>
            <a:pPr lvl="0" marL="401051" indent="-401051">
              <a:buSzPct val="100000"/>
              <a:buChar char="•"/>
              <a:defRPr sz="1800"/>
            </a:pPr>
            <a:r>
              <a:rPr sz="4000"/>
              <a:t>View the components and technical specification of any computer.</a:t>
            </a:r>
            <a:endParaRPr sz="4000"/>
          </a:p>
          <a:p>
            <a:pPr lvl="0" marL="180472" indent="-180472">
              <a:buSzPct val="100000"/>
              <a:buChar char="•"/>
              <a:defRPr sz="1800"/>
            </a:pPr>
            <a:endParaRPr sz="4000"/>
          </a:p>
          <a:p>
            <a:pPr lvl="0" marL="401051" indent="-401051">
              <a:buSzPct val="100000"/>
              <a:buChar char="•"/>
              <a:defRPr sz="1800"/>
            </a:pPr>
            <a:r>
              <a:rPr sz="4000"/>
              <a:t>View the working status of any component.</a:t>
            </a:r>
            <a:endParaRPr sz="4000"/>
          </a:p>
          <a:p>
            <a:pPr lvl="0" marL="180472" indent="-180472">
              <a:buSzPct val="100000"/>
              <a:buChar char="•"/>
              <a:defRPr sz="1800"/>
            </a:pPr>
            <a:endParaRPr sz="4000"/>
          </a:p>
          <a:p>
            <a:pPr lvl="0" marL="401051" indent="-401051">
              <a:buSzPct val="100000"/>
              <a:buChar char="•"/>
              <a:defRPr sz="1800"/>
            </a:pPr>
            <a:r>
              <a:rPr sz="4000"/>
              <a:t>Lodge a complaint regarding faulty components and check the status of their lodged complaint.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384848" y="290001"/>
            <a:ext cx="12235103" cy="1013176"/>
          </a:xfrm>
          <a:prstGeom prst="rect">
            <a:avLst/>
          </a:prstGeom>
        </p:spPr>
        <p:txBody>
          <a:bodyPr/>
          <a:lstStyle>
            <a:lvl1pPr defTabSz="438150">
              <a:defRPr sz="5000" u="sng"/>
            </a:lvl1pPr>
          </a:lstStyle>
          <a:p>
            <a:pPr lvl="0">
              <a:defRPr sz="1800" u="none"/>
            </a:pPr>
            <a:r>
              <a:rPr sz="5000" u="sng"/>
              <a:t>Entity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84848" y="1447238"/>
            <a:ext cx="12235103" cy="7483203"/>
          </a:xfrm>
          <a:prstGeom prst="rect">
            <a:avLst/>
          </a:prstGeom>
        </p:spPr>
        <p:txBody>
          <a:bodyPr/>
          <a:lstStyle/>
          <a:p>
            <a:pPr lvl="0" marL="513988" indent="-513988" defTabSz="372084">
              <a:buSzPct val="100000"/>
              <a:buChar char="•"/>
              <a:defRPr sz="1800"/>
            </a:pPr>
            <a:r>
              <a:rPr sz="2848"/>
              <a:t>Component (Component_ID, Supplier_ID, Working Status, Warranty, Date_of_purchase, Type)</a:t>
            </a:r>
            <a:endParaRPr sz="2848"/>
          </a:p>
          <a:p>
            <a:pPr lvl="0" marL="289118" indent="-289118" defTabSz="372084">
              <a:buSzPct val="100000"/>
              <a:buChar char="•"/>
              <a:defRPr sz="1800"/>
            </a:pPr>
            <a:endParaRPr sz="2848"/>
          </a:p>
          <a:p>
            <a:pPr lvl="0" marL="513988" indent="-513988" defTabSz="372084">
              <a:buSzPct val="100000"/>
              <a:buChar char="•"/>
              <a:defRPr sz="1800"/>
            </a:pPr>
            <a:r>
              <a:rPr sz="2848"/>
              <a:t>PC (PC_ID, Lab_ID, OS)</a:t>
            </a:r>
            <a:endParaRPr sz="2848"/>
          </a:p>
          <a:p>
            <a:pPr lvl="0" marL="289118" indent="-289118" defTabSz="372084">
              <a:buSzPct val="100000"/>
              <a:buChar char="•"/>
              <a:defRPr sz="1800"/>
            </a:pPr>
            <a:endParaRPr sz="2848"/>
          </a:p>
          <a:p>
            <a:pPr lvl="0" marL="513988" indent="-513988" defTabSz="372084">
              <a:buSzPct val="100000"/>
              <a:buChar char="•"/>
              <a:defRPr sz="1800"/>
            </a:pPr>
            <a:r>
              <a:rPr sz="2848"/>
              <a:t>Supplier (Supplier_ID,  Name, Total_Complaints, Total_No_Shipped)</a:t>
            </a:r>
            <a:endParaRPr sz="2848"/>
          </a:p>
          <a:p>
            <a:pPr lvl="0" marL="289118" indent="-289118" defTabSz="372084">
              <a:buSzPct val="100000"/>
              <a:buChar char="•"/>
              <a:defRPr sz="1800"/>
            </a:pPr>
            <a:endParaRPr sz="2848"/>
          </a:p>
          <a:p>
            <a:pPr lvl="0" marL="513988" indent="-513988" defTabSz="372084">
              <a:buSzPct val="100000"/>
              <a:buChar char="•"/>
              <a:defRPr sz="1800"/>
            </a:pPr>
            <a:r>
              <a:rPr sz="2848"/>
              <a:t>Lab (Lab_ID, No_of_PCs)</a:t>
            </a:r>
            <a:endParaRPr sz="2848"/>
          </a:p>
          <a:p>
            <a:pPr lvl="0" marL="289118" indent="-289118" defTabSz="372084">
              <a:buSzPct val="100000"/>
              <a:buChar char="•"/>
              <a:defRPr sz="1800"/>
            </a:pPr>
            <a:endParaRPr sz="2848"/>
          </a:p>
          <a:p>
            <a:pPr lvl="0" marL="513988" indent="-513988" defTabSz="372084">
              <a:buSzPct val="100000"/>
              <a:buChar char="•"/>
              <a:defRPr sz="1800"/>
            </a:pPr>
            <a:r>
              <a:rPr sz="2848"/>
              <a:t>LabAdmin (LabAdmin_ ID, Lab_ID , No_Of_Complaints_Handled, Last_Login)</a:t>
            </a:r>
            <a:endParaRPr sz="2848"/>
          </a:p>
          <a:p>
            <a:pPr lvl="0" marL="289118" indent="-289118" defTabSz="372084">
              <a:buSzPct val="100000"/>
              <a:buChar char="•"/>
              <a:defRPr sz="1800"/>
            </a:pPr>
            <a:endParaRPr sz="2848"/>
          </a:p>
          <a:p>
            <a:pPr lvl="0" marL="513988" indent="-513988" defTabSz="372084">
              <a:buSzPct val="100000"/>
              <a:buChar char="•"/>
              <a:defRPr sz="1800"/>
            </a:pPr>
            <a:r>
              <a:rPr sz="2848"/>
              <a:t>Complaint (Complaint_ID, Title, Complainer_ID,Status, Date_Of_Complaint)</a:t>
            </a:r>
            <a:endParaRPr sz="2848"/>
          </a:p>
          <a:p>
            <a:pPr lvl="0" marL="289118" indent="-289118" defTabSz="372084">
              <a:buSzPct val="100000"/>
              <a:buChar char="•"/>
              <a:defRPr sz="1800"/>
            </a:pPr>
            <a:endParaRPr sz="2848"/>
          </a:p>
          <a:p>
            <a:pPr lvl="0" marL="513988" indent="-513988" defTabSz="372084">
              <a:buSzPct val="100000"/>
              <a:buChar char="•"/>
              <a:defRPr sz="1800"/>
            </a:pPr>
            <a:r>
              <a:rPr sz="2848"/>
              <a:t>Complainer (Complainer_ID, Name, Departement, Designation, Email_ID)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Entity Attribute Model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818885" y="749295"/>
            <a:ext cx="1367029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PC</a:t>
            </a:r>
          </a:p>
        </p:txBody>
      </p:sp>
      <p:pic>
        <p:nvPicPr>
          <p:cNvPr id="52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084" y="2603500"/>
            <a:ext cx="9525004" cy="45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