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3004800" cy="9753600"/>
  <p:notesSz cx="6858000" cy="9144000"/>
  <p:defaultTextStyle>
    <a:lvl1pPr algn="ctr" defTabSz="584200">
      <a:defRPr sz="3600">
        <a:latin typeface="+mj-lt"/>
        <a:ea typeface="+mj-ea"/>
        <a:cs typeface="+mj-cs"/>
        <a:sym typeface="Helvetica"/>
      </a:defRPr>
    </a:lvl1pPr>
    <a:lvl2pPr algn="ctr" defTabSz="584200">
      <a:defRPr sz="3600">
        <a:latin typeface="+mj-lt"/>
        <a:ea typeface="+mj-ea"/>
        <a:cs typeface="+mj-cs"/>
        <a:sym typeface="Helvetica"/>
      </a:defRPr>
    </a:lvl2pPr>
    <a:lvl3pPr algn="ctr" defTabSz="584200">
      <a:defRPr sz="3600">
        <a:latin typeface="+mj-lt"/>
        <a:ea typeface="+mj-ea"/>
        <a:cs typeface="+mj-cs"/>
        <a:sym typeface="Helvetica"/>
      </a:defRPr>
    </a:lvl3pPr>
    <a:lvl4pPr algn="ctr" defTabSz="584200">
      <a:defRPr sz="3600">
        <a:latin typeface="+mj-lt"/>
        <a:ea typeface="+mj-ea"/>
        <a:cs typeface="+mj-cs"/>
        <a:sym typeface="Helvetica"/>
      </a:defRPr>
    </a:lvl4pPr>
    <a:lvl5pPr algn="ctr" defTabSz="584200">
      <a:defRPr sz="3600">
        <a:latin typeface="+mj-lt"/>
        <a:ea typeface="+mj-ea"/>
        <a:cs typeface="+mj-cs"/>
        <a:sym typeface="Helvetica"/>
      </a:defRPr>
    </a:lvl5pPr>
    <a:lvl6pPr algn="ctr" defTabSz="584200">
      <a:defRPr sz="3600">
        <a:latin typeface="+mj-lt"/>
        <a:ea typeface="+mj-ea"/>
        <a:cs typeface="+mj-cs"/>
        <a:sym typeface="Helvetica"/>
      </a:defRPr>
    </a:lvl6pPr>
    <a:lvl7pPr algn="ctr" defTabSz="584200">
      <a:defRPr sz="3600">
        <a:latin typeface="+mj-lt"/>
        <a:ea typeface="+mj-ea"/>
        <a:cs typeface="+mj-cs"/>
        <a:sym typeface="Helvetica"/>
      </a:defRPr>
    </a:lvl7pPr>
    <a:lvl8pPr algn="ctr" defTabSz="584200">
      <a:defRPr sz="3600">
        <a:latin typeface="+mj-lt"/>
        <a:ea typeface="+mj-ea"/>
        <a:cs typeface="+mj-cs"/>
        <a:sym typeface="Helvetica"/>
      </a:defRPr>
    </a:lvl8pPr>
    <a:lvl9pPr algn="ctr" defTabSz="584200">
      <a:defRPr sz="3600"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472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0"/>
            <a:ext cx="10464800" cy="81407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xfrm>
            <a:off x="952500" y="3425"/>
            <a:ext cx="11099800" cy="30411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1pPr>
      <a:lvl2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2pPr>
      <a:lvl3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3pPr>
      <a:lvl4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4pPr>
      <a:lvl5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5pPr>
      <a:lvl6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6pPr>
      <a:lvl7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7pPr>
      <a:lvl8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8pPr>
      <a:lvl9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tif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/>
          <a:lstStyle>
            <a:lvl1pPr defTabSz="566673">
              <a:defRPr sz="7700"/>
            </a:lvl1pPr>
          </a:lstStyle>
          <a:p>
            <a:pPr lvl="0">
              <a:defRPr sz="1800"/>
            </a:pPr>
            <a:r>
              <a:rPr sz="7700"/>
              <a:t>IT Infrastructure and Resource Management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3842258" y="749298"/>
            <a:ext cx="5320285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Component</a:t>
            </a:r>
          </a:p>
        </p:txBody>
      </p:sp>
      <p:pic>
        <p:nvPicPr>
          <p:cNvPr id="55" name="image2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6700" y="2355064"/>
            <a:ext cx="8670715" cy="50434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5620765" y="749298"/>
            <a:ext cx="1763269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Lab</a:t>
            </a:r>
          </a:p>
        </p:txBody>
      </p:sp>
      <p:pic>
        <p:nvPicPr>
          <p:cNvPr id="58" name="image3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2457450"/>
            <a:ext cx="9178647" cy="51737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011929" y="749298"/>
            <a:ext cx="4980941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Lab Admin</a:t>
            </a:r>
          </a:p>
        </p:txBody>
      </p:sp>
      <p:pic>
        <p:nvPicPr>
          <p:cNvPr id="61" name="image4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11150" y="2328638"/>
            <a:ext cx="9110093" cy="50963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3820414" y="698497"/>
            <a:ext cx="536397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Complainer</a:t>
            </a:r>
          </a:p>
        </p:txBody>
      </p:sp>
      <p:pic>
        <p:nvPicPr>
          <p:cNvPr id="64" name="image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0450" y="2832100"/>
            <a:ext cx="8659101" cy="4089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4181601" y="749298"/>
            <a:ext cx="4641597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Complaint</a:t>
            </a:r>
          </a:p>
        </p:txBody>
      </p:sp>
      <p:pic>
        <p:nvPicPr>
          <p:cNvPr id="67" name="image5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5500" y="2253314"/>
            <a:ext cx="9041380" cy="52469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3870703" y="749298"/>
            <a:ext cx="5263389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Data Model</a:t>
            </a:r>
          </a:p>
        </p:txBody>
      </p:sp>
      <p:pic>
        <p:nvPicPr>
          <p:cNvPr id="70" name="image6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727288" y="2012950"/>
            <a:ext cx="14909977" cy="64283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4294378" y="749298"/>
            <a:ext cx="4416045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ER Model</a:t>
            </a:r>
          </a:p>
        </p:txBody>
      </p:sp>
      <p:pic>
        <p:nvPicPr>
          <p:cNvPr id="73" name="image7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038722" y="2231008"/>
            <a:ext cx="14288147" cy="6891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Data Dictionary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body" idx="1"/>
          </p:nvPr>
        </p:nvSpPr>
        <p:spPr>
          <a:xfrm>
            <a:off x="396356" y="119246"/>
            <a:ext cx="12212088" cy="9373629"/>
          </a:xfrm>
          <a:prstGeom prst="rect">
            <a:avLst/>
          </a:prstGeom>
        </p:spPr>
        <p:txBody>
          <a:bodyPr/>
          <a:lstStyle/>
          <a:p>
            <a:pPr lvl="0" algn="l">
              <a:defRPr sz="1800"/>
            </a:pPr>
            <a:r>
              <a:rPr sz="4200"/>
              <a:t>  Complaints </a:t>
            </a:r>
            <a:endParaRPr sz="4200"/>
          </a:p>
          <a:p>
            <a:pPr lvl="0" algn="l">
              <a:defRPr sz="1800"/>
            </a:pPr>
            <a:r>
              <a:rPr sz="4200"/>
              <a:t>  Primary Key - Complaint_ID</a:t>
            </a:r>
          </a:p>
        </p:txBody>
      </p:sp>
      <p:graphicFrame>
        <p:nvGraphicFramePr>
          <p:cNvPr id="78" name="Table 78"/>
          <p:cNvGraphicFramePr/>
          <p:nvPr/>
        </p:nvGraphicFramePr>
        <p:xfrm>
          <a:off x="673539" y="1494651"/>
          <a:ext cx="11670422" cy="788514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882900"/>
                <a:gridCol w="2115122"/>
                <a:gridCol w="2442641"/>
                <a:gridCol w="4229758"/>
              </a:tblGrid>
              <a:tr h="943312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Data 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Constraints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Details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</a:tr>
              <a:tr h="943312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Title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varchar(200)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Brief description of the complaint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943312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Complaint_ID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NOT NULL</a:t>
                      </a:r>
                      <a:endParaRPr sz="2600">
                        <a:latin typeface="Helvetica Light"/>
                        <a:ea typeface="Helvetica Light"/>
                        <a:cs typeface="Helvetica Light"/>
                        <a:sym typeface="Helvetica Light"/>
                      </a:endParaRPr>
                    </a:p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UNIQUE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t/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943312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Date_of_complaint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DATE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Date when the complaint was lodged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260631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Status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0-waiting for approval</a:t>
                      </a:r>
                      <a:endParaRPr sz="2600">
                        <a:latin typeface="Helvetica Light"/>
                        <a:ea typeface="Helvetica Light"/>
                        <a:cs typeface="Helvetica Light"/>
                        <a:sym typeface="Helvetica Light"/>
                      </a:endParaRPr>
                    </a:p>
                    <a:p>
                      <a:pPr lvl="0" algn="l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1-approved, unresolved</a:t>
                      </a:r>
                      <a:endParaRPr sz="2600">
                        <a:latin typeface="Helvetica Light"/>
                        <a:ea typeface="Helvetica Light"/>
                        <a:cs typeface="Helvetica Light"/>
                        <a:sym typeface="Helvetica Light"/>
                      </a:endParaRPr>
                    </a:p>
                    <a:p>
                      <a:pPr lvl="0" algn="l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2-resolved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943312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Complainer_ID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NOT NULL</a:t>
                      </a:r>
                      <a:endParaRPr sz="2600">
                        <a:latin typeface="Helvetica Light"/>
                        <a:ea typeface="Helvetica Light"/>
                        <a:cs typeface="Helvetica Light"/>
                        <a:sym typeface="Helvetica Light"/>
                      </a:endParaRPr>
                    </a:p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FOREIGN KEY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ID of the student/teacher that lodged the complaint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943312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Date_of_Approval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DATE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&gt;= date of complaint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date of approval if the complaint was approved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964631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Priority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priority of the complaint assigned by lab admin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body" idx="4294967295"/>
          </p:nvPr>
        </p:nvSpPr>
        <p:spPr>
          <a:xfrm>
            <a:off x="396356" y="119246"/>
            <a:ext cx="12212088" cy="9373629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4200"/>
              <a:t>  Lab Admin </a:t>
            </a:r>
            <a:endParaRPr sz="42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4200"/>
              <a:t>  Primary Key - Lab_admin_ID</a:t>
            </a:r>
          </a:p>
        </p:txBody>
      </p:sp>
      <p:graphicFrame>
        <p:nvGraphicFramePr>
          <p:cNvPr id="81" name="Table 81"/>
          <p:cNvGraphicFramePr/>
          <p:nvPr/>
        </p:nvGraphicFramePr>
        <p:xfrm>
          <a:off x="673539" y="1494650"/>
          <a:ext cx="11670422" cy="788514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882900"/>
                <a:gridCol w="2115122"/>
                <a:gridCol w="2442641"/>
                <a:gridCol w="4229758"/>
              </a:tblGrid>
              <a:tr h="1181687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Data 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Constraints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Details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</a:tr>
              <a:tr h="1181687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varchar(40)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Name of the Lab Admin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181687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Lab_admin_ID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NOT NULL</a:t>
                      </a:r>
                      <a:endParaRPr sz="2600">
                        <a:latin typeface="Helvetica Light"/>
                        <a:ea typeface="Helvetica Light"/>
                        <a:cs typeface="Helvetica Light"/>
                        <a:sym typeface="Helvetica Light"/>
                      </a:endParaRPr>
                    </a:p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UNIQUE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Uniquely identify each lab admin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181687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Lab_ID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NOT NULL</a:t>
                      </a:r>
                      <a:endParaRPr sz="2600">
                        <a:latin typeface="Helvetica Light"/>
                        <a:ea typeface="Helvetica Light"/>
                        <a:cs typeface="Helvetica Light"/>
                        <a:sym typeface="Helvetica Light"/>
                      </a:endParaRPr>
                    </a:p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FOREIGN KEY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identify the lab of which the person is admin of.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579194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No_of_complaints_handled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NON NEGATIVE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 of complaints handled after verification of complaint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579194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Last_login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DATE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t/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Indicates how active the admin is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xfrm>
            <a:off x="1270000" y="482600"/>
            <a:ext cx="10464800" cy="1224856"/>
          </a:xfrm>
          <a:prstGeom prst="rect">
            <a:avLst/>
          </a:prstGeom>
        </p:spPr>
        <p:txBody>
          <a:bodyPr/>
          <a:lstStyle>
            <a:lvl1pPr defTabSz="531622">
              <a:defRPr sz="7200"/>
            </a:lvl1pPr>
          </a:lstStyle>
          <a:p>
            <a:pPr lvl="0">
              <a:defRPr sz="1800"/>
            </a:pPr>
            <a:r>
              <a:rPr sz="7200"/>
              <a:t>Problem Statement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1270000" y="1811371"/>
            <a:ext cx="10464800" cy="6589743"/>
          </a:xfrm>
          <a:prstGeom prst="rect">
            <a:avLst/>
          </a:prstGeom>
        </p:spPr>
        <p:txBody>
          <a:bodyPr/>
          <a:lstStyle>
            <a:lvl1pPr algn="l" defTabSz="443483">
              <a:spcBef>
                <a:spcPts val="1100"/>
              </a:spcBef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4000"/>
              <a:t>VJTI is large institution which has a variety of laboratories. The equipments in these labs need to be maintained on a regular basis, and the old ones need to be replaced to ensure a proper working environment. This can be achieved efficiently by maintaining a database containing the information of all the equipments and their working status. Each equipment will be assigned a unique id. 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body" idx="1"/>
          </p:nvPr>
        </p:nvSpPr>
        <p:spPr>
          <a:xfrm>
            <a:off x="396356" y="119246"/>
            <a:ext cx="12212088" cy="9373629"/>
          </a:xfrm>
          <a:prstGeom prst="rect">
            <a:avLst/>
          </a:prstGeom>
        </p:spPr>
        <p:txBody>
          <a:bodyPr/>
          <a:lstStyle/>
          <a:p>
            <a:pPr lvl="0" algn="l">
              <a:defRPr sz="1800"/>
            </a:pPr>
            <a:r>
              <a:rPr sz="4200"/>
              <a:t>  Lab</a:t>
            </a:r>
            <a:endParaRPr sz="4200"/>
          </a:p>
          <a:p>
            <a:pPr lvl="0" algn="l">
              <a:defRPr sz="1800"/>
            </a:pPr>
            <a:r>
              <a:rPr sz="4200"/>
              <a:t>  Primary Key - Lab_ID</a:t>
            </a:r>
          </a:p>
        </p:txBody>
      </p:sp>
      <p:graphicFrame>
        <p:nvGraphicFramePr>
          <p:cNvPr id="84" name="Table 84"/>
          <p:cNvGraphicFramePr/>
          <p:nvPr/>
        </p:nvGraphicFramePr>
        <p:xfrm>
          <a:off x="673539" y="2160420"/>
          <a:ext cx="11670422" cy="530398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882900"/>
                <a:gridCol w="2115122"/>
                <a:gridCol w="2442641"/>
                <a:gridCol w="4229758"/>
              </a:tblGrid>
              <a:tr h="1346389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Data 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Constraints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Details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</a:tr>
              <a:tr h="1346389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Lab_ID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NOT NULL</a:t>
                      </a:r>
                      <a:endParaRPr sz="2600">
                        <a:latin typeface="Helvetica Light"/>
                        <a:ea typeface="Helvetica Light"/>
                        <a:cs typeface="Helvetica Light"/>
                        <a:sym typeface="Helvetica Light"/>
                      </a:endParaRPr>
                    </a:p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PRIMARY KEY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used to identify the location of the lab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346389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No_of_pcs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NOT NULL</a:t>
                      </a:r>
                      <a:endParaRPr sz="2600">
                        <a:latin typeface="Helvetica Light"/>
                        <a:ea typeface="Helvetica Light"/>
                        <a:cs typeface="Helvetica Light"/>
                        <a:sym typeface="Helvetica Light"/>
                      </a:endParaRPr>
                    </a:p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POSITIVE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 of computers in the labs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264813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Lab_admin_ID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NOT NULL</a:t>
                      </a:r>
                      <a:endParaRPr sz="2600">
                        <a:latin typeface="Helvetica Light"/>
                        <a:ea typeface="Helvetica Light"/>
                        <a:cs typeface="Helvetica Light"/>
                        <a:sym typeface="Helvetica Light"/>
                      </a:endParaRPr>
                    </a:p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FOREIGN KEY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id of the lab incharge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body" idx="1"/>
          </p:nvPr>
        </p:nvSpPr>
        <p:spPr>
          <a:xfrm>
            <a:off x="396356" y="119246"/>
            <a:ext cx="12212088" cy="9373629"/>
          </a:xfrm>
          <a:prstGeom prst="rect">
            <a:avLst/>
          </a:prstGeom>
        </p:spPr>
        <p:txBody>
          <a:bodyPr/>
          <a:lstStyle/>
          <a:p>
            <a:pPr lvl="0" algn="l">
              <a:defRPr sz="1800"/>
            </a:pPr>
            <a:r>
              <a:rPr sz="4200"/>
              <a:t>  PC</a:t>
            </a:r>
            <a:endParaRPr sz="4200"/>
          </a:p>
          <a:p>
            <a:pPr lvl="0" algn="l">
              <a:defRPr sz="1800"/>
            </a:pPr>
            <a:r>
              <a:rPr sz="4200"/>
              <a:t>  Primary Key - PC_ID</a:t>
            </a:r>
          </a:p>
        </p:txBody>
      </p:sp>
      <p:graphicFrame>
        <p:nvGraphicFramePr>
          <p:cNvPr id="87" name="Table 87"/>
          <p:cNvGraphicFramePr/>
          <p:nvPr/>
        </p:nvGraphicFramePr>
        <p:xfrm>
          <a:off x="667189" y="2129651"/>
          <a:ext cx="11670422" cy="517185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882900"/>
                <a:gridCol w="2115122"/>
                <a:gridCol w="2442641"/>
                <a:gridCol w="4229758"/>
              </a:tblGrid>
              <a:tr h="1299791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Data 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Constraints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Details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</a:tr>
              <a:tr h="1299791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PC_ID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PRIMARY KEY</a:t>
                      </a:r>
                      <a:endParaRPr sz="2600">
                        <a:latin typeface="Helvetica Light"/>
                        <a:ea typeface="Helvetica Light"/>
                        <a:cs typeface="Helvetica Light"/>
                        <a:sym typeface="Helvetica Light"/>
                      </a:endParaRPr>
                    </a:p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1200"/>
                        </a:spcBef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Will be used to identify any specific PC set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299791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Lab_ID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FOREIGN KEY</a:t>
                      </a:r>
                      <a:endParaRPr sz="2600">
                        <a:latin typeface="Helvetica Light"/>
                        <a:ea typeface="Helvetica Light"/>
                        <a:cs typeface="Helvetica Light"/>
                        <a:sym typeface="Helvetica Light"/>
                      </a:endParaRPr>
                    </a:p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Identify the location of the PC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272483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OS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varchar(20)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Operating System installed on the computer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body" idx="1"/>
          </p:nvPr>
        </p:nvSpPr>
        <p:spPr>
          <a:xfrm>
            <a:off x="396356" y="119246"/>
            <a:ext cx="12212088" cy="9373629"/>
          </a:xfrm>
          <a:prstGeom prst="rect">
            <a:avLst/>
          </a:prstGeom>
        </p:spPr>
        <p:txBody>
          <a:bodyPr/>
          <a:lstStyle/>
          <a:p>
            <a:pPr lvl="0" algn="l">
              <a:defRPr sz="1800"/>
            </a:pPr>
            <a:r>
              <a:rPr sz="4200"/>
              <a:t>  Component</a:t>
            </a:r>
            <a:endParaRPr sz="4200"/>
          </a:p>
          <a:p>
            <a:pPr lvl="0" algn="l">
              <a:defRPr sz="1800"/>
            </a:pPr>
            <a:r>
              <a:rPr sz="4200"/>
              <a:t>  Primary Key - Component_ID</a:t>
            </a:r>
          </a:p>
        </p:txBody>
      </p:sp>
      <p:graphicFrame>
        <p:nvGraphicFramePr>
          <p:cNvPr id="90" name="Table 90"/>
          <p:cNvGraphicFramePr/>
          <p:nvPr/>
        </p:nvGraphicFramePr>
        <p:xfrm>
          <a:off x="673539" y="1494651"/>
          <a:ext cx="11874842" cy="781767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087318"/>
                <a:gridCol w="2115122"/>
                <a:gridCol w="2442641"/>
                <a:gridCol w="4229758"/>
              </a:tblGrid>
              <a:tr h="984584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Data 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Constraints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Details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</a:tr>
              <a:tr h="984584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Component_ID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NOT NULL</a:t>
                      </a:r>
                      <a:endParaRPr sz="2600">
                        <a:latin typeface="Helvetica Light"/>
                        <a:ea typeface="Helvetica Light"/>
                        <a:cs typeface="Helvetica Light"/>
                        <a:sym typeface="Helvetica Light"/>
                      </a:endParaRPr>
                    </a:p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UNIQUE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Uniquely Identify each component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984584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Date_of_purchase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DATE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date of purchase of the component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984584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Working_Status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BOOLEAN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1 - working</a:t>
                      </a:r>
                      <a:endParaRPr sz="2600">
                        <a:latin typeface="Helvetica Light"/>
                        <a:ea typeface="Helvetica Light"/>
                        <a:cs typeface="Helvetica Light"/>
                        <a:sym typeface="Helvetica Light"/>
                      </a:endParaRPr>
                    </a:p>
                    <a:p>
                      <a:pPr lvl="0" algn="l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0 - not working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43592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Warranty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POSITIVE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 of months of warrant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074090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Supplier_ID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indicating the supplier of the component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061656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1 - CPU</a:t>
                      </a:r>
                      <a:endParaRPr sz="2600">
                        <a:latin typeface="Helvetica Light"/>
                        <a:ea typeface="Helvetica Light"/>
                        <a:cs typeface="Helvetica Light"/>
                        <a:sym typeface="Helvetica Light"/>
                      </a:endParaRPr>
                    </a:p>
                    <a:p>
                      <a:pPr lvl="0" algn="l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2 - Monitor</a:t>
                      </a:r>
                      <a:endParaRPr sz="2600">
                        <a:latin typeface="Helvetica Light"/>
                        <a:ea typeface="Helvetica Light"/>
                        <a:cs typeface="Helvetica Light"/>
                        <a:sym typeface="Helvetica Light"/>
                      </a:endParaRPr>
                    </a:p>
                    <a:p>
                      <a:pPr lvl="0" algn="l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3 - Keyboard</a:t>
                      </a:r>
                      <a:endParaRPr sz="2600">
                        <a:latin typeface="Helvetica Light"/>
                        <a:ea typeface="Helvetica Light"/>
                        <a:cs typeface="Helvetica Light"/>
                        <a:sym typeface="Helvetica Light"/>
                      </a:endParaRPr>
                    </a:p>
                    <a:p>
                      <a:pPr lvl="0" algn="l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4 - Mouse</a:t>
                      </a:r>
                      <a:endParaRPr sz="2600">
                        <a:latin typeface="Helvetica Light"/>
                        <a:ea typeface="Helvetica Light"/>
                        <a:cs typeface="Helvetica Light"/>
                        <a:sym typeface="Helvetica Light"/>
                      </a:endParaRPr>
                    </a:p>
                    <a:p>
                      <a:pPr lvl="0" algn="l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5- Software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body" idx="1"/>
          </p:nvPr>
        </p:nvSpPr>
        <p:spPr>
          <a:xfrm>
            <a:off x="396356" y="119246"/>
            <a:ext cx="12212088" cy="9373629"/>
          </a:xfrm>
          <a:prstGeom prst="rect">
            <a:avLst/>
          </a:prstGeom>
        </p:spPr>
        <p:txBody>
          <a:bodyPr/>
          <a:lstStyle/>
          <a:p>
            <a:pPr lvl="0" algn="l">
              <a:defRPr sz="1800"/>
            </a:pPr>
            <a:r>
              <a:rPr sz="4200"/>
              <a:t>  Supplier</a:t>
            </a:r>
            <a:endParaRPr sz="4200"/>
          </a:p>
          <a:p>
            <a:pPr lvl="0" algn="l">
              <a:defRPr sz="1800"/>
            </a:pPr>
            <a:r>
              <a:rPr sz="4200"/>
              <a:t>  Primary Key - Supplier_ID</a:t>
            </a:r>
          </a:p>
        </p:txBody>
      </p:sp>
      <p:graphicFrame>
        <p:nvGraphicFramePr>
          <p:cNvPr id="93" name="Table 93"/>
          <p:cNvGraphicFramePr/>
          <p:nvPr/>
        </p:nvGraphicFramePr>
        <p:xfrm>
          <a:off x="673539" y="1494650"/>
          <a:ext cx="11874842" cy="73920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087318"/>
                <a:gridCol w="2115122"/>
                <a:gridCol w="2442641"/>
                <a:gridCol w="4229758"/>
              </a:tblGrid>
              <a:tr h="1606554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Data 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Constraints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Details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</a:tr>
              <a:tr h="1083713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Supplier_ID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NOT NULL</a:t>
                      </a:r>
                      <a:endParaRPr sz="2600">
                        <a:latin typeface="Helvetica Light"/>
                        <a:ea typeface="Helvetica Light"/>
                        <a:cs typeface="Helvetica Light"/>
                        <a:sym typeface="Helvetica Light"/>
                      </a:endParaRPr>
                    </a:p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UNIQUE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Uniquely Identify each supplier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845294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varchar(100)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Name of the supplier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372970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No_of_components_supplied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 of components supplied by that supplier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483556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No_of_complaints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NON NEGATIVE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spcBef>
                          <a:spcPts val="1200"/>
                        </a:spcBef>
                        <a:defRPr b="0" i="0" sz="1800"/>
                      </a:pPr>
                      <a:r>
                        <a:rPr sz="2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Total complaints from the components shipped by the supplier. This can be used to track the quality of the products shipped by the supplier.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xfrm>
            <a:off x="1270000" y="5334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Thank You</a:t>
            </a:r>
          </a:p>
        </p:txBody>
      </p:sp>
      <p:sp>
        <p:nvSpPr>
          <p:cNvPr id="96" name="Shape 96"/>
          <p:cNvSpPr/>
          <p:nvPr/>
        </p:nvSpPr>
        <p:spPr>
          <a:xfrm>
            <a:off x="1768021" y="4203696"/>
            <a:ext cx="9468758" cy="337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>
                <a:latin typeface="Helvetica Light"/>
                <a:ea typeface="Helvetica Light"/>
                <a:cs typeface="Helvetica Light"/>
                <a:sym typeface="Helvetica Light"/>
              </a:rPr>
              <a:t>Group Members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marL="2887576" indent="-2887576" algn="l">
              <a:buSzPct val="100000"/>
              <a:buFont typeface="Helvetica Light"/>
              <a:buChar char="•"/>
              <a:defRPr sz="1800"/>
            </a:pPr>
            <a:r>
              <a:rPr sz="3600">
                <a:latin typeface="Helvetica Light"/>
                <a:ea typeface="Helvetica Light"/>
                <a:cs typeface="Helvetica Light"/>
                <a:sym typeface="Helvetica Light"/>
              </a:rPr>
              <a:t>Vaibhav Savla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marL="2887576" indent="-2887576" algn="l">
              <a:buSzPct val="100000"/>
              <a:buFont typeface="Helvetica Light"/>
              <a:buChar char="•"/>
              <a:defRPr sz="1800"/>
            </a:pPr>
            <a:r>
              <a:rPr sz="3600">
                <a:latin typeface="Helvetica Light"/>
                <a:ea typeface="Helvetica Light"/>
                <a:cs typeface="Helvetica Light"/>
                <a:sym typeface="Helvetica Light"/>
              </a:rPr>
              <a:t>Sanket Kasar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marL="2887576" indent="-2887576" algn="l">
              <a:buSzPct val="100000"/>
              <a:buFont typeface="Helvetica Light"/>
              <a:buChar char="•"/>
              <a:defRPr sz="1800"/>
            </a:pPr>
            <a:r>
              <a:rPr sz="3600">
                <a:latin typeface="Helvetica Light"/>
                <a:ea typeface="Helvetica Light"/>
                <a:cs typeface="Helvetica Light"/>
                <a:sym typeface="Helvetica Light"/>
              </a:rPr>
              <a:t>Omkar Mate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marL="2887576" indent="-2887576" algn="l">
              <a:buSzPct val="100000"/>
              <a:buFont typeface="Helvetica Light"/>
              <a:buChar char="•"/>
              <a:defRPr sz="1800"/>
            </a:pPr>
            <a:r>
              <a:rPr sz="3600">
                <a:latin typeface="Helvetica Light"/>
                <a:ea typeface="Helvetica Light"/>
                <a:cs typeface="Helvetica Light"/>
                <a:sym typeface="Helvetica Light"/>
              </a:rPr>
              <a:t>Kiran Dange</a:t>
            </a:r>
            <a:endParaRPr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marL="2887576" indent="-2887576" algn="l">
              <a:buSzPct val="100000"/>
              <a:buFont typeface="Helvetica Light"/>
              <a:buChar char="•"/>
              <a:defRPr sz="1800"/>
            </a:pPr>
            <a:r>
              <a:rPr sz="3600">
                <a:latin typeface="Helvetica Light"/>
                <a:ea typeface="Helvetica Light"/>
                <a:cs typeface="Helvetica Light"/>
                <a:sym typeface="Helvetica Light"/>
              </a:rPr>
              <a:t>Mohhamed Gadiwala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xfrm>
            <a:off x="1270000" y="1638300"/>
            <a:ext cx="10464800" cy="276513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Usage Modules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xfrm>
            <a:off x="1270000" y="4795675"/>
            <a:ext cx="10464800" cy="4046671"/>
          </a:xfrm>
          <a:prstGeom prst="rect">
            <a:avLst/>
          </a:prstGeom>
        </p:spPr>
        <p:txBody>
          <a:bodyPr/>
          <a:lstStyle/>
          <a:p>
            <a:pPr lvl="0" marL="7848076" indent="-7848076" algn="l">
              <a:buSzPct val="75000"/>
              <a:buChar char="•"/>
              <a:defRPr sz="1800"/>
            </a:pPr>
            <a:r>
              <a:rPr sz="3800"/>
              <a:t>Management Level</a:t>
            </a:r>
            <a:endParaRPr sz="3800"/>
          </a:p>
          <a:p>
            <a:pPr lvl="0" marL="7848076" indent="-7848076" algn="l">
              <a:buSzPct val="75000"/>
              <a:buChar char="•"/>
              <a:defRPr sz="1800"/>
            </a:pPr>
            <a:r>
              <a:rPr sz="3800"/>
              <a:t>Lab Admin Level</a:t>
            </a:r>
            <a:endParaRPr sz="3800"/>
          </a:p>
          <a:p>
            <a:pPr lvl="0" marL="7848076" indent="-7848076" algn="l">
              <a:buSzPct val="75000"/>
              <a:buChar char="•"/>
              <a:defRPr sz="1800"/>
            </a:pPr>
            <a:r>
              <a:rPr sz="3800"/>
              <a:t>Student/Teacher Level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body" idx="1"/>
          </p:nvPr>
        </p:nvSpPr>
        <p:spPr>
          <a:xfrm>
            <a:off x="1270000" y="1459157"/>
            <a:ext cx="10464800" cy="6835286"/>
          </a:xfrm>
          <a:prstGeom prst="rect">
            <a:avLst/>
          </a:prstGeom>
        </p:spPr>
        <p:txBody>
          <a:bodyPr/>
          <a:lstStyle/>
          <a:p>
            <a:pPr lvl="0" defTabSz="531622">
              <a:defRPr sz="1800"/>
            </a:pPr>
            <a:r>
              <a:rPr sz="4500" u="sng"/>
              <a:t>Management Level</a:t>
            </a:r>
            <a:endParaRPr sz="4500" u="sng"/>
          </a:p>
          <a:p>
            <a:pPr lvl="0" defTabSz="531622">
              <a:defRPr sz="1800"/>
            </a:pPr>
            <a:endParaRPr sz="2900" u="sng"/>
          </a:p>
          <a:p>
            <a:pPr lvl="0" marL="4577045" indent="-4577045" algn="l" defTabSz="531622">
              <a:buSzPct val="75000"/>
              <a:buChar char="•"/>
              <a:defRPr sz="1800"/>
            </a:pPr>
            <a:r>
              <a:rPr sz="3400"/>
              <a:t>Resolving the complaints approved by the lab admin and deciding which supplier to buy components from.</a:t>
            </a:r>
            <a:endParaRPr sz="3400"/>
          </a:p>
          <a:p>
            <a:pPr lvl="0" marL="359550" indent="-359550" algn="l" defTabSz="531622">
              <a:buSzPct val="75000"/>
              <a:buChar char="•"/>
              <a:defRPr sz="1800"/>
            </a:pPr>
            <a:endParaRPr sz="3400"/>
          </a:p>
          <a:p>
            <a:pPr lvl="0" marL="4577045" indent="-4577045" algn="l" defTabSz="531622">
              <a:buSzPct val="75000"/>
              <a:buChar char="•"/>
              <a:defRPr sz="1800"/>
            </a:pPr>
            <a:r>
              <a:rPr sz="3400"/>
              <a:t>Maintaining the resources by regularly replacing the older components.</a:t>
            </a:r>
            <a:endParaRPr sz="3400"/>
          </a:p>
          <a:p>
            <a:pPr lvl="0" marL="359550" indent="-359550" algn="l" defTabSz="531622">
              <a:buSzPct val="75000"/>
              <a:buChar char="•"/>
              <a:defRPr sz="1800"/>
            </a:pPr>
            <a:endParaRPr sz="3400"/>
          </a:p>
          <a:p>
            <a:pPr lvl="0" marL="4577045" indent="-4577045" algn="l" defTabSz="531622">
              <a:buSzPct val="75000"/>
              <a:buChar char="•"/>
              <a:defRPr sz="1800"/>
            </a:pPr>
            <a:r>
              <a:rPr sz="3400"/>
              <a:t>Checking the regularity of all the lab admins.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body" idx="1"/>
          </p:nvPr>
        </p:nvSpPr>
        <p:spPr>
          <a:xfrm>
            <a:off x="1270000" y="1459157"/>
            <a:ext cx="10464800" cy="6835286"/>
          </a:xfrm>
          <a:prstGeom prst="rect">
            <a:avLst/>
          </a:prstGeom>
        </p:spPr>
        <p:txBody>
          <a:bodyPr/>
          <a:lstStyle/>
          <a:p>
            <a:pPr lvl="0" defTabSz="578358">
              <a:defRPr sz="1800"/>
            </a:pPr>
            <a:r>
              <a:rPr sz="4900" u="sng"/>
              <a:t>Lab Admin Level</a:t>
            </a:r>
            <a:endParaRPr sz="4900" u="sng"/>
          </a:p>
          <a:p>
            <a:pPr lvl="0" defTabSz="578358">
              <a:defRPr sz="1800"/>
            </a:pPr>
            <a:endParaRPr sz="3100" u="sng"/>
          </a:p>
          <a:p>
            <a:pPr lvl="0" marL="6983465" indent="-6983465" algn="l" defTabSz="578358">
              <a:buSzPct val="75000"/>
              <a:buChar char="•"/>
              <a:defRPr sz="1800"/>
            </a:pPr>
            <a:r>
              <a:rPr sz="3700"/>
              <a:t>View and modify any data regarding the components of the Computer.</a:t>
            </a:r>
            <a:endParaRPr sz="3700"/>
          </a:p>
          <a:p>
            <a:pPr lvl="0" marL="391159" indent="-391159" algn="l" defTabSz="578358">
              <a:buSzPct val="75000"/>
              <a:buChar char="•"/>
              <a:defRPr sz="1800"/>
            </a:pPr>
            <a:endParaRPr sz="3700"/>
          </a:p>
          <a:p>
            <a:pPr lvl="0" marL="6983465" indent="-6983465" algn="l" defTabSz="578358">
              <a:buSzPct val="75000"/>
              <a:buChar char="•"/>
              <a:defRPr sz="1800"/>
            </a:pPr>
            <a:r>
              <a:rPr sz="3700"/>
              <a:t>Verify and approve the complaints lodged by students and teachers.</a:t>
            </a:r>
            <a:endParaRPr sz="3700"/>
          </a:p>
          <a:p>
            <a:pPr lvl="0" marL="391159" indent="-391159" algn="l" defTabSz="578358">
              <a:buSzPct val="75000"/>
              <a:buChar char="•"/>
              <a:defRPr sz="1800"/>
            </a:pPr>
            <a:endParaRPr sz="3700"/>
          </a:p>
          <a:p>
            <a:pPr lvl="0" marL="6983465" indent="-6983465" algn="l" defTabSz="578358">
              <a:buSzPct val="75000"/>
              <a:buChar char="•"/>
              <a:defRPr sz="1800"/>
            </a:pPr>
            <a:r>
              <a:rPr sz="3700"/>
              <a:t>Assign priorities to the approved complaints.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body" idx="1"/>
          </p:nvPr>
        </p:nvSpPr>
        <p:spPr>
          <a:xfrm>
            <a:off x="1270000" y="1404409"/>
            <a:ext cx="10464800" cy="6944781"/>
          </a:xfrm>
          <a:prstGeom prst="rect">
            <a:avLst/>
          </a:prstGeom>
        </p:spPr>
        <p:txBody>
          <a:bodyPr/>
          <a:lstStyle/>
          <a:p>
            <a:pPr lvl="0" defTabSz="554990">
              <a:defRPr sz="1800"/>
            </a:pPr>
            <a:r>
              <a:rPr sz="4750" u="sng"/>
              <a:t>Student/Teacher Level</a:t>
            </a:r>
            <a:endParaRPr sz="4750" u="sng"/>
          </a:p>
          <a:p>
            <a:pPr lvl="0" defTabSz="554990">
              <a:defRPr sz="1800"/>
            </a:pPr>
            <a:endParaRPr sz="1710" u="sng"/>
          </a:p>
          <a:p>
            <a:pPr lvl="0" marL="7455672" indent="-7455672" algn="l" defTabSz="554990">
              <a:buSzPct val="75000"/>
              <a:buChar char="•"/>
              <a:defRPr sz="1800"/>
            </a:pPr>
            <a:r>
              <a:rPr sz="3609"/>
              <a:t>View the components and technical specification of any computer.</a:t>
            </a:r>
            <a:endParaRPr sz="3609"/>
          </a:p>
          <a:p>
            <a:pPr lvl="0" marL="375355" indent="-375355" algn="l" defTabSz="554990">
              <a:buSzPct val="75000"/>
              <a:buChar char="•"/>
              <a:defRPr sz="1800"/>
            </a:pPr>
            <a:endParaRPr sz="3609"/>
          </a:p>
          <a:p>
            <a:pPr lvl="0" marL="7455672" indent="-7455672" algn="l" defTabSz="554990">
              <a:buSzPct val="75000"/>
              <a:buChar char="•"/>
              <a:defRPr sz="1800"/>
            </a:pPr>
            <a:r>
              <a:rPr sz="3609"/>
              <a:t>View the working status of any component.</a:t>
            </a:r>
            <a:endParaRPr sz="3609"/>
          </a:p>
          <a:p>
            <a:pPr lvl="0" marL="375355" indent="-375355" algn="l" defTabSz="554990">
              <a:buSzPct val="75000"/>
              <a:buChar char="•"/>
              <a:defRPr sz="1800"/>
            </a:pPr>
            <a:endParaRPr sz="3609"/>
          </a:p>
          <a:p>
            <a:pPr lvl="0" marL="7455672" indent="-7455672" algn="l" defTabSz="554990">
              <a:buSzPct val="75000"/>
              <a:buChar char="•"/>
              <a:defRPr sz="1800"/>
            </a:pPr>
            <a:r>
              <a:rPr sz="3609"/>
              <a:t>Lodge a complaint regarding faulty components and check the status of their lodged complaint.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xfrm>
            <a:off x="384848" y="290002"/>
            <a:ext cx="12235103" cy="1013175"/>
          </a:xfrm>
          <a:prstGeom prst="rect">
            <a:avLst/>
          </a:prstGeom>
        </p:spPr>
        <p:txBody>
          <a:bodyPr/>
          <a:lstStyle>
            <a:lvl1pPr algn="l" defTabSz="438150">
              <a:defRPr sz="6000" u="sng"/>
            </a:lvl1pPr>
          </a:lstStyle>
          <a:p>
            <a:pPr lvl="0">
              <a:defRPr sz="1800" u="none"/>
            </a:pPr>
            <a:r>
              <a:rPr sz="6000" u="sng"/>
              <a:t>Entity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xfrm>
            <a:off x="384848" y="1447238"/>
            <a:ext cx="12235103" cy="7483203"/>
          </a:xfrm>
          <a:prstGeom prst="rect">
            <a:avLst/>
          </a:prstGeom>
        </p:spPr>
        <p:txBody>
          <a:bodyPr/>
          <a:lstStyle/>
          <a:p>
            <a:pPr lvl="0" marL="3946647" indent="-3946647" algn="l">
              <a:buSzPct val="75000"/>
              <a:buChar char="•"/>
              <a:defRPr sz="1800"/>
            </a:pPr>
            <a:r>
              <a:rPr sz="3200"/>
              <a:t>Component (</a:t>
            </a:r>
            <a:r>
              <a:rPr sz="3200" u="sng"/>
              <a:t>Component_ID</a:t>
            </a:r>
            <a:r>
              <a:rPr sz="3200"/>
              <a:t>, Supplier_ID, Working Status, Warranty, Date_of_purchase, Type)</a:t>
            </a:r>
            <a:endParaRPr sz="3200"/>
          </a:p>
          <a:p>
            <a:pPr lvl="0" marL="395111" indent="-395111" algn="l">
              <a:buSzPct val="75000"/>
              <a:buChar char="•"/>
              <a:defRPr sz="1800"/>
            </a:pPr>
            <a:endParaRPr sz="3200"/>
          </a:p>
          <a:p>
            <a:pPr lvl="0" marL="3946647" indent="-3946647" algn="l">
              <a:buSzPct val="75000"/>
              <a:buChar char="•"/>
              <a:defRPr sz="1800"/>
            </a:pPr>
            <a:r>
              <a:rPr sz="3200"/>
              <a:t>PC (</a:t>
            </a:r>
            <a:r>
              <a:rPr sz="3200" u="sng"/>
              <a:t>PC_ID,</a:t>
            </a:r>
            <a:r>
              <a:rPr sz="3200"/>
              <a:t> Lab_ID, OS)</a:t>
            </a:r>
            <a:endParaRPr sz="3200"/>
          </a:p>
          <a:p>
            <a:pPr lvl="0" marL="395111" indent="-395111" algn="l">
              <a:buSzPct val="75000"/>
              <a:buChar char="•"/>
              <a:defRPr sz="1800"/>
            </a:pPr>
            <a:endParaRPr sz="3200"/>
          </a:p>
          <a:p>
            <a:pPr lvl="0" marL="3946647" indent="-3946647" algn="l">
              <a:buSzPct val="75000"/>
              <a:buChar char="•"/>
              <a:defRPr sz="1800"/>
            </a:pPr>
            <a:r>
              <a:rPr sz="3200"/>
              <a:t>Supplier (</a:t>
            </a:r>
            <a:r>
              <a:rPr sz="3200" u="sng"/>
              <a:t>Supplier_ID</a:t>
            </a:r>
            <a:r>
              <a:rPr sz="3200"/>
              <a:t>,  Name, Total_Complaints, Total_No_Shipped)</a:t>
            </a:r>
            <a:endParaRPr sz="3200"/>
          </a:p>
          <a:p>
            <a:pPr lvl="0" marL="395111" indent="-395111" algn="l">
              <a:buSzPct val="75000"/>
              <a:buChar char="•"/>
              <a:defRPr sz="1800"/>
            </a:pPr>
            <a:endParaRPr sz="3200"/>
          </a:p>
          <a:p>
            <a:pPr lvl="0" marL="3946647" indent="-3946647" algn="l">
              <a:buSzPct val="75000"/>
              <a:buChar char="•"/>
              <a:defRPr sz="1800"/>
            </a:pPr>
            <a:r>
              <a:rPr sz="3200"/>
              <a:t>Lab (</a:t>
            </a:r>
            <a:r>
              <a:rPr sz="3200" u="sng"/>
              <a:t>Lab_ID</a:t>
            </a:r>
            <a:r>
              <a:rPr sz="3200"/>
              <a:t>, No_of_PCs)</a:t>
            </a:r>
            <a:endParaRPr sz="3200"/>
          </a:p>
          <a:p>
            <a:pPr lvl="0" marL="395111" indent="-395111" algn="l">
              <a:buSzPct val="75000"/>
              <a:buChar char="•"/>
              <a:defRPr sz="1800"/>
            </a:pPr>
            <a:endParaRPr sz="3200"/>
          </a:p>
          <a:p>
            <a:pPr lvl="0" marL="3946647" indent="-3946647" algn="l">
              <a:buSzPct val="75000"/>
              <a:buChar char="•"/>
              <a:defRPr sz="1800"/>
            </a:pPr>
            <a:r>
              <a:rPr sz="3200"/>
              <a:t>LabAdmin (</a:t>
            </a:r>
            <a:r>
              <a:rPr sz="3200" u="sng"/>
              <a:t>LabAdmin_ ID</a:t>
            </a:r>
            <a:r>
              <a:rPr sz="3200"/>
              <a:t>, Lab_ID , No_Of_Complaints_Handled, Last_Login)</a:t>
            </a:r>
            <a:endParaRPr sz="3200"/>
          </a:p>
          <a:p>
            <a:pPr lvl="0" marL="395111" indent="-395111" algn="l">
              <a:buSzPct val="75000"/>
              <a:buChar char="•"/>
              <a:defRPr sz="1800"/>
            </a:pPr>
            <a:endParaRPr sz="3200"/>
          </a:p>
          <a:p>
            <a:pPr lvl="0" marL="3946647" indent="-3946647" algn="l">
              <a:buSzPct val="75000"/>
              <a:buChar char="•"/>
              <a:defRPr sz="1800"/>
            </a:pPr>
            <a:r>
              <a:rPr sz="3200"/>
              <a:t>Complaint (</a:t>
            </a:r>
            <a:r>
              <a:rPr sz="3200" u="sng"/>
              <a:t>Complaint_ID</a:t>
            </a:r>
            <a:r>
              <a:rPr sz="3200"/>
              <a:t>, Title, Complainer_ID,Status, Date_Of_Complaint)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Entity Attribute Model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5818885" y="749298"/>
            <a:ext cx="1367029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PC</a:t>
            </a:r>
          </a:p>
        </p:txBody>
      </p:sp>
      <p:pic>
        <p:nvPicPr>
          <p:cNvPr id="52" name="image1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2085" y="2603500"/>
            <a:ext cx="9525002" cy="4546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