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55556d488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55556d488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55556d4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55556d4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5578452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5578452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5556d4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5556d4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5556d4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5556d4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537175"/>
            <a:ext cx="4423800" cy="46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/>
        </p:nvSpPr>
        <p:spPr>
          <a:xfrm>
            <a:off x="5532975" y="1450400"/>
            <a:ext cx="318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Auto-Gist the News</a:t>
            </a:r>
            <a:endParaRPr sz="4000"/>
          </a:p>
        </p:txBody>
      </p:sp>
      <p:sp>
        <p:nvSpPr>
          <p:cNvPr id="44" name="Google Shape;44;p13"/>
          <p:cNvSpPr txBox="1"/>
          <p:nvPr/>
        </p:nvSpPr>
        <p:spPr>
          <a:xfrm>
            <a:off x="5532975" y="2826238"/>
            <a:ext cx="318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 News Summarization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/>
          <p:nvPr/>
        </p:nvSpPr>
        <p:spPr>
          <a:xfrm>
            <a:off x="560100" y="1586000"/>
            <a:ext cx="3819600" cy="31608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BART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487" name="Google Shape;487;p22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695400" y="1685625"/>
            <a:ext cx="3343200" cy="2838258"/>
            <a:chOff x="695400" y="1628425"/>
            <a:chExt cx="3343200" cy="2592727"/>
          </a:xfrm>
        </p:grpSpPr>
        <p:sp>
          <p:nvSpPr>
            <p:cNvPr id="495" name="Google Shape;495;p22"/>
            <p:cNvSpPr txBox="1"/>
            <p:nvPr/>
          </p:nvSpPr>
          <p:spPr>
            <a:xfrm>
              <a:off x="1134375" y="1628425"/>
              <a:ext cx="2840700" cy="6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 Denoising Autoencoder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695400" y="2126552"/>
              <a:ext cx="3343200" cy="20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Sequence to sequence model.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solidFill>
                    <a:srgbClr val="292929"/>
                  </a:solidFill>
                  <a:latin typeface="Roboto"/>
                  <a:ea typeface="Roboto"/>
                  <a:cs typeface="Roboto"/>
                  <a:sym typeface="Roboto"/>
                </a:rPr>
                <a:t>BERTlike encoder.</a:t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solidFill>
                    <a:srgbClr val="292929"/>
                  </a:solidFill>
                  <a:latin typeface="Roboto"/>
                  <a:ea typeface="Roboto"/>
                  <a:cs typeface="Roboto"/>
                  <a:sym typeface="Roboto"/>
                </a:rPr>
                <a:t>An autoregressive GPTlike (left-to-right decoder) decoder.</a:t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Why not single directional?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97" name="Google Shape;4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825" y="2290075"/>
            <a:ext cx="4040250" cy="1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 LAYERS 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4134997" y="239387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 banking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05" name="Google Shape;5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13" y="1045263"/>
            <a:ext cx="66770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3"/>
          <p:cNvSpPr txBox="1"/>
          <p:nvPr/>
        </p:nvSpPr>
        <p:spPr>
          <a:xfrm>
            <a:off x="568950" y="3272675"/>
            <a:ext cx="800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28600" rtl="0" algn="l"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Token Masking</a:t>
            </a:r>
            <a:r>
              <a:rPr lang="en" sz="1200">
                <a:solidFill>
                  <a:srgbClr val="292929"/>
                </a:solidFill>
              </a:rPr>
              <a:t> random tokens are sampled and replaced with [MASK] </a:t>
            </a:r>
            <a:endParaRPr sz="1200">
              <a:solidFill>
                <a:srgbClr val="292929"/>
              </a:solidFill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Token Deletion is the same</a:t>
            </a:r>
            <a:r>
              <a:rPr lang="en" sz="1200">
                <a:solidFill>
                  <a:srgbClr val="292929"/>
                </a:solidFill>
              </a:rPr>
              <a:t> as masking but the sampled token is deleted and the model will add a new token at those places.</a:t>
            </a:r>
            <a:endParaRPr sz="1200">
              <a:solidFill>
                <a:srgbClr val="292929"/>
              </a:solidFill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Token Infilling</a:t>
            </a:r>
            <a:r>
              <a:rPr lang="en" sz="1200">
                <a:solidFill>
                  <a:srgbClr val="292929"/>
                </a:solidFill>
              </a:rPr>
              <a:t> a number of text spans, i.e. contiguous group tokens, are sampled, and then they are replaced by the [MASK] token.</a:t>
            </a:r>
            <a:endParaRPr sz="1200">
              <a:solidFill>
                <a:srgbClr val="292929"/>
              </a:solidFill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Sentence Permutation</a:t>
            </a:r>
            <a:r>
              <a:rPr lang="en" sz="1200">
                <a:solidFill>
                  <a:srgbClr val="292929"/>
                </a:solidFill>
              </a:rPr>
              <a:t> random shuffling of the sentences from text.</a:t>
            </a:r>
            <a:endParaRPr sz="1200">
              <a:solidFill>
                <a:srgbClr val="292929"/>
              </a:solidFill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Document Rotation</a:t>
            </a:r>
            <a:r>
              <a:rPr lang="en" sz="1200">
                <a:solidFill>
                  <a:srgbClr val="292929"/>
                </a:solidFill>
              </a:rPr>
              <a:t> a token is chosen randomly to be the start of the document, the section before the starting token is appended at the end.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/>
          <p:nvPr/>
        </p:nvSpPr>
        <p:spPr>
          <a:xfrm>
            <a:off x="5994300" y="990725"/>
            <a:ext cx="3022800" cy="22128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378900" y="1488600"/>
            <a:ext cx="2628900" cy="14868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sentences are important?</a:t>
            </a: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6196502" y="1002013"/>
            <a:ext cx="2166471" cy="882725"/>
            <a:chOff x="5867777" y="488896"/>
            <a:chExt cx="2166471" cy="882725"/>
          </a:xfrm>
        </p:grpSpPr>
        <p:sp>
          <p:nvSpPr>
            <p:cNvPr id="515" name="Google Shape;515;p24"/>
            <p:cNvSpPr txBox="1"/>
            <p:nvPr/>
          </p:nvSpPr>
          <p:spPr>
            <a:xfrm>
              <a:off x="5867777" y="48889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F1- Measure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742375" y="1631896"/>
            <a:ext cx="2019885" cy="1002908"/>
            <a:chOff x="6014367" y="958746"/>
            <a:chExt cx="2019885" cy="1002908"/>
          </a:xfrm>
        </p:grpSpPr>
        <p:sp>
          <p:nvSpPr>
            <p:cNvPr id="518" name="Google Shape;518;p24"/>
            <p:cNvSpPr txBox="1"/>
            <p:nvPr/>
          </p:nvSpPr>
          <p:spPr>
            <a:xfrm>
              <a:off x="6053052" y="95874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Rouge Score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p24"/>
            <p:cNvSpPr txBox="1"/>
            <p:nvPr/>
          </p:nvSpPr>
          <p:spPr>
            <a:xfrm>
              <a:off x="6014367" y="1290554"/>
              <a:ext cx="1981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Recall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-Oriented Understudy for Gist Evaluation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24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521" name="Google Shape;521;p24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522" name="Google Shape;522;p24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4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9" name="Google Shape;599;p24"/>
          <p:cNvCxnSpPr>
            <a:endCxn id="512" idx="3"/>
          </p:cNvCxnSpPr>
          <p:nvPr/>
        </p:nvCxnSpPr>
        <p:spPr>
          <a:xfrm flipH="1">
            <a:off x="3007800" y="1766100"/>
            <a:ext cx="930300" cy="46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00" name="Google Shape;600;p24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601" name="Google Shape;601;p24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System Summary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p24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3" name="Google Shape;603;p24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604" name="Google Shape;604;p24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Reference Summary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p24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06" name="Google Shape;606;p24"/>
          <p:cNvCxnSpPr>
            <a:stCxn id="604" idx="0"/>
            <a:endCxn id="596" idx="2"/>
          </p:cNvCxnSpPr>
          <p:nvPr/>
        </p:nvCxnSpPr>
        <p:spPr>
          <a:xfrm rot="-5400000">
            <a:off x="2426402" y="2938563"/>
            <a:ext cx="1242300" cy="99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7" name="Google Shape;607;p24"/>
          <p:cNvCxnSpPr>
            <a:stCxn id="601" idx="0"/>
            <a:endCxn id="597" idx="6"/>
          </p:cNvCxnSpPr>
          <p:nvPr/>
        </p:nvCxnSpPr>
        <p:spPr>
          <a:xfrm flipH="1" rot="5400000">
            <a:off x="5475319" y="2938579"/>
            <a:ext cx="1242300" cy="99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08" name="Google Shape;6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50" y="1412588"/>
            <a:ext cx="1649301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4"/>
          <p:cNvSpPr txBox="1"/>
          <p:nvPr/>
        </p:nvSpPr>
        <p:spPr>
          <a:xfrm>
            <a:off x="6279438" y="1925875"/>
            <a:ext cx="50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24"/>
          <p:cNvCxnSpPr>
            <a:stCxn id="609" idx="3"/>
          </p:cNvCxnSpPr>
          <p:nvPr/>
        </p:nvCxnSpPr>
        <p:spPr>
          <a:xfrm>
            <a:off x="6781338" y="2087425"/>
            <a:ext cx="191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4"/>
          <p:cNvSpPr txBox="1"/>
          <p:nvPr/>
        </p:nvSpPr>
        <p:spPr>
          <a:xfrm>
            <a:off x="7183113" y="1834463"/>
            <a:ext cx="23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Overlapping words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24"/>
          <p:cNvSpPr txBox="1"/>
          <p:nvPr/>
        </p:nvSpPr>
        <p:spPr>
          <a:xfrm>
            <a:off x="7099513" y="2032563"/>
            <a:ext cx="23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words in reference summary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24"/>
          <p:cNvSpPr txBox="1"/>
          <p:nvPr/>
        </p:nvSpPr>
        <p:spPr>
          <a:xfrm>
            <a:off x="6196500" y="2499525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24"/>
          <p:cNvCxnSpPr>
            <a:stCxn id="613" idx="3"/>
          </p:cNvCxnSpPr>
          <p:nvPr/>
        </p:nvCxnSpPr>
        <p:spPr>
          <a:xfrm>
            <a:off x="6864300" y="2661075"/>
            <a:ext cx="1914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24"/>
          <p:cNvSpPr txBox="1"/>
          <p:nvPr/>
        </p:nvSpPr>
        <p:spPr>
          <a:xfrm>
            <a:off x="7183113" y="2401663"/>
            <a:ext cx="23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Overlapping words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24"/>
          <p:cNvSpPr txBox="1"/>
          <p:nvPr/>
        </p:nvSpPr>
        <p:spPr>
          <a:xfrm>
            <a:off x="7099513" y="2599763"/>
            <a:ext cx="23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words in system summary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7" name="Google Shape;617;p24"/>
          <p:cNvCxnSpPr>
            <a:stCxn id="598" idx="4"/>
            <a:endCxn id="511" idx="1"/>
          </p:cNvCxnSpPr>
          <p:nvPr/>
        </p:nvCxnSpPr>
        <p:spPr>
          <a:xfrm flipH="1" rot="-5400000">
            <a:off x="5446600" y="1549400"/>
            <a:ext cx="324900" cy="77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8" name="Google Shape;618;p24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5"/>
          <p:cNvSpPr/>
          <p:nvPr/>
        </p:nvSpPr>
        <p:spPr>
          <a:xfrm>
            <a:off x="6198019" y="1676938"/>
            <a:ext cx="23646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3869975" y="1838050"/>
            <a:ext cx="1664700" cy="7467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Rouge Score?</a:t>
            </a:r>
            <a:endParaRPr/>
          </a:p>
        </p:txBody>
      </p:sp>
      <p:sp>
        <p:nvSpPr>
          <p:cNvPr id="626" name="Google Shape;626;p25"/>
          <p:cNvSpPr txBox="1"/>
          <p:nvPr/>
        </p:nvSpPr>
        <p:spPr>
          <a:xfrm>
            <a:off x="3893850" y="1894150"/>
            <a:ext cx="1664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Rouge Score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7" name="Google Shape;627;p25"/>
          <p:cNvGrpSpPr/>
          <p:nvPr/>
        </p:nvGrpSpPr>
        <p:grpSpPr>
          <a:xfrm>
            <a:off x="3698535" y="3514875"/>
            <a:ext cx="2186085" cy="1066800"/>
            <a:chOff x="5811356" y="1121650"/>
            <a:chExt cx="2773516" cy="1066800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6603671" y="16438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Skip-gram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occurrences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6773017" y="12129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Rough-S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0" name="Google Shape;630;p25"/>
            <p:cNvSpPr txBox="1"/>
            <p:nvPr/>
          </p:nvSpPr>
          <p:spPr>
            <a:xfrm>
              <a:off x="5811356" y="11216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1" name="Google Shape;631;p25"/>
          <p:cNvGrpSpPr/>
          <p:nvPr/>
        </p:nvGrpSpPr>
        <p:grpSpPr>
          <a:xfrm>
            <a:off x="1082079" y="1734088"/>
            <a:ext cx="2027740" cy="1066813"/>
            <a:chOff x="5811388" y="824063"/>
            <a:chExt cx="2572622" cy="1066813"/>
          </a:xfrm>
        </p:grpSpPr>
        <p:sp>
          <p:nvSpPr>
            <p:cNvPr id="632" name="Google Shape;632;p25"/>
            <p:cNvSpPr txBox="1"/>
            <p:nvPr/>
          </p:nvSpPr>
          <p:spPr>
            <a:xfrm>
              <a:off x="6402802" y="11558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N-gram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5811388" y="82407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4" name="Google Shape;634;p25"/>
            <p:cNvSpPr txBox="1"/>
            <p:nvPr/>
          </p:nvSpPr>
          <p:spPr>
            <a:xfrm>
              <a:off x="6601709" y="82406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Rouge-N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5" name="Google Shape;635;p25"/>
          <p:cNvSpPr/>
          <p:nvPr/>
        </p:nvSpPr>
        <p:spPr>
          <a:xfrm>
            <a:off x="913644" y="1676938"/>
            <a:ext cx="23646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3520019" y="3344050"/>
            <a:ext cx="23646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5"/>
          <p:cNvGrpSpPr/>
          <p:nvPr/>
        </p:nvGrpSpPr>
        <p:grpSpPr>
          <a:xfrm>
            <a:off x="6198025" y="1718225"/>
            <a:ext cx="2272245" cy="1066800"/>
            <a:chOff x="5702043" y="1121663"/>
            <a:chExt cx="2882828" cy="1066800"/>
          </a:xfrm>
        </p:grpSpPr>
        <p:sp>
          <p:nvSpPr>
            <p:cNvPr id="638" name="Google Shape;638;p25"/>
            <p:cNvSpPr txBox="1"/>
            <p:nvPr/>
          </p:nvSpPr>
          <p:spPr>
            <a:xfrm>
              <a:off x="6603671" y="16438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Longest Matching Sequence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6773017" y="12129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Rouge-L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0" name="Google Shape;640;p25"/>
            <p:cNvSpPr txBox="1"/>
            <p:nvPr/>
          </p:nvSpPr>
          <p:spPr>
            <a:xfrm>
              <a:off x="5702043" y="1121663"/>
              <a:ext cx="7386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41" name="Google Shape;641;p25"/>
          <p:cNvCxnSpPr>
            <a:stCxn id="626" idx="1"/>
            <a:endCxn id="635" idx="3"/>
          </p:cNvCxnSpPr>
          <p:nvPr/>
        </p:nvCxnSpPr>
        <p:spPr>
          <a:xfrm rot="10800000">
            <a:off x="3278250" y="2267500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5"/>
          <p:cNvCxnSpPr>
            <a:stCxn id="626" idx="3"/>
            <a:endCxn id="640" idx="1"/>
          </p:cNvCxnSpPr>
          <p:nvPr/>
        </p:nvCxnSpPr>
        <p:spPr>
          <a:xfrm flipH="1" rot="10800000">
            <a:off x="5558550" y="2251600"/>
            <a:ext cx="639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5"/>
          <p:cNvCxnSpPr/>
          <p:nvPr/>
        </p:nvCxnSpPr>
        <p:spPr>
          <a:xfrm rot="10800000">
            <a:off x="4722150" y="2584750"/>
            <a:ext cx="8100" cy="8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649" name="Google Shape;649;p2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Google Shape;650;p26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651" name="Google Shape;651;p26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26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653" name="Google Shape;653;p26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26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700" name="Google Shape;700;p26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701" name="Google Shape;701;p26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2" name="Google Shape;702;p26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Changing model parameters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3" name="Google Shape;703;p26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6342502" y="1178050"/>
            <a:ext cx="2344332" cy="1156400"/>
            <a:chOff x="6342502" y="1178050"/>
            <a:chExt cx="2344332" cy="1156400"/>
          </a:xfrm>
        </p:grpSpPr>
        <p:grpSp>
          <p:nvGrpSpPr>
            <p:cNvPr id="705" name="Google Shape;705;p26"/>
            <p:cNvGrpSpPr/>
            <p:nvPr/>
          </p:nvGrpSpPr>
          <p:grpSpPr>
            <a:xfrm>
              <a:off x="6342502" y="1509850"/>
              <a:ext cx="2344332" cy="824600"/>
              <a:chOff x="39048" y="2087436"/>
              <a:chExt cx="2479200" cy="824600"/>
            </a:xfrm>
          </p:grpSpPr>
          <p:sp>
            <p:nvSpPr>
              <p:cNvPr id="706" name="Google Shape;706;p26"/>
              <p:cNvSpPr txBox="1"/>
              <p:nvPr/>
            </p:nvSpPr>
            <p:spPr>
              <a:xfrm>
                <a:off x="39048" y="2087436"/>
                <a:ext cx="2479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Summary Comparison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7" name="Google Shape;707;p26"/>
              <p:cNvSpPr txBox="1"/>
              <p:nvPr/>
            </p:nvSpPr>
            <p:spPr>
              <a:xfrm>
                <a:off x="176870" y="2429036"/>
                <a:ext cx="234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BART and PEGASUS model generate summary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8" name="Google Shape;708;p26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9" name="Google Shape;709;p26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710" name="Google Shape;710;p26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711" name="Google Shape;711;p26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Different dataset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2" name="Google Shape;712;p26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Model training on dataset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3" name="Google Shape;713;p26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737900" y="2927753"/>
            <a:ext cx="1948898" cy="1929006"/>
            <a:chOff x="6737900" y="2927753"/>
            <a:chExt cx="1948898" cy="1929006"/>
          </a:xfrm>
        </p:grpSpPr>
        <p:grpSp>
          <p:nvGrpSpPr>
            <p:cNvPr id="715" name="Google Shape;715;p26"/>
            <p:cNvGrpSpPr/>
            <p:nvPr/>
          </p:nvGrpSpPr>
          <p:grpSpPr>
            <a:xfrm>
              <a:off x="6737900" y="3284885"/>
              <a:ext cx="1948888" cy="1571875"/>
              <a:chOff x="457193" y="2087425"/>
              <a:chExt cx="2061007" cy="1571875"/>
            </a:xfrm>
          </p:grpSpPr>
          <p:sp>
            <p:nvSpPr>
              <p:cNvPr id="716" name="Google Shape;716;p26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Visuals Generation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7" name="Google Shape;717;p26"/>
              <p:cNvSpPr txBox="1"/>
              <p:nvPr/>
            </p:nvSpPr>
            <p:spPr>
              <a:xfrm>
                <a:off x="457193" y="2429000"/>
                <a:ext cx="2061000" cy="12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Loss graph, different n-grams, Effect on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Rogue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score when summary words tuning 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8" name="Google Shape;718;p26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Conclusion</a:t>
            </a:r>
            <a:endParaRPr sz="2820"/>
          </a:p>
        </p:txBody>
      </p:sp>
      <p:sp>
        <p:nvSpPr>
          <p:cNvPr id="724" name="Google Shape;724;p27"/>
          <p:cNvSpPr txBox="1"/>
          <p:nvPr/>
        </p:nvSpPr>
        <p:spPr>
          <a:xfrm>
            <a:off x="1104425" y="1341100"/>
            <a:ext cx="659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can be said that the abstractive summarization models work on machine learning and deep learning models which can generate the summary in a meaningful way.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Char char="●"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Generated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summary’s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context may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differ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from the actual context or article given but try to give gist of the entire article.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Abstractive summarization model may generate the summary based on its own interpretation to make it more suitable and reflect the idea of the article as a whole.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 txBox="1"/>
          <p:nvPr>
            <p:ph type="title"/>
          </p:nvPr>
        </p:nvSpPr>
        <p:spPr>
          <a:xfrm>
            <a:off x="191275" y="1335800"/>
            <a:ext cx="580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</p:txBody>
      </p:sp>
      <p:pic>
        <p:nvPicPr>
          <p:cNvPr id="730" name="Google Shape;7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992" y="988675"/>
            <a:ext cx="1802208" cy="3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8"/>
          <p:cNvSpPr txBox="1"/>
          <p:nvPr/>
        </p:nvSpPr>
        <p:spPr>
          <a:xfrm>
            <a:off x="1420725" y="2319300"/>
            <a:ext cx="375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Bansi Mehta (bansi.mehta@dal.ca)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Patel (deep.patel@dal.ca)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Janvi Patel (janvi.patel@dal.ca)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Sanket Shah (sanket.shah@dal.ca)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411475"/>
            <a:ext cx="82296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sz="4100"/>
          </a:p>
        </p:txBody>
      </p:sp>
      <p:grpSp>
        <p:nvGrpSpPr>
          <p:cNvPr id="50" name="Google Shape;50;p14"/>
          <p:cNvGrpSpPr/>
          <p:nvPr/>
        </p:nvGrpSpPr>
        <p:grpSpPr>
          <a:xfrm>
            <a:off x="4841649" y="1050488"/>
            <a:ext cx="3578701" cy="1024438"/>
            <a:chOff x="3297249" y="1027913"/>
            <a:chExt cx="3578701" cy="1024438"/>
          </a:xfrm>
        </p:grpSpPr>
        <p:sp>
          <p:nvSpPr>
            <p:cNvPr id="51" name="Google Shape;51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52" name="Google Shape;52;p14"/>
            <p:cNvGrpSpPr/>
            <p:nvPr/>
          </p:nvGrpSpPr>
          <p:grpSpPr>
            <a:xfrm>
              <a:off x="3969538" y="1027913"/>
              <a:ext cx="2906413" cy="1024438"/>
              <a:chOff x="3969538" y="1108675"/>
              <a:chExt cx="2906413" cy="1024438"/>
            </a:xfrm>
          </p:grpSpPr>
          <p:sp>
            <p:nvSpPr>
              <p:cNvPr id="53" name="Google Shape;53;p14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Importance of News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" name="Google Shape;54;p14"/>
              <p:cNvSpPr txBox="1"/>
              <p:nvPr/>
            </p:nvSpPr>
            <p:spPr>
              <a:xfrm>
                <a:off x="3969550" y="1450313"/>
                <a:ext cx="2906400" cy="68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important to stay up to date for events happening around the world.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5" name="Google Shape;55;p14"/>
          <p:cNvGrpSpPr/>
          <p:nvPr/>
        </p:nvGrpSpPr>
        <p:grpSpPr>
          <a:xfrm>
            <a:off x="978604" y="1513897"/>
            <a:ext cx="2653421" cy="2696472"/>
            <a:chOff x="3525722" y="1985800"/>
            <a:chExt cx="2702609" cy="2746178"/>
          </a:xfrm>
        </p:grpSpPr>
        <p:sp>
          <p:nvSpPr>
            <p:cNvPr id="56" name="Google Shape;56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4841648" y="2525425"/>
            <a:ext cx="3578702" cy="863600"/>
            <a:chOff x="3297248" y="2502850"/>
            <a:chExt cx="3578702" cy="863600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3969550" y="2502850"/>
              <a:ext cx="2906400" cy="863600"/>
              <a:chOff x="3581362" y="1153902"/>
              <a:chExt cx="2906400" cy="863600"/>
            </a:xfrm>
          </p:grpSpPr>
          <p:sp>
            <p:nvSpPr>
              <p:cNvPr id="115" name="Google Shape;115;p14"/>
              <p:cNvSpPr txBox="1"/>
              <p:nvPr/>
            </p:nvSpPr>
            <p:spPr>
              <a:xfrm>
                <a:off x="3581362" y="1153902"/>
                <a:ext cx="2906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Lack of Time To Read The News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6" name="Google Shape;116;p14"/>
              <p:cNvSpPr txBox="1"/>
              <p:nvPr/>
            </p:nvSpPr>
            <p:spPr>
              <a:xfrm>
                <a:off x="3581363" y="1495502"/>
                <a:ext cx="2906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Most of people wants to read the news but cannot due to lack of time.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" name="Google Shape;117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4841648" y="4000375"/>
            <a:ext cx="3578702" cy="673400"/>
            <a:chOff x="3297248" y="3977800"/>
            <a:chExt cx="3578702" cy="673400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3969549" y="3977800"/>
              <a:ext cx="2906402" cy="673400"/>
              <a:chOff x="3581362" y="2254813"/>
              <a:chExt cx="2906402" cy="673400"/>
            </a:xfrm>
          </p:grpSpPr>
          <p:sp>
            <p:nvSpPr>
              <p:cNvPr id="120" name="Google Shape;120;p14"/>
              <p:cNvSpPr txBox="1"/>
              <p:nvPr/>
            </p:nvSpPr>
            <p:spPr>
              <a:xfrm>
                <a:off x="3581362" y="2254813"/>
                <a:ext cx="2810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Precise &amp; Concise News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3581363" y="2596413"/>
                <a:ext cx="2906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news should be accurate and succinct to read.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2" name="Google Shape;122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123" name="Google Shape;123;p14"/>
          <p:cNvCxnSpPr>
            <a:stCxn id="51" idx="4"/>
            <a:endCxn id="117" idx="0"/>
          </p:cNvCxnSpPr>
          <p:nvPr/>
        </p:nvCxnSpPr>
        <p:spPr>
          <a:xfrm>
            <a:off x="5139699" y="1728549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17" idx="4"/>
            <a:endCxn id="122" idx="0"/>
          </p:cNvCxnSpPr>
          <p:nvPr/>
        </p:nvCxnSpPr>
        <p:spPr>
          <a:xfrm>
            <a:off x="5139698" y="3208273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556350" y="3371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Automatic News Text Summarization?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998675" y="1034975"/>
            <a:ext cx="2934900" cy="35574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6172202" y="1150325"/>
            <a:ext cx="2601344" cy="3442075"/>
            <a:chOff x="695393" y="1859075"/>
            <a:chExt cx="3343200" cy="3442075"/>
          </a:xfrm>
        </p:grpSpPr>
        <p:sp>
          <p:nvSpPr>
            <p:cNvPr id="132" name="Google Shape;132;p15"/>
            <p:cNvSpPr txBox="1"/>
            <p:nvPr/>
          </p:nvSpPr>
          <p:spPr>
            <a:xfrm>
              <a:off x="873901" y="1859075"/>
              <a:ext cx="2986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Lots of Data Everyday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695393" y="2410350"/>
              <a:ext cx="3343200" cy="28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 of articles get printed or posted daily with an average of 200.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solidFill>
                    <a:srgbClr val="292929"/>
                  </a:solidFill>
                  <a:latin typeface="Roboto"/>
                  <a:ea typeface="Roboto"/>
                  <a:cs typeface="Roboto"/>
                  <a:sym typeface="Roboto"/>
                </a:rPr>
                <a:t>Making everything automatic makes it easier and faster for everyone.</a:t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solidFill>
                    <a:srgbClr val="292929"/>
                  </a:solidFill>
                  <a:latin typeface="Roboto"/>
                  <a:ea typeface="Roboto"/>
                  <a:cs typeface="Roboto"/>
                  <a:sym typeface="Roboto"/>
                </a:rPr>
                <a:t>Automatic Summarization will lessen the human efforts.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90" y="1092662"/>
            <a:ext cx="5566134" cy="35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types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5683350" y="3550875"/>
            <a:ext cx="3309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683350" y="1219200"/>
            <a:ext cx="3309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457125" y="1219157"/>
            <a:ext cx="1222740" cy="2516543"/>
            <a:chOff x="-2050539" y="1195241"/>
            <a:chExt cx="1087557" cy="2238519"/>
          </a:xfrm>
        </p:grpSpPr>
        <p:sp>
          <p:nvSpPr>
            <p:cNvPr id="144" name="Google Shape;144;p16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16"/>
            <p:cNvGrpSpPr/>
            <p:nvPr/>
          </p:nvGrpSpPr>
          <p:grpSpPr>
            <a:xfrm>
              <a:off x="-1837552" y="1587475"/>
              <a:ext cx="691023" cy="562245"/>
              <a:chOff x="-3597915" y="995403"/>
              <a:chExt cx="1552860" cy="1263473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Google Shape;180;p16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457229" y="2075312"/>
            <a:ext cx="2588083" cy="2656316"/>
            <a:chOff x="-2362222" y="2639837"/>
            <a:chExt cx="2038181" cy="2091917"/>
          </a:xfrm>
        </p:grpSpPr>
        <p:sp>
          <p:nvSpPr>
            <p:cNvPr id="187" name="Google Shape;187;p16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Types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5811587" y="3608025"/>
            <a:ext cx="3181087" cy="1066800"/>
            <a:chOff x="5811388" y="3608025"/>
            <a:chExt cx="2743973" cy="1066800"/>
          </a:xfrm>
        </p:grpSpPr>
        <p:sp>
          <p:nvSpPr>
            <p:cNvPr id="233" name="Google Shape;233;p16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6254361" y="3735825"/>
              <a:ext cx="230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Abstractive Summarization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EA48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2400" u="none" cap="none" strike="noStrike">
                <a:solidFill>
                  <a:srgbClr val="EA48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36" name="Google Shape;236;p16"/>
          <p:cNvCxnSpPr>
            <a:stCxn id="142" idx="3"/>
            <a:endCxn id="141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6"/>
          <p:cNvCxnSpPr>
            <a:stCxn id="142" idx="3"/>
            <a:endCxn id="140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8" name="Google Shape;238;p16"/>
          <p:cNvGrpSpPr/>
          <p:nvPr/>
        </p:nvGrpSpPr>
        <p:grpSpPr>
          <a:xfrm>
            <a:off x="5811419" y="1248317"/>
            <a:ext cx="3267906" cy="1113419"/>
            <a:chOff x="5811388" y="1276350"/>
            <a:chExt cx="3267906" cy="1066800"/>
          </a:xfrm>
        </p:grpSpPr>
        <p:sp>
          <p:nvSpPr>
            <p:cNvPr id="239" name="Google Shape;239;p16"/>
            <p:cNvSpPr txBox="1"/>
            <p:nvPr/>
          </p:nvSpPr>
          <p:spPr>
            <a:xfrm>
              <a:off x="6602494" y="1814324"/>
              <a:ext cx="2476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Most relevant and important are identified and extracted to generate the summary.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2400" u="none" cap="none" strike="noStrike">
                <a:solidFill>
                  <a:srgbClr val="E99B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6424750" y="1357563"/>
              <a:ext cx="2588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Extractive Summarization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2" name="Google Shape;242;p16"/>
          <p:cNvSpPr txBox="1"/>
          <p:nvPr/>
        </p:nvSpPr>
        <p:spPr>
          <a:xfrm>
            <a:off x="6638275" y="3966475"/>
            <a:ext cx="235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Sentences are generated from content maintaining the relevance, the meaning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3862600" y="266805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3862588" y="1715863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457199" y="1415082"/>
            <a:ext cx="2909328" cy="2471118"/>
            <a:chOff x="726125" y="238125"/>
            <a:chExt cx="6167750" cy="5238750"/>
          </a:xfrm>
        </p:grpSpPr>
        <p:sp>
          <p:nvSpPr>
            <p:cNvPr id="250" name="Google Shape;250;p17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457200" y="2999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4803300" y="823396"/>
            <a:ext cx="2628900" cy="7404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CNN and Daily Mail</a:t>
            </a:r>
            <a:endParaRPr sz="1700"/>
          </a:p>
        </p:txBody>
      </p:sp>
      <p:sp>
        <p:nvSpPr>
          <p:cNvPr id="315" name="Google Shape;315;p17"/>
          <p:cNvSpPr txBox="1"/>
          <p:nvPr/>
        </p:nvSpPr>
        <p:spPr>
          <a:xfrm>
            <a:off x="3966088" y="1849213"/>
            <a:ext cx="446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column that contains news.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966100" y="2801400"/>
            <a:ext cx="446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Highlight column that can be used as reference for summary.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3862588" y="3620213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5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31% from CNN and 69% from daily mail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3693400" y="3560525"/>
            <a:ext cx="929700" cy="97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300K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329" name="Google Shape;329;p18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333" name="Google Shape;333;p18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News Articles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18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336" name="Google Shape;336;p18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18"/>
          <p:cNvSpPr txBox="1"/>
          <p:nvPr/>
        </p:nvSpPr>
        <p:spPr>
          <a:xfrm>
            <a:off x="3597550" y="1869026"/>
            <a:ext cx="1948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PreProcessing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341" name="Google Shape;341;p18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350" name="Google Shape;350;p18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BART, PEGASUS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Google Shape;352;p18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8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355" name="Google Shape;355;p18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Tuning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18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358" name="Google Shape;358;p18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8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Rouge Score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361" name="Google Shape;361;p18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" name="Google Shape;363;p18"/>
          <p:cNvCxnSpPr>
            <a:stCxn id="326" idx="6"/>
            <a:endCxn id="324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18"/>
          <p:cNvCxnSpPr>
            <a:stCxn id="324" idx="6"/>
            <a:endCxn id="325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18"/>
          <p:cNvCxnSpPr>
            <a:stCxn id="325" idx="3"/>
            <a:endCxn id="323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18"/>
          <p:cNvCxnSpPr>
            <a:stCxn id="323" idx="2"/>
            <a:endCxn id="353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457200" y="1248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372" name="Google Shape;372;p19"/>
          <p:cNvGrpSpPr/>
          <p:nvPr/>
        </p:nvGrpSpPr>
        <p:grpSpPr>
          <a:xfrm>
            <a:off x="557725" y="1659225"/>
            <a:ext cx="4152350" cy="671250"/>
            <a:chOff x="-298600" y="2123450"/>
            <a:chExt cx="4152350" cy="671250"/>
          </a:xfrm>
        </p:grpSpPr>
        <p:sp>
          <p:nvSpPr>
            <p:cNvPr id="373" name="Google Shape;373;p19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-298600" y="2123450"/>
              <a:ext cx="3346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  to lower case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-138900" y="2462900"/>
              <a:ext cx="3186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en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string# asfec      with funny characters.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557725" y="2625025"/>
            <a:ext cx="4152350" cy="663600"/>
            <a:chOff x="-298600" y="3089250"/>
            <a:chExt cx="4152350" cy="663600"/>
          </a:xfrm>
        </p:grpSpPr>
        <p:sp>
          <p:nvSpPr>
            <p:cNvPr id="377" name="Google Shape;377;p19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-298600" y="3089250"/>
              <a:ext cx="345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Remove all Non-english words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-193300" y="3421050"/>
              <a:ext cx="324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a  string# asfec      with funny characters.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" name="Google Shape;380;p19"/>
          <p:cNvGrpSpPr/>
          <p:nvPr/>
        </p:nvGrpSpPr>
        <p:grpSpPr>
          <a:xfrm>
            <a:off x="780825" y="3590800"/>
            <a:ext cx="3929250" cy="671250"/>
            <a:chOff x="-75500" y="4055025"/>
            <a:chExt cx="3929250" cy="671250"/>
          </a:xfrm>
        </p:grpSpPr>
        <p:sp>
          <p:nvSpPr>
            <p:cNvPr id="381" name="Google Shape;381;p19"/>
            <p:cNvSpPr/>
            <p:nvPr/>
          </p:nvSpPr>
          <p:spPr>
            <a:xfrm>
              <a:off x="3249250" y="408385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-75500" y="4055025"/>
              <a:ext cx="318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Remove special characters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383;p19"/>
            <p:cNvSpPr txBox="1"/>
            <p:nvPr/>
          </p:nvSpPr>
          <p:spPr>
            <a:xfrm>
              <a:off x="15000" y="4394475"/>
              <a:ext cx="309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a  string#      with funny characters.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4" name="Google Shape;384;p19"/>
          <p:cNvCxnSpPr>
            <a:stCxn id="373" idx="0"/>
            <a:endCxn id="385" idx="4"/>
          </p:cNvCxnSpPr>
          <p:nvPr/>
        </p:nvCxnSpPr>
        <p:spPr>
          <a:xfrm rot="10800000">
            <a:off x="4407825" y="1331400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9"/>
          <p:cNvCxnSpPr>
            <a:stCxn id="377" idx="0"/>
            <a:endCxn id="373" idx="4"/>
          </p:cNvCxnSpPr>
          <p:nvPr/>
        </p:nvCxnSpPr>
        <p:spPr>
          <a:xfrm rot="10800000">
            <a:off x="4407825" y="2297188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9"/>
          <p:cNvCxnSpPr>
            <a:stCxn id="381" idx="0"/>
            <a:endCxn id="377" idx="4"/>
          </p:cNvCxnSpPr>
          <p:nvPr/>
        </p:nvCxnSpPr>
        <p:spPr>
          <a:xfrm rot="10800000">
            <a:off x="4407825" y="3262925"/>
            <a:ext cx="0" cy="35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9"/>
          <p:cNvCxnSpPr>
            <a:stCxn id="389" idx="0"/>
            <a:endCxn id="381" idx="4"/>
          </p:cNvCxnSpPr>
          <p:nvPr/>
        </p:nvCxnSpPr>
        <p:spPr>
          <a:xfrm rot="10800000">
            <a:off x="4407825" y="4224150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19"/>
          <p:cNvSpPr txBox="1"/>
          <p:nvPr/>
        </p:nvSpPr>
        <p:spPr>
          <a:xfrm>
            <a:off x="717425" y="4471650"/>
            <a:ext cx="30948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Remove excessive space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4105575" y="4471650"/>
            <a:ext cx="604500" cy="6045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1" name="Google Shape;391;p19"/>
          <p:cNvGrpSpPr/>
          <p:nvPr/>
        </p:nvGrpSpPr>
        <p:grpSpPr>
          <a:xfrm>
            <a:off x="557725" y="618113"/>
            <a:ext cx="4152350" cy="713200"/>
            <a:chOff x="-298600" y="1082338"/>
            <a:chExt cx="4152350" cy="713200"/>
          </a:xfrm>
        </p:grpSpPr>
        <p:sp>
          <p:nvSpPr>
            <p:cNvPr id="385" name="Google Shape;385;p19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19"/>
            <p:cNvSpPr txBox="1"/>
            <p:nvPr/>
          </p:nvSpPr>
          <p:spPr>
            <a:xfrm>
              <a:off x="-66300" y="1082338"/>
              <a:ext cx="325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Remove Non-Ascii characters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93;p19"/>
            <p:cNvSpPr txBox="1"/>
            <p:nvPr/>
          </p:nvSpPr>
          <p:spPr>
            <a:xfrm>
              <a:off x="-298600" y="1414150"/>
              <a:ext cx="345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àA string# asfec      withé fuünny charactersß.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4" name="Google Shape;394;p19"/>
          <p:cNvSpPr txBox="1"/>
          <p:nvPr/>
        </p:nvSpPr>
        <p:spPr>
          <a:xfrm>
            <a:off x="5010825" y="863150"/>
            <a:ext cx="3590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string# asfec      with funny characters.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5010825" y="1823325"/>
            <a:ext cx="3186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string# asfec      with funny characters.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5010825" y="2757038"/>
            <a:ext cx="3247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string#      with funny characters.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5028800" y="3777850"/>
            <a:ext cx="309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string      with funny characters.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717425" y="4719150"/>
            <a:ext cx="309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string      with funny characters.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5028800" y="4570050"/>
            <a:ext cx="309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string with funny characters.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/>
          <p:nvPr/>
        </p:nvSpPr>
        <p:spPr>
          <a:xfrm>
            <a:off x="7258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681575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PEGASUS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Pre-training with Extracted Gap-Sentences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0"/>
          <p:cNvGrpSpPr/>
          <p:nvPr/>
        </p:nvGrpSpPr>
        <p:grpSpPr>
          <a:xfrm>
            <a:off x="7385706" y="2571186"/>
            <a:ext cx="939063" cy="912750"/>
            <a:chOff x="6452356" y="2349928"/>
            <a:chExt cx="939063" cy="912750"/>
          </a:xfrm>
        </p:grpSpPr>
        <p:sp>
          <p:nvSpPr>
            <p:cNvPr id="408" name="Google Shape;408;p20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0"/>
          <p:cNvGrpSpPr/>
          <p:nvPr/>
        </p:nvGrpSpPr>
        <p:grpSpPr>
          <a:xfrm>
            <a:off x="808500" y="2529725"/>
            <a:ext cx="949783" cy="995673"/>
            <a:chOff x="-2429875" y="2285350"/>
            <a:chExt cx="949783" cy="995673"/>
          </a:xfrm>
        </p:grpSpPr>
        <p:sp>
          <p:nvSpPr>
            <p:cNvPr id="430" name="Google Shape;430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0"/>
          <p:cNvGrpSpPr/>
          <p:nvPr/>
        </p:nvGrpSpPr>
        <p:grpSpPr>
          <a:xfrm>
            <a:off x="292800" y="1211750"/>
            <a:ext cx="1981210" cy="3852013"/>
            <a:chOff x="788025" y="1211750"/>
            <a:chExt cx="1981210" cy="3852013"/>
          </a:xfrm>
        </p:grpSpPr>
        <p:sp>
          <p:nvSpPr>
            <p:cNvPr id="440" name="Google Shape;440;p20"/>
            <p:cNvSpPr txBox="1"/>
            <p:nvPr/>
          </p:nvSpPr>
          <p:spPr>
            <a:xfrm>
              <a:off x="788025" y="4058587"/>
              <a:ext cx="1981200" cy="6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29292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lang="en" sz="1200">
                  <a:solidFill>
                    <a:srgbClr val="29292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 sentence is masked with [MASK1] and used as target generation text (GSG).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 txBox="1"/>
            <p:nvPr/>
          </p:nvSpPr>
          <p:spPr>
            <a:xfrm>
              <a:off x="788035" y="47319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3" name="Google Shape;443;p20"/>
          <p:cNvGrpSpPr/>
          <p:nvPr/>
        </p:nvGrpSpPr>
        <p:grpSpPr>
          <a:xfrm>
            <a:off x="6869985" y="1211750"/>
            <a:ext cx="1981200" cy="3520213"/>
            <a:chOff x="6374785" y="1211750"/>
            <a:chExt cx="1981200" cy="3520213"/>
          </a:xfrm>
        </p:grpSpPr>
        <p:sp>
          <p:nvSpPr>
            <p:cNvPr id="444" name="Google Shape;444;p20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02, 03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46" name="Google Shape;446;p20"/>
          <p:cNvCxnSpPr>
            <a:stCxn id="442" idx="6"/>
            <a:endCxn id="447" idx="2"/>
          </p:cNvCxnSpPr>
          <p:nvPr/>
        </p:nvCxnSpPr>
        <p:spPr>
          <a:xfrm>
            <a:off x="1675810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8" name="Google Shape;448;p20"/>
          <p:cNvCxnSpPr>
            <a:stCxn id="445" idx="2"/>
            <a:endCxn id="449" idx="6"/>
          </p:cNvCxnSpPr>
          <p:nvPr/>
        </p:nvCxnSpPr>
        <p:spPr>
          <a:xfrm rot="10800000">
            <a:off x="50624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0" name="Google Shape;450;p20"/>
          <p:cNvCxnSpPr>
            <a:stCxn id="442" idx="4"/>
            <a:endCxn id="405" idx="0"/>
          </p:cNvCxnSpPr>
          <p:nvPr/>
        </p:nvCxnSpPr>
        <p:spPr>
          <a:xfrm>
            <a:off x="1283410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1" name="Google Shape;451;p20"/>
          <p:cNvCxnSpPr>
            <a:stCxn id="405" idx="2"/>
            <a:endCxn id="440" idx="0"/>
          </p:cNvCxnSpPr>
          <p:nvPr/>
        </p:nvCxnSpPr>
        <p:spPr>
          <a:xfrm>
            <a:off x="1283375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2" name="Google Shape;452;p20"/>
          <p:cNvCxnSpPr>
            <a:stCxn id="445" idx="4"/>
            <a:endCxn id="404" idx="0"/>
          </p:cNvCxnSpPr>
          <p:nvPr/>
        </p:nvCxnSpPr>
        <p:spPr>
          <a:xfrm>
            <a:off x="78605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3" name="Google Shape;453;p20"/>
          <p:cNvCxnSpPr>
            <a:stCxn id="404" idx="2"/>
            <a:endCxn id="454" idx="0"/>
          </p:cNvCxnSpPr>
          <p:nvPr/>
        </p:nvCxnSpPr>
        <p:spPr>
          <a:xfrm>
            <a:off x="7860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455" name="Google Shape;4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1067389"/>
            <a:ext cx="4930874" cy="237452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0"/>
          <p:cNvSpPr txBox="1"/>
          <p:nvPr/>
        </p:nvSpPr>
        <p:spPr>
          <a:xfrm>
            <a:off x="6703988" y="4058650"/>
            <a:ext cx="230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two sentences remain in the input, but some words are randomly masked by [MASK2] (MLM)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200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Bidirectional and Auto-Regressive Transformer)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457188" y="231987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 txBox="1"/>
          <p:nvPr/>
        </p:nvSpPr>
        <p:spPr>
          <a:xfrm>
            <a:off x="1157888" y="2660488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BART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64" name="Google Shape;464;p21"/>
          <p:cNvCxnSpPr>
            <a:stCxn id="465" idx="6"/>
            <a:endCxn id="466" idx="1"/>
          </p:cNvCxnSpPr>
          <p:nvPr/>
        </p:nvCxnSpPr>
        <p:spPr>
          <a:xfrm flipH="1" rot="10800000">
            <a:off x="3191088" y="1767925"/>
            <a:ext cx="3291900" cy="38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7" name="Google Shape;467;p21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468" name="Google Shape;468;p21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Encoder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1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470" name="Google Shape;470;p21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Transformer model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473" name="Google Shape;473;p21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Decoder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21"/>
          <p:cNvCxnSpPr>
            <a:endCxn id="471" idx="3"/>
          </p:cNvCxnSpPr>
          <p:nvPr/>
        </p:nvCxnSpPr>
        <p:spPr>
          <a:xfrm>
            <a:off x="2943000" y="2887888"/>
            <a:ext cx="3606600" cy="14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1"/>
          <p:cNvCxnSpPr>
            <a:stCxn id="462" idx="6"/>
            <a:endCxn id="474" idx="1"/>
          </p:cNvCxnSpPr>
          <p:nvPr/>
        </p:nvCxnSpPr>
        <p:spPr>
          <a:xfrm>
            <a:off x="3191088" y="3686825"/>
            <a:ext cx="3291900" cy="355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1"/>
          <p:cNvSpPr/>
          <p:nvPr/>
        </p:nvSpPr>
        <p:spPr>
          <a:xfrm>
            <a:off x="457188" y="78287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1147938" y="1531888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8" name="Google Shape;478;p21"/>
          <p:cNvSpPr txBox="1"/>
          <p:nvPr/>
        </p:nvSpPr>
        <p:spPr>
          <a:xfrm>
            <a:off x="1147938" y="3804688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GPT-2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