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68" r:id="rId2"/>
    <p:sldId id="257" r:id="rId3"/>
    <p:sldId id="258" r:id="rId4"/>
    <p:sldId id="265" r:id="rId5"/>
    <p:sldId id="266" r:id="rId6"/>
    <p:sldId id="259" r:id="rId7"/>
    <p:sldId id="277" r:id="rId8"/>
    <p:sldId id="278" r:id="rId9"/>
    <p:sldId id="279" r:id="rId10"/>
    <p:sldId id="280" r:id="rId11"/>
    <p:sldId id="281" r:id="rId12"/>
    <p:sldId id="282" r:id="rId13"/>
    <p:sldId id="261" r:id="rId14"/>
    <p:sldId id="262" r:id="rId15"/>
    <p:sldId id="270" r:id="rId16"/>
    <p:sldId id="271" r:id="rId17"/>
    <p:sldId id="269" r:id="rId18"/>
    <p:sldId id="272" r:id="rId19"/>
    <p:sldId id="273" r:id="rId20"/>
    <p:sldId id="274" r:id="rId21"/>
    <p:sldId id="276" r:id="rId22"/>
    <p:sldId id="275" r:id="rId23"/>
    <p:sldId id="263" r:id="rId24"/>
    <p:sldId id="264"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B4969-D1E7-4745-91C2-02DA30521D0C}" type="datetimeFigureOut">
              <a:rPr lang="en-US" smtClean="0"/>
              <a:pPr/>
              <a:t>5/7/2023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44D64-6CF6-4F5B-A588-21EE0B2D23B6}" type="slidenum">
              <a:rPr lang="en-US" smtClean="0"/>
              <a:pPr/>
              <a:t>‹#›</a:t>
            </a:fld>
            <a:endParaRPr lang="en-US"/>
          </a:p>
        </p:txBody>
      </p:sp>
    </p:spTree>
    <p:extLst>
      <p:ext uri="{BB962C8B-B14F-4D97-AF65-F5344CB8AC3E}">
        <p14:creationId xmlns:p14="http://schemas.microsoft.com/office/powerpoint/2010/main" val="82599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0AB531A-4DBC-4699-859B-CCE8E5B1FD90}" type="datetimeFigureOut">
              <a:rPr lang="en-US" smtClean="0"/>
              <a:pPr/>
              <a:t>5/7/2023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2540B3-406C-466F-9CC6-B6D1C84083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AB531A-4DBC-4699-859B-CCE8E5B1FD90}"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40B3-406C-466F-9CC6-B6D1C840831D}" type="slidenum">
              <a:rPr lang="en-US" smtClean="0"/>
              <a:pPr/>
              <a:t>‹#›</a:t>
            </a:fld>
            <a:endParaRPr 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AB531A-4DBC-4699-859B-CCE8E5B1FD90}"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40B3-406C-466F-9CC6-B6D1C840831D}" type="slidenum">
              <a:rPr lang="en-US" smtClean="0"/>
              <a:pPr/>
              <a:t>‹#›</a:t>
            </a:fld>
            <a:endParaRPr lang="en-US"/>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0AB531A-4DBC-4699-859B-CCE8E5B1FD90}" type="datetimeFigureOut">
              <a:rPr lang="en-US" smtClean="0"/>
              <a:pPr/>
              <a:t>5/7/2023</a:t>
            </a:fld>
            <a:endParaRPr lang="en-US"/>
          </a:p>
        </p:txBody>
      </p:sp>
      <p:sp>
        <p:nvSpPr>
          <p:cNvPr id="9" name="Slide Number Placeholder 8"/>
          <p:cNvSpPr>
            <a:spLocks noGrp="1"/>
          </p:cNvSpPr>
          <p:nvPr>
            <p:ph type="sldNum" sz="quarter" idx="15"/>
          </p:nvPr>
        </p:nvSpPr>
        <p:spPr/>
        <p:txBody>
          <a:bodyPr rtlCol="0"/>
          <a:lstStyle/>
          <a:p>
            <a:fld id="{962540B3-406C-466F-9CC6-B6D1C840831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AB531A-4DBC-4699-859B-CCE8E5B1FD90}" type="datetimeFigureOut">
              <a:rPr lang="en-US" smtClean="0"/>
              <a:pPr/>
              <a:t>5/7/2023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2540B3-406C-466F-9CC6-B6D1C84083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0AB531A-4DBC-4699-859B-CCE8E5B1FD90}"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40B3-406C-466F-9CC6-B6D1C840831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0AB531A-4DBC-4699-859B-CCE8E5B1FD90}"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540B3-406C-466F-9CC6-B6D1C840831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0AB531A-4DBC-4699-859B-CCE8E5B1FD90}" type="datetimeFigureOut">
              <a:rPr lang="en-US" smtClean="0"/>
              <a:pPr/>
              <a:t>5/7/2023</a:t>
            </a:fld>
            <a:endParaRPr lang="en-US"/>
          </a:p>
        </p:txBody>
      </p:sp>
      <p:sp>
        <p:nvSpPr>
          <p:cNvPr id="7" name="Slide Number Placeholder 6"/>
          <p:cNvSpPr>
            <a:spLocks noGrp="1"/>
          </p:cNvSpPr>
          <p:nvPr>
            <p:ph type="sldNum" sz="quarter" idx="11"/>
          </p:nvPr>
        </p:nvSpPr>
        <p:spPr/>
        <p:txBody>
          <a:bodyPr rtlCol="0"/>
          <a:lstStyle/>
          <a:p>
            <a:fld id="{962540B3-406C-466F-9CC6-B6D1C840831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B531A-4DBC-4699-859B-CCE8E5B1FD90}"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540B3-406C-466F-9CC6-B6D1C840831D}" type="slidenum">
              <a:rPr lang="en-US" smtClean="0"/>
              <a:pPr/>
              <a:t>‹#›</a:t>
            </a:fld>
            <a:endParaRPr lang="en-US"/>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0AB531A-4DBC-4699-859B-CCE8E5B1FD90}" type="datetimeFigureOut">
              <a:rPr lang="en-US" smtClean="0"/>
              <a:pPr/>
              <a:t>5/7/2023</a:t>
            </a:fld>
            <a:endParaRPr lang="en-US"/>
          </a:p>
        </p:txBody>
      </p:sp>
      <p:sp>
        <p:nvSpPr>
          <p:cNvPr id="22" name="Slide Number Placeholder 21"/>
          <p:cNvSpPr>
            <a:spLocks noGrp="1"/>
          </p:cNvSpPr>
          <p:nvPr>
            <p:ph type="sldNum" sz="quarter" idx="15"/>
          </p:nvPr>
        </p:nvSpPr>
        <p:spPr/>
        <p:txBody>
          <a:bodyPr rtlCol="0"/>
          <a:lstStyle/>
          <a:p>
            <a:fld id="{962540B3-406C-466F-9CC6-B6D1C840831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AB531A-4DBC-4699-859B-CCE8E5B1FD90}" type="datetimeFigureOut">
              <a:rPr lang="en-US" smtClean="0"/>
              <a:pPr/>
              <a:t>5/7/2023</a:t>
            </a:fld>
            <a:endParaRPr lang="en-US"/>
          </a:p>
        </p:txBody>
      </p:sp>
      <p:sp>
        <p:nvSpPr>
          <p:cNvPr id="18" name="Slide Number Placeholder 17"/>
          <p:cNvSpPr>
            <a:spLocks noGrp="1"/>
          </p:cNvSpPr>
          <p:nvPr>
            <p:ph type="sldNum" sz="quarter" idx="11"/>
          </p:nvPr>
        </p:nvSpPr>
        <p:spPr/>
        <p:txBody>
          <a:bodyPr rtlCol="0"/>
          <a:lstStyle/>
          <a:p>
            <a:fld id="{962540B3-406C-466F-9CC6-B6D1C840831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AB531A-4DBC-4699-859B-CCE8E5B1FD90}" type="datetimeFigureOut">
              <a:rPr lang="en-US" smtClean="0"/>
              <a:pPr/>
              <a:t>5/7/2023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2540B3-406C-466F-9CC6-B6D1C84083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blinds/>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vestopedia.com/terms/s/sharing-economy.asp" TargetMode="External"/><Relationship Id="rId2" Type="http://schemas.openxmlformats.org/officeDocument/2006/relationships/hyperlink" Target="https://www.investopedia.com/terms/b/businessmodel.asp" TargetMode="External"/><Relationship Id="rId1" Type="http://schemas.openxmlformats.org/officeDocument/2006/relationships/slideLayout" Target="../slideLayouts/slideLayout2.xml"/><Relationship Id="rId5" Type="http://schemas.openxmlformats.org/officeDocument/2006/relationships/hyperlink" Target="https://www.investopedia.com/terms/r/revenue.asp" TargetMode="External"/><Relationship Id="rId4" Type="http://schemas.openxmlformats.org/officeDocument/2006/relationships/hyperlink" Target="https://www.investopedia.com/articles/investing/112414/how-airbnb-makes-money.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irbnb.co.in/" TargetMode="External"/><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s://es.wikipedia.org/wiki/Airbnb" TargetMode="External"/><Relationship Id="rId5" Type="http://schemas.openxmlformats.org/officeDocument/2006/relationships/hyperlink" Target="https://www.makemytrip.com/" TargetMode="External"/><Relationship Id="rId4" Type="http://schemas.openxmlformats.org/officeDocument/2006/relationships/hyperlink" Target="https://www.goibib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articles/small-business/020217/investors-5-best-and-worst-cities-airbnb-renting.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o1"/>
          <p:cNvPicPr>
            <a:picLocks noChangeAspect="1" noChangeArrowheads="1"/>
          </p:cNvPicPr>
          <p:nvPr/>
        </p:nvPicPr>
        <p:blipFill>
          <a:blip r:embed="rId3"/>
          <a:srcRect/>
          <a:stretch>
            <a:fillRect/>
          </a:stretch>
        </p:blipFill>
        <p:spPr bwMode="auto">
          <a:xfrm>
            <a:off x="304800" y="60325"/>
            <a:ext cx="1143000" cy="1143000"/>
          </a:xfrm>
          <a:prstGeom prst="rect">
            <a:avLst/>
          </a:prstGeom>
          <a:noFill/>
          <a:ln w="9525">
            <a:noFill/>
            <a:miter lim="800000"/>
            <a:headEnd/>
            <a:tailEnd/>
          </a:ln>
        </p:spPr>
      </p:pic>
      <p:pic>
        <p:nvPicPr>
          <p:cNvPr id="11267" name="Picture 3" descr="strip1"/>
          <p:cNvPicPr>
            <a:picLocks noChangeAspect="1" noChangeArrowheads="1"/>
          </p:cNvPicPr>
          <p:nvPr/>
        </p:nvPicPr>
        <p:blipFill>
          <a:blip r:embed="rId4"/>
          <a:srcRect/>
          <a:stretch>
            <a:fillRect/>
          </a:stretch>
        </p:blipFill>
        <p:spPr bwMode="auto">
          <a:xfrm>
            <a:off x="1371600" y="593725"/>
            <a:ext cx="7620000" cy="76200"/>
          </a:xfrm>
          <a:prstGeom prst="rect">
            <a:avLst/>
          </a:prstGeom>
          <a:noFill/>
          <a:ln w="9525">
            <a:noFill/>
            <a:miter lim="800000"/>
            <a:headEnd/>
            <a:tailEnd/>
          </a:ln>
        </p:spPr>
      </p:pic>
      <p:sp>
        <p:nvSpPr>
          <p:cNvPr id="11270" name="Rectangle 8"/>
          <p:cNvSpPr>
            <a:spLocks noChangeArrowheads="1"/>
          </p:cNvSpPr>
          <p:nvPr/>
        </p:nvSpPr>
        <p:spPr bwMode="auto">
          <a:xfrm>
            <a:off x="304800" y="2133600"/>
            <a:ext cx="3962400" cy="2000548"/>
          </a:xfrm>
          <a:prstGeom prst="rect">
            <a:avLst/>
          </a:prstGeom>
          <a:noFill/>
          <a:ln w="9525">
            <a:noFill/>
            <a:miter lim="800000"/>
            <a:headEnd/>
            <a:tailEnd/>
          </a:ln>
        </p:spPr>
        <p:txBody>
          <a:bodyPr wrap="square">
            <a:spAutoFit/>
          </a:bodyPr>
          <a:lstStyle/>
          <a:p>
            <a:pPr algn="ctr"/>
            <a:r>
              <a:rPr lang="en-US" sz="3200" b="1" dirty="0">
                <a:solidFill>
                  <a:schemeClr val="accent2">
                    <a:lumMod val="75000"/>
                  </a:schemeClr>
                </a:solidFill>
                <a:latin typeface="Times New Roman" pitchFamily="18" charset="0"/>
              </a:rPr>
              <a:t>  </a:t>
            </a:r>
            <a:r>
              <a:rPr lang="en-US" sz="2800" b="1" dirty="0" err="1" smtClean="0">
                <a:solidFill>
                  <a:schemeClr val="accent2">
                    <a:lumMod val="75000"/>
                  </a:schemeClr>
                </a:solidFill>
                <a:latin typeface="Times New Roman" pitchFamily="18" charset="0"/>
              </a:rPr>
              <a:t>Airbnb</a:t>
            </a:r>
            <a:endParaRPr lang="en-US" sz="2800" b="1" dirty="0">
              <a:solidFill>
                <a:schemeClr val="accent2">
                  <a:lumMod val="75000"/>
                </a:schemeClr>
              </a:solidFill>
              <a:latin typeface="Times New Roman" pitchFamily="18" charset="0"/>
            </a:endParaRPr>
          </a:p>
          <a:p>
            <a:pPr algn="ctr"/>
            <a:r>
              <a:rPr lang="en-US" sz="3200" b="1" dirty="0">
                <a:solidFill>
                  <a:schemeClr val="accent2">
                    <a:lumMod val="75000"/>
                  </a:schemeClr>
                </a:solidFill>
                <a:latin typeface="Times New Roman" pitchFamily="18" charset="0"/>
                <a:cs typeface="Times New Roman" pitchFamily="18" charset="0"/>
              </a:rPr>
              <a:t>Hotel Management System</a:t>
            </a:r>
          </a:p>
          <a:p>
            <a:pPr algn="ctr"/>
            <a:endParaRPr lang="en-US" sz="2800" b="1" dirty="0">
              <a:solidFill>
                <a:schemeClr val="accent2">
                  <a:lumMod val="75000"/>
                </a:schemeClr>
              </a:solidFill>
              <a:latin typeface="Times New Roman" pitchFamily="18"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203325"/>
            <a:ext cx="351814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543800" cy="715962"/>
          </a:xfrm>
        </p:spPr>
        <p:txBody>
          <a:bodyPr/>
          <a:lstStyle/>
          <a:p>
            <a:r>
              <a:rPr lang="en-US" dirty="0"/>
              <a:t>State-chart </a:t>
            </a:r>
            <a:r>
              <a:rPr lang="en-US" dirty="0" smtClean="0"/>
              <a:t>Diagram:-</a:t>
            </a:r>
            <a:endParaRPr lang="en-IN" dirty="0"/>
          </a:p>
        </p:txBody>
      </p:sp>
      <p:pic>
        <p:nvPicPr>
          <p:cNvPr id="5" name="Picture 4"/>
          <p:cNvPicPr/>
          <p:nvPr/>
        </p:nvPicPr>
        <p:blipFill>
          <a:blip r:embed="rId2"/>
          <a:stretch>
            <a:fillRect/>
          </a:stretch>
        </p:blipFill>
        <p:spPr>
          <a:xfrm>
            <a:off x="1066800" y="1752600"/>
            <a:ext cx="6781800"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8456978"/>
      </p:ext>
    </p:extLst>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Class Diagram (without attributes</a:t>
            </a:r>
            <a:r>
              <a:rPr lang="en-US" dirty="0" smtClean="0"/>
              <a:t>):-</a:t>
            </a:r>
            <a:endParaRPr lang="en-IN" dirty="0"/>
          </a:p>
        </p:txBody>
      </p:sp>
      <p:pic>
        <p:nvPicPr>
          <p:cNvPr id="5" name="Picture 4"/>
          <p:cNvPicPr/>
          <p:nvPr/>
        </p:nvPicPr>
        <p:blipFill>
          <a:blip r:embed="rId2"/>
          <a:stretch>
            <a:fillRect/>
          </a:stretch>
        </p:blipFill>
        <p:spPr>
          <a:xfrm>
            <a:off x="924791" y="1905000"/>
            <a:ext cx="6629400" cy="3607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3969019"/>
      </p:ext>
    </p:extLst>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457200" y="274638"/>
            <a:ext cx="7467600" cy="1020762"/>
          </a:xfrm>
        </p:spPr>
        <p:txBody>
          <a:bodyPr/>
          <a:lstStyle/>
          <a:p>
            <a:pPr lvl="0"/>
            <a:r>
              <a:rPr lang="en-US" b="1" dirty="0"/>
              <a:t>Sequence Diagram:-</a:t>
            </a:r>
            <a:endParaRPr lang="en-IN" b="1" dirty="0"/>
          </a:p>
        </p:txBody>
      </p:sp>
      <p:pic>
        <p:nvPicPr>
          <p:cNvPr id="5" name="Picture 4"/>
          <p:cNvPicPr/>
          <p:nvPr/>
        </p:nvPicPr>
        <p:blipFill>
          <a:blip r:embed="rId2"/>
          <a:stretch>
            <a:fillRect/>
          </a:stretch>
        </p:blipFill>
        <p:spPr>
          <a:xfrm>
            <a:off x="1371600" y="1676400"/>
            <a:ext cx="5419725" cy="410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2202978"/>
      </p:ext>
    </p:extLst>
  </p:cSld>
  <p:clrMapOvr>
    <a:masterClrMapping/>
  </p:clrMapOvr>
  <p:transition>
    <p:blind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latin typeface="Times New Roman" pitchFamily="18" charset="0"/>
                <a:cs typeface="Times New Roman" pitchFamily="18" charset="0"/>
              </a:rPr>
              <a:t>DATA FLOW DIAGRAM OPENING A NEW ROOM</a:t>
            </a:r>
            <a:r>
              <a:rPr lang="en-US" dirty="0"/>
              <a:t/>
            </a:r>
            <a:br>
              <a:rPr lang="en-US" dirty="0"/>
            </a:br>
            <a:endParaRPr lang="en-US" dirty="0"/>
          </a:p>
        </p:txBody>
      </p:sp>
      <p:pic>
        <p:nvPicPr>
          <p:cNvPr id="15362" name="Picture 2"/>
          <p:cNvPicPr>
            <a:picLocks noChangeAspect="1" noChangeArrowheads="1"/>
          </p:cNvPicPr>
          <p:nvPr/>
        </p:nvPicPr>
        <p:blipFill>
          <a:blip r:embed="rId2"/>
          <a:srcRect/>
          <a:stretch>
            <a:fillRect/>
          </a:stretch>
        </p:blipFill>
        <p:spPr bwMode="auto">
          <a:xfrm>
            <a:off x="1828800" y="1219200"/>
            <a:ext cx="5486400" cy="3533775"/>
          </a:xfrm>
          <a:prstGeom prst="rect">
            <a:avLst/>
          </a:prstGeom>
          <a:noFill/>
        </p:spPr>
      </p:pic>
      <p:pic>
        <p:nvPicPr>
          <p:cNvPr id="15361" name="Picture 1"/>
          <p:cNvPicPr>
            <a:picLocks noChangeAspect="1" noChangeArrowheads="1"/>
          </p:cNvPicPr>
          <p:nvPr/>
        </p:nvPicPr>
        <p:blipFill>
          <a:blip r:embed="rId3"/>
          <a:srcRect/>
          <a:stretch>
            <a:fillRect/>
          </a:stretch>
        </p:blipFill>
        <p:spPr bwMode="auto">
          <a:xfrm>
            <a:off x="1676400" y="5362575"/>
            <a:ext cx="5695950" cy="1114425"/>
          </a:xfrm>
          <a:prstGeom prst="rect">
            <a:avLst/>
          </a:prstGeom>
          <a:noFill/>
        </p:spPr>
      </p:pic>
      <p:sp>
        <p:nvSpPr>
          <p:cNvPr id="15363" name="AutoShape 3"/>
          <p:cNvSpPr>
            <a:spLocks noChangeShapeType="1"/>
          </p:cNvSpPr>
          <p:nvPr/>
        </p:nvSpPr>
        <p:spPr bwMode="auto">
          <a:xfrm flipV="1">
            <a:off x="2895600" y="3276600"/>
            <a:ext cx="76200" cy="24574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4" name="AutoShape 4"/>
          <p:cNvSpPr>
            <a:spLocks noChangeShapeType="1"/>
          </p:cNvSpPr>
          <p:nvPr/>
        </p:nvSpPr>
        <p:spPr bwMode="auto">
          <a:xfrm>
            <a:off x="5486400" y="4648200"/>
            <a:ext cx="819150" cy="10191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66"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7" name="Rectangle 7"/>
          <p:cNvSpPr>
            <a:spLocks noChangeArrowheads="1"/>
          </p:cNvSpPr>
          <p:nvPr/>
        </p:nvSpPr>
        <p:spPr bwMode="auto">
          <a:xfrm>
            <a:off x="0" y="4448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467600" cy="990600"/>
          </a:xfrm>
        </p:spPr>
        <p:txBody>
          <a:bodyPr>
            <a:normAutofit fontScale="90000"/>
          </a:bodyPr>
          <a:lstStyle/>
          <a:p>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dirty="0"/>
              <a:t/>
            </a:r>
            <a:br>
              <a:rPr lang="en-US" dirty="0"/>
            </a:br>
            <a:r>
              <a:rPr lang="en-US" b="1" dirty="0"/>
              <a:t> </a:t>
            </a:r>
            <a:r>
              <a:rPr lang="en-US" dirty="0"/>
              <a:t/>
            </a:r>
            <a:br>
              <a:rPr lang="en-US" dirty="0"/>
            </a:br>
            <a:r>
              <a:rPr lang="en-US" sz="3200" dirty="0">
                <a:latin typeface="Times New Roman" pitchFamily="18" charset="0"/>
                <a:cs typeface="Times New Roman" pitchFamily="18" charset="0"/>
              </a:rPr>
              <a:t>ADVANTAGE</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a:bodyPr>
          <a:lstStyle/>
          <a:p>
            <a:pPr lvl="0"/>
            <a:r>
              <a:rPr lang="en-IN" dirty="0" err="1"/>
              <a:t>Airbnb</a:t>
            </a:r>
            <a:r>
              <a:rPr lang="en-IN" dirty="0"/>
              <a:t> is an online marketplace that connects people who want to rent out their homes with people who are looking for accommodations in specific locales.</a:t>
            </a:r>
          </a:p>
          <a:p>
            <a:pPr lvl="0"/>
            <a:r>
              <a:rPr lang="en-IN" dirty="0" err="1"/>
              <a:t>Airbnb</a:t>
            </a:r>
            <a:r>
              <a:rPr lang="en-IN" dirty="0"/>
              <a:t> offers people an easy, relatively stress-free way to earn some income from their property.</a:t>
            </a:r>
          </a:p>
          <a:p>
            <a:pPr lvl="0"/>
            <a:r>
              <a:rPr lang="en-IN" dirty="0"/>
              <a:t>Guests often find </a:t>
            </a:r>
            <a:r>
              <a:rPr lang="en-IN" dirty="0" err="1"/>
              <a:t>Airbnb</a:t>
            </a:r>
            <a:r>
              <a:rPr lang="en-IN" dirty="0"/>
              <a:t> is cheaper, has more character, and is homier than hotels.</a:t>
            </a:r>
          </a:p>
          <a:p>
            <a:pPr lvl="0"/>
            <a:r>
              <a:rPr lang="en-IN" dirty="0" err="1"/>
              <a:t>Airbnb</a:t>
            </a:r>
            <a:r>
              <a:rPr lang="en-IN" dirty="0"/>
              <a:t> makes the bulk of its revenue by charging a service fee for each booking.</a:t>
            </a:r>
          </a:p>
          <a:p>
            <a:pPr lvl="0"/>
            <a:r>
              <a:rPr lang="en-IN" dirty="0"/>
              <a:t>Cons of using this service include not getting what you expected, and, for hosts, renting your place to someone you haven’t had the chance to meet first.</a:t>
            </a:r>
          </a:p>
          <a:p>
            <a:pPr marL="0" indent="0">
              <a:buNone/>
            </a:pPr>
            <a:r>
              <a:rPr lang="en-IN" dirty="0"/>
              <a:t> </a:t>
            </a:r>
          </a:p>
          <a:p>
            <a:endParaRPr lang="en-US" dirty="0"/>
          </a:p>
        </p:txBody>
      </p:sp>
    </p:spTree>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09600"/>
            <a:ext cx="8153400" cy="5355312"/>
          </a:xfrm>
          <a:prstGeom prst="rect">
            <a:avLst/>
          </a:prstGeom>
          <a:noFill/>
        </p:spPr>
        <p:txBody>
          <a:bodyPr wrap="square" rtlCol="0">
            <a:spAutoFit/>
          </a:bodyPr>
          <a:lstStyle/>
          <a:p>
            <a:pPr marL="285750" indent="-285750">
              <a:buFont typeface="Arial" pitchFamily="34" charset="0"/>
              <a:buChar char="•"/>
            </a:pPr>
            <a:r>
              <a:rPr lang="en-IN" b="1" i="1" dirty="0"/>
              <a:t>How Does </a:t>
            </a:r>
            <a:r>
              <a:rPr lang="en-IN" b="1" i="1" dirty="0" err="1"/>
              <a:t>Airbnb</a:t>
            </a:r>
            <a:r>
              <a:rPr lang="en-IN" b="1" i="1" dirty="0"/>
              <a:t> Make Money?</a:t>
            </a:r>
            <a:endParaRPr lang="en-IN" b="1" dirty="0"/>
          </a:p>
          <a:p>
            <a:r>
              <a:rPr lang="en-IN" dirty="0"/>
              <a:t>	</a:t>
            </a:r>
            <a:r>
              <a:rPr lang="en-IN" dirty="0" err="1"/>
              <a:t>Airbnb’s</a:t>
            </a:r>
            <a:r>
              <a:rPr lang="en-IN" dirty="0"/>
              <a:t> </a:t>
            </a:r>
            <a:r>
              <a:rPr lang="en-IN" u="sng" dirty="0">
                <a:hlinkClick r:id="rId2"/>
              </a:rPr>
              <a:t>business model</a:t>
            </a:r>
            <a:r>
              <a:rPr lang="en-IN" dirty="0"/>
              <a:t> is quite profitable. The company, like </a:t>
            </a:r>
            <a:r>
              <a:rPr lang="en-IN" dirty="0" err="1"/>
              <a:t>Uber</a:t>
            </a:r>
            <a:r>
              <a:rPr lang="en-IN" dirty="0"/>
              <a:t>, </a:t>
            </a:r>
            <a:r>
              <a:rPr lang="en-IN" dirty="0" err="1"/>
              <a:t>Lyft</a:t>
            </a:r>
            <a:r>
              <a:rPr lang="en-IN" dirty="0"/>
              <a:t>, and others, has capitalized on the </a:t>
            </a:r>
            <a:r>
              <a:rPr lang="en-IN" u="sng" dirty="0">
                <a:hlinkClick r:id="rId3"/>
              </a:rPr>
              <a:t>sharing economy</a:t>
            </a:r>
            <a:r>
              <a:rPr lang="en-IN" dirty="0"/>
              <a:t>, essentially </a:t>
            </a:r>
            <a:r>
              <a:rPr lang="en-IN" u="sng" dirty="0">
                <a:hlinkClick r:id="rId4"/>
              </a:rPr>
              <a:t>making money</a:t>
            </a:r>
            <a:r>
              <a:rPr lang="en-IN" dirty="0"/>
              <a:t> renting out property that it doesn’t own.</a:t>
            </a:r>
          </a:p>
          <a:p>
            <a:r>
              <a:rPr lang="en-IN" dirty="0"/>
              <a:t>Every time a reservation is made, </a:t>
            </a:r>
            <a:r>
              <a:rPr lang="en-IN" dirty="0" err="1"/>
              <a:t>Airbnb</a:t>
            </a:r>
            <a:r>
              <a:rPr lang="en-IN" dirty="0"/>
              <a:t> takes a cut. When you click on a property, you'll find to the right of the page a breakdown of the fees you'll be charged if you go ahead and book. One of these fees is a service fee, which covers the cost of running the platform and providing support; this basically makes up the bulk of </a:t>
            </a:r>
            <a:r>
              <a:rPr lang="en-IN" dirty="0" err="1"/>
              <a:t>Airbnb's</a:t>
            </a:r>
            <a:r>
              <a:rPr lang="en-IN" dirty="0"/>
              <a:t> </a:t>
            </a:r>
            <a:r>
              <a:rPr lang="en-IN" u="sng" dirty="0">
                <a:hlinkClick r:id="rId5"/>
              </a:rPr>
              <a:t>revenue</a:t>
            </a:r>
            <a:r>
              <a:rPr lang="en-IN" dirty="0"/>
              <a:t>.</a:t>
            </a:r>
          </a:p>
          <a:p>
            <a:r>
              <a:rPr lang="en-IN" dirty="0"/>
              <a:t>According to the company’s website, most guest service fees are under 14.2% of the booking subtotal. Hosts, meanwhile, are charged 3% or more of the total amount earned for each booking.</a:t>
            </a:r>
          </a:p>
          <a:p>
            <a:r>
              <a:rPr lang="en-IN" dirty="0" err="1"/>
              <a:t>Airbnb</a:t>
            </a:r>
            <a:r>
              <a:rPr lang="en-IN" dirty="0"/>
              <a:t> also operates an alternative payment structure that you might see from time to time. It's mandatory for hotels and some specific types of hosts (including software-connected ones) located in certain regions of the world to cover the service fee in full rather than split it with guests. When this is the case, the person offering accommodation will usually be charged about 14% to 16% of the booking subtotal. Exceptions include mainland China, where the host-only fee is fixed at 10%.</a:t>
            </a:r>
          </a:p>
        </p:txBody>
      </p:sp>
    </p:spTree>
    <p:extLst>
      <p:ext uri="{BB962C8B-B14F-4D97-AF65-F5344CB8AC3E}">
        <p14:creationId xmlns:p14="http://schemas.microsoft.com/office/powerpoint/2010/main" val="4253239302"/>
      </p:ext>
    </p:extLst>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457200"/>
            <a:ext cx="7620000" cy="923330"/>
          </a:xfrm>
          <a:prstGeom prst="rect">
            <a:avLst/>
          </a:prstGeom>
          <a:noFill/>
        </p:spPr>
        <p:txBody>
          <a:bodyPr wrap="square" rtlCol="0">
            <a:spAutoFit/>
          </a:bodyPr>
          <a:lstStyle/>
          <a:p>
            <a:r>
              <a:rPr lang="en-IN" dirty="0" err="1"/>
              <a:t>Airbnb</a:t>
            </a:r>
            <a:r>
              <a:rPr lang="en-IN" dirty="0"/>
              <a:t> </a:t>
            </a:r>
            <a:r>
              <a:rPr lang="en-IN" dirty="0" smtClean="0"/>
              <a:t>Features:-</a:t>
            </a:r>
          </a:p>
          <a:p>
            <a:endParaRPr lang="en-IN" dirty="0"/>
          </a:p>
          <a:p>
            <a:pPr marL="285750" indent="-285750">
              <a:buFont typeface="Wingdings" pitchFamily="2" charset="2"/>
              <a:buChar char="§"/>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173491346"/>
              </p:ext>
            </p:extLst>
          </p:nvPr>
        </p:nvGraphicFramePr>
        <p:xfrm>
          <a:off x="819150" y="1219201"/>
          <a:ext cx="6743700" cy="4251959"/>
        </p:xfrm>
        <a:graphic>
          <a:graphicData uri="http://schemas.openxmlformats.org/drawingml/2006/table">
            <a:tbl>
              <a:tblPr/>
              <a:tblGrid>
                <a:gridCol w="3371850"/>
                <a:gridCol w="3371850"/>
              </a:tblGrid>
              <a:tr h="1295399">
                <a:tc>
                  <a:txBody>
                    <a:bodyPr/>
                    <a:lstStyle/>
                    <a:p>
                      <a:pPr algn="l" rtl="0" fontAlgn="ctr"/>
                      <a:r>
                        <a:rPr lang="en-IN" b="0">
                          <a:effectLst/>
                        </a:rPr>
                        <a:t>Property Verification and Certification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kumimoji="0" lang="en-IN" b="0" i="0" kern="1200" dirty="0" smtClean="0">
                        <a:solidFill>
                          <a:schemeClr val="tx1"/>
                        </a:solidFill>
                        <a:effectLst/>
                        <a:latin typeface="+mn-lt"/>
                        <a:ea typeface="+mn-ea"/>
                        <a:cs typeface="+mn-cs"/>
                      </a:endParaRPr>
                    </a:p>
                    <a:p>
                      <a:r>
                        <a:rPr kumimoji="0" lang="en-IN" b="0" i="0" kern="1200" dirty="0" smtClean="0">
                          <a:solidFill>
                            <a:schemeClr val="tx1"/>
                          </a:solidFill>
                          <a:effectLst/>
                          <a:latin typeface="+mn-lt"/>
                          <a:ea typeface="+mn-ea"/>
                          <a:cs typeface="+mn-cs"/>
                        </a:rPr>
                        <a:t>Booking Management</a:t>
                      </a:r>
                      <a:endParaRPr lang="en-IN" dirty="0"/>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0">
                <a:tc>
                  <a:txBody>
                    <a:bodyPr/>
                    <a:lstStyle/>
                    <a:p>
                      <a:pPr algn="l" rtl="0" fontAlgn="ctr"/>
                      <a:r>
                        <a:rPr lang="en-IN" b="0">
                          <a:effectLst/>
                        </a:rPr>
                        <a:t>Payment Gateway Integration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ctr"/>
                      <a:r>
                        <a:rPr lang="en-IN" b="0" dirty="0">
                          <a:effectLst/>
                        </a:rPr>
                        <a:t>Property Management Dashboards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rtl="0" fontAlgn="ctr"/>
                      <a:r>
                        <a:rPr lang="en-IN" b="0">
                          <a:effectLst/>
                        </a:rPr>
                        <a:t>Guest Check-In and Check-Out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ctr"/>
                      <a:r>
                        <a:rPr lang="en-IN" b="0" dirty="0">
                          <a:effectLst/>
                        </a:rPr>
                        <a:t>Dynamic Pricing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rtl="0" fontAlgn="ctr"/>
                      <a:r>
                        <a:rPr lang="en-IN" b="0">
                          <a:effectLst/>
                        </a:rPr>
                        <a:t>Host Payout Management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ctr"/>
                      <a:r>
                        <a:rPr lang="en-IN" b="0" dirty="0">
                          <a:effectLst/>
                        </a:rPr>
                        <a:t>Host Performance Metrics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rtl="0" fontAlgn="ctr"/>
                      <a:r>
                        <a:rPr lang="en-IN" b="0">
                          <a:effectLst/>
                        </a:rPr>
                        <a:t>Basic Reporting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ctr"/>
                      <a:r>
                        <a:rPr lang="en-IN" b="0" dirty="0">
                          <a:effectLst/>
                        </a:rPr>
                        <a:t>Advanced Reporting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rtl="0" fontAlgn="ctr"/>
                      <a:r>
                        <a:rPr kumimoji="0" lang="en-IN" b="0" i="0" kern="1200" dirty="0" smtClean="0">
                          <a:solidFill>
                            <a:schemeClr val="tx1"/>
                          </a:solidFill>
                          <a:effectLst/>
                          <a:latin typeface="+mn-lt"/>
                          <a:ea typeface="+mn-ea"/>
                          <a:cs typeface="+mn-cs"/>
                        </a:rPr>
                        <a:t>Integration with Third-Party Services</a:t>
                      </a:r>
                      <a:endParaRPr lang="en-IN" b="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ctr"/>
                      <a:r>
                        <a:rPr lang="en-IN" b="0" dirty="0">
                          <a:effectLst/>
                        </a:rPr>
                        <a:t>24/7 Customer Support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17304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1143000"/>
          </a:xfrm>
        </p:spPr>
        <p:txBody>
          <a:bodyPr/>
          <a:lstStyle/>
          <a:p>
            <a:r>
              <a:rPr lang="en-US" sz="3200" dirty="0">
                <a:latin typeface="Times New Roman" pitchFamily="18" charset="0"/>
                <a:cs typeface="Times New Roman" pitchFamily="18" charset="0"/>
              </a:rPr>
              <a:t>Other Features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System Setup &amp; Master Files Maintenance </a:t>
            </a:r>
          </a:p>
          <a:p>
            <a:r>
              <a:rPr lang="en-US" dirty="0">
                <a:latin typeface="Times New Roman" pitchFamily="18" charset="0"/>
                <a:cs typeface="Times New Roman" pitchFamily="18" charset="0"/>
              </a:rPr>
              <a:t>Hotel Guest Information Database Maintenance </a:t>
            </a:r>
          </a:p>
          <a:p>
            <a:r>
              <a:rPr lang="en-US" dirty="0">
                <a:latin typeface="Times New Roman" pitchFamily="18" charset="0"/>
                <a:cs typeface="Times New Roman" pitchFamily="18" charset="0"/>
              </a:rPr>
              <a:t>Hotel Room Reservation </a:t>
            </a:r>
          </a:p>
          <a:p>
            <a:r>
              <a:rPr lang="en-US" dirty="0">
                <a:latin typeface="Times New Roman" pitchFamily="18" charset="0"/>
                <a:cs typeface="Times New Roman" pitchFamily="18" charset="0"/>
              </a:rPr>
              <a:t>Hotel Room Availability </a:t>
            </a:r>
          </a:p>
          <a:p>
            <a:r>
              <a:rPr lang="en-US" dirty="0">
                <a:latin typeface="Times New Roman" pitchFamily="18" charset="0"/>
                <a:cs typeface="Times New Roman" pitchFamily="18" charset="0"/>
              </a:rPr>
              <a:t>Hotel Check-In &amp; Check-Out </a:t>
            </a:r>
          </a:p>
          <a:p>
            <a:r>
              <a:rPr lang="en-US" dirty="0">
                <a:latin typeface="Times New Roman" pitchFamily="18" charset="0"/>
                <a:cs typeface="Times New Roman" pitchFamily="18" charset="0"/>
              </a:rPr>
              <a:t>Billing &amp; Invoicing System </a:t>
            </a:r>
          </a:p>
          <a:p>
            <a:r>
              <a:rPr lang="en-US" dirty="0">
                <a:latin typeface="Times New Roman" pitchFamily="18" charset="0"/>
                <a:cs typeface="Times New Roman" pitchFamily="18" charset="0"/>
              </a:rPr>
              <a:t>Guest Message System </a:t>
            </a:r>
          </a:p>
          <a:p>
            <a:r>
              <a:rPr lang="en-US" dirty="0">
                <a:latin typeface="Times New Roman" pitchFamily="18" charset="0"/>
                <a:cs typeface="Times New Roman" pitchFamily="18" charset="0"/>
              </a:rPr>
              <a:t>Management Reports </a:t>
            </a:r>
          </a:p>
          <a:p>
            <a:endParaRPr lang="en-US" dirty="0"/>
          </a:p>
        </p:txBody>
      </p:sp>
    </p:spTree>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09800"/>
            <a:ext cx="8458200" cy="1066800"/>
          </a:xfrm>
        </p:spPr>
        <p:txBody>
          <a:bodyPr/>
          <a:lstStyle/>
          <a:p>
            <a:r>
              <a:rPr lang="en-US" dirty="0" smtClean="0"/>
              <a:t>User Interface Design (Screen Layout)</a:t>
            </a:r>
            <a:endParaRPr lang="en-IN" dirty="0"/>
          </a:p>
        </p:txBody>
      </p:sp>
    </p:spTree>
    <p:extLst>
      <p:ext uri="{BB962C8B-B14F-4D97-AF65-F5344CB8AC3E}">
        <p14:creationId xmlns:p14="http://schemas.microsoft.com/office/powerpoint/2010/main" val="3763279352"/>
      </p:ext>
    </p:extLst>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 page</a:t>
            </a:r>
            <a:r>
              <a:rPr lang="en-US" b="1" dirty="0" smtClean="0"/>
              <a:t>:</a:t>
            </a:r>
            <a:r>
              <a:rPr lang="en-US" dirty="0" smtClean="0"/>
              <a:t>-</a:t>
            </a:r>
            <a:br>
              <a:rPr lang="en-US"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00" y="1524000"/>
            <a:ext cx="7285099" cy="40921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8851628"/>
      </p:ext>
    </p:extLst>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09600"/>
            <a:ext cx="7467600" cy="1143000"/>
          </a:xfrm>
        </p:spPr>
        <p:txBody>
          <a:bodyPr/>
          <a:lstStyle/>
          <a:p>
            <a:r>
              <a:rPr lang="en-US" sz="3200" dirty="0">
                <a:latin typeface="Times New Roman" pitchFamily="18" charset="0"/>
                <a:cs typeface="Times New Roman" pitchFamily="18" charset="0"/>
              </a:rPr>
              <a:t>CONTENT </a:t>
            </a:r>
            <a:r>
              <a:rPr lang="en-US" dirty="0"/>
              <a:t/>
            </a:r>
            <a:br>
              <a:rPr lang="en-US" dirty="0"/>
            </a:br>
            <a:endParaRPr lang="en-US" dirty="0"/>
          </a:p>
        </p:txBody>
      </p:sp>
      <p:sp>
        <p:nvSpPr>
          <p:cNvPr id="3" name="Content Placeholder 2"/>
          <p:cNvSpPr>
            <a:spLocks noGrp="1"/>
          </p:cNvSpPr>
          <p:nvPr>
            <p:ph sz="quarter" idx="1"/>
          </p:nvPr>
        </p:nvSpPr>
        <p:spPr>
          <a:xfrm>
            <a:off x="457200" y="1752600"/>
            <a:ext cx="7772400" cy="4552950"/>
          </a:xfrm>
        </p:spPr>
        <p:txBody>
          <a:bodyPr>
            <a:normAutofit lnSpcReduction="10000"/>
          </a:bodyPr>
          <a:lstStyle/>
          <a:p>
            <a:pPr lvl="0"/>
            <a:r>
              <a:rPr lang="en-US" sz="2400" dirty="0">
                <a:latin typeface="Times New Roman" pitchFamily="18" charset="0"/>
                <a:cs typeface="Times New Roman" pitchFamily="18" charset="0"/>
              </a:rPr>
              <a:t>INTRODUCTION</a:t>
            </a:r>
          </a:p>
          <a:p>
            <a:pPr lvl="0"/>
            <a:r>
              <a:rPr lang="en-US" dirty="0">
                <a:latin typeface="Times New Roman" pitchFamily="18" charset="0"/>
                <a:cs typeface="Times New Roman" pitchFamily="18" charset="0"/>
              </a:rPr>
              <a:t>WHAT </a:t>
            </a:r>
            <a:r>
              <a:rPr lang="en-US" dirty="0" smtClean="0">
                <a:latin typeface="Times New Roman" pitchFamily="18" charset="0"/>
                <a:cs typeface="Times New Roman" pitchFamily="18" charset="0"/>
              </a:rPr>
              <a:t>IS AIRBNB </a:t>
            </a:r>
            <a:r>
              <a:rPr lang="en-US" dirty="0">
                <a:latin typeface="Times New Roman" pitchFamily="18" charset="0"/>
                <a:cs typeface="Times New Roman" pitchFamily="18" charset="0"/>
              </a:rPr>
              <a:t>HOTEL MANAGEMENT SYSTEM?</a:t>
            </a:r>
          </a:p>
          <a:p>
            <a:pPr lvl="0"/>
            <a:r>
              <a:rPr lang="en-US" dirty="0">
                <a:latin typeface="Times New Roman" pitchFamily="18" charset="0"/>
                <a:cs typeface="Times New Roman" pitchFamily="18" charset="0"/>
              </a:rPr>
              <a:t>WHY </a:t>
            </a:r>
            <a:r>
              <a:rPr lang="en-US" dirty="0" smtClean="0">
                <a:latin typeface="Times New Roman" pitchFamily="18" charset="0"/>
                <a:cs typeface="Times New Roman" pitchFamily="18" charset="0"/>
              </a:rPr>
              <a:t>AIRBNB HOTEL </a:t>
            </a:r>
            <a:r>
              <a:rPr lang="en-US" dirty="0">
                <a:latin typeface="Times New Roman" pitchFamily="18" charset="0"/>
                <a:cs typeface="Times New Roman" pitchFamily="18" charset="0"/>
              </a:rPr>
              <a:t>MANAGEMENT SYSTEM BECOME EASY</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E-R DIAGRAM</a:t>
            </a:r>
          </a:p>
          <a:p>
            <a:pPr lvl="0"/>
            <a:r>
              <a:rPr lang="en-US" dirty="0">
                <a:latin typeface="Times New Roman" pitchFamily="18" charset="0"/>
                <a:cs typeface="Times New Roman" pitchFamily="18" charset="0"/>
              </a:rPr>
              <a:t>Unified Modeling Language Diagram(UML</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FLOW </a:t>
            </a:r>
            <a:r>
              <a:rPr lang="en-US" sz="2400" dirty="0" smtClean="0">
                <a:latin typeface="Times New Roman" pitchFamily="18" charset="0"/>
                <a:cs typeface="Times New Roman" pitchFamily="18" charset="0"/>
              </a:rPr>
              <a:t>DIAGRAM OPENING A NEW ROOM</a:t>
            </a:r>
            <a:endParaRPr lang="en-US" sz="2400" dirty="0">
              <a:latin typeface="Times New Roman" pitchFamily="18" charset="0"/>
              <a:cs typeface="Times New Roman" pitchFamily="18" charset="0"/>
            </a:endParaRPr>
          </a:p>
          <a:p>
            <a:r>
              <a:rPr lang="en-US" dirty="0" smtClean="0">
                <a:latin typeface="Times New Roman" pitchFamily="18" charset="0"/>
                <a:cs typeface="Times New Roman" pitchFamily="18" charset="0"/>
              </a:rPr>
              <a:t>ADVANTAGE</a:t>
            </a:r>
          </a:p>
          <a:p>
            <a:r>
              <a:rPr lang="en-IN" dirty="0"/>
              <a:t>Features</a:t>
            </a:r>
            <a:endParaRPr lang="en-US" dirty="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a:p>
            <a:pPr lvl="0"/>
            <a:r>
              <a:rPr lang="en-US" dirty="0">
                <a:latin typeface="Times New Roman" pitchFamily="18" charset="0"/>
                <a:cs typeface="Times New Roman" pitchFamily="18" charset="0"/>
              </a:rPr>
              <a:t>REFERENCES </a:t>
            </a:r>
            <a:endParaRPr lang="en-US" sz="2400" dirty="0">
              <a:latin typeface="Times New Roman" pitchFamily="18" charset="0"/>
              <a:cs typeface="Times New Roman" pitchFamily="18" charset="0"/>
            </a:endParaRPr>
          </a:p>
          <a:p>
            <a:endParaRPr lang="en-US" sz="1800" dirty="0"/>
          </a:p>
        </p:txBody>
      </p:sp>
    </p:spTree>
  </p:cSld>
  <p:clrMapOvr>
    <a:masterClrMapping/>
  </p:clrMapOvr>
  <p:transition>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Register page:-</a:t>
            </a:r>
            <a:r>
              <a:rPr lang="en-IN" b="1" dirty="0"/>
              <a:t/>
            </a:r>
            <a:br>
              <a:rPr lang="en-IN"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88" y="1752600"/>
            <a:ext cx="7556411" cy="42445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7836886"/>
      </p:ext>
    </p:extLst>
  </p:cSld>
  <p:clrMapOvr>
    <a:masterClrMapping/>
  </p:clrMapOvr>
  <p:transition>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IN" b="1" dirty="0"/>
              <a:t/>
            </a:r>
            <a:br>
              <a:rPr lang="en-IN" b="1" dirty="0"/>
            </a:br>
            <a:r>
              <a:rPr lang="en-US" b="1" dirty="0"/>
              <a:t>Seller Register:-</a:t>
            </a:r>
            <a:r>
              <a:rPr lang="en-IN" b="1" dirty="0"/>
              <a:t/>
            </a:r>
            <a:br>
              <a:rPr lang="en-IN"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45" y="1447800"/>
            <a:ext cx="7149445" cy="40159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59701834"/>
      </p:ext>
    </p:extLst>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Dashboard:-</a:t>
            </a:r>
            <a:r>
              <a:rPr lang="en-IN" b="1" dirty="0"/>
              <a:t/>
            </a:r>
            <a:br>
              <a:rPr lang="en-IN" b="1" dirty="0"/>
            </a:br>
            <a:endParaRPr lang="en-IN" dirty="0"/>
          </a:p>
        </p:txBody>
      </p:sp>
      <p:pic>
        <p:nvPicPr>
          <p:cNvPr id="5" name="Picture 4"/>
          <p:cNvPicPr/>
          <p:nvPr/>
        </p:nvPicPr>
        <p:blipFill>
          <a:blip r:embed="rId2"/>
          <a:stretch>
            <a:fillRect/>
          </a:stretch>
        </p:blipFill>
        <p:spPr>
          <a:xfrm>
            <a:off x="990600" y="1524000"/>
            <a:ext cx="66294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0560620"/>
      </p:ext>
    </p:extLst>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1143000"/>
          </a:xfrm>
        </p:spPr>
        <p:txBody>
          <a:bodyPr/>
          <a:lstStyle/>
          <a:p>
            <a:r>
              <a:rPr lang="en-US" sz="3200" dirty="0">
                <a:latin typeface="Times New Roman" pitchFamily="18" charset="0"/>
                <a:cs typeface="Times New Roman" pitchFamily="18" charset="0"/>
              </a:rPr>
              <a:t>CONCLUSION</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This project is designed to meet the requirements of Online Hotel Management. It has been developed in VB &amp; </a:t>
            </a:r>
            <a:r>
              <a:rPr lang="en-US" dirty="0" err="1">
                <a:latin typeface="Times New Roman" pitchFamily="18" charset="0"/>
                <a:cs typeface="Times New Roman" pitchFamily="18" charset="0"/>
              </a:rPr>
              <a:t>Mas</a:t>
            </a:r>
            <a:r>
              <a:rPr lang="en-US" dirty="0">
                <a:latin typeface="Times New Roman" pitchFamily="18" charset="0"/>
                <a:cs typeface="Times New Roman" pitchFamily="18" charset="0"/>
              </a:rPr>
              <a:t>-Access keeping in mind the specifications of the system.</a:t>
            </a:r>
          </a:p>
          <a:p>
            <a:r>
              <a:rPr lang="en-US" dirty="0">
                <a:latin typeface="Times New Roman" pitchFamily="18" charset="0"/>
                <a:cs typeface="Times New Roman" pitchFamily="18" charset="0"/>
              </a:rPr>
              <a:t>For designing the system we have used simple data flow diagrams.</a:t>
            </a:r>
          </a:p>
          <a:p>
            <a:r>
              <a:rPr lang="en-US" dirty="0">
                <a:latin typeface="Times New Roman" pitchFamily="18" charset="0"/>
                <a:cs typeface="Times New Roman" pitchFamily="18" charset="0"/>
              </a:rPr>
              <a:t>Overall the project teaches us the essential skills like:</a:t>
            </a:r>
          </a:p>
          <a:p>
            <a:r>
              <a:rPr lang="en-US" dirty="0">
                <a:latin typeface="Times New Roman" pitchFamily="18" charset="0"/>
                <a:cs typeface="Times New Roman" pitchFamily="18" charset="0"/>
              </a:rPr>
              <a:t> Using system analysis and design techniques like data flow diagram in designing the system.</a:t>
            </a:r>
          </a:p>
          <a:p>
            <a:pPr lvl="0"/>
            <a:r>
              <a:rPr lang="en-US" dirty="0">
                <a:latin typeface="Times New Roman" pitchFamily="18" charset="0"/>
                <a:cs typeface="Times New Roman" pitchFamily="18" charset="0"/>
              </a:rPr>
              <a:t>Understanding the database handling and query processing.</a:t>
            </a:r>
          </a:p>
          <a:p>
            <a:pPr>
              <a:buNone/>
            </a:pPr>
            <a:r>
              <a:rPr lang="en-US" dirty="0">
                <a:latin typeface="Times New Roman" pitchFamily="18" charset="0"/>
                <a:cs typeface="Times New Roman" pitchFamily="18" charset="0"/>
              </a:rPr>
              <a:t> </a:t>
            </a:r>
          </a:p>
          <a:p>
            <a:endParaRPr lang="en-US" dirty="0"/>
          </a:p>
        </p:txBody>
      </p:sp>
    </p:spTree>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sz="3600" dirty="0">
                <a:latin typeface="Times New Roman" pitchFamily="18" charset="0"/>
                <a:cs typeface="Times New Roman" pitchFamily="18" charset="0"/>
              </a:rPr>
              <a:t>References</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marL="0" lvl="0" indent="0">
              <a:buNone/>
            </a:pPr>
            <a:r>
              <a:rPr lang="en-IN" dirty="0" smtClean="0"/>
              <a:t>Guidelines </a:t>
            </a:r>
            <a:r>
              <a:rPr lang="en-IN" dirty="0"/>
              <a:t>of </a:t>
            </a:r>
            <a:r>
              <a:rPr lang="en-IN" dirty="0" err="1"/>
              <a:t>Sneha</a:t>
            </a:r>
            <a:r>
              <a:rPr lang="en-IN" dirty="0"/>
              <a:t> Patel</a:t>
            </a:r>
          </a:p>
          <a:p>
            <a:pPr lvl="0"/>
            <a:r>
              <a:rPr lang="en-IN" u="sng" dirty="0">
                <a:hlinkClick r:id="rId2"/>
              </a:rPr>
              <a:t>https://www.youtube.com</a:t>
            </a:r>
            <a:endParaRPr lang="en-IN" dirty="0"/>
          </a:p>
          <a:p>
            <a:pPr lvl="0"/>
            <a:r>
              <a:rPr lang="en-IN" u="sng" dirty="0">
                <a:hlinkClick r:id="rId3"/>
              </a:rPr>
              <a:t>https://www.airbnb.co.in</a:t>
            </a:r>
            <a:endParaRPr lang="en-IN" dirty="0"/>
          </a:p>
          <a:p>
            <a:pPr lvl="0"/>
            <a:r>
              <a:rPr lang="en-IN" u="sng" dirty="0" smtClean="0">
                <a:hlinkClick r:id="rId4"/>
              </a:rPr>
              <a:t>https</a:t>
            </a:r>
            <a:r>
              <a:rPr lang="en-IN" u="sng" dirty="0">
                <a:hlinkClick r:id="rId4"/>
              </a:rPr>
              <a:t>://www.goibibo.com</a:t>
            </a:r>
            <a:endParaRPr lang="en-IN" dirty="0"/>
          </a:p>
          <a:p>
            <a:pPr lvl="0"/>
            <a:r>
              <a:rPr lang="en-IN" u="sng" dirty="0">
                <a:hlinkClick r:id="rId5"/>
              </a:rPr>
              <a:t>https://www.makemytrip.com</a:t>
            </a:r>
            <a:endParaRPr lang="en-IN" dirty="0"/>
          </a:p>
          <a:p>
            <a:pPr lvl="0"/>
            <a:r>
              <a:rPr lang="en-IN" u="sng" dirty="0">
                <a:hlinkClick r:id="rId6"/>
              </a:rPr>
              <a:t>https://es.wikipedia.org/wiki/Airbnb</a:t>
            </a:r>
            <a:endParaRPr lang="en-IN" dirty="0"/>
          </a:p>
          <a:p>
            <a:pPr marL="0" indent="0">
              <a:buNone/>
            </a:pPr>
            <a:endParaRPr lang="en-IN" dirty="0"/>
          </a:p>
          <a:p>
            <a:pPr marL="0" lvl="0" indent="0">
              <a:buNone/>
            </a:pP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p:txBody>
      </p:sp>
    </p:spTree>
  </p:cSld>
  <p:clrMapOvr>
    <a:masterClrMapping/>
  </p:clrMapOvr>
  <p:transition>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7467600" cy="1143000"/>
          </a:xfrm>
        </p:spPr>
        <p:txBody>
          <a:bodyPr>
            <a:normAutofit fontScale="90000"/>
          </a:bodyPr>
          <a:lstStyle/>
          <a:p>
            <a:pPr algn="ctr"/>
            <a:r>
              <a:rPr lang="en-US" sz="8000" dirty="0">
                <a:latin typeface="Times New Roman" pitchFamily="18" charset="0"/>
                <a:cs typeface="Times New Roman" pitchFamily="18" charset="0"/>
              </a:rPr>
              <a:t>Thanks</a:t>
            </a:r>
            <a:r>
              <a:rPr lang="en-US" dirty="0"/>
              <a:t> </a:t>
            </a: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INTRODUCTION</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IN" dirty="0" err="1"/>
              <a:t>Airbnb</a:t>
            </a:r>
            <a:r>
              <a:rPr lang="en-IN" dirty="0"/>
              <a:t> (ABNB) is an online marketplace that connects people who want to rent out their homes with people who are looking for accommodations in specific locales.</a:t>
            </a:r>
          </a:p>
          <a:p>
            <a:r>
              <a:rPr lang="en-IN" dirty="0"/>
              <a:t>The company has come a long way since 2007, when its co-founders first came up with the idea to invite paying guests to sleep on an air mattress in their living room. According to </a:t>
            </a:r>
            <a:r>
              <a:rPr lang="en-IN" dirty="0" err="1"/>
              <a:t>Airbnb's</a:t>
            </a:r>
            <a:r>
              <a:rPr lang="en-IN" dirty="0"/>
              <a:t> latest data, it has in excess of six million listings, covering more than 100,000 </a:t>
            </a:r>
            <a:r>
              <a:rPr lang="en-IN" u="sng" dirty="0">
                <a:hlinkClick r:id="rId2"/>
              </a:rPr>
              <a:t>cities</a:t>
            </a:r>
            <a:r>
              <a:rPr lang="en-IN" dirty="0"/>
              <a:t> and towns and 220-plus countries worldwide.</a:t>
            </a:r>
          </a:p>
          <a:p>
            <a:r>
              <a:rPr lang="en-IN" dirty="0"/>
              <a:t>In this article, we break down how </a:t>
            </a:r>
            <a:r>
              <a:rPr lang="en-IN" dirty="0" err="1"/>
              <a:t>Airbnb</a:t>
            </a:r>
            <a:r>
              <a:rPr lang="en-IN" dirty="0"/>
              <a:t> works, how it makes money, and the pros and cons of using its online marketplace.</a:t>
            </a:r>
          </a:p>
          <a:p>
            <a:endParaRPr lang="en-US" dirty="0">
              <a:latin typeface="Times New Roman" pitchFamily="18" charset="0"/>
              <a:cs typeface="Times New Roman" pitchFamily="18" charset="0"/>
            </a:endParaRPr>
          </a:p>
        </p:txBody>
      </p:sp>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What is </a:t>
            </a:r>
            <a:r>
              <a:rPr lang="en-US" sz="3200" dirty="0" err="1" smtClean="0">
                <a:latin typeface="Times New Roman" pitchFamily="18" charset="0"/>
                <a:cs typeface="Times New Roman" pitchFamily="18" charset="0"/>
              </a:rPr>
              <a:t>Airbnb</a:t>
            </a:r>
            <a:r>
              <a:rPr lang="en-US" sz="3200" dirty="0" smtClean="0">
                <a:latin typeface="Times New Roman" pitchFamily="18" charset="0"/>
                <a:cs typeface="Times New Roman" pitchFamily="18" charset="0"/>
              </a:rPr>
              <a:t> Hotel </a:t>
            </a:r>
            <a:r>
              <a:rPr lang="en-US" sz="3200" dirty="0">
                <a:latin typeface="Times New Roman" pitchFamily="18" charset="0"/>
                <a:cs typeface="Times New Roman" pitchFamily="18" charset="0"/>
              </a:rPr>
              <a:t>Management System?</a:t>
            </a:r>
          </a:p>
        </p:txBody>
      </p:sp>
      <p:sp>
        <p:nvSpPr>
          <p:cNvPr id="3" name="Content Placeholder 2"/>
          <p:cNvSpPr>
            <a:spLocks noGrp="1"/>
          </p:cNvSpPr>
          <p:nvPr>
            <p:ph sz="quarter" idx="1"/>
          </p:nvPr>
        </p:nvSpPr>
        <p:spPr/>
        <p:txBody>
          <a:bodyPr>
            <a:normAutofit/>
          </a:bodyPr>
          <a:lstStyle/>
          <a:p>
            <a:r>
              <a:rPr lang="en-IN" sz="3200" dirty="0" err="1"/>
              <a:t>Airbnb</a:t>
            </a:r>
            <a:r>
              <a:rPr lang="en-IN" sz="3200" dirty="0"/>
              <a:t> (ABNB) is an online marketplace that connects people who want to rent out their homes with people who are looking for accommodations in specific locales</a:t>
            </a:r>
            <a:endParaRPr lang="en-US" sz="3200" dirty="0">
              <a:latin typeface="Times New Roman" pitchFamily="18" charset="0"/>
              <a:cs typeface="Times New Roman" pitchFamily="18" charset="0"/>
            </a:endParaRPr>
          </a:p>
          <a:p>
            <a:endParaRPr lang="en-IN" dirty="0" smtClean="0"/>
          </a:p>
          <a:p>
            <a:endParaRPr lang="en-IN" dirty="0"/>
          </a:p>
          <a:p>
            <a:endParaRPr lang="en-IN" dirty="0" smtClean="0"/>
          </a:p>
          <a:p>
            <a:endParaRPr lang="en-IN" dirty="0"/>
          </a:p>
          <a:p>
            <a:endParaRPr lang="en-IN" dirty="0" smtClean="0"/>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800600"/>
            <a:ext cx="1149928" cy="12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 </a:t>
            </a:r>
            <a:r>
              <a:rPr lang="en-IN" sz="3200" b="1" dirty="0" err="1" smtClean="0"/>
              <a:t>Airbnb</a:t>
            </a:r>
            <a:r>
              <a:rPr lang="en-IN" sz="3200" b="1" dirty="0" smtClean="0"/>
              <a:t> Hotel </a:t>
            </a:r>
            <a:r>
              <a:rPr lang="en-IN" sz="3200" b="1" dirty="0"/>
              <a:t>Management Software aims</a:t>
            </a:r>
          </a:p>
        </p:txBody>
      </p:sp>
      <p:sp>
        <p:nvSpPr>
          <p:cNvPr id="3" name="Content Placeholder 2"/>
          <p:cNvSpPr>
            <a:spLocks noGrp="1"/>
          </p:cNvSpPr>
          <p:nvPr>
            <p:ph sz="quarter" idx="1"/>
          </p:nvPr>
        </p:nvSpPr>
        <p:spPr/>
        <p:txBody>
          <a:bodyPr/>
          <a:lstStyle/>
          <a:p>
            <a:r>
              <a:rPr lang="en-US" dirty="0"/>
              <a:t>Guest bookings</a:t>
            </a:r>
          </a:p>
          <a:p>
            <a:r>
              <a:rPr lang="en-US" dirty="0"/>
              <a:t> Guest details</a:t>
            </a:r>
          </a:p>
          <a:p>
            <a:r>
              <a:rPr lang="en-US" dirty="0"/>
              <a:t>Point of sale</a:t>
            </a:r>
          </a:p>
          <a:p>
            <a:r>
              <a:rPr lang="en-US" dirty="0"/>
              <a:t>Telephony</a:t>
            </a:r>
          </a:p>
          <a:p>
            <a:r>
              <a:rPr lang="en-US" dirty="0"/>
              <a:t>Accounts receivable</a:t>
            </a:r>
          </a:p>
          <a:p>
            <a:r>
              <a:rPr lang="en-US" dirty="0"/>
              <a:t> Sales and marketing</a:t>
            </a:r>
          </a:p>
          <a:p>
            <a:r>
              <a:rPr lang="en-US" dirty="0" smtClean="0"/>
              <a:t>Event </a:t>
            </a:r>
            <a:r>
              <a:rPr lang="en-US" dirty="0"/>
              <a:t>Management</a:t>
            </a:r>
          </a:p>
          <a:p>
            <a:r>
              <a:rPr lang="en-US" dirty="0"/>
              <a:t>And many more features</a:t>
            </a: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89" y="-4762"/>
            <a:ext cx="7467600" cy="1143000"/>
          </a:xfrm>
        </p:spPr>
        <p:txBody>
          <a:bodyPr/>
          <a:lstStyle/>
          <a:p>
            <a:r>
              <a:rPr lang="en-US" dirty="0"/>
              <a:t> </a:t>
            </a:r>
            <a:r>
              <a:rPr lang="en-US" sz="3200" dirty="0">
                <a:latin typeface="Times New Roman" pitchFamily="18" charset="0"/>
                <a:cs typeface="Times New Roman" pitchFamily="18" charset="0"/>
              </a:rPr>
              <a:t>E-R DIAGRAM</a:t>
            </a:r>
          </a:p>
        </p:txBody>
      </p:sp>
      <p:pic>
        <p:nvPicPr>
          <p:cNvPr id="7170" name="Picture 2" descr="http://j.web.umkc.edu/jml2f6/cs451/project3/ER%20diagram.gif"/>
          <p:cNvPicPr>
            <a:picLocks noChangeAspect="1" noChangeArrowheads="1"/>
          </p:cNvPicPr>
          <p:nvPr/>
        </p:nvPicPr>
        <p:blipFill>
          <a:blip r:embed="rId2"/>
          <a:srcRect/>
          <a:stretch>
            <a:fillRect/>
          </a:stretch>
        </p:blipFill>
        <p:spPr bwMode="auto">
          <a:xfrm>
            <a:off x="432969" y="1417638"/>
            <a:ext cx="8278061" cy="5160644"/>
          </a:xfrm>
          <a:prstGeom prst="rect">
            <a:avLst/>
          </a:prstGeom>
          <a:noFill/>
        </p:spPr>
      </p:pic>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620000" cy="2697162"/>
          </a:xfrm>
        </p:spPr>
        <p:txBody>
          <a:bodyPr>
            <a:normAutofit/>
          </a:bodyPr>
          <a:lstStyle/>
          <a:p>
            <a:pPr algn="ctr"/>
            <a:r>
              <a:rPr lang="en-US" b="1" dirty="0"/>
              <a:t/>
            </a:r>
            <a:br>
              <a:rPr lang="en-US" b="1" dirty="0"/>
            </a:br>
            <a:r>
              <a:rPr lang="en-US" dirty="0" smtClean="0"/>
              <a:t>Unified </a:t>
            </a:r>
            <a:r>
              <a:rPr lang="en-US" dirty="0"/>
              <a:t>Modeling Language Diagram(UML</a:t>
            </a:r>
            <a:r>
              <a:rPr lang="en-US" dirty="0" smtClean="0"/>
              <a:t>):-</a:t>
            </a:r>
            <a:endParaRPr lang="en-IN" dirty="0"/>
          </a:p>
        </p:txBody>
      </p:sp>
    </p:spTree>
    <p:extLst>
      <p:ext uri="{BB962C8B-B14F-4D97-AF65-F5344CB8AC3E}">
        <p14:creationId xmlns:p14="http://schemas.microsoft.com/office/powerpoint/2010/main" val="330623107"/>
      </p:ext>
    </p:extLst>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u="sng" dirty="0"/>
              <a:t>U</a:t>
            </a:r>
            <a:r>
              <a:rPr lang="en-US" dirty="0"/>
              <a:t>se case Diagram:-</a:t>
            </a:r>
            <a:endParaRPr lang="en-IN" dirty="0"/>
          </a:p>
        </p:txBody>
      </p:sp>
      <p:pic>
        <p:nvPicPr>
          <p:cNvPr id="6" name="Picture 5"/>
          <p:cNvPicPr/>
          <p:nvPr/>
        </p:nvPicPr>
        <p:blipFill>
          <a:blip r:embed="rId2"/>
          <a:stretch>
            <a:fillRect/>
          </a:stretch>
        </p:blipFill>
        <p:spPr>
          <a:xfrm>
            <a:off x="838200" y="1752601"/>
            <a:ext cx="6944360" cy="41433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7913740"/>
      </p:ext>
    </p:extLst>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543800" cy="563562"/>
          </a:xfrm>
        </p:spPr>
        <p:txBody>
          <a:bodyPr/>
          <a:lstStyle/>
          <a:p>
            <a:r>
              <a:rPr lang="en-US" dirty="0"/>
              <a:t>Activity Diagram:-</a:t>
            </a:r>
            <a:endParaRPr lang="en-IN" dirty="0"/>
          </a:p>
        </p:txBody>
      </p:sp>
      <p:pic>
        <p:nvPicPr>
          <p:cNvPr id="4" name="Picture 3"/>
          <p:cNvPicPr/>
          <p:nvPr/>
        </p:nvPicPr>
        <p:blipFill>
          <a:blip r:embed="rId2"/>
          <a:stretch>
            <a:fillRect/>
          </a:stretch>
        </p:blipFill>
        <p:spPr>
          <a:xfrm>
            <a:off x="2216728" y="1295400"/>
            <a:ext cx="3363190" cy="49339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14252781"/>
      </p:ext>
    </p:extLst>
  </p:cSld>
  <p:clrMapOvr>
    <a:masterClrMapping/>
  </p:clrMapOvr>
  <p:transition>
    <p:blinds/>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2270</TotalTime>
  <Words>321</Words>
  <Application>Microsoft Office PowerPoint</Application>
  <PresentationFormat>On-screen Show (4:3)</PresentationFormat>
  <Paragraphs>100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PowerPoint Presentation</vt:lpstr>
      <vt:lpstr>CONTENT  </vt:lpstr>
      <vt:lpstr>INTRODUCTION </vt:lpstr>
      <vt:lpstr>What is Airbnb Hotel Management System?</vt:lpstr>
      <vt:lpstr> Airbnb Hotel Management Software aims</vt:lpstr>
      <vt:lpstr> E-R DIAGRAM</vt:lpstr>
      <vt:lpstr> Unified Modeling Language Diagram(UML):-</vt:lpstr>
      <vt:lpstr>Use case Diagram:-</vt:lpstr>
      <vt:lpstr>Activity Diagram:-</vt:lpstr>
      <vt:lpstr>State-chart Diagram:-</vt:lpstr>
      <vt:lpstr>Class Diagram (without attributes):-</vt:lpstr>
      <vt:lpstr>Sequence Diagram:-</vt:lpstr>
      <vt:lpstr>DATA FLOW DIAGRAM OPENING A NEW ROOM </vt:lpstr>
      <vt:lpstr>     ADVANTAGE </vt:lpstr>
      <vt:lpstr>PowerPoint Presentation</vt:lpstr>
      <vt:lpstr>PowerPoint Presentation</vt:lpstr>
      <vt:lpstr>Other Features </vt:lpstr>
      <vt:lpstr>User Interface Design (Screen Layout)</vt:lpstr>
      <vt:lpstr>Home page:- </vt:lpstr>
      <vt:lpstr>Register page:- </vt:lpstr>
      <vt:lpstr>  Seller Register:- </vt:lpstr>
      <vt:lpstr>Dashboard:- </vt:lpstr>
      <vt:lpstr>CONCLUSION </vt:lpstr>
      <vt:lpstr>  References </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Reetu</dc:creator>
  <cp:lastModifiedBy>DELL</cp:lastModifiedBy>
  <cp:revision>28</cp:revision>
  <dcterms:created xsi:type="dcterms:W3CDTF">2015-04-08T16:18:52Z</dcterms:created>
  <dcterms:modified xsi:type="dcterms:W3CDTF">2023-05-07T03:29:02Z</dcterms:modified>
</cp:coreProperties>
</file>