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32"/>
  </p:notesMasterIdLst>
  <p:sldIdLst>
    <p:sldId id="256" r:id="rId2"/>
    <p:sldId id="261" r:id="rId3"/>
    <p:sldId id="259" r:id="rId4"/>
    <p:sldId id="296" r:id="rId5"/>
    <p:sldId id="297" r:id="rId6"/>
    <p:sldId id="298" r:id="rId7"/>
    <p:sldId id="299" r:id="rId8"/>
    <p:sldId id="300" r:id="rId9"/>
    <p:sldId id="301" r:id="rId10"/>
    <p:sldId id="291" r:id="rId11"/>
    <p:sldId id="304" r:id="rId12"/>
    <p:sldId id="272" r:id="rId13"/>
    <p:sldId id="305" r:id="rId14"/>
    <p:sldId id="306" r:id="rId15"/>
    <p:sldId id="307" r:id="rId16"/>
    <p:sldId id="308" r:id="rId17"/>
    <p:sldId id="309" r:id="rId18"/>
    <p:sldId id="316" r:id="rId19"/>
    <p:sldId id="310" r:id="rId20"/>
    <p:sldId id="313" r:id="rId21"/>
    <p:sldId id="311" r:id="rId22"/>
    <p:sldId id="315" r:id="rId23"/>
    <p:sldId id="312" r:id="rId24"/>
    <p:sldId id="314" r:id="rId25"/>
    <p:sldId id="267" r:id="rId26"/>
    <p:sldId id="262" r:id="rId27"/>
    <p:sldId id="266" r:id="rId28"/>
    <p:sldId id="279" r:id="rId29"/>
    <p:sldId id="278" r:id="rId30"/>
    <p:sldId id="292"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93C"/>
    <a:srgbClr val="2DBBDF"/>
    <a:srgbClr val="F49C21"/>
    <a:srgbClr val="874DA1"/>
    <a:srgbClr val="1F9F88"/>
    <a:srgbClr val="E34B36"/>
    <a:srgbClr val="5B6C7C"/>
    <a:srgbClr val="184769"/>
    <a:srgbClr val="5C6D7D"/>
    <a:srgbClr val="5D6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7F627C-A79C-4CEA-9F43-E7185F252452}">
  <a:tblStyle styleId="{277F627C-A79C-4CEA-9F43-E7185F25245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45F09D-0C3F-4549-A737-6A49AB54C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c89b53d510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c89b53d510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c89b53d510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c89b53d510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7785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0628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2271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7830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9101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9613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2143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8193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380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8607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02960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1860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1518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8490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753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1074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6172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8669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92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250" y="2626655"/>
            <a:ext cx="6343500" cy="75132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Final Project</a:t>
            </a:r>
            <a:br>
              <a:rPr lang="en" sz="4000" dirty="0"/>
            </a:br>
            <a:r>
              <a:rPr lang="en" sz="4000" dirty="0"/>
              <a:t>Loan Approval Prediction based on Machine Learning Approach </a:t>
            </a:r>
            <a:br>
              <a:rPr lang="en" dirty="0"/>
            </a:br>
            <a:endParaRPr dirty="0"/>
          </a:p>
        </p:txBody>
      </p:sp>
      <p:sp>
        <p:nvSpPr>
          <p:cNvPr id="2" name="TextBox 1">
            <a:extLst>
              <a:ext uri="{FF2B5EF4-FFF2-40B4-BE49-F238E27FC236}">
                <a16:creationId xmlns:a16="http://schemas.microsoft.com/office/drawing/2014/main" id="{F87FF5A7-139A-480F-9D2F-C6F1484F4CA0}"/>
              </a:ext>
            </a:extLst>
          </p:cNvPr>
          <p:cNvSpPr txBox="1"/>
          <p:nvPr/>
        </p:nvSpPr>
        <p:spPr>
          <a:xfrm>
            <a:off x="6929437" y="3594539"/>
            <a:ext cx="2100263" cy="584775"/>
          </a:xfrm>
          <a:prstGeom prst="rect">
            <a:avLst/>
          </a:prstGeom>
          <a:noFill/>
        </p:spPr>
        <p:txBody>
          <a:bodyPr wrap="square" rtlCol="0">
            <a:spAutoFit/>
          </a:bodyPr>
          <a:lstStyle/>
          <a:p>
            <a:r>
              <a:rPr lang="en-US" sz="1600" dirty="0">
                <a:solidFill>
                  <a:schemeClr val="accent2">
                    <a:lumMod val="60000"/>
                    <a:lumOff val="40000"/>
                  </a:schemeClr>
                </a:solidFill>
              </a:rPr>
              <a:t>By </a:t>
            </a:r>
            <a:r>
              <a:rPr lang="en-US" sz="1600" dirty="0" err="1">
                <a:solidFill>
                  <a:schemeClr val="accent2">
                    <a:lumMod val="60000"/>
                    <a:lumOff val="40000"/>
                  </a:schemeClr>
                </a:solidFill>
              </a:rPr>
              <a:t>Sanket</a:t>
            </a:r>
            <a:r>
              <a:rPr lang="en-US" sz="1600" dirty="0">
                <a:solidFill>
                  <a:schemeClr val="accent2">
                    <a:lumMod val="60000"/>
                    <a:lumOff val="40000"/>
                  </a:schemeClr>
                </a:solidFill>
              </a:rPr>
              <a:t> </a:t>
            </a:r>
            <a:r>
              <a:rPr lang="en-US" sz="1600" dirty="0" err="1">
                <a:solidFill>
                  <a:schemeClr val="accent2">
                    <a:lumMod val="60000"/>
                    <a:lumOff val="40000"/>
                  </a:schemeClr>
                </a:solidFill>
              </a:rPr>
              <a:t>Sutar</a:t>
            </a:r>
            <a:endParaRPr lang="en-US" sz="1600" dirty="0">
              <a:solidFill>
                <a:schemeClr val="accent2">
                  <a:lumMod val="60000"/>
                  <a:lumOff val="40000"/>
                </a:schemeClr>
              </a:solidFill>
            </a:endParaRPr>
          </a:p>
          <a:p>
            <a:r>
              <a:rPr lang="en-US" sz="1600" dirty="0">
                <a:solidFill>
                  <a:schemeClr val="accent2">
                    <a:lumMod val="60000"/>
                    <a:lumOff val="40000"/>
                  </a:schemeClr>
                </a:solidFill>
              </a:rPr>
              <a:t>Data Analyst</a:t>
            </a:r>
            <a:endParaRPr lang="en-IN" sz="1600" dirty="0">
              <a:solidFill>
                <a:schemeClr val="accent2">
                  <a:lumMod val="60000"/>
                  <a:lumOff val="4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46"/>
          <p:cNvSpPr txBox="1">
            <a:spLocks noGrp="1"/>
          </p:cNvSpPr>
          <p:nvPr>
            <p:ph type="title"/>
          </p:nvPr>
        </p:nvSpPr>
        <p:spPr>
          <a:xfrm>
            <a:off x="1784319" y="666342"/>
            <a:ext cx="4944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Dataset specifications</a:t>
            </a:r>
            <a:endParaRPr sz="3600" dirty="0"/>
          </a:p>
        </p:txBody>
      </p:sp>
      <p:sp>
        <p:nvSpPr>
          <p:cNvPr id="893" name="Google Shape;893;p4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graphicFrame>
        <p:nvGraphicFramePr>
          <p:cNvPr id="894" name="Google Shape;894;p46"/>
          <p:cNvGraphicFramePr/>
          <p:nvPr>
            <p:extLst>
              <p:ext uri="{D42A27DB-BD31-4B8C-83A1-F6EECF244321}">
                <p14:modId xmlns:p14="http://schemas.microsoft.com/office/powerpoint/2010/main" val="2720463369"/>
              </p:ext>
            </p:extLst>
          </p:nvPr>
        </p:nvGraphicFramePr>
        <p:xfrm>
          <a:off x="1410551" y="1466500"/>
          <a:ext cx="6000749" cy="3504387"/>
        </p:xfrm>
        <a:graphic>
          <a:graphicData uri="http://schemas.openxmlformats.org/drawingml/2006/table">
            <a:tbl>
              <a:tblPr>
                <a:tableStyleId>{1FECB4D8-DB02-4DC6-A0A2-4F2EBAE1DC90}</a:tableStyleId>
              </a:tblPr>
              <a:tblGrid>
                <a:gridCol w="1822625">
                  <a:extLst>
                    <a:ext uri="{9D8B030D-6E8A-4147-A177-3AD203B41FA5}">
                      <a16:colId xmlns:a16="http://schemas.microsoft.com/office/drawing/2014/main" val="20000"/>
                    </a:ext>
                  </a:extLst>
                </a:gridCol>
                <a:gridCol w="2089062">
                  <a:extLst>
                    <a:ext uri="{9D8B030D-6E8A-4147-A177-3AD203B41FA5}">
                      <a16:colId xmlns:a16="http://schemas.microsoft.com/office/drawing/2014/main" val="20001"/>
                    </a:ext>
                  </a:extLst>
                </a:gridCol>
                <a:gridCol w="2089062">
                  <a:extLst>
                    <a:ext uri="{9D8B030D-6E8A-4147-A177-3AD203B41FA5}">
                      <a16:colId xmlns:a16="http://schemas.microsoft.com/office/drawing/2014/main" val="20003"/>
                    </a:ext>
                  </a:extLst>
                </a:gridCol>
              </a:tblGrid>
              <a:tr h="325756">
                <a:tc>
                  <a:txBody>
                    <a:bodyPr/>
                    <a:lstStyle/>
                    <a:p>
                      <a:pPr marL="0" lvl="0" indent="0" algn="l" rtl="0">
                        <a:spcBef>
                          <a:spcPts val="0"/>
                        </a:spcBef>
                        <a:spcAft>
                          <a:spcPts val="0"/>
                        </a:spcAft>
                        <a:buNone/>
                      </a:pPr>
                      <a:r>
                        <a:rPr lang="en-US" sz="1200" dirty="0">
                          <a:solidFill>
                            <a:schemeClr val="tx1"/>
                          </a:solidFill>
                          <a:latin typeface="Muli"/>
                          <a:ea typeface="Muli"/>
                          <a:cs typeface="Muli"/>
                          <a:sym typeface="Muli"/>
                        </a:rPr>
                        <a:t>Variable </a:t>
                      </a:r>
                    </a:p>
                  </a:txBody>
                  <a:tcPr marL="91425" marR="91425" marT="91425" marB="91425" anchor="ctr"/>
                </a:tc>
                <a:tc>
                  <a:txBody>
                    <a:bodyPr/>
                    <a:lstStyle/>
                    <a:p>
                      <a:pPr marL="0" lvl="0" indent="0" algn="ctr" rtl="0">
                        <a:spcBef>
                          <a:spcPts val="0"/>
                        </a:spcBef>
                        <a:spcAft>
                          <a:spcPts val="0"/>
                        </a:spcAft>
                        <a:buNone/>
                      </a:pPr>
                      <a:r>
                        <a:rPr lang="en-US" sz="1200" dirty="0">
                          <a:solidFill>
                            <a:schemeClr val="tx1"/>
                          </a:solidFill>
                          <a:latin typeface="Muli"/>
                          <a:ea typeface="Muli"/>
                          <a:cs typeface="Muli"/>
                          <a:sym typeface="Muli"/>
                        </a:rPr>
                        <a:t>Description</a:t>
                      </a:r>
                      <a:endParaRPr sz="1200" dirty="0">
                        <a:solidFill>
                          <a:schemeClr val="tx1"/>
                        </a:solidFill>
                        <a:latin typeface="Muli"/>
                        <a:ea typeface="Muli"/>
                        <a:cs typeface="Muli"/>
                        <a:sym typeface="Muli"/>
                      </a:endParaRPr>
                    </a:p>
                  </a:txBody>
                  <a:tcPr marL="91425" marR="91425" marT="91425" marB="91425" anchor="ctr"/>
                </a:tc>
                <a:tc>
                  <a:txBody>
                    <a:bodyPr/>
                    <a:lstStyle/>
                    <a:p>
                      <a:pPr marL="0" lvl="0" indent="0" algn="ctr" rtl="0">
                        <a:spcBef>
                          <a:spcPts val="0"/>
                        </a:spcBef>
                        <a:spcAft>
                          <a:spcPts val="0"/>
                        </a:spcAft>
                        <a:buNone/>
                      </a:pPr>
                      <a:r>
                        <a:rPr lang="en-US" sz="1200" dirty="0">
                          <a:solidFill>
                            <a:schemeClr val="tx1"/>
                          </a:solidFill>
                          <a:latin typeface="Muli"/>
                          <a:ea typeface="Muli"/>
                          <a:cs typeface="Muli"/>
                          <a:sym typeface="Muli"/>
                        </a:rPr>
                        <a:t>Datatype</a:t>
                      </a:r>
                      <a:endParaRPr sz="1200" dirty="0">
                        <a:solidFill>
                          <a:schemeClr val="tx1"/>
                        </a:solidFill>
                        <a:latin typeface="Muli"/>
                        <a:ea typeface="Muli"/>
                        <a:cs typeface="Muli"/>
                        <a:sym typeface="Muli"/>
                      </a:endParaRPr>
                    </a:p>
                  </a:txBody>
                  <a:tcPr marL="91425" marR="91425" marT="91425" marB="91425" anchor="ctr"/>
                </a:tc>
                <a:extLst>
                  <a:ext uri="{0D108BD9-81ED-4DB2-BD59-A6C34878D82A}">
                    <a16:rowId xmlns:a16="http://schemas.microsoft.com/office/drawing/2014/main" val="10000"/>
                  </a:ext>
                </a:extLst>
              </a:tr>
              <a:tr h="380367">
                <a:tc>
                  <a:txBody>
                    <a:bodyPr/>
                    <a:lstStyle/>
                    <a:p>
                      <a:pPr marL="0" lvl="0" indent="0" algn="l" rtl="0">
                        <a:spcBef>
                          <a:spcPts val="0"/>
                        </a:spcBef>
                        <a:spcAft>
                          <a:spcPts val="0"/>
                        </a:spcAft>
                        <a:buNone/>
                      </a:pPr>
                      <a:r>
                        <a:rPr lang="en-US" sz="1100" dirty="0" err="1">
                          <a:solidFill>
                            <a:schemeClr val="tx1"/>
                          </a:solidFill>
                          <a:latin typeface="Muli"/>
                          <a:ea typeface="Muli"/>
                          <a:cs typeface="Muli"/>
                          <a:sym typeface="Muli"/>
                        </a:rPr>
                        <a:t>LoanAmount</a:t>
                      </a:r>
                      <a:endParaRPr sz="1100" dirty="0">
                        <a:solidFill>
                          <a:schemeClr val="tx1"/>
                        </a:solidFill>
                        <a:latin typeface="Muli"/>
                        <a:ea typeface="Muli"/>
                        <a:cs typeface="Muli"/>
                        <a:sym typeface="Muli"/>
                      </a:endParaRPr>
                    </a:p>
                  </a:txBody>
                  <a:tcPr marL="91425" marR="91425" marT="91425" marB="91425" anchor="ctr"/>
                </a:tc>
                <a:tc>
                  <a:txBody>
                    <a:bodyPr/>
                    <a:lstStyle/>
                    <a:p>
                      <a:pPr marL="0" lvl="0" indent="0" algn="ctr" rtl="0">
                        <a:spcBef>
                          <a:spcPts val="0"/>
                        </a:spcBef>
                        <a:spcAft>
                          <a:spcPts val="0"/>
                        </a:spcAft>
                        <a:buNone/>
                      </a:pPr>
                      <a:r>
                        <a:rPr lang="en-US" sz="1100" dirty="0">
                          <a:solidFill>
                            <a:schemeClr val="dk1"/>
                          </a:solidFill>
                          <a:latin typeface="Muli"/>
                          <a:ea typeface="Muli"/>
                          <a:cs typeface="Muli"/>
                          <a:sym typeface="Muli"/>
                        </a:rPr>
                        <a:t>Loan amount applied in dollars</a:t>
                      </a:r>
                      <a:endParaRPr sz="1100" dirty="0">
                        <a:solidFill>
                          <a:schemeClr val="dk1"/>
                        </a:solidFill>
                        <a:latin typeface="Muli"/>
                        <a:ea typeface="Muli"/>
                        <a:cs typeface="Muli"/>
                        <a:sym typeface="Muli"/>
                      </a:endParaRPr>
                    </a:p>
                  </a:txBody>
                  <a:tcPr marL="91425" marR="91425" marT="91425" marB="91425" anchor="ctr"/>
                </a:tc>
                <a:tc>
                  <a:txBody>
                    <a:bodyPr/>
                    <a:lstStyle/>
                    <a:p>
                      <a:pPr marL="0" lvl="0" indent="0" algn="ctr" rtl="0">
                        <a:spcBef>
                          <a:spcPts val="0"/>
                        </a:spcBef>
                        <a:spcAft>
                          <a:spcPts val="0"/>
                        </a:spcAft>
                        <a:buNone/>
                      </a:pPr>
                      <a:r>
                        <a:rPr lang="en" sz="1100" dirty="0">
                          <a:solidFill>
                            <a:schemeClr val="dk1"/>
                          </a:solidFill>
                          <a:latin typeface="Muli"/>
                          <a:ea typeface="Muli"/>
                          <a:cs typeface="Muli"/>
                          <a:sym typeface="Muli"/>
                        </a:rPr>
                        <a:t>integer</a:t>
                      </a:r>
                      <a:endParaRPr sz="1100" dirty="0">
                        <a:solidFill>
                          <a:schemeClr val="dk1"/>
                        </a:solidFill>
                        <a:latin typeface="Muli"/>
                        <a:ea typeface="Muli"/>
                        <a:cs typeface="Muli"/>
                        <a:sym typeface="Muli"/>
                      </a:endParaRPr>
                    </a:p>
                  </a:txBody>
                  <a:tcPr marL="91425" marR="91425" marT="91425" marB="91425" anchor="ctr"/>
                </a:tc>
                <a:extLst>
                  <a:ext uri="{0D108BD9-81ED-4DB2-BD59-A6C34878D82A}">
                    <a16:rowId xmlns:a16="http://schemas.microsoft.com/office/drawing/2014/main" val="10001"/>
                  </a:ext>
                </a:extLst>
              </a:tr>
              <a:tr h="461499">
                <a:tc>
                  <a:txBody>
                    <a:bodyPr/>
                    <a:lstStyle/>
                    <a:p>
                      <a:pPr marL="0" lvl="0" indent="0" algn="l" rtl="0">
                        <a:spcBef>
                          <a:spcPts val="0"/>
                        </a:spcBef>
                        <a:spcAft>
                          <a:spcPts val="0"/>
                        </a:spcAft>
                        <a:buNone/>
                      </a:pPr>
                      <a:r>
                        <a:rPr lang="en-US" sz="1100" dirty="0">
                          <a:solidFill>
                            <a:schemeClr val="tx1"/>
                          </a:solidFill>
                          <a:latin typeface="Muli"/>
                          <a:ea typeface="Muli"/>
                          <a:cs typeface="Muli"/>
                          <a:sym typeface="Muli"/>
                        </a:rPr>
                        <a:t>Gender</a:t>
                      </a:r>
                      <a:endParaRPr sz="1100" dirty="0">
                        <a:solidFill>
                          <a:schemeClr val="tx1"/>
                        </a:solidFill>
                        <a:latin typeface="Muli"/>
                        <a:ea typeface="Muli"/>
                        <a:cs typeface="Muli"/>
                        <a:sym typeface="Muli"/>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100" dirty="0">
                          <a:solidFill>
                            <a:schemeClr val="dk1"/>
                          </a:solidFill>
                          <a:latin typeface="Muli"/>
                          <a:ea typeface="Muli"/>
                          <a:cs typeface="Muli"/>
                          <a:sym typeface="Muli"/>
                        </a:rPr>
                        <a:t>Gender of an applied person</a:t>
                      </a:r>
                    </a:p>
                    <a:p>
                      <a:pPr marL="0" lvl="0" indent="0" algn="ctr" rtl="0">
                        <a:spcBef>
                          <a:spcPts val="0"/>
                        </a:spcBef>
                        <a:spcAft>
                          <a:spcPts val="0"/>
                        </a:spcAft>
                        <a:buClr>
                          <a:schemeClr val="dk1"/>
                        </a:buClr>
                        <a:buSzPts val="1100"/>
                        <a:buFont typeface="Arial"/>
                        <a:buNone/>
                      </a:pPr>
                      <a:r>
                        <a:rPr lang="en" sz="1100" dirty="0">
                          <a:solidFill>
                            <a:schemeClr val="dk1"/>
                          </a:solidFill>
                          <a:latin typeface="Muli"/>
                          <a:ea typeface="Muli"/>
                          <a:cs typeface="Muli"/>
                          <a:sym typeface="Muli"/>
                        </a:rPr>
                        <a:t>Male/Female</a:t>
                      </a:r>
                      <a:endParaRPr sz="1100" dirty="0">
                        <a:solidFill>
                          <a:schemeClr val="dk1"/>
                        </a:solidFill>
                        <a:latin typeface="Muli"/>
                        <a:ea typeface="Muli"/>
                        <a:cs typeface="Muli"/>
                        <a:sym typeface="Muli"/>
                      </a:endParaRPr>
                    </a:p>
                  </a:txBody>
                  <a:tcPr marL="91425" marR="91425" marT="91425" marB="91425" anchor="ctr"/>
                </a:tc>
                <a:tc>
                  <a:txBody>
                    <a:bodyPr/>
                    <a:lstStyle/>
                    <a:p>
                      <a:pPr marL="0" lvl="0" indent="0" algn="ctr" rtl="0">
                        <a:spcBef>
                          <a:spcPts val="0"/>
                        </a:spcBef>
                        <a:spcAft>
                          <a:spcPts val="0"/>
                        </a:spcAft>
                        <a:buNone/>
                      </a:pPr>
                      <a:r>
                        <a:rPr lang="en" sz="1100" dirty="0">
                          <a:solidFill>
                            <a:schemeClr val="dk1"/>
                          </a:solidFill>
                          <a:latin typeface="Muli"/>
                          <a:ea typeface="Muli"/>
                          <a:cs typeface="Muli"/>
                          <a:sym typeface="Muli"/>
                        </a:rPr>
                        <a:t>String</a:t>
                      </a:r>
                      <a:endParaRPr sz="1100" dirty="0">
                        <a:solidFill>
                          <a:schemeClr val="dk1"/>
                        </a:solidFill>
                        <a:latin typeface="Muli"/>
                        <a:ea typeface="Muli"/>
                        <a:cs typeface="Muli"/>
                        <a:sym typeface="Muli"/>
                      </a:endParaRPr>
                    </a:p>
                  </a:txBody>
                  <a:tcPr marL="91425" marR="91425" marT="91425" marB="91425" anchor="ctr"/>
                </a:tc>
                <a:extLst>
                  <a:ext uri="{0D108BD9-81ED-4DB2-BD59-A6C34878D82A}">
                    <a16:rowId xmlns:a16="http://schemas.microsoft.com/office/drawing/2014/main" val="10002"/>
                  </a:ext>
                </a:extLst>
              </a:tr>
              <a:tr h="461499">
                <a:tc>
                  <a:txBody>
                    <a:bodyPr/>
                    <a:lstStyle/>
                    <a:p>
                      <a:pPr marL="0" lvl="0" indent="0" algn="l" rtl="0">
                        <a:spcBef>
                          <a:spcPts val="0"/>
                        </a:spcBef>
                        <a:spcAft>
                          <a:spcPts val="0"/>
                        </a:spcAft>
                        <a:buNone/>
                      </a:pPr>
                      <a:r>
                        <a:rPr lang="en" sz="1100" dirty="0">
                          <a:solidFill>
                            <a:schemeClr val="tx1"/>
                          </a:solidFill>
                          <a:latin typeface="+mn-lt"/>
                          <a:ea typeface="Muli"/>
                          <a:cs typeface="Muli"/>
                          <a:sym typeface="Muli"/>
                        </a:rPr>
                        <a:t>Married</a:t>
                      </a:r>
                      <a:endParaRPr sz="1100" dirty="0">
                        <a:solidFill>
                          <a:schemeClr val="tx1"/>
                        </a:solidFill>
                        <a:latin typeface="+mn-lt"/>
                        <a:ea typeface="Muli"/>
                        <a:cs typeface="Muli"/>
                        <a:sym typeface="Muli"/>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100" dirty="0">
                          <a:solidFill>
                            <a:schemeClr val="dk1"/>
                          </a:solidFill>
                          <a:latin typeface="Muli"/>
                          <a:ea typeface="Muli"/>
                          <a:cs typeface="Muli"/>
                          <a:sym typeface="Muli"/>
                        </a:rPr>
                        <a:t>Is the applied person is married</a:t>
                      </a:r>
                    </a:p>
                    <a:p>
                      <a:pPr marL="0" lvl="0" indent="0" algn="ctr" rtl="0">
                        <a:spcBef>
                          <a:spcPts val="0"/>
                        </a:spcBef>
                        <a:spcAft>
                          <a:spcPts val="0"/>
                        </a:spcAft>
                        <a:buClr>
                          <a:schemeClr val="dk1"/>
                        </a:buClr>
                        <a:buSzPts val="1100"/>
                        <a:buFont typeface="Arial"/>
                        <a:buNone/>
                      </a:pPr>
                      <a:r>
                        <a:rPr lang="en" sz="1100" dirty="0">
                          <a:solidFill>
                            <a:schemeClr val="dk1"/>
                          </a:solidFill>
                          <a:latin typeface="Muli"/>
                          <a:ea typeface="Muli"/>
                          <a:cs typeface="Muli"/>
                          <a:sym typeface="Muli"/>
                        </a:rPr>
                        <a:t>Yes/No</a:t>
                      </a:r>
                      <a:endParaRPr sz="1100" dirty="0">
                        <a:solidFill>
                          <a:schemeClr val="dk1"/>
                        </a:solidFill>
                        <a:latin typeface="Muli"/>
                        <a:ea typeface="Muli"/>
                        <a:cs typeface="Muli"/>
                        <a:sym typeface="Muli"/>
                      </a:endParaRPr>
                    </a:p>
                  </a:txBody>
                  <a:tcPr marL="91425" marR="91425" marT="91425" marB="91425" anchor="ctr"/>
                </a:tc>
                <a:tc>
                  <a:txBody>
                    <a:bodyPr/>
                    <a:lstStyle/>
                    <a:p>
                      <a:pPr marL="0" lvl="0" indent="0" algn="ctr" rtl="0">
                        <a:spcBef>
                          <a:spcPts val="0"/>
                        </a:spcBef>
                        <a:spcAft>
                          <a:spcPts val="0"/>
                        </a:spcAft>
                        <a:buNone/>
                      </a:pPr>
                      <a:r>
                        <a:rPr lang="en" sz="1100" dirty="0">
                          <a:solidFill>
                            <a:schemeClr val="dk1"/>
                          </a:solidFill>
                          <a:latin typeface="Muli"/>
                          <a:ea typeface="Muli"/>
                          <a:cs typeface="Muli"/>
                          <a:sym typeface="Muli"/>
                        </a:rPr>
                        <a:t>String</a:t>
                      </a:r>
                      <a:endParaRPr sz="1100" dirty="0">
                        <a:solidFill>
                          <a:schemeClr val="dk1"/>
                        </a:solidFill>
                        <a:latin typeface="Muli"/>
                        <a:ea typeface="Muli"/>
                        <a:cs typeface="Muli"/>
                        <a:sym typeface="Muli"/>
                      </a:endParaRPr>
                    </a:p>
                  </a:txBody>
                  <a:tcPr marL="91425" marR="91425" marT="91425" marB="91425" anchor="ctr"/>
                </a:tc>
                <a:extLst>
                  <a:ext uri="{0D108BD9-81ED-4DB2-BD59-A6C34878D82A}">
                    <a16:rowId xmlns:a16="http://schemas.microsoft.com/office/drawing/2014/main" val="10003"/>
                  </a:ext>
                </a:extLst>
              </a:tr>
              <a:tr h="461499">
                <a:tc>
                  <a:txBody>
                    <a:bodyPr/>
                    <a:lstStyle/>
                    <a:p>
                      <a:pPr marL="0" lvl="0" indent="0" algn="l" rtl="0">
                        <a:spcBef>
                          <a:spcPts val="0"/>
                        </a:spcBef>
                        <a:spcAft>
                          <a:spcPts val="0"/>
                        </a:spcAft>
                        <a:buNone/>
                      </a:pPr>
                      <a:r>
                        <a:rPr lang="en-US" sz="1100" dirty="0">
                          <a:solidFill>
                            <a:schemeClr val="tx1"/>
                          </a:solidFill>
                          <a:latin typeface="Muli"/>
                          <a:ea typeface="Muli"/>
                          <a:cs typeface="Muli"/>
                          <a:sym typeface="Muli"/>
                        </a:rPr>
                        <a:t>Dependents</a:t>
                      </a:r>
                      <a:endParaRPr sz="1100" dirty="0">
                        <a:solidFill>
                          <a:schemeClr val="tx1"/>
                        </a:solidFill>
                        <a:latin typeface="Muli"/>
                        <a:ea typeface="Muli"/>
                        <a:cs typeface="Muli"/>
                        <a:sym typeface="Muli"/>
                      </a:endParaRPr>
                    </a:p>
                  </a:txBody>
                  <a:tcPr marL="91425" marR="91425" marT="91425" marB="91425" anchor="ctr"/>
                </a:tc>
                <a:tc>
                  <a:txBody>
                    <a:bodyPr/>
                    <a:lstStyle/>
                    <a:p>
                      <a:pPr marL="0" lvl="0" indent="0" algn="ctr" rtl="0">
                        <a:spcBef>
                          <a:spcPts val="0"/>
                        </a:spcBef>
                        <a:spcAft>
                          <a:spcPts val="0"/>
                        </a:spcAft>
                        <a:buNone/>
                      </a:pPr>
                      <a:r>
                        <a:rPr lang="en-IN" sz="1100" dirty="0">
                          <a:solidFill>
                            <a:schemeClr val="dk1"/>
                          </a:solidFill>
                          <a:latin typeface="Muli"/>
                          <a:ea typeface="Muli"/>
                          <a:cs typeface="Muli"/>
                          <a:sym typeface="Muli"/>
                        </a:rPr>
                        <a:t>N</a:t>
                      </a:r>
                      <a:r>
                        <a:rPr lang="en" sz="1100" dirty="0">
                          <a:solidFill>
                            <a:schemeClr val="dk1"/>
                          </a:solidFill>
                          <a:latin typeface="Muli"/>
                          <a:ea typeface="Muli"/>
                          <a:cs typeface="Muli"/>
                          <a:sym typeface="Muli"/>
                        </a:rPr>
                        <a:t>o of dependent people on that person</a:t>
                      </a:r>
                      <a:endParaRPr sz="1100" dirty="0">
                        <a:solidFill>
                          <a:schemeClr val="dk1"/>
                        </a:solidFill>
                        <a:latin typeface="Muli"/>
                        <a:ea typeface="Muli"/>
                        <a:cs typeface="Muli"/>
                        <a:sym typeface="Muli"/>
                      </a:endParaRPr>
                    </a:p>
                  </a:txBody>
                  <a:tcPr marL="91425" marR="91425" marT="91425" marB="91425" anchor="ctr"/>
                </a:tc>
                <a:tc>
                  <a:txBody>
                    <a:bodyPr/>
                    <a:lstStyle/>
                    <a:p>
                      <a:pPr marL="0" lvl="0" indent="0" algn="ctr" rtl="0">
                        <a:spcBef>
                          <a:spcPts val="0"/>
                        </a:spcBef>
                        <a:spcAft>
                          <a:spcPts val="0"/>
                        </a:spcAft>
                        <a:buNone/>
                      </a:pPr>
                      <a:r>
                        <a:rPr lang="en-US" sz="1100" dirty="0">
                          <a:solidFill>
                            <a:schemeClr val="dk1"/>
                          </a:solidFill>
                          <a:latin typeface="Muli"/>
                          <a:ea typeface="Muli"/>
                          <a:cs typeface="Muli"/>
                          <a:sym typeface="Muli"/>
                        </a:rPr>
                        <a:t>Integer</a:t>
                      </a:r>
                      <a:endParaRPr sz="1100" dirty="0">
                        <a:solidFill>
                          <a:schemeClr val="dk1"/>
                        </a:solidFill>
                        <a:latin typeface="Muli"/>
                        <a:ea typeface="Muli"/>
                        <a:cs typeface="Muli"/>
                        <a:sym typeface="Muli"/>
                      </a:endParaRPr>
                    </a:p>
                  </a:txBody>
                  <a:tcPr marL="91425" marR="91425" marT="91425" marB="91425" anchor="ctr"/>
                </a:tc>
                <a:extLst>
                  <a:ext uri="{0D108BD9-81ED-4DB2-BD59-A6C34878D82A}">
                    <a16:rowId xmlns:a16="http://schemas.microsoft.com/office/drawing/2014/main" val="10004"/>
                  </a:ext>
                </a:extLst>
              </a:tr>
              <a:tr h="461499">
                <a:tc>
                  <a:txBody>
                    <a:bodyPr/>
                    <a:lstStyle/>
                    <a:p>
                      <a:pPr marL="0" lvl="0" indent="0" algn="l" rtl="0">
                        <a:spcBef>
                          <a:spcPts val="0"/>
                        </a:spcBef>
                        <a:spcAft>
                          <a:spcPts val="0"/>
                        </a:spcAft>
                        <a:buNone/>
                      </a:pPr>
                      <a:r>
                        <a:rPr lang="en-US" sz="1100" dirty="0">
                          <a:solidFill>
                            <a:schemeClr val="tx1"/>
                          </a:solidFill>
                          <a:latin typeface="Muli"/>
                          <a:ea typeface="Muli"/>
                          <a:cs typeface="Muli"/>
                          <a:sym typeface="Muli"/>
                        </a:rPr>
                        <a:t>Education </a:t>
                      </a:r>
                      <a:endParaRPr sz="1100" dirty="0">
                        <a:solidFill>
                          <a:schemeClr val="tx1"/>
                        </a:solidFill>
                        <a:latin typeface="Muli"/>
                        <a:ea typeface="Muli"/>
                        <a:cs typeface="Muli"/>
                        <a:sym typeface="Muli"/>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uli"/>
                          <a:ea typeface="Muli"/>
                          <a:cs typeface="Muli"/>
                          <a:sym typeface="Muli"/>
                        </a:rPr>
                        <a:t>The person</a:t>
                      </a:r>
                      <a:r>
                        <a:rPr lang="en" sz="1100" dirty="0">
                          <a:solidFill>
                            <a:schemeClr val="dk1"/>
                          </a:solidFill>
                          <a:latin typeface="Muli"/>
                          <a:ea typeface="Muli"/>
                          <a:cs typeface="Muli"/>
                          <a:sym typeface="Muli"/>
                        </a:rPr>
                        <a:t> is Graduated or not</a:t>
                      </a:r>
                    </a:p>
                    <a:p>
                      <a:pPr marL="0" lvl="0" indent="0" algn="ctr" rtl="0">
                        <a:spcBef>
                          <a:spcPts val="0"/>
                        </a:spcBef>
                        <a:spcAft>
                          <a:spcPts val="0"/>
                        </a:spcAft>
                        <a:buClr>
                          <a:schemeClr val="dk1"/>
                        </a:buClr>
                        <a:buSzPts val="1100"/>
                        <a:buFont typeface="Arial"/>
                        <a:buNone/>
                      </a:pPr>
                      <a:r>
                        <a:rPr lang="en" sz="1100" dirty="0">
                          <a:solidFill>
                            <a:schemeClr val="dk1"/>
                          </a:solidFill>
                          <a:latin typeface="Muli"/>
                          <a:ea typeface="Muli"/>
                          <a:cs typeface="Muli"/>
                          <a:sym typeface="Muli"/>
                        </a:rPr>
                        <a:t>Yes/No</a:t>
                      </a:r>
                      <a:endParaRPr sz="1100" dirty="0">
                        <a:solidFill>
                          <a:schemeClr val="dk1"/>
                        </a:solidFill>
                        <a:latin typeface="Muli"/>
                        <a:ea typeface="Muli"/>
                        <a:cs typeface="Muli"/>
                        <a:sym typeface="Muli"/>
                      </a:endParaRPr>
                    </a:p>
                  </a:txBody>
                  <a:tcPr marL="91425" marR="91425" marT="91425" marB="91425" anchor="ctr"/>
                </a:tc>
                <a:tc>
                  <a:txBody>
                    <a:bodyPr/>
                    <a:lstStyle/>
                    <a:p>
                      <a:pPr marL="0" lvl="0" indent="0" algn="ctr" rtl="0">
                        <a:spcBef>
                          <a:spcPts val="0"/>
                        </a:spcBef>
                        <a:spcAft>
                          <a:spcPts val="0"/>
                        </a:spcAft>
                        <a:buNone/>
                      </a:pPr>
                      <a:r>
                        <a:rPr lang="en" sz="1100" dirty="0">
                          <a:solidFill>
                            <a:schemeClr val="dk1"/>
                          </a:solidFill>
                          <a:latin typeface="Muli"/>
                          <a:ea typeface="Muli"/>
                          <a:cs typeface="Muli"/>
                          <a:sym typeface="Muli"/>
                        </a:rPr>
                        <a:t>String</a:t>
                      </a:r>
                      <a:endParaRPr sz="1100" dirty="0">
                        <a:solidFill>
                          <a:schemeClr val="dk1"/>
                        </a:solidFill>
                        <a:latin typeface="Muli"/>
                        <a:ea typeface="Muli"/>
                        <a:cs typeface="Muli"/>
                        <a:sym typeface="Muli"/>
                      </a:endParaRPr>
                    </a:p>
                  </a:txBody>
                  <a:tcPr marL="91425" marR="91425" marT="91425" marB="91425" anchor="ctr"/>
                </a:tc>
                <a:extLst>
                  <a:ext uri="{0D108BD9-81ED-4DB2-BD59-A6C34878D82A}">
                    <a16:rowId xmlns:a16="http://schemas.microsoft.com/office/drawing/2014/main" val="10005"/>
                  </a:ext>
                </a:extLst>
              </a:tr>
              <a:tr h="610816">
                <a:tc>
                  <a:txBody>
                    <a:bodyPr/>
                    <a:lstStyle/>
                    <a:p>
                      <a:pPr marL="0" lvl="0" indent="0" algn="l" rtl="0">
                        <a:spcBef>
                          <a:spcPts val="0"/>
                        </a:spcBef>
                        <a:spcAft>
                          <a:spcPts val="0"/>
                        </a:spcAft>
                        <a:buNone/>
                      </a:pPr>
                      <a:r>
                        <a:rPr lang="en-US" sz="1100" dirty="0" err="1">
                          <a:solidFill>
                            <a:schemeClr val="tx1"/>
                          </a:solidFill>
                          <a:latin typeface="Muli"/>
                          <a:ea typeface="Muli"/>
                          <a:cs typeface="Muli"/>
                          <a:sym typeface="Muli"/>
                        </a:rPr>
                        <a:t>Self_Employed</a:t>
                      </a:r>
                      <a:endParaRPr sz="1100" dirty="0">
                        <a:solidFill>
                          <a:schemeClr val="tx1"/>
                        </a:solidFill>
                        <a:latin typeface="Muli"/>
                        <a:ea typeface="Muli"/>
                        <a:cs typeface="Muli"/>
                        <a:sym typeface="Muli"/>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IN" sz="1100" dirty="0">
                          <a:solidFill>
                            <a:schemeClr val="dk1"/>
                          </a:solidFill>
                          <a:latin typeface="Muli"/>
                          <a:ea typeface="Muli"/>
                          <a:cs typeface="Muli"/>
                          <a:sym typeface="Muli"/>
                        </a:rPr>
                        <a:t>Does t</a:t>
                      </a:r>
                      <a:r>
                        <a:rPr lang="en" sz="1100" dirty="0">
                          <a:solidFill>
                            <a:schemeClr val="dk1"/>
                          </a:solidFill>
                          <a:latin typeface="Muli"/>
                          <a:ea typeface="Muli"/>
                          <a:cs typeface="Muli"/>
                          <a:sym typeface="Muli"/>
                        </a:rPr>
                        <a:t>he person has a business</a:t>
                      </a:r>
                    </a:p>
                    <a:p>
                      <a:pPr marL="0" lvl="0" indent="0" algn="ctr" rtl="0">
                        <a:spcBef>
                          <a:spcPts val="0"/>
                        </a:spcBef>
                        <a:spcAft>
                          <a:spcPts val="0"/>
                        </a:spcAft>
                        <a:buClr>
                          <a:schemeClr val="dk1"/>
                        </a:buClr>
                        <a:buSzPts val="1100"/>
                        <a:buFont typeface="Arial"/>
                        <a:buNone/>
                      </a:pPr>
                      <a:r>
                        <a:rPr lang="en" sz="1100" dirty="0">
                          <a:solidFill>
                            <a:schemeClr val="dk1"/>
                          </a:solidFill>
                          <a:latin typeface="Muli"/>
                          <a:ea typeface="Muli"/>
                          <a:cs typeface="Muli"/>
                          <a:sym typeface="Muli"/>
                        </a:rPr>
                        <a:t>Yes/No</a:t>
                      </a:r>
                    </a:p>
                    <a:p>
                      <a:pPr marL="0" lvl="0" indent="0" algn="ctr" rtl="0">
                        <a:spcBef>
                          <a:spcPts val="0"/>
                        </a:spcBef>
                        <a:spcAft>
                          <a:spcPts val="0"/>
                        </a:spcAft>
                        <a:buClr>
                          <a:schemeClr val="dk1"/>
                        </a:buClr>
                        <a:buSzPts val="1100"/>
                        <a:buFont typeface="Arial"/>
                        <a:buNone/>
                      </a:pPr>
                      <a:endParaRPr sz="1100" dirty="0">
                        <a:solidFill>
                          <a:schemeClr val="dk1"/>
                        </a:solidFill>
                        <a:latin typeface="Muli"/>
                        <a:ea typeface="Muli"/>
                        <a:cs typeface="Muli"/>
                        <a:sym typeface="Muli"/>
                      </a:endParaRPr>
                    </a:p>
                  </a:txBody>
                  <a:tcPr marL="91425" marR="91425" marT="91425" marB="91425" anchor="ctr"/>
                </a:tc>
                <a:tc>
                  <a:txBody>
                    <a:bodyPr/>
                    <a:lstStyle/>
                    <a:p>
                      <a:pPr marL="0" lvl="0" indent="0" algn="ctr" rtl="0">
                        <a:spcBef>
                          <a:spcPts val="0"/>
                        </a:spcBef>
                        <a:spcAft>
                          <a:spcPts val="0"/>
                        </a:spcAft>
                        <a:buNone/>
                      </a:pPr>
                      <a:r>
                        <a:rPr lang="en" sz="1100" dirty="0">
                          <a:solidFill>
                            <a:schemeClr val="dk1"/>
                          </a:solidFill>
                          <a:latin typeface="Muli"/>
                          <a:ea typeface="Muli"/>
                          <a:cs typeface="Muli"/>
                          <a:sym typeface="Muli"/>
                        </a:rPr>
                        <a:t>String</a:t>
                      </a:r>
                      <a:endParaRPr sz="1100" dirty="0">
                        <a:solidFill>
                          <a:schemeClr val="dk1"/>
                        </a:solidFill>
                        <a:latin typeface="Muli"/>
                        <a:ea typeface="Muli"/>
                        <a:cs typeface="Muli"/>
                        <a:sym typeface="Muli"/>
                      </a:endParaRPr>
                    </a:p>
                  </a:txBody>
                  <a:tcPr marL="91425" marR="91425" marT="91425" marB="91425"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46"/>
          <p:cNvSpPr txBox="1">
            <a:spLocks noGrp="1"/>
          </p:cNvSpPr>
          <p:nvPr>
            <p:ph type="title"/>
          </p:nvPr>
        </p:nvSpPr>
        <p:spPr>
          <a:xfrm>
            <a:off x="1828387" y="592600"/>
            <a:ext cx="4944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Dataset specifications</a:t>
            </a:r>
            <a:endParaRPr sz="3600" dirty="0"/>
          </a:p>
        </p:txBody>
      </p:sp>
      <p:sp>
        <p:nvSpPr>
          <p:cNvPr id="893" name="Google Shape;893;p4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graphicFrame>
        <p:nvGraphicFramePr>
          <p:cNvPr id="894" name="Google Shape;894;p46"/>
          <p:cNvGraphicFramePr/>
          <p:nvPr>
            <p:extLst>
              <p:ext uri="{D42A27DB-BD31-4B8C-83A1-F6EECF244321}">
                <p14:modId xmlns:p14="http://schemas.microsoft.com/office/powerpoint/2010/main" val="1234940881"/>
              </p:ext>
            </p:extLst>
          </p:nvPr>
        </p:nvGraphicFramePr>
        <p:xfrm>
          <a:off x="1440273" y="1464014"/>
          <a:ext cx="6000749" cy="2605890"/>
        </p:xfrm>
        <a:graphic>
          <a:graphicData uri="http://schemas.openxmlformats.org/drawingml/2006/table">
            <a:tbl>
              <a:tblPr>
                <a:tableStyleId>{1FECB4D8-DB02-4DC6-A0A2-4F2EBAE1DC90}</a:tableStyleId>
              </a:tblPr>
              <a:tblGrid>
                <a:gridCol w="1822625">
                  <a:extLst>
                    <a:ext uri="{9D8B030D-6E8A-4147-A177-3AD203B41FA5}">
                      <a16:colId xmlns:a16="http://schemas.microsoft.com/office/drawing/2014/main" val="20000"/>
                    </a:ext>
                  </a:extLst>
                </a:gridCol>
                <a:gridCol w="2089062">
                  <a:extLst>
                    <a:ext uri="{9D8B030D-6E8A-4147-A177-3AD203B41FA5}">
                      <a16:colId xmlns:a16="http://schemas.microsoft.com/office/drawing/2014/main" val="20001"/>
                    </a:ext>
                  </a:extLst>
                </a:gridCol>
                <a:gridCol w="2089062">
                  <a:extLst>
                    <a:ext uri="{9D8B030D-6E8A-4147-A177-3AD203B41FA5}">
                      <a16:colId xmlns:a16="http://schemas.microsoft.com/office/drawing/2014/main" val="20003"/>
                    </a:ext>
                  </a:extLst>
                </a:gridCol>
              </a:tblGrid>
              <a:tr h="324935">
                <a:tc>
                  <a:txBody>
                    <a:bodyPr/>
                    <a:lstStyle/>
                    <a:p>
                      <a:pPr marL="0" lvl="0" indent="0" algn="ctr" rtl="0">
                        <a:spcBef>
                          <a:spcPts val="0"/>
                        </a:spcBef>
                        <a:spcAft>
                          <a:spcPts val="0"/>
                        </a:spcAft>
                        <a:buNone/>
                      </a:pPr>
                      <a:r>
                        <a:rPr lang="en-US" sz="1200" dirty="0">
                          <a:solidFill>
                            <a:schemeClr val="tx1"/>
                          </a:solidFill>
                          <a:latin typeface="Muli"/>
                          <a:ea typeface="Muli"/>
                          <a:cs typeface="Muli"/>
                          <a:sym typeface="Muli"/>
                        </a:rPr>
                        <a:t>Variable </a:t>
                      </a:r>
                      <a:endParaRPr sz="1200" dirty="0">
                        <a:solidFill>
                          <a:schemeClr val="tx1"/>
                        </a:solidFill>
                        <a:latin typeface="Muli"/>
                        <a:ea typeface="Muli"/>
                        <a:cs typeface="Muli"/>
                        <a:sym typeface="Muli"/>
                      </a:endParaRPr>
                    </a:p>
                  </a:txBody>
                  <a:tcPr marL="91425" marR="91425" marT="91425" marB="91425" anchor="ctr"/>
                </a:tc>
                <a:tc>
                  <a:txBody>
                    <a:bodyPr/>
                    <a:lstStyle/>
                    <a:p>
                      <a:pPr marL="0" lvl="0" indent="0" algn="ctr" rtl="0">
                        <a:spcBef>
                          <a:spcPts val="0"/>
                        </a:spcBef>
                        <a:spcAft>
                          <a:spcPts val="0"/>
                        </a:spcAft>
                        <a:buNone/>
                      </a:pPr>
                      <a:r>
                        <a:rPr lang="en-US" sz="1200" dirty="0">
                          <a:solidFill>
                            <a:schemeClr val="tx1"/>
                          </a:solidFill>
                          <a:latin typeface="Muli"/>
                          <a:ea typeface="Muli"/>
                          <a:cs typeface="Muli"/>
                          <a:sym typeface="Muli"/>
                        </a:rPr>
                        <a:t>Description</a:t>
                      </a:r>
                      <a:endParaRPr sz="1200" dirty="0">
                        <a:solidFill>
                          <a:schemeClr val="tx1"/>
                        </a:solidFill>
                        <a:latin typeface="Muli"/>
                        <a:ea typeface="Muli"/>
                        <a:cs typeface="Muli"/>
                        <a:sym typeface="Muli"/>
                      </a:endParaRPr>
                    </a:p>
                  </a:txBody>
                  <a:tcPr marL="91425" marR="91425" marT="91425" marB="91425" anchor="ctr"/>
                </a:tc>
                <a:tc>
                  <a:txBody>
                    <a:bodyPr/>
                    <a:lstStyle/>
                    <a:p>
                      <a:pPr marL="0" lvl="0" indent="0" algn="ctr" rtl="0">
                        <a:spcBef>
                          <a:spcPts val="0"/>
                        </a:spcBef>
                        <a:spcAft>
                          <a:spcPts val="0"/>
                        </a:spcAft>
                        <a:buNone/>
                      </a:pPr>
                      <a:r>
                        <a:rPr lang="en-US" sz="1200" dirty="0">
                          <a:solidFill>
                            <a:schemeClr val="tx1"/>
                          </a:solidFill>
                          <a:latin typeface="Muli"/>
                          <a:ea typeface="Muli"/>
                          <a:cs typeface="Muli"/>
                          <a:sym typeface="Muli"/>
                        </a:rPr>
                        <a:t>Datatype</a:t>
                      </a:r>
                      <a:endParaRPr sz="1200" dirty="0">
                        <a:solidFill>
                          <a:schemeClr val="tx1"/>
                        </a:solidFill>
                        <a:latin typeface="Muli"/>
                        <a:ea typeface="Muli"/>
                        <a:cs typeface="Muli"/>
                        <a:sym typeface="Muli"/>
                      </a:endParaRPr>
                    </a:p>
                  </a:txBody>
                  <a:tcPr marL="91425" marR="91425" marT="91425" marB="91425" anchor="ctr"/>
                </a:tc>
                <a:extLst>
                  <a:ext uri="{0D108BD9-81ED-4DB2-BD59-A6C34878D82A}">
                    <a16:rowId xmlns:a16="http://schemas.microsoft.com/office/drawing/2014/main" val="10000"/>
                  </a:ext>
                </a:extLst>
              </a:tr>
              <a:tr h="427043">
                <a:tc>
                  <a:txBody>
                    <a:bodyPr/>
                    <a:lstStyle/>
                    <a:p>
                      <a:pPr marL="0" lvl="0" indent="0" algn="l" rtl="0">
                        <a:spcBef>
                          <a:spcPts val="0"/>
                        </a:spcBef>
                        <a:spcAft>
                          <a:spcPts val="0"/>
                        </a:spcAft>
                        <a:buNone/>
                      </a:pPr>
                      <a:r>
                        <a:rPr lang="en-US" sz="1100" dirty="0" err="1">
                          <a:solidFill>
                            <a:schemeClr val="dk2"/>
                          </a:solidFill>
                          <a:latin typeface="Muli"/>
                          <a:ea typeface="Muli"/>
                          <a:cs typeface="Muli"/>
                          <a:sym typeface="Muli"/>
                        </a:rPr>
                        <a:t>Credit_History</a:t>
                      </a:r>
                      <a:endParaRPr sz="1100" dirty="0">
                        <a:solidFill>
                          <a:schemeClr val="dk2"/>
                        </a:solidFill>
                        <a:latin typeface="Muli"/>
                        <a:ea typeface="Muli"/>
                        <a:cs typeface="Muli"/>
                        <a:sym typeface="Muli"/>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uli"/>
                          <a:ea typeface="Muli"/>
                          <a:cs typeface="Muli"/>
                          <a:sym typeface="Muli"/>
                        </a:rPr>
                        <a:t>The person is having credit history</a:t>
                      </a:r>
                    </a:p>
                    <a:p>
                      <a:pPr marL="0" lvl="0" indent="0" algn="ctr" rtl="0">
                        <a:spcBef>
                          <a:spcPts val="0"/>
                        </a:spcBef>
                        <a:spcAft>
                          <a:spcPts val="0"/>
                        </a:spcAft>
                        <a:buClr>
                          <a:schemeClr val="dk1"/>
                        </a:buClr>
                        <a:buSzPts val="1100"/>
                        <a:buFont typeface="Arial"/>
                        <a:buNone/>
                      </a:pPr>
                      <a:r>
                        <a:rPr lang="en-US" sz="1100" dirty="0">
                          <a:solidFill>
                            <a:schemeClr val="dk1"/>
                          </a:solidFill>
                          <a:latin typeface="Muli"/>
                          <a:ea typeface="Muli"/>
                          <a:cs typeface="Muli"/>
                          <a:sym typeface="Muli"/>
                        </a:rPr>
                        <a:t>0/1</a:t>
                      </a:r>
                      <a:endParaRPr sz="1100" dirty="0">
                        <a:solidFill>
                          <a:schemeClr val="dk1"/>
                        </a:solidFill>
                        <a:latin typeface="Muli"/>
                        <a:ea typeface="Muli"/>
                        <a:cs typeface="Muli"/>
                        <a:sym typeface="Muli"/>
                      </a:endParaRPr>
                    </a:p>
                  </a:txBody>
                  <a:tcPr marL="91425" marR="91425" marT="91425" marB="91425" anchor="ctr"/>
                </a:tc>
                <a:tc>
                  <a:txBody>
                    <a:bodyPr/>
                    <a:lstStyle/>
                    <a:p>
                      <a:pPr marL="0" lvl="0" indent="0" algn="ctr" rtl="0">
                        <a:spcBef>
                          <a:spcPts val="0"/>
                        </a:spcBef>
                        <a:spcAft>
                          <a:spcPts val="0"/>
                        </a:spcAft>
                        <a:buNone/>
                      </a:pPr>
                      <a:r>
                        <a:rPr lang="en" sz="1100" dirty="0">
                          <a:solidFill>
                            <a:schemeClr val="dk1"/>
                          </a:solidFill>
                          <a:latin typeface="Muli"/>
                          <a:ea typeface="Muli"/>
                          <a:cs typeface="Muli"/>
                          <a:sym typeface="Muli"/>
                        </a:rPr>
                        <a:t>Integer</a:t>
                      </a:r>
                      <a:endParaRPr sz="1100" dirty="0">
                        <a:solidFill>
                          <a:schemeClr val="dk1"/>
                        </a:solidFill>
                        <a:latin typeface="Muli"/>
                        <a:ea typeface="Muli"/>
                        <a:cs typeface="Muli"/>
                        <a:sym typeface="Muli"/>
                      </a:endParaRPr>
                    </a:p>
                  </a:txBody>
                  <a:tcPr marL="91425" marR="91425" marT="91425" marB="91425" anchor="ctr"/>
                </a:tc>
                <a:extLst>
                  <a:ext uri="{0D108BD9-81ED-4DB2-BD59-A6C34878D82A}">
                    <a16:rowId xmlns:a16="http://schemas.microsoft.com/office/drawing/2014/main" val="10001"/>
                  </a:ext>
                </a:extLst>
              </a:tr>
              <a:tr h="427043">
                <a:tc>
                  <a:txBody>
                    <a:bodyPr/>
                    <a:lstStyle/>
                    <a:p>
                      <a:pPr marL="0" lvl="0" indent="0" algn="l" rtl="0">
                        <a:spcBef>
                          <a:spcPts val="0"/>
                        </a:spcBef>
                        <a:spcAft>
                          <a:spcPts val="0"/>
                        </a:spcAft>
                        <a:buNone/>
                      </a:pPr>
                      <a:r>
                        <a:rPr lang="en-US" sz="1100" dirty="0" err="1">
                          <a:solidFill>
                            <a:schemeClr val="tx1"/>
                          </a:solidFill>
                          <a:latin typeface="Muli"/>
                          <a:ea typeface="Muli"/>
                          <a:cs typeface="Muli"/>
                          <a:sym typeface="Muli"/>
                        </a:rPr>
                        <a:t>Property_Area</a:t>
                      </a:r>
                      <a:endParaRPr sz="1100" dirty="0">
                        <a:solidFill>
                          <a:schemeClr val="tx1"/>
                        </a:solidFill>
                        <a:latin typeface="Muli"/>
                        <a:ea typeface="Muli"/>
                        <a:cs typeface="Muli"/>
                        <a:sym typeface="Muli"/>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IN" sz="1100" dirty="0">
                          <a:solidFill>
                            <a:schemeClr val="dk1"/>
                          </a:solidFill>
                          <a:latin typeface="Muli"/>
                          <a:ea typeface="Muli"/>
                          <a:cs typeface="Muli"/>
                          <a:sym typeface="Muli"/>
                        </a:rPr>
                        <a:t>P</a:t>
                      </a:r>
                      <a:r>
                        <a:rPr lang="en" sz="1100" dirty="0">
                          <a:solidFill>
                            <a:schemeClr val="dk1"/>
                          </a:solidFill>
                          <a:latin typeface="Muli"/>
                          <a:ea typeface="Muli"/>
                          <a:cs typeface="Muli"/>
                          <a:sym typeface="Muli"/>
                        </a:rPr>
                        <a:t>erson’s property area </a:t>
                      </a:r>
                    </a:p>
                    <a:p>
                      <a:pPr marL="0" lvl="0" indent="0" algn="ctr" rtl="0">
                        <a:spcBef>
                          <a:spcPts val="0"/>
                        </a:spcBef>
                        <a:spcAft>
                          <a:spcPts val="0"/>
                        </a:spcAft>
                        <a:buClr>
                          <a:schemeClr val="dk1"/>
                        </a:buClr>
                        <a:buSzPts val="1100"/>
                        <a:buFont typeface="Arial"/>
                        <a:buNone/>
                      </a:pPr>
                      <a:r>
                        <a:rPr lang="en" sz="1100" dirty="0">
                          <a:solidFill>
                            <a:schemeClr val="dk1"/>
                          </a:solidFill>
                          <a:latin typeface="Muli"/>
                          <a:ea typeface="Muli"/>
                          <a:cs typeface="Muli"/>
                          <a:sym typeface="Muli"/>
                        </a:rPr>
                        <a:t>Urban/Semi-Urban/ Rural</a:t>
                      </a:r>
                    </a:p>
                  </a:txBody>
                  <a:tcPr marL="91425" marR="91425" marT="91425" marB="91425" anchor="ctr"/>
                </a:tc>
                <a:tc>
                  <a:txBody>
                    <a:bodyPr/>
                    <a:lstStyle/>
                    <a:p>
                      <a:pPr marL="0" lvl="0" indent="0" algn="ctr" rtl="0">
                        <a:spcBef>
                          <a:spcPts val="0"/>
                        </a:spcBef>
                        <a:spcAft>
                          <a:spcPts val="0"/>
                        </a:spcAft>
                        <a:buNone/>
                      </a:pPr>
                      <a:r>
                        <a:rPr lang="en" sz="1100" dirty="0">
                          <a:solidFill>
                            <a:schemeClr val="dk1"/>
                          </a:solidFill>
                          <a:latin typeface="Muli"/>
                          <a:ea typeface="Muli"/>
                          <a:cs typeface="Muli"/>
                          <a:sym typeface="Muli"/>
                        </a:rPr>
                        <a:t>String</a:t>
                      </a:r>
                      <a:endParaRPr sz="1100" dirty="0">
                        <a:solidFill>
                          <a:schemeClr val="dk1"/>
                        </a:solidFill>
                        <a:latin typeface="Muli"/>
                        <a:ea typeface="Muli"/>
                        <a:cs typeface="Muli"/>
                        <a:sym typeface="Muli"/>
                      </a:endParaRPr>
                    </a:p>
                  </a:txBody>
                  <a:tcPr marL="91425" marR="91425" marT="91425" marB="91425" anchor="ctr"/>
                </a:tc>
                <a:extLst>
                  <a:ext uri="{0D108BD9-81ED-4DB2-BD59-A6C34878D82A}">
                    <a16:rowId xmlns:a16="http://schemas.microsoft.com/office/drawing/2014/main" val="10002"/>
                  </a:ext>
                </a:extLst>
              </a:tr>
              <a:tr h="427043">
                <a:tc>
                  <a:txBody>
                    <a:bodyPr/>
                    <a:lstStyle/>
                    <a:p>
                      <a:pPr marL="0" lvl="0" indent="0" algn="l" rtl="0">
                        <a:spcBef>
                          <a:spcPts val="0"/>
                        </a:spcBef>
                        <a:spcAft>
                          <a:spcPts val="0"/>
                        </a:spcAft>
                        <a:buNone/>
                      </a:pPr>
                      <a:r>
                        <a:rPr lang="en" sz="1100" dirty="0">
                          <a:solidFill>
                            <a:schemeClr val="tx1"/>
                          </a:solidFill>
                          <a:latin typeface="+mn-lt"/>
                          <a:ea typeface="Muli"/>
                          <a:cs typeface="Muli"/>
                          <a:sym typeface="Muli"/>
                        </a:rPr>
                        <a:t>Total_Income</a:t>
                      </a:r>
                      <a:endParaRPr sz="1100" dirty="0">
                        <a:solidFill>
                          <a:schemeClr val="tx1"/>
                        </a:solidFill>
                        <a:latin typeface="+mn-lt"/>
                        <a:ea typeface="Muli"/>
                        <a:cs typeface="Muli"/>
                        <a:sym typeface="Muli"/>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100" dirty="0">
                          <a:solidFill>
                            <a:schemeClr val="dk1"/>
                          </a:solidFill>
                          <a:latin typeface="Muli"/>
                          <a:ea typeface="Muli"/>
                          <a:cs typeface="Muli"/>
                          <a:sym typeface="Muli"/>
                        </a:rPr>
                        <a:t>Total income of the person in dollars</a:t>
                      </a:r>
                    </a:p>
                  </a:txBody>
                  <a:tcPr marL="91425" marR="91425" marT="91425" marB="91425" anchor="ctr"/>
                </a:tc>
                <a:tc>
                  <a:txBody>
                    <a:bodyPr/>
                    <a:lstStyle/>
                    <a:p>
                      <a:pPr marL="0" lvl="0" indent="0" algn="ctr" rtl="0">
                        <a:spcBef>
                          <a:spcPts val="0"/>
                        </a:spcBef>
                        <a:spcAft>
                          <a:spcPts val="0"/>
                        </a:spcAft>
                        <a:buNone/>
                      </a:pPr>
                      <a:r>
                        <a:rPr lang="en" sz="1100" dirty="0">
                          <a:solidFill>
                            <a:schemeClr val="dk1"/>
                          </a:solidFill>
                          <a:latin typeface="Muli"/>
                          <a:ea typeface="Muli"/>
                          <a:cs typeface="Muli"/>
                          <a:sym typeface="Muli"/>
                        </a:rPr>
                        <a:t>Float</a:t>
                      </a:r>
                      <a:endParaRPr sz="1100" dirty="0">
                        <a:solidFill>
                          <a:schemeClr val="dk1"/>
                        </a:solidFill>
                        <a:latin typeface="Muli"/>
                        <a:ea typeface="Muli"/>
                        <a:cs typeface="Muli"/>
                        <a:sym typeface="Muli"/>
                      </a:endParaRPr>
                    </a:p>
                  </a:txBody>
                  <a:tcPr marL="91425" marR="91425" marT="91425" marB="91425" anchor="ctr"/>
                </a:tc>
                <a:extLst>
                  <a:ext uri="{0D108BD9-81ED-4DB2-BD59-A6C34878D82A}">
                    <a16:rowId xmlns:a16="http://schemas.microsoft.com/office/drawing/2014/main" val="10003"/>
                  </a:ext>
                </a:extLst>
              </a:tr>
              <a:tr h="427043">
                <a:tc>
                  <a:txBody>
                    <a:bodyPr/>
                    <a:lstStyle/>
                    <a:p>
                      <a:pPr marL="0" lvl="0" indent="0" algn="l" rtl="0">
                        <a:spcBef>
                          <a:spcPts val="0"/>
                        </a:spcBef>
                        <a:spcAft>
                          <a:spcPts val="0"/>
                        </a:spcAft>
                        <a:buNone/>
                      </a:pPr>
                      <a:r>
                        <a:rPr lang="en-US" sz="1100" dirty="0" err="1">
                          <a:solidFill>
                            <a:schemeClr val="tx1"/>
                          </a:solidFill>
                          <a:latin typeface="Muli"/>
                          <a:ea typeface="Muli"/>
                          <a:cs typeface="Muli"/>
                          <a:sym typeface="Muli"/>
                        </a:rPr>
                        <a:t>Loan_Status</a:t>
                      </a:r>
                      <a:endParaRPr sz="1100" dirty="0">
                        <a:solidFill>
                          <a:schemeClr val="tx1"/>
                        </a:solidFill>
                        <a:latin typeface="Muli"/>
                        <a:ea typeface="Muli"/>
                        <a:cs typeface="Muli"/>
                        <a:sym typeface="Muli"/>
                      </a:endParaRPr>
                    </a:p>
                  </a:txBody>
                  <a:tcPr marL="91425" marR="91425" marT="91425" marB="91425" anchor="ctr"/>
                </a:tc>
                <a:tc>
                  <a:txBody>
                    <a:bodyPr/>
                    <a:lstStyle/>
                    <a:p>
                      <a:pPr marL="0" lvl="0" indent="0" algn="ctr" rtl="0">
                        <a:spcBef>
                          <a:spcPts val="0"/>
                        </a:spcBef>
                        <a:spcAft>
                          <a:spcPts val="0"/>
                        </a:spcAft>
                        <a:buNone/>
                      </a:pPr>
                      <a:r>
                        <a:rPr lang="en-US" sz="1100" dirty="0">
                          <a:solidFill>
                            <a:schemeClr val="dk1"/>
                          </a:solidFill>
                          <a:latin typeface="Muli"/>
                          <a:ea typeface="Muli"/>
                          <a:cs typeface="Muli"/>
                          <a:sym typeface="Muli"/>
                        </a:rPr>
                        <a:t>The loan approval Status</a:t>
                      </a:r>
                    </a:p>
                    <a:p>
                      <a:pPr marL="0" lvl="0" indent="0" algn="ctr" rtl="0">
                        <a:spcBef>
                          <a:spcPts val="0"/>
                        </a:spcBef>
                        <a:spcAft>
                          <a:spcPts val="0"/>
                        </a:spcAft>
                        <a:buNone/>
                      </a:pPr>
                      <a:r>
                        <a:rPr lang="en-US" sz="1100" dirty="0">
                          <a:solidFill>
                            <a:schemeClr val="dk1"/>
                          </a:solidFill>
                          <a:latin typeface="Muli"/>
                          <a:ea typeface="Muli"/>
                          <a:cs typeface="Muli"/>
                          <a:sym typeface="Muli"/>
                        </a:rPr>
                        <a:t>Yes/No</a:t>
                      </a:r>
                      <a:endParaRPr sz="1100" dirty="0">
                        <a:solidFill>
                          <a:schemeClr val="dk1"/>
                        </a:solidFill>
                        <a:latin typeface="Muli"/>
                        <a:ea typeface="Muli"/>
                        <a:cs typeface="Muli"/>
                        <a:sym typeface="Muli"/>
                      </a:endParaRPr>
                    </a:p>
                  </a:txBody>
                  <a:tcPr marL="91425" marR="91425" marT="91425" marB="91425" anchor="ctr"/>
                </a:tc>
                <a:tc>
                  <a:txBody>
                    <a:bodyPr/>
                    <a:lstStyle/>
                    <a:p>
                      <a:pPr marL="0" lvl="0" indent="0" algn="ctr" rtl="0">
                        <a:spcBef>
                          <a:spcPts val="0"/>
                        </a:spcBef>
                        <a:spcAft>
                          <a:spcPts val="0"/>
                        </a:spcAft>
                        <a:buNone/>
                      </a:pPr>
                      <a:r>
                        <a:rPr lang="en-US" sz="1100" dirty="0">
                          <a:solidFill>
                            <a:schemeClr val="dk1"/>
                          </a:solidFill>
                          <a:latin typeface="Muli"/>
                          <a:ea typeface="Muli"/>
                          <a:cs typeface="Muli"/>
                          <a:sym typeface="Muli"/>
                        </a:rPr>
                        <a:t>String</a:t>
                      </a:r>
                      <a:endParaRPr sz="1100" dirty="0">
                        <a:solidFill>
                          <a:schemeClr val="dk1"/>
                        </a:solidFill>
                        <a:latin typeface="Muli"/>
                        <a:ea typeface="Muli"/>
                        <a:cs typeface="Muli"/>
                        <a:sym typeface="Muli"/>
                      </a:endParaRPr>
                    </a:p>
                  </a:txBody>
                  <a:tcPr marL="91425" marR="91425" marT="91425" marB="91425"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43360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81" name="Google Shape;481;p2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
        <p:nvSpPr>
          <p:cNvPr id="10" name="Google Shape;379;p17">
            <a:extLst>
              <a:ext uri="{FF2B5EF4-FFF2-40B4-BE49-F238E27FC236}">
                <a16:creationId xmlns:a16="http://schemas.microsoft.com/office/drawing/2014/main" id="{1DCAF867-48BF-49C3-806C-283CE8B9E090}"/>
              </a:ext>
            </a:extLst>
          </p:cNvPr>
          <p:cNvSpPr/>
          <p:nvPr/>
        </p:nvSpPr>
        <p:spPr>
          <a:xfrm rot="-5400000">
            <a:off x="1153718" y="1746645"/>
            <a:ext cx="1493043" cy="1650204"/>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solidFill>
            <a:srgbClr val="1F9F88"/>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379;p17">
            <a:extLst>
              <a:ext uri="{FF2B5EF4-FFF2-40B4-BE49-F238E27FC236}">
                <a16:creationId xmlns:a16="http://schemas.microsoft.com/office/drawing/2014/main" id="{E6633CD9-0FDE-40A0-938C-46CCA92B4054}"/>
              </a:ext>
            </a:extLst>
          </p:cNvPr>
          <p:cNvSpPr/>
          <p:nvPr/>
        </p:nvSpPr>
        <p:spPr>
          <a:xfrm rot="-5400000">
            <a:off x="2466978" y="2493169"/>
            <a:ext cx="1493043" cy="1650204"/>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solidFill>
            <a:srgbClr val="874DA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379;p17">
            <a:extLst>
              <a:ext uri="{FF2B5EF4-FFF2-40B4-BE49-F238E27FC236}">
                <a16:creationId xmlns:a16="http://schemas.microsoft.com/office/drawing/2014/main" id="{3DB46C28-8378-408B-8E33-DA2218C31431}"/>
              </a:ext>
            </a:extLst>
          </p:cNvPr>
          <p:cNvSpPr/>
          <p:nvPr/>
        </p:nvSpPr>
        <p:spPr>
          <a:xfrm rot="-5400000">
            <a:off x="3769524" y="1746646"/>
            <a:ext cx="1493043" cy="1650204"/>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solidFill>
            <a:srgbClr val="E34B3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 name="Google Shape;379;p17">
            <a:extLst>
              <a:ext uri="{FF2B5EF4-FFF2-40B4-BE49-F238E27FC236}">
                <a16:creationId xmlns:a16="http://schemas.microsoft.com/office/drawing/2014/main" id="{75B35B82-E498-4FBB-AC1D-FE309EE7E80D}"/>
              </a:ext>
            </a:extLst>
          </p:cNvPr>
          <p:cNvSpPr/>
          <p:nvPr/>
        </p:nvSpPr>
        <p:spPr>
          <a:xfrm rot="-5400000">
            <a:off x="5072069" y="2493169"/>
            <a:ext cx="1493043" cy="1650204"/>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solidFill>
            <a:srgbClr val="F49C2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4" name="Google Shape;379;p17">
            <a:extLst>
              <a:ext uri="{FF2B5EF4-FFF2-40B4-BE49-F238E27FC236}">
                <a16:creationId xmlns:a16="http://schemas.microsoft.com/office/drawing/2014/main" id="{5EE8631D-DD96-4CC3-BDBC-CACEBA30A295}"/>
              </a:ext>
            </a:extLst>
          </p:cNvPr>
          <p:cNvSpPr/>
          <p:nvPr/>
        </p:nvSpPr>
        <p:spPr>
          <a:xfrm rot="-5400000">
            <a:off x="6374615" y="1746646"/>
            <a:ext cx="1493043" cy="1650204"/>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solidFill>
            <a:srgbClr val="5C6D7D"/>
          </a:solidFill>
          <a:ln>
            <a:solidFill>
              <a:srgbClr val="5D6E7E"/>
            </a:solid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grpSp>
        <p:nvGrpSpPr>
          <p:cNvPr id="15" name="Google Shape;1046;p47">
            <a:extLst>
              <a:ext uri="{FF2B5EF4-FFF2-40B4-BE49-F238E27FC236}">
                <a16:creationId xmlns:a16="http://schemas.microsoft.com/office/drawing/2014/main" id="{1408B6CA-9EEC-4A07-A52F-96155196A2CD}"/>
              </a:ext>
            </a:extLst>
          </p:cNvPr>
          <p:cNvGrpSpPr/>
          <p:nvPr/>
        </p:nvGrpSpPr>
        <p:grpSpPr>
          <a:xfrm>
            <a:off x="1732700" y="2571747"/>
            <a:ext cx="655697" cy="535787"/>
            <a:chOff x="2583325" y="2972875"/>
            <a:chExt cx="462850" cy="445750"/>
          </a:xfrm>
        </p:grpSpPr>
        <p:sp>
          <p:nvSpPr>
            <p:cNvPr id="16" name="Google Shape;1047;p47">
              <a:extLst>
                <a:ext uri="{FF2B5EF4-FFF2-40B4-BE49-F238E27FC236}">
                  <a16:creationId xmlns:a16="http://schemas.microsoft.com/office/drawing/2014/main" id="{A49B9C8C-23A0-4E81-9B62-86D4A2522844}"/>
                </a:ext>
              </a:extLst>
            </p:cNvPr>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48;p47">
              <a:extLst>
                <a:ext uri="{FF2B5EF4-FFF2-40B4-BE49-F238E27FC236}">
                  <a16:creationId xmlns:a16="http://schemas.microsoft.com/office/drawing/2014/main" id="{F1780E11-1836-4D52-B7E2-CB5C3D41E03E}"/>
                </a:ext>
              </a:extLst>
            </p:cNvPr>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5" name="Object 4">
            <a:extLst>
              <a:ext uri="{FF2B5EF4-FFF2-40B4-BE49-F238E27FC236}">
                <a16:creationId xmlns:a16="http://schemas.microsoft.com/office/drawing/2014/main" id="{DEFA6A8C-0D88-4922-9F1B-D5E5B0379E09}"/>
              </a:ext>
            </a:extLst>
          </p:cNvPr>
          <p:cNvGraphicFramePr>
            <a:graphicFrameLocks noChangeAspect="1"/>
          </p:cNvGraphicFramePr>
          <p:nvPr>
            <p:extLst>
              <p:ext uri="{D42A27DB-BD31-4B8C-83A1-F6EECF244321}">
                <p14:modId xmlns:p14="http://schemas.microsoft.com/office/powerpoint/2010/main" val="1218405500"/>
              </p:ext>
            </p:extLst>
          </p:nvPr>
        </p:nvGraphicFramePr>
        <p:xfrm>
          <a:off x="870069" y="1710652"/>
          <a:ext cx="7133325" cy="2532511"/>
        </p:xfrm>
        <a:graphic>
          <a:graphicData uri="http://schemas.openxmlformats.org/presentationml/2006/ole">
            <mc:AlternateContent xmlns:mc="http://schemas.openxmlformats.org/markup-compatibility/2006">
              <mc:Choice xmlns:v="urn:schemas-microsoft-com:vml" Requires="v">
                <p:oleObj spid="_x0000_s1034" name="Bitmap Image" r:id="rId4" imgW="10477440" imgH="3710880" progId="Paint.Picture">
                  <p:embed/>
                </p:oleObj>
              </mc:Choice>
              <mc:Fallback>
                <p:oleObj name="Bitmap Image" r:id="rId4" imgW="10477440" imgH="3710880" progId="Paint.Picture">
                  <p:embed/>
                  <p:pic>
                    <p:nvPicPr>
                      <p:cNvPr id="0" name=""/>
                      <p:cNvPicPr/>
                      <p:nvPr/>
                    </p:nvPicPr>
                    <p:blipFill>
                      <a:blip r:embed="rId5"/>
                      <a:stretch>
                        <a:fillRect/>
                      </a:stretch>
                    </p:blipFill>
                    <p:spPr>
                      <a:xfrm>
                        <a:off x="870069" y="1710652"/>
                        <a:ext cx="7133325" cy="2532511"/>
                      </a:xfrm>
                      <a:prstGeom prst="rect">
                        <a:avLst/>
                      </a:prstGeom>
                    </p:spPr>
                  </p:pic>
                </p:oleObj>
              </mc:Fallback>
            </mc:AlternateContent>
          </a:graphicData>
        </a:graphic>
      </p:graphicFrame>
      <p:sp>
        <p:nvSpPr>
          <p:cNvPr id="19" name="Google Shape;379;p17">
            <a:extLst>
              <a:ext uri="{FF2B5EF4-FFF2-40B4-BE49-F238E27FC236}">
                <a16:creationId xmlns:a16="http://schemas.microsoft.com/office/drawing/2014/main" id="{AA3D15AA-5BD4-4EE4-A6FE-B7F88CF714F1}"/>
              </a:ext>
            </a:extLst>
          </p:cNvPr>
          <p:cNvSpPr/>
          <p:nvPr/>
        </p:nvSpPr>
        <p:spPr>
          <a:xfrm rot="16200000">
            <a:off x="3644429" y="3310293"/>
            <a:ext cx="1642682" cy="1780307"/>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solidFill>
            <a:srgbClr val="0E293C"/>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0E293C"/>
              </a:solidFill>
              <a:latin typeface="Helvetica Neue"/>
              <a:ea typeface="Helvetica Neue"/>
              <a:cs typeface="Helvetica Neue"/>
              <a:sym typeface="Helvetica Neue"/>
            </a:endParaRPr>
          </a:p>
        </p:txBody>
      </p:sp>
      <p:sp>
        <p:nvSpPr>
          <p:cNvPr id="20" name="Google Shape;379;p17">
            <a:extLst>
              <a:ext uri="{FF2B5EF4-FFF2-40B4-BE49-F238E27FC236}">
                <a16:creationId xmlns:a16="http://schemas.microsoft.com/office/drawing/2014/main" id="{C3380774-9E08-46CD-BAFF-C2D1C60DD3EB}"/>
              </a:ext>
            </a:extLst>
          </p:cNvPr>
          <p:cNvSpPr/>
          <p:nvPr/>
        </p:nvSpPr>
        <p:spPr>
          <a:xfrm rot="-5400000">
            <a:off x="6256186" y="3289213"/>
            <a:ext cx="1642682" cy="1780307"/>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solidFill>
            <a:srgbClr val="0E293C"/>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5B6C7C"/>
              </a:solidFill>
              <a:latin typeface="Helvetica Neue"/>
              <a:ea typeface="Helvetica Neue"/>
              <a:cs typeface="Helvetica Neue"/>
              <a:sym typeface="Helvetica Neue"/>
            </a:endParaRPr>
          </a:p>
        </p:txBody>
      </p:sp>
      <p:sp>
        <p:nvSpPr>
          <p:cNvPr id="21" name="Google Shape;379;p17">
            <a:extLst>
              <a:ext uri="{FF2B5EF4-FFF2-40B4-BE49-F238E27FC236}">
                <a16:creationId xmlns:a16="http://schemas.microsoft.com/office/drawing/2014/main" id="{035E3AB5-7A3D-43F2-ABCF-CABC158A6087}"/>
              </a:ext>
            </a:extLst>
          </p:cNvPr>
          <p:cNvSpPr/>
          <p:nvPr/>
        </p:nvSpPr>
        <p:spPr>
          <a:xfrm rot="16200000">
            <a:off x="1066565" y="3292173"/>
            <a:ext cx="1642682" cy="1780307"/>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solidFill>
            <a:srgbClr val="0E293C"/>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0E293C"/>
              </a:solidFill>
              <a:latin typeface="Helvetica Neue"/>
              <a:ea typeface="Helvetica Neue"/>
              <a:cs typeface="Helvetica Neue"/>
              <a:sym typeface="Helvetica Neue"/>
            </a:endParaRPr>
          </a:p>
        </p:txBody>
      </p:sp>
      <p:sp>
        <p:nvSpPr>
          <p:cNvPr id="22" name="Google Shape;379;p17">
            <a:extLst>
              <a:ext uri="{FF2B5EF4-FFF2-40B4-BE49-F238E27FC236}">
                <a16:creationId xmlns:a16="http://schemas.microsoft.com/office/drawing/2014/main" id="{ED723B1D-6663-4A07-9E48-009248FD29B1}"/>
              </a:ext>
            </a:extLst>
          </p:cNvPr>
          <p:cNvSpPr/>
          <p:nvPr/>
        </p:nvSpPr>
        <p:spPr>
          <a:xfrm rot="-5400000">
            <a:off x="2344828" y="921088"/>
            <a:ext cx="1642682" cy="1780307"/>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solidFill>
            <a:srgbClr val="0E293C"/>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0E293C"/>
              </a:solidFill>
              <a:latin typeface="Helvetica Neue"/>
              <a:ea typeface="Helvetica Neue"/>
              <a:cs typeface="Helvetica Neue"/>
              <a:sym typeface="Helvetica Neue"/>
            </a:endParaRPr>
          </a:p>
        </p:txBody>
      </p:sp>
      <p:sp>
        <p:nvSpPr>
          <p:cNvPr id="23" name="Google Shape;379;p17">
            <a:extLst>
              <a:ext uri="{FF2B5EF4-FFF2-40B4-BE49-F238E27FC236}">
                <a16:creationId xmlns:a16="http://schemas.microsoft.com/office/drawing/2014/main" id="{3F4AE83D-5F28-4232-A73D-F021EE3A05ED}"/>
              </a:ext>
            </a:extLst>
          </p:cNvPr>
          <p:cNvSpPr/>
          <p:nvPr/>
        </p:nvSpPr>
        <p:spPr>
          <a:xfrm rot="-5400000">
            <a:off x="4929020" y="878042"/>
            <a:ext cx="1642682" cy="1780307"/>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solidFill>
            <a:srgbClr val="0E293C"/>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0E293C"/>
              </a:solidFill>
              <a:latin typeface="Helvetica Neue"/>
              <a:ea typeface="Helvetica Neue"/>
              <a:cs typeface="Helvetica Neue"/>
              <a:sym typeface="Helvetica Neue"/>
            </a:endParaRPr>
          </a:p>
        </p:txBody>
      </p:sp>
      <p:sp>
        <p:nvSpPr>
          <p:cNvPr id="24" name="Google Shape;379;p17">
            <a:extLst>
              <a:ext uri="{FF2B5EF4-FFF2-40B4-BE49-F238E27FC236}">
                <a16:creationId xmlns:a16="http://schemas.microsoft.com/office/drawing/2014/main" id="{320E97BB-5268-49AA-914E-14EF66F66A46}"/>
              </a:ext>
            </a:extLst>
          </p:cNvPr>
          <p:cNvSpPr/>
          <p:nvPr/>
        </p:nvSpPr>
        <p:spPr>
          <a:xfrm rot="-5400000">
            <a:off x="7505217" y="979137"/>
            <a:ext cx="1567793" cy="170978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solidFill>
            <a:srgbClr val="0E293C"/>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0E293C"/>
              </a:solidFill>
              <a:latin typeface="Helvetica Neue"/>
              <a:ea typeface="Helvetica Neue"/>
              <a:cs typeface="Helvetica Neue"/>
              <a:sym typeface="Helvetica Neue"/>
            </a:endParaRPr>
          </a:p>
        </p:txBody>
      </p:sp>
      <p:sp>
        <p:nvSpPr>
          <p:cNvPr id="25" name="Google Shape;379;p17">
            <a:extLst>
              <a:ext uri="{FF2B5EF4-FFF2-40B4-BE49-F238E27FC236}">
                <a16:creationId xmlns:a16="http://schemas.microsoft.com/office/drawing/2014/main" id="{FA3E18A4-28C3-4ED4-B9CB-5BAB0F0334F8}"/>
              </a:ext>
            </a:extLst>
          </p:cNvPr>
          <p:cNvSpPr/>
          <p:nvPr/>
        </p:nvSpPr>
        <p:spPr>
          <a:xfrm rot="-5400000">
            <a:off x="-38175" y="2684824"/>
            <a:ext cx="1493045" cy="1473993"/>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solidFill>
            <a:srgbClr val="0E293C"/>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0E293C"/>
              </a:solidFill>
              <a:latin typeface="Helvetica Neue"/>
              <a:ea typeface="Helvetica Neue"/>
              <a:cs typeface="Helvetica Neue"/>
              <a:sym typeface="Helvetica Neue"/>
            </a:endParaRPr>
          </a:p>
        </p:txBody>
      </p:sp>
      <p:sp>
        <p:nvSpPr>
          <p:cNvPr id="26" name="Google Shape;379;p17">
            <a:extLst>
              <a:ext uri="{FF2B5EF4-FFF2-40B4-BE49-F238E27FC236}">
                <a16:creationId xmlns:a16="http://schemas.microsoft.com/office/drawing/2014/main" id="{95192C5E-F1FB-4D30-839B-00C6216BDA26}"/>
              </a:ext>
            </a:extLst>
          </p:cNvPr>
          <p:cNvSpPr/>
          <p:nvPr/>
        </p:nvSpPr>
        <p:spPr>
          <a:xfrm rot="-5400000">
            <a:off x="3631840" y="206339"/>
            <a:ext cx="1642682" cy="1780307"/>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solidFill>
            <a:srgbClr val="0E293C"/>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0E293C"/>
              </a:solidFill>
              <a:latin typeface="Helvetica Neue"/>
              <a:ea typeface="Helvetica Neue"/>
              <a:cs typeface="Helvetica Neue"/>
              <a:sym typeface="Helvetica Neue"/>
            </a:endParaRPr>
          </a:p>
        </p:txBody>
      </p:sp>
      <p:sp>
        <p:nvSpPr>
          <p:cNvPr id="27" name="Google Shape;379;p17">
            <a:extLst>
              <a:ext uri="{FF2B5EF4-FFF2-40B4-BE49-F238E27FC236}">
                <a16:creationId xmlns:a16="http://schemas.microsoft.com/office/drawing/2014/main" id="{89088957-9D6E-43B1-9D6B-560F7A8AAA68}"/>
              </a:ext>
            </a:extLst>
          </p:cNvPr>
          <p:cNvSpPr/>
          <p:nvPr/>
        </p:nvSpPr>
        <p:spPr>
          <a:xfrm rot="16200000">
            <a:off x="6200493" y="202692"/>
            <a:ext cx="1642682" cy="1780307"/>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solidFill>
            <a:srgbClr val="0E293C"/>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0E293C"/>
              </a:solidFill>
              <a:latin typeface="Helvetica Neue"/>
              <a:ea typeface="Helvetica Neue"/>
              <a:cs typeface="Helvetica Neue"/>
              <a:sym typeface="Helvetica Neue"/>
            </a:endParaRPr>
          </a:p>
        </p:txBody>
      </p:sp>
      <p:sp>
        <p:nvSpPr>
          <p:cNvPr id="29" name="Google Shape;379;p17">
            <a:extLst>
              <a:ext uri="{FF2B5EF4-FFF2-40B4-BE49-F238E27FC236}">
                <a16:creationId xmlns:a16="http://schemas.microsoft.com/office/drawing/2014/main" id="{751601AD-1828-444A-BD6E-484BD1B38438}"/>
              </a:ext>
            </a:extLst>
          </p:cNvPr>
          <p:cNvSpPr/>
          <p:nvPr/>
        </p:nvSpPr>
        <p:spPr>
          <a:xfrm rot="-5400000">
            <a:off x="7722095" y="3629548"/>
            <a:ext cx="907257" cy="1014409"/>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0" name="Google Shape;379;p17">
            <a:extLst>
              <a:ext uri="{FF2B5EF4-FFF2-40B4-BE49-F238E27FC236}">
                <a16:creationId xmlns:a16="http://schemas.microsoft.com/office/drawing/2014/main" id="{21B074CB-1F60-4572-8F9A-FDF85055E4D6}"/>
              </a:ext>
            </a:extLst>
          </p:cNvPr>
          <p:cNvSpPr/>
          <p:nvPr/>
        </p:nvSpPr>
        <p:spPr>
          <a:xfrm rot="-5400000">
            <a:off x="3066090" y="3419454"/>
            <a:ext cx="221495" cy="1611648"/>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solidFill>
            <a:srgbClr val="0E293C"/>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1" name="Google Shape;379;p17">
            <a:extLst>
              <a:ext uri="{FF2B5EF4-FFF2-40B4-BE49-F238E27FC236}">
                <a16:creationId xmlns:a16="http://schemas.microsoft.com/office/drawing/2014/main" id="{E6121763-FC15-4AB6-9CF9-6AB4146893DF}"/>
              </a:ext>
            </a:extLst>
          </p:cNvPr>
          <p:cNvSpPr/>
          <p:nvPr/>
        </p:nvSpPr>
        <p:spPr>
          <a:xfrm rot="-5400000">
            <a:off x="1777159" y="990757"/>
            <a:ext cx="221495" cy="1611648"/>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solidFill>
            <a:srgbClr val="0E293C"/>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 name="Google Shape;379;p17">
            <a:extLst>
              <a:ext uri="{FF2B5EF4-FFF2-40B4-BE49-F238E27FC236}">
                <a16:creationId xmlns:a16="http://schemas.microsoft.com/office/drawing/2014/main" id="{05146865-B146-4353-90F0-2A17CA54DA57}"/>
              </a:ext>
            </a:extLst>
          </p:cNvPr>
          <p:cNvSpPr/>
          <p:nvPr/>
        </p:nvSpPr>
        <p:spPr>
          <a:xfrm rot="12593137">
            <a:off x="930068" y="1297626"/>
            <a:ext cx="394557" cy="1611648"/>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solidFill>
            <a:srgbClr val="0E293C"/>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3" name="Google Shape;379;p17">
            <a:extLst>
              <a:ext uri="{FF2B5EF4-FFF2-40B4-BE49-F238E27FC236}">
                <a16:creationId xmlns:a16="http://schemas.microsoft.com/office/drawing/2014/main" id="{3B5AA9FA-1C62-4194-A1BD-BE7EAC9D2FD2}"/>
              </a:ext>
            </a:extLst>
          </p:cNvPr>
          <p:cNvSpPr/>
          <p:nvPr/>
        </p:nvSpPr>
        <p:spPr>
          <a:xfrm rot="12647152">
            <a:off x="7700344" y="2223186"/>
            <a:ext cx="221497" cy="1611648"/>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solidFill>
            <a:srgbClr val="0E293C"/>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4" name="Google Shape;379;p17">
            <a:extLst>
              <a:ext uri="{FF2B5EF4-FFF2-40B4-BE49-F238E27FC236}">
                <a16:creationId xmlns:a16="http://schemas.microsoft.com/office/drawing/2014/main" id="{1371F3AA-EAB3-4C7E-AD2D-52C689B518CF}"/>
              </a:ext>
            </a:extLst>
          </p:cNvPr>
          <p:cNvSpPr/>
          <p:nvPr/>
        </p:nvSpPr>
        <p:spPr>
          <a:xfrm rot="-5400000">
            <a:off x="664722" y="1414805"/>
            <a:ext cx="387256" cy="43358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solidFill>
            <a:srgbClr val="184769"/>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6" name="TextBox 5">
            <a:extLst>
              <a:ext uri="{FF2B5EF4-FFF2-40B4-BE49-F238E27FC236}">
                <a16:creationId xmlns:a16="http://schemas.microsoft.com/office/drawing/2014/main" id="{33F8D6F3-5A34-442F-903A-35B9A8E4CFD3}"/>
              </a:ext>
            </a:extLst>
          </p:cNvPr>
          <p:cNvSpPr txBox="1"/>
          <p:nvPr/>
        </p:nvSpPr>
        <p:spPr>
          <a:xfrm>
            <a:off x="1359971" y="1548652"/>
            <a:ext cx="1358359" cy="369332"/>
          </a:xfrm>
          <a:prstGeom prst="rect">
            <a:avLst/>
          </a:prstGeom>
          <a:noFill/>
        </p:spPr>
        <p:txBody>
          <a:bodyPr wrap="square" rtlCol="0">
            <a:spAutoFit/>
          </a:bodyPr>
          <a:lstStyle/>
          <a:p>
            <a:r>
              <a:rPr lang="en-US" sz="1800" dirty="0">
                <a:solidFill>
                  <a:srgbClr val="1F9F88"/>
                </a:solidFill>
              </a:rPr>
              <a:t>Get Data</a:t>
            </a:r>
            <a:endParaRPr lang="en-IN" sz="1800" dirty="0">
              <a:solidFill>
                <a:srgbClr val="1F9F88"/>
              </a:solidFill>
            </a:endParaRPr>
          </a:p>
        </p:txBody>
      </p:sp>
      <p:sp>
        <p:nvSpPr>
          <p:cNvPr id="7" name="TextBox 6">
            <a:extLst>
              <a:ext uri="{FF2B5EF4-FFF2-40B4-BE49-F238E27FC236}">
                <a16:creationId xmlns:a16="http://schemas.microsoft.com/office/drawing/2014/main" id="{6F7A499A-32EA-452F-9B6D-9C0352DF5927}"/>
              </a:ext>
            </a:extLst>
          </p:cNvPr>
          <p:cNvSpPr txBox="1"/>
          <p:nvPr/>
        </p:nvSpPr>
        <p:spPr>
          <a:xfrm>
            <a:off x="3664319" y="1587203"/>
            <a:ext cx="1587890" cy="369332"/>
          </a:xfrm>
          <a:prstGeom prst="rect">
            <a:avLst/>
          </a:prstGeom>
          <a:noFill/>
        </p:spPr>
        <p:txBody>
          <a:bodyPr wrap="square" rtlCol="0">
            <a:spAutoFit/>
          </a:bodyPr>
          <a:lstStyle/>
          <a:p>
            <a:pPr algn="ctr"/>
            <a:r>
              <a:rPr lang="en-US" sz="1800" dirty="0">
                <a:solidFill>
                  <a:srgbClr val="E34B36"/>
                </a:solidFill>
              </a:rPr>
              <a:t>Train Model</a:t>
            </a:r>
            <a:endParaRPr lang="en-IN" sz="1800" dirty="0">
              <a:solidFill>
                <a:srgbClr val="E34B36"/>
              </a:solidFill>
            </a:endParaRPr>
          </a:p>
        </p:txBody>
      </p:sp>
      <p:sp>
        <p:nvSpPr>
          <p:cNvPr id="37" name="TextBox 36">
            <a:extLst>
              <a:ext uri="{FF2B5EF4-FFF2-40B4-BE49-F238E27FC236}">
                <a16:creationId xmlns:a16="http://schemas.microsoft.com/office/drawing/2014/main" id="{D2E12FB8-AAC7-4F39-827A-DCE0208009CD}"/>
              </a:ext>
            </a:extLst>
          </p:cNvPr>
          <p:cNvSpPr txBox="1"/>
          <p:nvPr/>
        </p:nvSpPr>
        <p:spPr>
          <a:xfrm>
            <a:off x="6282311" y="1584664"/>
            <a:ext cx="1587890" cy="369332"/>
          </a:xfrm>
          <a:prstGeom prst="rect">
            <a:avLst/>
          </a:prstGeom>
          <a:noFill/>
        </p:spPr>
        <p:txBody>
          <a:bodyPr wrap="square" rtlCol="0">
            <a:spAutoFit/>
          </a:bodyPr>
          <a:lstStyle/>
          <a:p>
            <a:pPr algn="ctr"/>
            <a:r>
              <a:rPr lang="en-US" sz="1800" dirty="0">
                <a:solidFill>
                  <a:srgbClr val="5B6C7C"/>
                </a:solidFill>
              </a:rPr>
              <a:t>Improve</a:t>
            </a:r>
            <a:endParaRPr lang="en-IN" sz="1800" dirty="0">
              <a:solidFill>
                <a:srgbClr val="5B6C7C"/>
              </a:solidFill>
            </a:endParaRPr>
          </a:p>
        </p:txBody>
      </p:sp>
      <p:sp>
        <p:nvSpPr>
          <p:cNvPr id="8" name="TextBox 7">
            <a:extLst>
              <a:ext uri="{FF2B5EF4-FFF2-40B4-BE49-F238E27FC236}">
                <a16:creationId xmlns:a16="http://schemas.microsoft.com/office/drawing/2014/main" id="{CC0F0089-E639-4351-912D-AE2A8263FBFB}"/>
              </a:ext>
            </a:extLst>
          </p:cNvPr>
          <p:cNvSpPr txBox="1"/>
          <p:nvPr/>
        </p:nvSpPr>
        <p:spPr>
          <a:xfrm>
            <a:off x="6366814" y="3381726"/>
            <a:ext cx="1317565" cy="707886"/>
          </a:xfrm>
          <a:prstGeom prst="rect">
            <a:avLst/>
          </a:prstGeom>
          <a:noFill/>
        </p:spPr>
        <p:txBody>
          <a:bodyPr wrap="square" rtlCol="0">
            <a:spAutoFit/>
          </a:bodyPr>
          <a:lstStyle/>
          <a:p>
            <a:pPr algn="ctr"/>
            <a:r>
              <a:rPr lang="en-US" sz="4000" dirty="0">
                <a:solidFill>
                  <a:srgbClr val="5B6C7C"/>
                </a:solidFill>
                <a:latin typeface="+mj-lt"/>
              </a:rPr>
              <a:t>5</a:t>
            </a:r>
            <a:endParaRPr lang="en-IN" sz="4000" dirty="0">
              <a:solidFill>
                <a:srgbClr val="5B6C7C"/>
              </a:solidFill>
              <a:latin typeface="+mj-lt"/>
            </a:endParaRPr>
          </a:p>
        </p:txBody>
      </p:sp>
      <p:sp>
        <p:nvSpPr>
          <p:cNvPr id="40" name="TextBox 39">
            <a:extLst>
              <a:ext uri="{FF2B5EF4-FFF2-40B4-BE49-F238E27FC236}">
                <a16:creationId xmlns:a16="http://schemas.microsoft.com/office/drawing/2014/main" id="{1E31571F-2585-4907-A018-F13105ED51EC}"/>
              </a:ext>
            </a:extLst>
          </p:cNvPr>
          <p:cNvSpPr txBox="1"/>
          <p:nvPr/>
        </p:nvSpPr>
        <p:spPr>
          <a:xfrm>
            <a:off x="5095027" y="1919730"/>
            <a:ext cx="1317565" cy="707886"/>
          </a:xfrm>
          <a:prstGeom prst="rect">
            <a:avLst/>
          </a:prstGeom>
          <a:noFill/>
        </p:spPr>
        <p:txBody>
          <a:bodyPr wrap="square" rtlCol="0">
            <a:spAutoFit/>
          </a:bodyPr>
          <a:lstStyle/>
          <a:p>
            <a:pPr algn="ctr"/>
            <a:r>
              <a:rPr lang="en-US" sz="4000" dirty="0">
                <a:solidFill>
                  <a:srgbClr val="F49C21"/>
                </a:solidFill>
                <a:latin typeface="+mj-lt"/>
              </a:rPr>
              <a:t>4</a:t>
            </a:r>
            <a:endParaRPr lang="en-IN" sz="4000" dirty="0">
              <a:solidFill>
                <a:srgbClr val="F49C21"/>
              </a:solidFill>
              <a:latin typeface="+mj-lt"/>
            </a:endParaRPr>
          </a:p>
        </p:txBody>
      </p:sp>
      <p:sp>
        <p:nvSpPr>
          <p:cNvPr id="41" name="TextBox 40">
            <a:extLst>
              <a:ext uri="{FF2B5EF4-FFF2-40B4-BE49-F238E27FC236}">
                <a16:creationId xmlns:a16="http://schemas.microsoft.com/office/drawing/2014/main" id="{8E7A74B2-EF95-4C00-A209-C44257374D13}"/>
              </a:ext>
            </a:extLst>
          </p:cNvPr>
          <p:cNvSpPr txBox="1"/>
          <p:nvPr/>
        </p:nvSpPr>
        <p:spPr>
          <a:xfrm>
            <a:off x="3810098" y="3335905"/>
            <a:ext cx="1317565" cy="707886"/>
          </a:xfrm>
          <a:prstGeom prst="rect">
            <a:avLst/>
          </a:prstGeom>
          <a:noFill/>
        </p:spPr>
        <p:txBody>
          <a:bodyPr wrap="square" rtlCol="0">
            <a:spAutoFit/>
          </a:bodyPr>
          <a:lstStyle/>
          <a:p>
            <a:pPr algn="ctr"/>
            <a:r>
              <a:rPr lang="en-US" sz="4000" dirty="0">
                <a:solidFill>
                  <a:srgbClr val="E34B36"/>
                </a:solidFill>
                <a:latin typeface="+mj-lt"/>
              </a:rPr>
              <a:t>3</a:t>
            </a:r>
            <a:endParaRPr lang="en-IN" sz="4000" dirty="0">
              <a:solidFill>
                <a:srgbClr val="E34B36"/>
              </a:solidFill>
              <a:latin typeface="+mj-lt"/>
            </a:endParaRPr>
          </a:p>
        </p:txBody>
      </p:sp>
      <p:sp>
        <p:nvSpPr>
          <p:cNvPr id="42" name="TextBox 41">
            <a:extLst>
              <a:ext uri="{FF2B5EF4-FFF2-40B4-BE49-F238E27FC236}">
                <a16:creationId xmlns:a16="http://schemas.microsoft.com/office/drawing/2014/main" id="{4D9D9F77-926F-4B0D-885B-DD1E85C6084B}"/>
              </a:ext>
            </a:extLst>
          </p:cNvPr>
          <p:cNvSpPr txBox="1"/>
          <p:nvPr/>
        </p:nvSpPr>
        <p:spPr>
          <a:xfrm>
            <a:off x="2507386" y="1933634"/>
            <a:ext cx="1317565" cy="707886"/>
          </a:xfrm>
          <a:prstGeom prst="rect">
            <a:avLst/>
          </a:prstGeom>
          <a:noFill/>
        </p:spPr>
        <p:txBody>
          <a:bodyPr wrap="square" rtlCol="0">
            <a:spAutoFit/>
          </a:bodyPr>
          <a:lstStyle/>
          <a:p>
            <a:pPr algn="ctr"/>
            <a:r>
              <a:rPr lang="en-US" sz="4000" dirty="0">
                <a:solidFill>
                  <a:srgbClr val="874DA1"/>
                </a:solidFill>
                <a:latin typeface="+mj-lt"/>
              </a:rPr>
              <a:t>2</a:t>
            </a:r>
            <a:endParaRPr lang="en-IN" sz="4000" dirty="0">
              <a:solidFill>
                <a:srgbClr val="874DA1"/>
              </a:solidFill>
              <a:latin typeface="+mj-lt"/>
            </a:endParaRPr>
          </a:p>
        </p:txBody>
      </p:sp>
      <p:sp>
        <p:nvSpPr>
          <p:cNvPr id="43" name="TextBox 42">
            <a:extLst>
              <a:ext uri="{FF2B5EF4-FFF2-40B4-BE49-F238E27FC236}">
                <a16:creationId xmlns:a16="http://schemas.microsoft.com/office/drawing/2014/main" id="{8333DBEC-6048-4227-8F94-2CC4B227A9A5}"/>
              </a:ext>
            </a:extLst>
          </p:cNvPr>
          <p:cNvSpPr txBox="1"/>
          <p:nvPr/>
        </p:nvSpPr>
        <p:spPr>
          <a:xfrm>
            <a:off x="1241456" y="3325512"/>
            <a:ext cx="1317565" cy="707886"/>
          </a:xfrm>
          <a:prstGeom prst="rect">
            <a:avLst/>
          </a:prstGeom>
          <a:noFill/>
        </p:spPr>
        <p:txBody>
          <a:bodyPr wrap="square" rtlCol="0">
            <a:spAutoFit/>
          </a:bodyPr>
          <a:lstStyle/>
          <a:p>
            <a:pPr algn="ctr"/>
            <a:r>
              <a:rPr lang="en-US" sz="4000" dirty="0">
                <a:solidFill>
                  <a:srgbClr val="1F9F88"/>
                </a:solidFill>
                <a:latin typeface="+mj-lt"/>
              </a:rPr>
              <a:t>1</a:t>
            </a:r>
            <a:endParaRPr lang="en-IN" sz="4000" dirty="0">
              <a:solidFill>
                <a:srgbClr val="1F9F88"/>
              </a:solidFill>
              <a:latin typeface="+mj-lt"/>
            </a:endParaRPr>
          </a:p>
        </p:txBody>
      </p:sp>
      <p:sp>
        <p:nvSpPr>
          <p:cNvPr id="45" name="TextBox 44">
            <a:extLst>
              <a:ext uri="{FF2B5EF4-FFF2-40B4-BE49-F238E27FC236}">
                <a16:creationId xmlns:a16="http://schemas.microsoft.com/office/drawing/2014/main" id="{807F356D-73CD-4263-B469-3322149A7A3D}"/>
              </a:ext>
            </a:extLst>
          </p:cNvPr>
          <p:cNvSpPr txBox="1"/>
          <p:nvPr/>
        </p:nvSpPr>
        <p:spPr>
          <a:xfrm>
            <a:off x="2148343" y="4100266"/>
            <a:ext cx="2130312" cy="646331"/>
          </a:xfrm>
          <a:prstGeom prst="rect">
            <a:avLst/>
          </a:prstGeom>
          <a:noFill/>
        </p:spPr>
        <p:txBody>
          <a:bodyPr wrap="square" rtlCol="0">
            <a:spAutoFit/>
          </a:bodyPr>
          <a:lstStyle/>
          <a:p>
            <a:pPr algn="ctr"/>
            <a:r>
              <a:rPr lang="en-US" sz="1800" dirty="0">
                <a:solidFill>
                  <a:srgbClr val="874DA1"/>
                </a:solidFill>
              </a:rPr>
              <a:t>Clean, Prepare</a:t>
            </a:r>
          </a:p>
          <a:p>
            <a:pPr algn="ctr"/>
            <a:r>
              <a:rPr lang="en-US" sz="1800" dirty="0">
                <a:solidFill>
                  <a:srgbClr val="874DA1"/>
                </a:solidFill>
              </a:rPr>
              <a:t>&amp; Manipulate Data</a:t>
            </a:r>
            <a:endParaRPr lang="en-IN" sz="1800" dirty="0">
              <a:solidFill>
                <a:srgbClr val="874DA1"/>
              </a:solidFill>
            </a:endParaRPr>
          </a:p>
        </p:txBody>
      </p:sp>
      <p:sp>
        <p:nvSpPr>
          <p:cNvPr id="46" name="TextBox 45">
            <a:extLst>
              <a:ext uri="{FF2B5EF4-FFF2-40B4-BE49-F238E27FC236}">
                <a16:creationId xmlns:a16="http://schemas.microsoft.com/office/drawing/2014/main" id="{059098FF-9451-414A-B3DA-64FA781E644C}"/>
              </a:ext>
            </a:extLst>
          </p:cNvPr>
          <p:cNvSpPr txBox="1"/>
          <p:nvPr/>
        </p:nvSpPr>
        <p:spPr>
          <a:xfrm>
            <a:off x="4965856" y="4196539"/>
            <a:ext cx="1587890" cy="369332"/>
          </a:xfrm>
          <a:prstGeom prst="rect">
            <a:avLst/>
          </a:prstGeom>
          <a:noFill/>
        </p:spPr>
        <p:txBody>
          <a:bodyPr wrap="square" rtlCol="0">
            <a:spAutoFit/>
          </a:bodyPr>
          <a:lstStyle/>
          <a:p>
            <a:pPr algn="ctr"/>
            <a:r>
              <a:rPr lang="en-US" sz="1800" dirty="0">
                <a:solidFill>
                  <a:srgbClr val="F49C21"/>
                </a:solidFill>
              </a:rPr>
              <a:t>Test Data</a:t>
            </a:r>
            <a:endParaRPr lang="en-IN" sz="1800" dirty="0">
              <a:solidFill>
                <a:srgbClr val="F49C21"/>
              </a:solidFill>
            </a:endParaRPr>
          </a:p>
        </p:txBody>
      </p:sp>
      <p:sp>
        <p:nvSpPr>
          <p:cNvPr id="9" name="TextBox 8">
            <a:extLst>
              <a:ext uri="{FF2B5EF4-FFF2-40B4-BE49-F238E27FC236}">
                <a16:creationId xmlns:a16="http://schemas.microsoft.com/office/drawing/2014/main" id="{54054EF9-67AA-4B6C-BF4C-6E5EA43F1602}"/>
              </a:ext>
            </a:extLst>
          </p:cNvPr>
          <p:cNvSpPr txBox="1"/>
          <p:nvPr/>
        </p:nvSpPr>
        <p:spPr>
          <a:xfrm>
            <a:off x="1619927" y="816695"/>
            <a:ext cx="6158942" cy="646331"/>
          </a:xfrm>
          <a:prstGeom prst="rect">
            <a:avLst/>
          </a:prstGeom>
          <a:noFill/>
        </p:spPr>
        <p:txBody>
          <a:bodyPr wrap="square" rtlCol="0">
            <a:spAutoFit/>
          </a:bodyPr>
          <a:lstStyle/>
          <a:p>
            <a:r>
              <a:rPr lang="en-US" sz="3600" dirty="0">
                <a:solidFill>
                  <a:srgbClr val="2DBBDF"/>
                </a:solidFill>
              </a:rPr>
              <a:t>Process of Machine Learning</a:t>
            </a:r>
            <a:endParaRPr lang="en-IN" sz="3600" dirty="0">
              <a:solidFill>
                <a:srgbClr val="2DBBD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6858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Logistic Regression </a:t>
            </a:r>
            <a:endParaRPr sz="4400" dirty="0"/>
          </a:p>
        </p:txBody>
      </p:sp>
      <p:sp>
        <p:nvSpPr>
          <p:cNvPr id="361" name="Google Shape;361;p14"/>
          <p:cNvSpPr txBox="1"/>
          <p:nvPr/>
        </p:nvSpPr>
        <p:spPr>
          <a:xfrm>
            <a:off x="452438"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5</a:t>
            </a:r>
            <a:endParaRPr b="1" dirty="0">
              <a:solidFill>
                <a:srgbClr val="FFFFFF"/>
              </a:solidFill>
            </a:endParaRPr>
          </a:p>
        </p:txBody>
      </p:sp>
      <p:sp>
        <p:nvSpPr>
          <p:cNvPr id="2" name="Arrow: Pentagon 1">
            <a:extLst>
              <a:ext uri="{FF2B5EF4-FFF2-40B4-BE49-F238E27FC236}">
                <a16:creationId xmlns:a16="http://schemas.microsoft.com/office/drawing/2014/main" id="{0A4BCDFC-68CB-438C-BBBF-CBC1E496EE38}"/>
              </a:ext>
            </a:extLst>
          </p:cNvPr>
          <p:cNvSpPr/>
          <p:nvPr/>
        </p:nvSpPr>
        <p:spPr>
          <a:xfrm>
            <a:off x="2743200" y="2895551"/>
            <a:ext cx="5343525" cy="1905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727969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36"/>
          <p:cNvSpPr txBox="1">
            <a:spLocks noGrp="1"/>
          </p:cNvSpPr>
          <p:nvPr>
            <p:ph type="title" idx="4294967295"/>
          </p:nvPr>
        </p:nvSpPr>
        <p:spPr>
          <a:xfrm>
            <a:off x="1442550" y="571168"/>
            <a:ext cx="62589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t>Logistic Regression </a:t>
            </a:r>
            <a:endParaRPr sz="3600" dirty="0">
              <a:solidFill>
                <a:srgbClr val="19BBD5"/>
              </a:solidFill>
            </a:endParaRPr>
          </a:p>
        </p:txBody>
      </p:sp>
      <p:sp>
        <p:nvSpPr>
          <p:cNvPr id="608" name="Google Shape;608;p36"/>
          <p:cNvSpPr txBox="1">
            <a:spLocks noGrp="1"/>
          </p:cNvSpPr>
          <p:nvPr>
            <p:ph type="body" idx="4294967295"/>
          </p:nvPr>
        </p:nvSpPr>
        <p:spPr>
          <a:xfrm>
            <a:off x="1442550" y="1216468"/>
            <a:ext cx="6954000" cy="3855595"/>
          </a:xfrm>
          <a:prstGeom prst="rect">
            <a:avLst/>
          </a:prstGeom>
        </p:spPr>
        <p:txBody>
          <a:bodyPr spcFirstLastPara="1" wrap="square" lIns="91425" tIns="91425" rIns="91425" bIns="91425" anchor="t" anchorCtr="0">
            <a:noAutofit/>
          </a:bodyPr>
          <a:lstStyle/>
          <a:p>
            <a:pPr>
              <a:lnSpc>
                <a:spcPct val="115000"/>
              </a:lnSpc>
            </a:pPr>
            <a:r>
              <a:rPr lang="en-US" b="0" i="0" dirty="0">
                <a:solidFill>
                  <a:srgbClr val="BDC1C6"/>
                </a:solidFill>
                <a:effectLst/>
                <a:latin typeface="arial" panose="020B0604020202020204" pitchFamily="34" charset="0"/>
              </a:rPr>
              <a:t>Logistic regression is one of the most popular Machine Learning algorithms, which comes under the Supervised Learning technique.</a:t>
            </a:r>
          </a:p>
          <a:p>
            <a:pPr>
              <a:lnSpc>
                <a:spcPct val="115000"/>
              </a:lnSpc>
            </a:pPr>
            <a:r>
              <a:rPr lang="en-US" b="0" i="0" dirty="0">
                <a:solidFill>
                  <a:srgbClr val="BDC1C6"/>
                </a:solidFill>
                <a:effectLst/>
                <a:latin typeface="arial" panose="020B0604020202020204" pitchFamily="34" charset="0"/>
              </a:rPr>
              <a:t> It is </a:t>
            </a:r>
            <a:r>
              <a:rPr lang="en-US" b="1" i="0" dirty="0">
                <a:solidFill>
                  <a:srgbClr val="BDC1C6"/>
                </a:solidFill>
                <a:effectLst/>
                <a:latin typeface="arial" panose="020B0604020202020204" pitchFamily="34" charset="0"/>
              </a:rPr>
              <a:t>used for predicting the categorical dependent variable using a given set of independent variables</a:t>
            </a:r>
            <a:r>
              <a:rPr lang="en-US" b="0" i="0" dirty="0">
                <a:solidFill>
                  <a:srgbClr val="BDC1C6"/>
                </a:solidFill>
                <a:effectLst/>
                <a:latin typeface="arial" panose="020B0604020202020204" pitchFamily="34" charset="0"/>
              </a:rPr>
              <a:t>.</a:t>
            </a:r>
          </a:p>
          <a:p>
            <a:pPr>
              <a:lnSpc>
                <a:spcPct val="115000"/>
              </a:lnSpc>
            </a:pPr>
            <a:r>
              <a:rPr lang="en-US" b="0" i="0" dirty="0">
                <a:solidFill>
                  <a:srgbClr val="BDC1C6"/>
                </a:solidFill>
                <a:effectLst/>
                <a:latin typeface="arial" panose="020B0604020202020204" pitchFamily="34" charset="0"/>
              </a:rPr>
              <a:t> Logistic regression predicts the output of a categorical dependent variable.</a:t>
            </a:r>
            <a:endParaRPr lang="en" dirty="0"/>
          </a:p>
          <a:p>
            <a:pPr>
              <a:lnSpc>
                <a:spcPct val="115000"/>
              </a:lnSpc>
            </a:pPr>
            <a:endParaRPr lang="en" dirty="0"/>
          </a:p>
          <a:p>
            <a:pPr marL="457200" lvl="0" indent="-317500" algn="l" rtl="0">
              <a:lnSpc>
                <a:spcPct val="115000"/>
              </a:lnSpc>
              <a:spcBef>
                <a:spcPts val="0"/>
              </a:spcBef>
              <a:spcAft>
                <a:spcPts val="0"/>
              </a:spcAft>
              <a:buSzPts val="1400"/>
              <a:buChar char="◇"/>
            </a:pPr>
            <a:endParaRPr dirty="0"/>
          </a:p>
          <a:p>
            <a:pPr marL="0" lvl="0" indent="0" algn="l" rtl="0">
              <a:lnSpc>
                <a:spcPct val="115000"/>
              </a:lnSpc>
              <a:spcBef>
                <a:spcPts val="600"/>
              </a:spcBef>
              <a:spcAft>
                <a:spcPts val="0"/>
              </a:spcAft>
              <a:buNone/>
            </a:pPr>
            <a:endParaRPr dirty="0"/>
          </a:p>
        </p:txBody>
      </p:sp>
      <p:sp>
        <p:nvSpPr>
          <p:cNvPr id="610" name="Google Shape;610;p3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857714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36"/>
          <p:cNvSpPr txBox="1">
            <a:spLocks noGrp="1"/>
          </p:cNvSpPr>
          <p:nvPr>
            <p:ph type="title" idx="4294967295"/>
          </p:nvPr>
        </p:nvSpPr>
        <p:spPr>
          <a:xfrm>
            <a:off x="1442550" y="571168"/>
            <a:ext cx="62589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Model Implementation</a:t>
            </a:r>
            <a:r>
              <a:rPr lang="en-US" sz="3600" dirty="0"/>
              <a:t> </a:t>
            </a:r>
            <a:endParaRPr sz="3600" dirty="0">
              <a:solidFill>
                <a:srgbClr val="19BBD5"/>
              </a:solidFill>
            </a:endParaRPr>
          </a:p>
        </p:txBody>
      </p:sp>
      <p:sp>
        <p:nvSpPr>
          <p:cNvPr id="610" name="Google Shape;610;p3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pic>
        <p:nvPicPr>
          <p:cNvPr id="3" name="Picture 2">
            <a:extLst>
              <a:ext uri="{FF2B5EF4-FFF2-40B4-BE49-F238E27FC236}">
                <a16:creationId xmlns:a16="http://schemas.microsoft.com/office/drawing/2014/main" id="{7B814F10-83B2-4902-88DE-356F0CAB68B6}"/>
              </a:ext>
            </a:extLst>
          </p:cNvPr>
          <p:cNvPicPr>
            <a:picLocks noChangeAspect="1"/>
          </p:cNvPicPr>
          <p:nvPr/>
        </p:nvPicPr>
        <p:blipFill>
          <a:blip r:embed="rId3"/>
          <a:stretch>
            <a:fillRect/>
          </a:stretch>
        </p:blipFill>
        <p:spPr>
          <a:xfrm>
            <a:off x="1150374" y="1216468"/>
            <a:ext cx="6666271" cy="3927032"/>
          </a:xfrm>
          <a:prstGeom prst="rect">
            <a:avLst/>
          </a:prstGeom>
        </p:spPr>
      </p:pic>
    </p:spTree>
    <p:extLst>
      <p:ext uri="{BB962C8B-B14F-4D97-AF65-F5344CB8AC3E}">
        <p14:creationId xmlns:p14="http://schemas.microsoft.com/office/powerpoint/2010/main" val="3172005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6858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Decision Tree Classifier </a:t>
            </a:r>
            <a:endParaRPr sz="4400" dirty="0"/>
          </a:p>
        </p:txBody>
      </p:sp>
      <p:sp>
        <p:nvSpPr>
          <p:cNvPr id="361" name="Google Shape;361;p14"/>
          <p:cNvSpPr txBox="1"/>
          <p:nvPr/>
        </p:nvSpPr>
        <p:spPr>
          <a:xfrm>
            <a:off x="431006"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6</a:t>
            </a:r>
            <a:endParaRPr b="1" dirty="0">
              <a:solidFill>
                <a:srgbClr val="FFFFFF"/>
              </a:solidFill>
            </a:endParaRPr>
          </a:p>
        </p:txBody>
      </p:sp>
      <p:sp>
        <p:nvSpPr>
          <p:cNvPr id="2" name="Arrow: Pentagon 1">
            <a:extLst>
              <a:ext uri="{FF2B5EF4-FFF2-40B4-BE49-F238E27FC236}">
                <a16:creationId xmlns:a16="http://schemas.microsoft.com/office/drawing/2014/main" id="{0A4BCDFC-68CB-438C-BBBF-CBC1E496EE38}"/>
              </a:ext>
            </a:extLst>
          </p:cNvPr>
          <p:cNvSpPr/>
          <p:nvPr/>
        </p:nvSpPr>
        <p:spPr>
          <a:xfrm>
            <a:off x="2743200" y="2895551"/>
            <a:ext cx="5343525" cy="1905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417968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36"/>
          <p:cNvSpPr txBox="1">
            <a:spLocks noGrp="1"/>
          </p:cNvSpPr>
          <p:nvPr>
            <p:ph type="title" idx="4294967295"/>
          </p:nvPr>
        </p:nvSpPr>
        <p:spPr>
          <a:xfrm>
            <a:off x="1442550" y="571168"/>
            <a:ext cx="62589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t>Decision tree classifier </a:t>
            </a:r>
            <a:endParaRPr sz="3600" dirty="0">
              <a:solidFill>
                <a:srgbClr val="19BBD5"/>
              </a:solidFill>
            </a:endParaRPr>
          </a:p>
        </p:txBody>
      </p:sp>
      <p:sp>
        <p:nvSpPr>
          <p:cNvPr id="608" name="Google Shape;608;p36"/>
          <p:cNvSpPr txBox="1">
            <a:spLocks noGrp="1"/>
          </p:cNvSpPr>
          <p:nvPr>
            <p:ph type="body" idx="4294967295"/>
          </p:nvPr>
        </p:nvSpPr>
        <p:spPr>
          <a:xfrm>
            <a:off x="1442550" y="1216468"/>
            <a:ext cx="6954000" cy="3855595"/>
          </a:xfrm>
          <a:prstGeom prst="rect">
            <a:avLst/>
          </a:prstGeom>
        </p:spPr>
        <p:txBody>
          <a:bodyPr spcFirstLastPara="1" wrap="square" lIns="91425" tIns="91425" rIns="91425" bIns="91425" anchor="t" anchorCtr="0">
            <a:noAutofit/>
          </a:bodyPr>
          <a:lstStyle/>
          <a:p>
            <a:r>
              <a:rPr lang="en-US" b="0" i="0" dirty="0">
                <a:solidFill>
                  <a:schemeClr val="tx1">
                    <a:lumMod val="75000"/>
                  </a:schemeClr>
                </a:solidFill>
                <a:effectLst/>
              </a:rPr>
              <a:t>Decision Tree is a </a:t>
            </a:r>
            <a:r>
              <a:rPr lang="en-US" b="1" i="0" dirty="0">
                <a:solidFill>
                  <a:schemeClr val="tx1">
                    <a:lumMod val="75000"/>
                  </a:schemeClr>
                </a:solidFill>
                <a:effectLst/>
              </a:rPr>
              <a:t>Supervised learning technique </a:t>
            </a:r>
            <a:r>
              <a:rPr lang="en-US" b="0" i="0" dirty="0">
                <a:solidFill>
                  <a:schemeClr val="tx1">
                    <a:lumMod val="75000"/>
                  </a:schemeClr>
                </a:solidFill>
                <a:effectLst/>
              </a:rPr>
              <a:t>that can be used for both classification and Regression problems, but mostly it is preferred for solving Classification problems. It is a tree-structured classifier, where</a:t>
            </a:r>
            <a:r>
              <a:rPr lang="en-US" b="1" i="0" dirty="0">
                <a:solidFill>
                  <a:schemeClr val="tx1">
                    <a:lumMod val="75000"/>
                  </a:schemeClr>
                </a:solidFill>
                <a:effectLst/>
              </a:rPr>
              <a:t> internal nodes represent the features of a dataset, branches represent the decision rules</a:t>
            </a:r>
            <a:r>
              <a:rPr lang="en-US" b="0" i="0" dirty="0">
                <a:solidFill>
                  <a:schemeClr val="tx1">
                    <a:lumMod val="75000"/>
                  </a:schemeClr>
                </a:solidFill>
                <a:effectLst/>
              </a:rPr>
              <a:t> and </a:t>
            </a:r>
            <a:r>
              <a:rPr lang="en-US" b="1" i="0" dirty="0">
                <a:solidFill>
                  <a:schemeClr val="tx1">
                    <a:lumMod val="75000"/>
                  </a:schemeClr>
                </a:solidFill>
                <a:effectLst/>
              </a:rPr>
              <a:t>each leaf node represents the outcome.</a:t>
            </a:r>
          </a:p>
          <a:p>
            <a:r>
              <a:rPr lang="en-US" b="0" i="0" dirty="0">
                <a:solidFill>
                  <a:schemeClr val="tx1">
                    <a:lumMod val="75000"/>
                  </a:schemeClr>
                </a:solidFill>
                <a:effectLst/>
              </a:rPr>
              <a:t>In a Decision tree, there are two nodes, which are the </a:t>
            </a:r>
            <a:r>
              <a:rPr lang="en-US" b="1" i="0" dirty="0">
                <a:solidFill>
                  <a:schemeClr val="tx1">
                    <a:lumMod val="75000"/>
                  </a:schemeClr>
                </a:solidFill>
                <a:effectLst/>
              </a:rPr>
              <a:t>Decision Node</a:t>
            </a:r>
            <a:r>
              <a:rPr lang="en-US" b="0" i="0" dirty="0">
                <a:solidFill>
                  <a:schemeClr val="tx1">
                    <a:lumMod val="75000"/>
                  </a:schemeClr>
                </a:solidFill>
                <a:effectLst/>
              </a:rPr>
              <a:t> and</a:t>
            </a:r>
            <a:r>
              <a:rPr lang="en-US" b="1" i="0" dirty="0">
                <a:solidFill>
                  <a:schemeClr val="tx1">
                    <a:lumMod val="75000"/>
                  </a:schemeClr>
                </a:solidFill>
                <a:effectLst/>
              </a:rPr>
              <a:t> Leaf Node.</a:t>
            </a:r>
            <a:r>
              <a:rPr lang="en-US" b="0" i="0" dirty="0">
                <a:solidFill>
                  <a:schemeClr val="tx1">
                    <a:lumMod val="75000"/>
                  </a:schemeClr>
                </a:solidFill>
                <a:effectLst/>
              </a:rPr>
              <a:t> Decision nodes are used to make any decision and have multiple branches, whereas Leaf nodes are the output of those decisions and do not contain any further branches.</a:t>
            </a:r>
          </a:p>
          <a:p>
            <a:r>
              <a:rPr lang="en-US" b="0" i="0" dirty="0">
                <a:solidFill>
                  <a:schemeClr val="tx1">
                    <a:lumMod val="75000"/>
                  </a:schemeClr>
                </a:solidFill>
                <a:effectLst/>
              </a:rPr>
              <a:t>The decisions or the test are performed on the basis of features of the given dataset.</a:t>
            </a:r>
          </a:p>
          <a:p>
            <a:r>
              <a:rPr lang="en-US" b="1" dirty="0">
                <a:solidFill>
                  <a:schemeClr val="tx1">
                    <a:lumMod val="75000"/>
                  </a:schemeClr>
                </a:solidFill>
                <a:effectLst/>
              </a:rPr>
              <a:t>It is a graphical representation for getting all the possible solutions to a problem/decision based on given conditions.</a:t>
            </a:r>
            <a:endParaRPr lang="en-US" b="0" dirty="0">
              <a:solidFill>
                <a:schemeClr val="tx1">
                  <a:lumMod val="75000"/>
                </a:schemeClr>
              </a:solidFill>
              <a:effectLst/>
            </a:endParaRPr>
          </a:p>
          <a:p>
            <a:r>
              <a:rPr lang="en-US" b="0" i="0" dirty="0">
                <a:solidFill>
                  <a:schemeClr val="tx1">
                    <a:lumMod val="75000"/>
                  </a:schemeClr>
                </a:solidFill>
                <a:effectLst/>
              </a:rPr>
              <a:t>It is called a decision tree because, similar to a tree, it starts with the root node,    which expands on further branches and constructs a tree-like structure.</a:t>
            </a:r>
          </a:p>
          <a:p>
            <a:endParaRPr lang="en-US" b="1" i="0" dirty="0">
              <a:solidFill>
                <a:schemeClr val="tx1">
                  <a:lumMod val="75000"/>
                </a:schemeClr>
              </a:solidFill>
              <a:effectLst/>
            </a:endParaRPr>
          </a:p>
          <a:p>
            <a:pPr marL="139700" indent="0" algn="just">
              <a:buNone/>
            </a:pPr>
            <a:endParaRPr lang="en-US" dirty="0">
              <a:solidFill>
                <a:schemeClr val="tx1">
                  <a:lumMod val="75000"/>
                </a:schemeClr>
              </a:solidFill>
            </a:endParaRPr>
          </a:p>
          <a:p>
            <a:pPr>
              <a:lnSpc>
                <a:spcPct val="115000"/>
              </a:lnSpc>
            </a:pPr>
            <a:endParaRPr lang="en" dirty="0"/>
          </a:p>
          <a:p>
            <a:pPr marL="457200" lvl="0" indent="-317500" algn="l" rtl="0">
              <a:lnSpc>
                <a:spcPct val="115000"/>
              </a:lnSpc>
              <a:spcBef>
                <a:spcPts val="0"/>
              </a:spcBef>
              <a:spcAft>
                <a:spcPts val="0"/>
              </a:spcAft>
              <a:buSzPts val="1400"/>
              <a:buChar char="◇"/>
            </a:pPr>
            <a:endParaRPr dirty="0"/>
          </a:p>
          <a:p>
            <a:pPr marL="0" lvl="0" indent="0" algn="l" rtl="0">
              <a:lnSpc>
                <a:spcPct val="115000"/>
              </a:lnSpc>
              <a:spcBef>
                <a:spcPts val="600"/>
              </a:spcBef>
              <a:spcAft>
                <a:spcPts val="0"/>
              </a:spcAft>
              <a:buNone/>
            </a:pPr>
            <a:endParaRPr dirty="0"/>
          </a:p>
        </p:txBody>
      </p:sp>
      <p:sp>
        <p:nvSpPr>
          <p:cNvPr id="610" name="Google Shape;610;p3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2128651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10" name="Google Shape;610;p3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sp>
        <p:nvSpPr>
          <p:cNvPr id="4" name="Rectangle 3">
            <a:extLst>
              <a:ext uri="{FF2B5EF4-FFF2-40B4-BE49-F238E27FC236}">
                <a16:creationId xmlns:a16="http://schemas.microsoft.com/office/drawing/2014/main" id="{49A067AE-6EF8-48B2-8E6E-F57BF2C2C91A}"/>
              </a:ext>
            </a:extLst>
          </p:cNvPr>
          <p:cNvSpPr/>
          <p:nvPr/>
        </p:nvSpPr>
        <p:spPr>
          <a:xfrm>
            <a:off x="3020296" y="884631"/>
            <a:ext cx="1865671" cy="494071"/>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Decision Node </a:t>
            </a:r>
            <a:endParaRPr lang="en-IN" dirty="0"/>
          </a:p>
        </p:txBody>
      </p:sp>
      <p:sp>
        <p:nvSpPr>
          <p:cNvPr id="8" name="Rectangle 7">
            <a:extLst>
              <a:ext uri="{FF2B5EF4-FFF2-40B4-BE49-F238E27FC236}">
                <a16:creationId xmlns:a16="http://schemas.microsoft.com/office/drawing/2014/main" id="{09663962-D8A6-49E1-A66B-717FB6EC8C37}"/>
              </a:ext>
            </a:extLst>
          </p:cNvPr>
          <p:cNvSpPr/>
          <p:nvPr/>
        </p:nvSpPr>
        <p:spPr>
          <a:xfrm>
            <a:off x="1442550" y="2000250"/>
            <a:ext cx="1865671" cy="494071"/>
          </a:xfrm>
          <a:prstGeom prst="rect">
            <a:avLst/>
          </a:prstGeom>
          <a:solidFill>
            <a:schemeClr val="bg1">
              <a:lumMod val="25000"/>
              <a:lumOff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Decision Node </a:t>
            </a:r>
            <a:endParaRPr lang="en-IN" dirty="0"/>
          </a:p>
        </p:txBody>
      </p:sp>
      <p:sp>
        <p:nvSpPr>
          <p:cNvPr id="9" name="Rectangle 8">
            <a:extLst>
              <a:ext uri="{FF2B5EF4-FFF2-40B4-BE49-F238E27FC236}">
                <a16:creationId xmlns:a16="http://schemas.microsoft.com/office/drawing/2014/main" id="{F92A585F-6A68-49E9-A888-FD249E1C6A24}"/>
              </a:ext>
            </a:extLst>
          </p:cNvPr>
          <p:cNvSpPr/>
          <p:nvPr/>
        </p:nvSpPr>
        <p:spPr>
          <a:xfrm>
            <a:off x="4957251" y="2000251"/>
            <a:ext cx="1865671" cy="494071"/>
          </a:xfrm>
          <a:prstGeom prst="rect">
            <a:avLst/>
          </a:prstGeom>
          <a:solidFill>
            <a:schemeClr val="bg1">
              <a:lumMod val="25000"/>
              <a:lumOff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Decision Node </a:t>
            </a:r>
            <a:endParaRPr lang="en-IN" dirty="0"/>
          </a:p>
        </p:txBody>
      </p:sp>
      <p:sp>
        <p:nvSpPr>
          <p:cNvPr id="5" name="Flowchart: Alternate Process 4">
            <a:extLst>
              <a:ext uri="{FF2B5EF4-FFF2-40B4-BE49-F238E27FC236}">
                <a16:creationId xmlns:a16="http://schemas.microsoft.com/office/drawing/2014/main" id="{E202AB29-68A5-421C-AEFD-83FB702A0E84}"/>
              </a:ext>
            </a:extLst>
          </p:cNvPr>
          <p:cNvSpPr/>
          <p:nvPr/>
        </p:nvSpPr>
        <p:spPr>
          <a:xfrm>
            <a:off x="218833" y="1873047"/>
            <a:ext cx="4353167" cy="1991032"/>
          </a:xfrm>
          <a:prstGeom prst="flowChartAlternateProcess">
            <a:avLst/>
          </a:prstGeom>
          <a:noFill/>
          <a:ln>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9D8F7C84-FBC7-4FBE-A119-322FEF9E3B00}"/>
              </a:ext>
            </a:extLst>
          </p:cNvPr>
          <p:cNvSpPr/>
          <p:nvPr/>
        </p:nvSpPr>
        <p:spPr>
          <a:xfrm>
            <a:off x="562257" y="2984982"/>
            <a:ext cx="1155930" cy="619432"/>
          </a:xfrm>
          <a:prstGeom prst="ellipse">
            <a:avLst/>
          </a:prstGeom>
          <a:solidFill>
            <a:srgbClr val="FC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Node</a:t>
            </a:r>
            <a:endParaRPr lang="en-IN" dirty="0"/>
          </a:p>
        </p:txBody>
      </p:sp>
      <p:sp>
        <p:nvSpPr>
          <p:cNvPr id="12" name="Oval 11">
            <a:extLst>
              <a:ext uri="{FF2B5EF4-FFF2-40B4-BE49-F238E27FC236}">
                <a16:creationId xmlns:a16="http://schemas.microsoft.com/office/drawing/2014/main" id="{4544AE68-9639-4436-85C2-ABB4783396DC}"/>
              </a:ext>
            </a:extLst>
          </p:cNvPr>
          <p:cNvSpPr/>
          <p:nvPr/>
        </p:nvSpPr>
        <p:spPr>
          <a:xfrm>
            <a:off x="2567128" y="2992356"/>
            <a:ext cx="1155930" cy="619432"/>
          </a:xfrm>
          <a:prstGeom prst="ellipse">
            <a:avLst/>
          </a:prstGeom>
          <a:solidFill>
            <a:srgbClr val="FC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Node</a:t>
            </a:r>
            <a:endParaRPr lang="en-IN" dirty="0"/>
          </a:p>
        </p:txBody>
      </p:sp>
      <p:sp>
        <p:nvSpPr>
          <p:cNvPr id="13" name="Oval 12">
            <a:extLst>
              <a:ext uri="{FF2B5EF4-FFF2-40B4-BE49-F238E27FC236}">
                <a16:creationId xmlns:a16="http://schemas.microsoft.com/office/drawing/2014/main" id="{86FBD2F3-0C3F-4EBA-A3D9-B897F7318D83}"/>
              </a:ext>
            </a:extLst>
          </p:cNvPr>
          <p:cNvSpPr/>
          <p:nvPr/>
        </p:nvSpPr>
        <p:spPr>
          <a:xfrm>
            <a:off x="4734156" y="2992356"/>
            <a:ext cx="1155930" cy="619432"/>
          </a:xfrm>
          <a:prstGeom prst="ellipse">
            <a:avLst/>
          </a:prstGeom>
          <a:solidFill>
            <a:srgbClr val="FC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Node</a:t>
            </a:r>
            <a:endParaRPr lang="en-IN" dirty="0"/>
          </a:p>
        </p:txBody>
      </p:sp>
      <p:sp>
        <p:nvSpPr>
          <p:cNvPr id="14" name="Oval 13">
            <a:extLst>
              <a:ext uri="{FF2B5EF4-FFF2-40B4-BE49-F238E27FC236}">
                <a16:creationId xmlns:a16="http://schemas.microsoft.com/office/drawing/2014/main" id="{9BCD29E4-10D8-47DD-93A1-F3AF13ADBEDB}"/>
              </a:ext>
            </a:extLst>
          </p:cNvPr>
          <p:cNvSpPr/>
          <p:nvPr/>
        </p:nvSpPr>
        <p:spPr>
          <a:xfrm>
            <a:off x="5312121" y="4047142"/>
            <a:ext cx="1155930" cy="619432"/>
          </a:xfrm>
          <a:prstGeom prst="ellipse">
            <a:avLst/>
          </a:prstGeom>
          <a:solidFill>
            <a:srgbClr val="FC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Node</a:t>
            </a:r>
            <a:endParaRPr lang="en-IN" dirty="0"/>
          </a:p>
        </p:txBody>
      </p:sp>
      <p:sp>
        <p:nvSpPr>
          <p:cNvPr id="15" name="Oval 14">
            <a:extLst>
              <a:ext uri="{FF2B5EF4-FFF2-40B4-BE49-F238E27FC236}">
                <a16:creationId xmlns:a16="http://schemas.microsoft.com/office/drawing/2014/main" id="{D29737B8-FDE7-44A3-98F2-0A6FFDD2DD0A}"/>
              </a:ext>
            </a:extLst>
          </p:cNvPr>
          <p:cNvSpPr/>
          <p:nvPr/>
        </p:nvSpPr>
        <p:spPr>
          <a:xfrm>
            <a:off x="6822922" y="4013206"/>
            <a:ext cx="1155930" cy="619432"/>
          </a:xfrm>
          <a:prstGeom prst="ellipse">
            <a:avLst/>
          </a:prstGeom>
          <a:solidFill>
            <a:srgbClr val="FC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Node</a:t>
            </a:r>
            <a:endParaRPr lang="en-IN" dirty="0"/>
          </a:p>
        </p:txBody>
      </p:sp>
      <p:sp>
        <p:nvSpPr>
          <p:cNvPr id="16" name="Rectangle 15">
            <a:extLst>
              <a:ext uri="{FF2B5EF4-FFF2-40B4-BE49-F238E27FC236}">
                <a16:creationId xmlns:a16="http://schemas.microsoft.com/office/drawing/2014/main" id="{B313AD17-328F-4C81-9094-4D3011C58CCC}"/>
              </a:ext>
            </a:extLst>
          </p:cNvPr>
          <p:cNvSpPr/>
          <p:nvPr/>
        </p:nvSpPr>
        <p:spPr>
          <a:xfrm>
            <a:off x="6209071" y="3047662"/>
            <a:ext cx="1865671" cy="494071"/>
          </a:xfrm>
          <a:prstGeom prst="rect">
            <a:avLst/>
          </a:prstGeom>
          <a:solidFill>
            <a:schemeClr val="bg1">
              <a:lumMod val="25000"/>
              <a:lumOff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Decision Node </a:t>
            </a:r>
            <a:endParaRPr lang="en-IN" dirty="0"/>
          </a:p>
        </p:txBody>
      </p:sp>
      <p:cxnSp>
        <p:nvCxnSpPr>
          <p:cNvPr id="17" name="Connector: Elbow 16">
            <a:extLst>
              <a:ext uri="{FF2B5EF4-FFF2-40B4-BE49-F238E27FC236}">
                <a16:creationId xmlns:a16="http://schemas.microsoft.com/office/drawing/2014/main" id="{ED11D5F6-21B9-4C60-890F-D22B18F44DF3}"/>
              </a:ext>
            </a:extLst>
          </p:cNvPr>
          <p:cNvCxnSpPr>
            <a:cxnSpLocks/>
            <a:endCxn id="9" idx="0"/>
          </p:cNvCxnSpPr>
          <p:nvPr/>
        </p:nvCxnSpPr>
        <p:spPr>
          <a:xfrm rot="16200000" flipH="1">
            <a:off x="4614522" y="724685"/>
            <a:ext cx="614175" cy="1936955"/>
          </a:xfrm>
          <a:prstGeom prst="bentConnector3">
            <a:avLst/>
          </a:prstGeom>
          <a:ln>
            <a:solidFill>
              <a:srgbClr val="000000"/>
            </a:solidFill>
            <a:tailEnd type="triangle"/>
          </a:ln>
        </p:spPr>
        <p:style>
          <a:lnRef idx="2">
            <a:schemeClr val="dk1"/>
          </a:lnRef>
          <a:fillRef idx="0">
            <a:schemeClr val="dk1"/>
          </a:fillRef>
          <a:effectRef idx="1">
            <a:schemeClr val="dk1"/>
          </a:effectRef>
          <a:fontRef idx="minor">
            <a:schemeClr val="tx1"/>
          </a:fontRef>
        </p:style>
      </p:cxnSp>
      <p:cxnSp>
        <p:nvCxnSpPr>
          <p:cNvPr id="19" name="Connector: Elbow 18">
            <a:extLst>
              <a:ext uri="{FF2B5EF4-FFF2-40B4-BE49-F238E27FC236}">
                <a16:creationId xmlns:a16="http://schemas.microsoft.com/office/drawing/2014/main" id="{7CC8620B-384D-4F07-83E2-570E5FD92A1D}"/>
              </a:ext>
            </a:extLst>
          </p:cNvPr>
          <p:cNvCxnSpPr>
            <a:cxnSpLocks/>
            <a:endCxn id="8" idx="0"/>
          </p:cNvCxnSpPr>
          <p:nvPr/>
        </p:nvCxnSpPr>
        <p:spPr>
          <a:xfrm rot="5400000">
            <a:off x="2857172" y="904290"/>
            <a:ext cx="614174" cy="1577746"/>
          </a:xfrm>
          <a:prstGeom prst="bentConnector3">
            <a:avLst/>
          </a:prstGeom>
          <a:ln>
            <a:solidFill>
              <a:srgbClr val="000000"/>
            </a:solidFill>
            <a:tailEnd type="triangle"/>
          </a:ln>
        </p:spPr>
        <p:style>
          <a:lnRef idx="2">
            <a:schemeClr val="dk1"/>
          </a:lnRef>
          <a:fillRef idx="0">
            <a:schemeClr val="dk1"/>
          </a:fillRef>
          <a:effectRef idx="1">
            <a:schemeClr val="dk1"/>
          </a:effectRef>
          <a:fontRef idx="minor">
            <a:schemeClr val="tx1"/>
          </a:fontRef>
        </p:style>
      </p:cxnSp>
      <p:cxnSp>
        <p:nvCxnSpPr>
          <p:cNvPr id="27" name="Connector: Elbow 26">
            <a:extLst>
              <a:ext uri="{FF2B5EF4-FFF2-40B4-BE49-F238E27FC236}">
                <a16:creationId xmlns:a16="http://schemas.microsoft.com/office/drawing/2014/main" id="{0045CDFC-BFBA-4125-B389-F86ABFBD6EDF}"/>
              </a:ext>
            </a:extLst>
          </p:cNvPr>
          <p:cNvCxnSpPr>
            <a:cxnSpLocks/>
            <a:stCxn id="9" idx="2"/>
          </p:cNvCxnSpPr>
          <p:nvPr/>
        </p:nvCxnSpPr>
        <p:spPr>
          <a:xfrm rot="16200000" flipH="1">
            <a:off x="6235640" y="2148769"/>
            <a:ext cx="560714" cy="1251820"/>
          </a:xfrm>
          <a:prstGeom prst="bentConnector3">
            <a:avLst/>
          </a:prstGeom>
          <a:ln>
            <a:solidFill>
              <a:srgbClr val="000000"/>
            </a:solidFill>
            <a:tailEnd type="triangle"/>
          </a:ln>
        </p:spPr>
        <p:style>
          <a:lnRef idx="2">
            <a:schemeClr val="dk1"/>
          </a:lnRef>
          <a:fillRef idx="0">
            <a:schemeClr val="dk1"/>
          </a:fillRef>
          <a:effectRef idx="1">
            <a:schemeClr val="dk1"/>
          </a:effectRef>
          <a:fontRef idx="minor">
            <a:schemeClr val="tx1"/>
          </a:fontRef>
        </p:style>
      </p:cxnSp>
      <p:cxnSp>
        <p:nvCxnSpPr>
          <p:cNvPr id="29" name="Connector: Elbow 28">
            <a:extLst>
              <a:ext uri="{FF2B5EF4-FFF2-40B4-BE49-F238E27FC236}">
                <a16:creationId xmlns:a16="http://schemas.microsoft.com/office/drawing/2014/main" id="{A1CF83B6-B855-499B-986C-8DDC030E9E6C}"/>
              </a:ext>
            </a:extLst>
          </p:cNvPr>
          <p:cNvCxnSpPr>
            <a:cxnSpLocks/>
          </p:cNvCxnSpPr>
          <p:nvPr/>
        </p:nvCxnSpPr>
        <p:spPr>
          <a:xfrm rot="5400000">
            <a:off x="5355673" y="2483715"/>
            <a:ext cx="498034" cy="577966"/>
          </a:xfrm>
          <a:prstGeom prst="bentConnector3">
            <a:avLst/>
          </a:prstGeom>
          <a:ln>
            <a:solidFill>
              <a:srgbClr val="000000"/>
            </a:solidFill>
            <a:tailEnd type="triangle"/>
          </a:ln>
        </p:spPr>
        <p:style>
          <a:lnRef idx="2">
            <a:schemeClr val="dk1"/>
          </a:lnRef>
          <a:fillRef idx="0">
            <a:schemeClr val="dk1"/>
          </a:fillRef>
          <a:effectRef idx="1">
            <a:schemeClr val="dk1"/>
          </a:effectRef>
          <a:fontRef idx="minor">
            <a:schemeClr val="tx1"/>
          </a:fontRef>
        </p:style>
      </p:cxnSp>
      <p:cxnSp>
        <p:nvCxnSpPr>
          <p:cNvPr id="31" name="Connector: Elbow 30">
            <a:extLst>
              <a:ext uri="{FF2B5EF4-FFF2-40B4-BE49-F238E27FC236}">
                <a16:creationId xmlns:a16="http://schemas.microsoft.com/office/drawing/2014/main" id="{6AE1F09C-1828-4AB4-A52C-8898F120D7E6}"/>
              </a:ext>
            </a:extLst>
          </p:cNvPr>
          <p:cNvCxnSpPr>
            <a:cxnSpLocks/>
            <a:stCxn id="8" idx="2"/>
          </p:cNvCxnSpPr>
          <p:nvPr/>
        </p:nvCxnSpPr>
        <p:spPr>
          <a:xfrm rot="5400000">
            <a:off x="1508787" y="2125756"/>
            <a:ext cx="498035" cy="1235164"/>
          </a:xfrm>
          <a:prstGeom prst="bentConnector3">
            <a:avLst/>
          </a:prstGeom>
          <a:ln>
            <a:solidFill>
              <a:srgbClr val="000000"/>
            </a:solidFill>
            <a:tailEnd type="triangle"/>
          </a:ln>
        </p:spPr>
        <p:style>
          <a:lnRef idx="2">
            <a:schemeClr val="dk1"/>
          </a:lnRef>
          <a:fillRef idx="0">
            <a:schemeClr val="dk1"/>
          </a:fillRef>
          <a:effectRef idx="1">
            <a:schemeClr val="dk1"/>
          </a:effectRef>
          <a:fontRef idx="minor">
            <a:schemeClr val="tx1"/>
          </a:fontRef>
        </p:style>
      </p:cxnSp>
      <p:cxnSp>
        <p:nvCxnSpPr>
          <p:cNvPr id="33" name="Connector: Elbow 32">
            <a:extLst>
              <a:ext uri="{FF2B5EF4-FFF2-40B4-BE49-F238E27FC236}">
                <a16:creationId xmlns:a16="http://schemas.microsoft.com/office/drawing/2014/main" id="{3271C0C2-B694-49C5-96CC-8C96EC2FDF76}"/>
              </a:ext>
            </a:extLst>
          </p:cNvPr>
          <p:cNvCxnSpPr>
            <a:stCxn id="8" idx="2"/>
            <a:endCxn id="12" idx="0"/>
          </p:cNvCxnSpPr>
          <p:nvPr/>
        </p:nvCxnSpPr>
        <p:spPr>
          <a:xfrm rot="16200000" flipH="1">
            <a:off x="2511222" y="2358484"/>
            <a:ext cx="498035" cy="769707"/>
          </a:xfrm>
          <a:prstGeom prst="bentConnector3">
            <a:avLst/>
          </a:prstGeom>
          <a:ln>
            <a:solidFill>
              <a:srgbClr val="000000"/>
            </a:solidFill>
            <a:tailEnd type="triangle"/>
          </a:ln>
        </p:spPr>
        <p:style>
          <a:lnRef idx="2">
            <a:schemeClr val="dk1"/>
          </a:lnRef>
          <a:fillRef idx="0">
            <a:schemeClr val="dk1"/>
          </a:fillRef>
          <a:effectRef idx="1">
            <a:schemeClr val="dk1"/>
          </a:effectRef>
          <a:fontRef idx="minor">
            <a:schemeClr val="tx1"/>
          </a:fontRef>
        </p:style>
      </p:cxnSp>
      <p:cxnSp>
        <p:nvCxnSpPr>
          <p:cNvPr id="35" name="Connector: Elbow 34">
            <a:extLst>
              <a:ext uri="{FF2B5EF4-FFF2-40B4-BE49-F238E27FC236}">
                <a16:creationId xmlns:a16="http://schemas.microsoft.com/office/drawing/2014/main" id="{599C5842-1B4D-4FEC-B395-D58D00170C09}"/>
              </a:ext>
            </a:extLst>
          </p:cNvPr>
          <p:cNvCxnSpPr>
            <a:cxnSpLocks/>
          </p:cNvCxnSpPr>
          <p:nvPr/>
        </p:nvCxnSpPr>
        <p:spPr>
          <a:xfrm rot="5400000">
            <a:off x="6280261" y="3158933"/>
            <a:ext cx="471473" cy="1251821"/>
          </a:xfrm>
          <a:prstGeom prst="bentConnector3">
            <a:avLst/>
          </a:prstGeom>
          <a:ln>
            <a:solidFill>
              <a:srgbClr val="000000"/>
            </a:solidFill>
            <a:tailEnd type="triangle"/>
          </a:ln>
        </p:spPr>
        <p:style>
          <a:lnRef idx="2">
            <a:schemeClr val="dk1"/>
          </a:lnRef>
          <a:fillRef idx="0">
            <a:schemeClr val="dk1"/>
          </a:fillRef>
          <a:effectRef idx="1">
            <a:schemeClr val="dk1"/>
          </a:effectRef>
          <a:fontRef idx="minor">
            <a:schemeClr val="tx1"/>
          </a:fontRef>
        </p:style>
      </p:cxnSp>
      <p:cxnSp>
        <p:nvCxnSpPr>
          <p:cNvPr id="38" name="Connector: Elbow 37">
            <a:extLst>
              <a:ext uri="{FF2B5EF4-FFF2-40B4-BE49-F238E27FC236}">
                <a16:creationId xmlns:a16="http://schemas.microsoft.com/office/drawing/2014/main" id="{15F29927-729B-4DF4-94A6-1C147F7402A7}"/>
              </a:ext>
            </a:extLst>
          </p:cNvPr>
          <p:cNvCxnSpPr>
            <a:cxnSpLocks/>
            <a:stCxn id="16" idx="2"/>
          </p:cNvCxnSpPr>
          <p:nvPr/>
        </p:nvCxnSpPr>
        <p:spPr>
          <a:xfrm rot="16200000" flipH="1">
            <a:off x="7031974" y="3651666"/>
            <a:ext cx="478846" cy="258980"/>
          </a:xfrm>
          <a:prstGeom prst="bentConnector3">
            <a:avLst/>
          </a:prstGeom>
          <a:ln>
            <a:solidFill>
              <a:srgbClr val="000000"/>
            </a:solidFill>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7BA988EB-7405-4100-B545-75CBF30B5075}"/>
              </a:ext>
            </a:extLst>
          </p:cNvPr>
          <p:cNvCxnSpPr>
            <a:stCxn id="4" idx="3"/>
          </p:cNvCxnSpPr>
          <p:nvPr/>
        </p:nvCxnSpPr>
        <p:spPr>
          <a:xfrm flipV="1">
            <a:off x="4885967" y="1131666"/>
            <a:ext cx="511943" cy="1"/>
          </a:xfrm>
          <a:prstGeom prst="straightConnector1">
            <a:avLst/>
          </a:prstGeom>
          <a:ln>
            <a:solidFill>
              <a:srgbClr val="000000"/>
            </a:solidFill>
            <a:tailEnd type="triangle"/>
          </a:ln>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51C7B020-8462-4279-A99B-AA99EAFCDD0A}"/>
              </a:ext>
            </a:extLst>
          </p:cNvPr>
          <p:cNvSpPr txBox="1"/>
          <p:nvPr/>
        </p:nvSpPr>
        <p:spPr>
          <a:xfrm>
            <a:off x="5397910" y="977775"/>
            <a:ext cx="1244345" cy="307777"/>
          </a:xfrm>
          <a:prstGeom prst="rect">
            <a:avLst/>
          </a:prstGeom>
          <a:noFill/>
        </p:spPr>
        <p:txBody>
          <a:bodyPr wrap="square" rtlCol="0">
            <a:spAutoFit/>
          </a:bodyPr>
          <a:lstStyle/>
          <a:p>
            <a:r>
              <a:rPr lang="en-US" dirty="0">
                <a:solidFill>
                  <a:srgbClr val="FF0000"/>
                </a:solidFill>
              </a:rPr>
              <a:t>Root Node</a:t>
            </a:r>
            <a:endParaRPr lang="en-IN" dirty="0">
              <a:solidFill>
                <a:srgbClr val="FF0000"/>
              </a:solidFill>
            </a:endParaRPr>
          </a:p>
        </p:txBody>
      </p:sp>
      <p:sp>
        <p:nvSpPr>
          <p:cNvPr id="42" name="TextBox 41">
            <a:extLst>
              <a:ext uri="{FF2B5EF4-FFF2-40B4-BE49-F238E27FC236}">
                <a16:creationId xmlns:a16="http://schemas.microsoft.com/office/drawing/2014/main" id="{82D87A23-1A2F-4CAE-B6CB-DBA2CD2AAB81}"/>
              </a:ext>
            </a:extLst>
          </p:cNvPr>
          <p:cNvSpPr txBox="1"/>
          <p:nvPr/>
        </p:nvSpPr>
        <p:spPr>
          <a:xfrm>
            <a:off x="466999" y="2087596"/>
            <a:ext cx="972773" cy="307777"/>
          </a:xfrm>
          <a:prstGeom prst="rect">
            <a:avLst/>
          </a:prstGeom>
          <a:noFill/>
        </p:spPr>
        <p:txBody>
          <a:bodyPr wrap="square" rtlCol="0">
            <a:spAutoFit/>
          </a:bodyPr>
          <a:lstStyle/>
          <a:p>
            <a:r>
              <a:rPr lang="en-US" dirty="0">
                <a:solidFill>
                  <a:srgbClr val="FF0000"/>
                </a:solidFill>
              </a:rPr>
              <a:t>Sub-Tree</a:t>
            </a:r>
            <a:endParaRPr lang="en-IN" dirty="0">
              <a:solidFill>
                <a:srgbClr val="FF0000"/>
              </a:solidFill>
            </a:endParaRPr>
          </a:p>
        </p:txBody>
      </p:sp>
    </p:spTree>
    <p:extLst>
      <p:ext uri="{BB962C8B-B14F-4D97-AF65-F5344CB8AC3E}">
        <p14:creationId xmlns:p14="http://schemas.microsoft.com/office/powerpoint/2010/main" val="1911817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36"/>
          <p:cNvSpPr txBox="1">
            <a:spLocks noGrp="1"/>
          </p:cNvSpPr>
          <p:nvPr>
            <p:ph type="title" idx="4294967295"/>
          </p:nvPr>
        </p:nvSpPr>
        <p:spPr>
          <a:xfrm>
            <a:off x="1442550" y="571168"/>
            <a:ext cx="62589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Model Implementation</a:t>
            </a:r>
            <a:r>
              <a:rPr lang="en-US" sz="3600" dirty="0"/>
              <a:t> </a:t>
            </a:r>
            <a:endParaRPr sz="3600" dirty="0">
              <a:solidFill>
                <a:srgbClr val="19BBD5"/>
              </a:solidFill>
            </a:endParaRPr>
          </a:p>
        </p:txBody>
      </p:sp>
      <p:sp>
        <p:nvSpPr>
          <p:cNvPr id="610" name="Google Shape;610;p3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pic>
        <p:nvPicPr>
          <p:cNvPr id="3" name="Picture 2">
            <a:extLst>
              <a:ext uri="{FF2B5EF4-FFF2-40B4-BE49-F238E27FC236}">
                <a16:creationId xmlns:a16="http://schemas.microsoft.com/office/drawing/2014/main" id="{7B814F10-83B2-4902-88DE-356F0CAB68B6}"/>
              </a:ext>
            </a:extLst>
          </p:cNvPr>
          <p:cNvPicPr>
            <a:picLocks noChangeAspect="1"/>
          </p:cNvPicPr>
          <p:nvPr/>
        </p:nvPicPr>
        <p:blipFill>
          <a:blip r:embed="rId3"/>
          <a:srcRect/>
          <a:stretch/>
        </p:blipFill>
        <p:spPr>
          <a:xfrm>
            <a:off x="1277543" y="1216468"/>
            <a:ext cx="6411933" cy="3927032"/>
          </a:xfrm>
          <a:prstGeom prst="rect">
            <a:avLst/>
          </a:prstGeom>
        </p:spPr>
      </p:pic>
    </p:spTree>
    <p:extLst>
      <p:ext uri="{BB962C8B-B14F-4D97-AF65-F5344CB8AC3E}">
        <p14:creationId xmlns:p14="http://schemas.microsoft.com/office/powerpoint/2010/main" val="2312213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745431"/>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Agenda</a:t>
            </a:r>
            <a:r>
              <a:rPr lang="en" dirty="0"/>
              <a:t> </a:t>
            </a:r>
            <a:endParaRPr dirty="0"/>
          </a:p>
        </p:txBody>
      </p:sp>
      <p:sp>
        <p:nvSpPr>
          <p:cNvPr id="373" name="Google Shape;373;p16"/>
          <p:cNvSpPr txBox="1">
            <a:spLocks noGrp="1"/>
          </p:cNvSpPr>
          <p:nvPr>
            <p:ph type="body" idx="1"/>
          </p:nvPr>
        </p:nvSpPr>
        <p:spPr>
          <a:xfrm>
            <a:off x="1732700" y="1390731"/>
            <a:ext cx="4944300" cy="16599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 dirty="0"/>
              <a:t>Motivation</a:t>
            </a:r>
            <a:endParaRPr dirty="0"/>
          </a:p>
          <a:p>
            <a:pPr marL="457200" lvl="0" indent="-317500" algn="l" rtl="0">
              <a:spcBef>
                <a:spcPts val="0"/>
              </a:spcBef>
              <a:spcAft>
                <a:spcPts val="0"/>
              </a:spcAft>
              <a:buSzPts val="1400"/>
              <a:buChar char="◇"/>
            </a:pPr>
            <a:r>
              <a:rPr lang="en" dirty="0"/>
              <a:t>Problem Statement</a:t>
            </a:r>
          </a:p>
          <a:p>
            <a:pPr marL="457200" lvl="0" indent="-317500" algn="l" rtl="0">
              <a:spcBef>
                <a:spcPts val="0"/>
              </a:spcBef>
              <a:spcAft>
                <a:spcPts val="0"/>
              </a:spcAft>
              <a:buSzPts val="1400"/>
              <a:buChar char="◇"/>
            </a:pPr>
            <a:r>
              <a:rPr lang="en" dirty="0"/>
              <a:t>Objectives</a:t>
            </a:r>
          </a:p>
          <a:p>
            <a:pPr marL="457200" lvl="0" indent="-317500" algn="l" rtl="0">
              <a:spcBef>
                <a:spcPts val="0"/>
              </a:spcBef>
              <a:spcAft>
                <a:spcPts val="0"/>
              </a:spcAft>
              <a:buSzPts val="1400"/>
              <a:buChar char="◇"/>
            </a:pPr>
            <a:r>
              <a:rPr lang="en" dirty="0"/>
              <a:t>Background</a:t>
            </a:r>
          </a:p>
          <a:p>
            <a:pPr marL="457200" lvl="0" indent="-317500" algn="l" rtl="0">
              <a:spcBef>
                <a:spcPts val="0"/>
              </a:spcBef>
              <a:spcAft>
                <a:spcPts val="0"/>
              </a:spcAft>
              <a:buSzPts val="1400"/>
              <a:buChar char="◇"/>
            </a:pPr>
            <a:r>
              <a:rPr lang="en" dirty="0"/>
              <a:t>Dataset Specifications</a:t>
            </a:r>
          </a:p>
          <a:p>
            <a:pPr marL="457200" lvl="0" indent="-317500" algn="l" rtl="0">
              <a:spcBef>
                <a:spcPts val="0"/>
              </a:spcBef>
              <a:spcAft>
                <a:spcPts val="0"/>
              </a:spcAft>
              <a:buSzPts val="1400"/>
              <a:buChar char="◇"/>
            </a:pPr>
            <a:r>
              <a:rPr lang="en" dirty="0"/>
              <a:t>Machine Learning Prediction Model</a:t>
            </a:r>
          </a:p>
          <a:p>
            <a:pPr lvl="1">
              <a:buChar char="◇"/>
            </a:pPr>
            <a:r>
              <a:rPr lang="en" dirty="0"/>
              <a:t>Logistic Regression </a:t>
            </a:r>
          </a:p>
          <a:p>
            <a:pPr lvl="1">
              <a:buChar char="◇"/>
            </a:pPr>
            <a:r>
              <a:rPr lang="en" dirty="0"/>
              <a:t>Decision Tree Classifier</a:t>
            </a:r>
          </a:p>
          <a:p>
            <a:pPr lvl="1">
              <a:buChar char="◇"/>
            </a:pPr>
            <a:r>
              <a:rPr lang="en" dirty="0"/>
              <a:t>Random Forest Classifier</a:t>
            </a:r>
          </a:p>
          <a:p>
            <a:pPr marL="457200" lvl="0" indent="-317500" algn="l" rtl="0">
              <a:spcBef>
                <a:spcPts val="0"/>
              </a:spcBef>
              <a:spcAft>
                <a:spcPts val="0"/>
              </a:spcAft>
              <a:buSzPts val="1400"/>
              <a:buChar char="◇"/>
            </a:pPr>
            <a:r>
              <a:rPr lang="en" dirty="0"/>
              <a:t>Experimental Result</a:t>
            </a:r>
            <a:endParaRPr dirty="0"/>
          </a:p>
          <a:p>
            <a:pPr marL="0" lvl="0" indent="0" algn="l" rtl="0">
              <a:spcBef>
                <a:spcPts val="600"/>
              </a:spcBef>
              <a:spcAft>
                <a:spcPts val="0"/>
              </a:spcAft>
              <a:buNone/>
            </a:pPr>
            <a:endParaRPr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6858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Random Forest </a:t>
            </a:r>
            <a:endParaRPr sz="4400" dirty="0"/>
          </a:p>
        </p:txBody>
      </p:sp>
      <p:sp>
        <p:nvSpPr>
          <p:cNvPr id="361" name="Google Shape;361;p14"/>
          <p:cNvSpPr txBox="1"/>
          <p:nvPr/>
        </p:nvSpPr>
        <p:spPr>
          <a:xfrm>
            <a:off x="431006"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7</a:t>
            </a:r>
            <a:endParaRPr b="1" dirty="0">
              <a:solidFill>
                <a:srgbClr val="FFFFFF"/>
              </a:solidFill>
            </a:endParaRPr>
          </a:p>
        </p:txBody>
      </p:sp>
      <p:sp>
        <p:nvSpPr>
          <p:cNvPr id="2" name="Arrow: Pentagon 1">
            <a:extLst>
              <a:ext uri="{FF2B5EF4-FFF2-40B4-BE49-F238E27FC236}">
                <a16:creationId xmlns:a16="http://schemas.microsoft.com/office/drawing/2014/main" id="{0A4BCDFC-68CB-438C-BBBF-CBC1E496EE38}"/>
              </a:ext>
            </a:extLst>
          </p:cNvPr>
          <p:cNvSpPr/>
          <p:nvPr/>
        </p:nvSpPr>
        <p:spPr>
          <a:xfrm>
            <a:off x="2743200" y="2895551"/>
            <a:ext cx="5343525" cy="1905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804227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36"/>
          <p:cNvSpPr txBox="1">
            <a:spLocks noGrp="1"/>
          </p:cNvSpPr>
          <p:nvPr>
            <p:ph type="title" idx="4294967295"/>
          </p:nvPr>
        </p:nvSpPr>
        <p:spPr>
          <a:xfrm>
            <a:off x="1442550" y="571168"/>
            <a:ext cx="62589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t>Random Forest classifier </a:t>
            </a:r>
            <a:endParaRPr sz="3600" dirty="0">
              <a:solidFill>
                <a:srgbClr val="19BBD5"/>
              </a:solidFill>
            </a:endParaRPr>
          </a:p>
        </p:txBody>
      </p:sp>
      <p:sp>
        <p:nvSpPr>
          <p:cNvPr id="608" name="Google Shape;608;p36"/>
          <p:cNvSpPr txBox="1">
            <a:spLocks noGrp="1"/>
          </p:cNvSpPr>
          <p:nvPr>
            <p:ph type="body" idx="4294967295"/>
          </p:nvPr>
        </p:nvSpPr>
        <p:spPr>
          <a:xfrm>
            <a:off x="1442550" y="1216468"/>
            <a:ext cx="6954000" cy="3855595"/>
          </a:xfrm>
          <a:prstGeom prst="rect">
            <a:avLst/>
          </a:prstGeom>
        </p:spPr>
        <p:txBody>
          <a:bodyPr spcFirstLastPara="1" wrap="square" lIns="91425" tIns="91425" rIns="91425" bIns="91425" anchor="t" anchorCtr="0">
            <a:noAutofit/>
          </a:bodyPr>
          <a:lstStyle/>
          <a:p>
            <a:pPr algn="just"/>
            <a:r>
              <a:rPr lang="en-US" dirty="0">
                <a:solidFill>
                  <a:schemeClr val="tx1">
                    <a:lumMod val="75000"/>
                  </a:schemeClr>
                </a:solidFill>
                <a:effectLst/>
              </a:rPr>
              <a:t>Random Forest is a popular machine learning algorithm that belongs to the supervised learning technique. It can be used for both Classification and Regression problems in ML.</a:t>
            </a:r>
          </a:p>
          <a:p>
            <a:pPr algn="just"/>
            <a:r>
              <a:rPr lang="en-US" dirty="0">
                <a:solidFill>
                  <a:schemeClr val="tx1">
                    <a:lumMod val="75000"/>
                  </a:schemeClr>
                </a:solidFill>
                <a:effectLst/>
              </a:rPr>
              <a:t> It is based on the concept of ensemble learning, which is a process of combining multiple classifiers to solve a complex problem and improve the performance of the model.</a:t>
            </a:r>
          </a:p>
          <a:p>
            <a:pPr algn="just"/>
            <a:r>
              <a:rPr lang="en-US" dirty="0">
                <a:solidFill>
                  <a:schemeClr val="tx1">
                    <a:lumMod val="75000"/>
                  </a:schemeClr>
                </a:solidFill>
                <a:effectLst/>
              </a:rPr>
              <a:t>As the name suggests, "Random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it predicts the final output.</a:t>
            </a:r>
          </a:p>
          <a:p>
            <a:pPr algn="just"/>
            <a:r>
              <a:rPr lang="en-US" dirty="0">
                <a:solidFill>
                  <a:schemeClr val="tx1">
                    <a:lumMod val="75000"/>
                  </a:schemeClr>
                </a:solidFill>
                <a:effectLst/>
              </a:rPr>
              <a:t>The greater number of trees in the forest leads to higher accuracy and prevents the problem of overfitting.</a:t>
            </a:r>
          </a:p>
          <a:p>
            <a:endParaRPr lang="en-US" b="1" i="0" dirty="0">
              <a:solidFill>
                <a:schemeClr val="tx1">
                  <a:lumMod val="75000"/>
                </a:schemeClr>
              </a:solidFill>
              <a:effectLst/>
            </a:endParaRPr>
          </a:p>
          <a:p>
            <a:pPr marL="139700" indent="0" algn="just">
              <a:buNone/>
            </a:pPr>
            <a:endParaRPr lang="en-US" dirty="0">
              <a:solidFill>
                <a:schemeClr val="tx1">
                  <a:lumMod val="75000"/>
                </a:schemeClr>
              </a:solidFill>
            </a:endParaRPr>
          </a:p>
          <a:p>
            <a:pPr>
              <a:lnSpc>
                <a:spcPct val="115000"/>
              </a:lnSpc>
            </a:pPr>
            <a:endParaRPr lang="en" dirty="0"/>
          </a:p>
          <a:p>
            <a:pPr marL="457200" lvl="0" indent="-317500" algn="l" rtl="0">
              <a:lnSpc>
                <a:spcPct val="115000"/>
              </a:lnSpc>
              <a:spcBef>
                <a:spcPts val="0"/>
              </a:spcBef>
              <a:spcAft>
                <a:spcPts val="0"/>
              </a:spcAft>
              <a:buSzPts val="1400"/>
              <a:buChar char="◇"/>
            </a:pPr>
            <a:endParaRPr dirty="0"/>
          </a:p>
          <a:p>
            <a:pPr marL="0" lvl="0" indent="0" algn="l" rtl="0">
              <a:lnSpc>
                <a:spcPct val="115000"/>
              </a:lnSpc>
              <a:spcBef>
                <a:spcPts val="600"/>
              </a:spcBef>
              <a:spcAft>
                <a:spcPts val="0"/>
              </a:spcAft>
              <a:buNone/>
            </a:pPr>
            <a:endParaRPr dirty="0"/>
          </a:p>
        </p:txBody>
      </p:sp>
      <p:sp>
        <p:nvSpPr>
          <p:cNvPr id="610" name="Google Shape;610;p3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3418223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36"/>
          <p:cNvSpPr txBox="1">
            <a:spLocks noGrp="1"/>
          </p:cNvSpPr>
          <p:nvPr>
            <p:ph type="title" idx="4294967295"/>
          </p:nvPr>
        </p:nvSpPr>
        <p:spPr>
          <a:xfrm>
            <a:off x="1730143" y="229564"/>
            <a:ext cx="62589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Random Forest classifier </a:t>
            </a:r>
            <a:endParaRPr sz="2800" dirty="0">
              <a:solidFill>
                <a:srgbClr val="19BBD5"/>
              </a:solidFill>
            </a:endParaRPr>
          </a:p>
        </p:txBody>
      </p:sp>
      <p:sp>
        <p:nvSpPr>
          <p:cNvPr id="610" name="Google Shape;610;p3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22</a:t>
            </a:fld>
            <a:endParaRPr/>
          </a:p>
        </p:txBody>
      </p:sp>
      <p:sp>
        <p:nvSpPr>
          <p:cNvPr id="4" name="Flowchart: Alternate Process 3">
            <a:extLst>
              <a:ext uri="{FF2B5EF4-FFF2-40B4-BE49-F238E27FC236}">
                <a16:creationId xmlns:a16="http://schemas.microsoft.com/office/drawing/2014/main" id="{72FA902A-BF8B-47E2-A9CB-45BC931B1508}"/>
              </a:ext>
            </a:extLst>
          </p:cNvPr>
          <p:cNvSpPr/>
          <p:nvPr/>
        </p:nvSpPr>
        <p:spPr>
          <a:xfrm>
            <a:off x="1570703" y="1216468"/>
            <a:ext cx="929149" cy="2006055"/>
          </a:xfrm>
          <a:prstGeom prst="flowChartAlternateProcess">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Training</a:t>
            </a:r>
          </a:p>
          <a:p>
            <a:pPr algn="ctr"/>
            <a:r>
              <a:rPr lang="en-US" dirty="0"/>
              <a:t>Set</a:t>
            </a:r>
            <a:endParaRPr lang="en-IN" dirty="0"/>
          </a:p>
        </p:txBody>
      </p:sp>
      <p:sp>
        <p:nvSpPr>
          <p:cNvPr id="5" name="Flowchart: Alternate Process 4">
            <a:extLst>
              <a:ext uri="{FF2B5EF4-FFF2-40B4-BE49-F238E27FC236}">
                <a16:creationId xmlns:a16="http://schemas.microsoft.com/office/drawing/2014/main" id="{78387CB1-3D9F-4F51-A762-66807D6A3E8B}"/>
              </a:ext>
            </a:extLst>
          </p:cNvPr>
          <p:cNvSpPr/>
          <p:nvPr/>
        </p:nvSpPr>
        <p:spPr>
          <a:xfrm>
            <a:off x="1570703" y="3366212"/>
            <a:ext cx="929149" cy="1003222"/>
          </a:xfrm>
          <a:prstGeom prst="flowChartAlternateProcess">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a:p>
            <a:pPr algn="ctr"/>
            <a:r>
              <a:rPr lang="en-US" dirty="0"/>
              <a:t>Set</a:t>
            </a:r>
            <a:endParaRPr lang="en-IN" dirty="0"/>
          </a:p>
        </p:txBody>
      </p:sp>
      <p:sp>
        <p:nvSpPr>
          <p:cNvPr id="6" name="Oval 5">
            <a:extLst>
              <a:ext uri="{FF2B5EF4-FFF2-40B4-BE49-F238E27FC236}">
                <a16:creationId xmlns:a16="http://schemas.microsoft.com/office/drawing/2014/main" id="{C50D87F1-6356-43C8-8E47-347E16D6922D}"/>
              </a:ext>
            </a:extLst>
          </p:cNvPr>
          <p:cNvSpPr/>
          <p:nvPr/>
        </p:nvSpPr>
        <p:spPr>
          <a:xfrm>
            <a:off x="2947694" y="1216468"/>
            <a:ext cx="1393722" cy="86278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a:p>
            <a:pPr algn="ctr"/>
            <a:r>
              <a:rPr lang="en-US" dirty="0"/>
              <a:t>Data</a:t>
            </a:r>
          </a:p>
          <a:p>
            <a:pPr algn="ctr"/>
            <a:r>
              <a:rPr lang="en-US" dirty="0"/>
              <a:t>1</a:t>
            </a:r>
            <a:endParaRPr lang="en-IN" dirty="0"/>
          </a:p>
        </p:txBody>
      </p:sp>
      <p:sp>
        <p:nvSpPr>
          <p:cNvPr id="12" name="Oval 11">
            <a:extLst>
              <a:ext uri="{FF2B5EF4-FFF2-40B4-BE49-F238E27FC236}">
                <a16:creationId xmlns:a16="http://schemas.microsoft.com/office/drawing/2014/main" id="{9323E248-9C2B-401B-96E8-A455EA714668}"/>
              </a:ext>
            </a:extLst>
          </p:cNvPr>
          <p:cNvSpPr/>
          <p:nvPr/>
        </p:nvSpPr>
        <p:spPr>
          <a:xfrm>
            <a:off x="4565337" y="1216468"/>
            <a:ext cx="1393722" cy="86278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a:p>
            <a:pPr algn="ctr"/>
            <a:r>
              <a:rPr lang="en-US" dirty="0"/>
              <a:t>Data</a:t>
            </a:r>
          </a:p>
          <a:p>
            <a:pPr algn="ctr"/>
            <a:r>
              <a:rPr lang="en-US" dirty="0"/>
              <a:t>2</a:t>
            </a:r>
          </a:p>
        </p:txBody>
      </p:sp>
      <p:sp>
        <p:nvSpPr>
          <p:cNvPr id="13" name="Oval 12">
            <a:extLst>
              <a:ext uri="{FF2B5EF4-FFF2-40B4-BE49-F238E27FC236}">
                <a16:creationId xmlns:a16="http://schemas.microsoft.com/office/drawing/2014/main" id="{17B9B512-5E0F-4F47-9894-EFF7D244FA92}"/>
              </a:ext>
            </a:extLst>
          </p:cNvPr>
          <p:cNvSpPr/>
          <p:nvPr/>
        </p:nvSpPr>
        <p:spPr>
          <a:xfrm>
            <a:off x="6543421" y="1216468"/>
            <a:ext cx="1393722" cy="86278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a:p>
            <a:pPr algn="ctr"/>
            <a:r>
              <a:rPr lang="en-US" dirty="0"/>
              <a:t>Data</a:t>
            </a:r>
          </a:p>
          <a:p>
            <a:pPr algn="ctr"/>
            <a:r>
              <a:rPr lang="en-US" dirty="0"/>
              <a:t>n</a:t>
            </a:r>
            <a:endParaRPr lang="en-IN" dirty="0"/>
          </a:p>
        </p:txBody>
      </p:sp>
      <p:sp>
        <p:nvSpPr>
          <p:cNvPr id="14" name="Oval 13">
            <a:extLst>
              <a:ext uri="{FF2B5EF4-FFF2-40B4-BE49-F238E27FC236}">
                <a16:creationId xmlns:a16="http://schemas.microsoft.com/office/drawing/2014/main" id="{32B6D92F-8785-4F00-AFD1-BD65C9C71663}"/>
              </a:ext>
            </a:extLst>
          </p:cNvPr>
          <p:cNvSpPr/>
          <p:nvPr/>
        </p:nvSpPr>
        <p:spPr>
          <a:xfrm>
            <a:off x="2947694" y="2359743"/>
            <a:ext cx="1393722" cy="862780"/>
          </a:xfrm>
          <a:prstGeom prst="ellipse">
            <a:avLst/>
          </a:prstGeom>
          <a:solidFill>
            <a:srgbClr val="FFD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Decision</a:t>
            </a:r>
          </a:p>
          <a:p>
            <a:pPr algn="ctr"/>
            <a:r>
              <a:rPr lang="en-US" dirty="0"/>
              <a:t>Tree</a:t>
            </a:r>
          </a:p>
          <a:p>
            <a:pPr algn="ctr"/>
            <a:r>
              <a:rPr lang="en-US" dirty="0"/>
              <a:t>1</a:t>
            </a:r>
            <a:endParaRPr lang="en-IN" dirty="0"/>
          </a:p>
        </p:txBody>
      </p:sp>
      <p:sp>
        <p:nvSpPr>
          <p:cNvPr id="16" name="Oval 15">
            <a:extLst>
              <a:ext uri="{FF2B5EF4-FFF2-40B4-BE49-F238E27FC236}">
                <a16:creationId xmlns:a16="http://schemas.microsoft.com/office/drawing/2014/main" id="{9307C903-A340-4280-AB2D-BBEE202A4476}"/>
              </a:ext>
            </a:extLst>
          </p:cNvPr>
          <p:cNvSpPr/>
          <p:nvPr/>
        </p:nvSpPr>
        <p:spPr>
          <a:xfrm>
            <a:off x="4565337" y="2359743"/>
            <a:ext cx="1393722" cy="862780"/>
          </a:xfrm>
          <a:prstGeom prst="ellipse">
            <a:avLst/>
          </a:prstGeom>
          <a:solidFill>
            <a:srgbClr val="FFD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Decision</a:t>
            </a:r>
          </a:p>
          <a:p>
            <a:pPr algn="ctr"/>
            <a:r>
              <a:rPr lang="en-US" dirty="0"/>
              <a:t>Tree</a:t>
            </a:r>
          </a:p>
          <a:p>
            <a:pPr algn="ctr"/>
            <a:r>
              <a:rPr lang="en-US" dirty="0"/>
              <a:t>2</a:t>
            </a:r>
            <a:endParaRPr lang="en-IN" dirty="0"/>
          </a:p>
        </p:txBody>
      </p:sp>
      <p:sp>
        <p:nvSpPr>
          <p:cNvPr id="17" name="Oval 16">
            <a:extLst>
              <a:ext uri="{FF2B5EF4-FFF2-40B4-BE49-F238E27FC236}">
                <a16:creationId xmlns:a16="http://schemas.microsoft.com/office/drawing/2014/main" id="{9F755B42-0F08-4D18-813D-A12C3A658AA0}"/>
              </a:ext>
            </a:extLst>
          </p:cNvPr>
          <p:cNvSpPr/>
          <p:nvPr/>
        </p:nvSpPr>
        <p:spPr>
          <a:xfrm>
            <a:off x="6543421" y="2359743"/>
            <a:ext cx="1393722" cy="862780"/>
          </a:xfrm>
          <a:prstGeom prst="ellipse">
            <a:avLst/>
          </a:prstGeom>
          <a:solidFill>
            <a:srgbClr val="FFD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Decision</a:t>
            </a:r>
          </a:p>
          <a:p>
            <a:pPr algn="ctr"/>
            <a:r>
              <a:rPr lang="en-US" dirty="0"/>
              <a:t>Tree</a:t>
            </a:r>
          </a:p>
          <a:p>
            <a:pPr algn="ctr"/>
            <a:r>
              <a:rPr lang="en-US" dirty="0"/>
              <a:t>n</a:t>
            </a:r>
            <a:endParaRPr lang="en-IN" dirty="0"/>
          </a:p>
        </p:txBody>
      </p:sp>
      <p:sp>
        <p:nvSpPr>
          <p:cNvPr id="7" name="TextBox 6">
            <a:extLst>
              <a:ext uri="{FF2B5EF4-FFF2-40B4-BE49-F238E27FC236}">
                <a16:creationId xmlns:a16="http://schemas.microsoft.com/office/drawing/2014/main" id="{A4E02E5D-813D-48A1-92A2-72898352171F}"/>
              </a:ext>
            </a:extLst>
          </p:cNvPr>
          <p:cNvSpPr txBox="1"/>
          <p:nvPr/>
        </p:nvSpPr>
        <p:spPr>
          <a:xfrm>
            <a:off x="5783324" y="1203832"/>
            <a:ext cx="584362" cy="1015663"/>
          </a:xfrm>
          <a:prstGeom prst="rect">
            <a:avLst/>
          </a:prstGeom>
          <a:noFill/>
        </p:spPr>
        <p:txBody>
          <a:bodyPr wrap="square" rtlCol="0">
            <a:spAutoFit/>
          </a:bodyPr>
          <a:lstStyle/>
          <a:p>
            <a:r>
              <a:rPr lang="en-US" sz="6000" dirty="0">
                <a:solidFill>
                  <a:schemeClr val="tx1"/>
                </a:solidFill>
              </a:rPr>
              <a:t>…</a:t>
            </a:r>
            <a:endParaRPr lang="en-IN" sz="6000" dirty="0">
              <a:solidFill>
                <a:schemeClr val="tx1"/>
              </a:solidFill>
            </a:endParaRPr>
          </a:p>
        </p:txBody>
      </p:sp>
      <p:sp>
        <p:nvSpPr>
          <p:cNvPr id="19" name="TextBox 18">
            <a:extLst>
              <a:ext uri="{FF2B5EF4-FFF2-40B4-BE49-F238E27FC236}">
                <a16:creationId xmlns:a16="http://schemas.microsoft.com/office/drawing/2014/main" id="{71D001A8-BE37-4F26-B75C-FFA56C775FDA}"/>
              </a:ext>
            </a:extLst>
          </p:cNvPr>
          <p:cNvSpPr txBox="1"/>
          <p:nvPr/>
        </p:nvSpPr>
        <p:spPr>
          <a:xfrm>
            <a:off x="5797242" y="2360798"/>
            <a:ext cx="584362" cy="1015663"/>
          </a:xfrm>
          <a:prstGeom prst="rect">
            <a:avLst/>
          </a:prstGeom>
          <a:noFill/>
        </p:spPr>
        <p:txBody>
          <a:bodyPr wrap="square" rtlCol="0">
            <a:spAutoFit/>
          </a:bodyPr>
          <a:lstStyle/>
          <a:p>
            <a:r>
              <a:rPr lang="en-US" sz="6000" dirty="0">
                <a:solidFill>
                  <a:schemeClr val="tx1"/>
                </a:solidFill>
              </a:rPr>
              <a:t>…</a:t>
            </a:r>
            <a:endParaRPr lang="en-IN" sz="6000" dirty="0">
              <a:solidFill>
                <a:schemeClr val="tx1"/>
              </a:solidFill>
            </a:endParaRPr>
          </a:p>
        </p:txBody>
      </p:sp>
      <p:cxnSp>
        <p:nvCxnSpPr>
          <p:cNvPr id="9" name="Straight Arrow Connector 8">
            <a:extLst>
              <a:ext uri="{FF2B5EF4-FFF2-40B4-BE49-F238E27FC236}">
                <a16:creationId xmlns:a16="http://schemas.microsoft.com/office/drawing/2014/main" id="{0CBD635F-BEAC-483C-AED6-6FA26C1C8264}"/>
              </a:ext>
            </a:extLst>
          </p:cNvPr>
          <p:cNvCxnSpPr>
            <a:stCxn id="6" idx="4"/>
            <a:endCxn id="14" idx="0"/>
          </p:cNvCxnSpPr>
          <p:nvPr/>
        </p:nvCxnSpPr>
        <p:spPr>
          <a:xfrm>
            <a:off x="3644555" y="2079248"/>
            <a:ext cx="0" cy="280495"/>
          </a:xfrm>
          <a:prstGeom prst="straightConnector1">
            <a:avLst/>
          </a:prstGeom>
          <a:ln>
            <a:solidFill>
              <a:schemeClr val="tx1">
                <a:lumMod val="75000"/>
              </a:schemeClr>
            </a:solidFill>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870F79D1-BF96-4D6F-8358-312B6FF70FC1}"/>
              </a:ext>
            </a:extLst>
          </p:cNvPr>
          <p:cNvCxnSpPr/>
          <p:nvPr/>
        </p:nvCxnSpPr>
        <p:spPr>
          <a:xfrm>
            <a:off x="5262198" y="2079248"/>
            <a:ext cx="0" cy="280495"/>
          </a:xfrm>
          <a:prstGeom prst="straightConnector1">
            <a:avLst/>
          </a:prstGeom>
          <a:ln>
            <a:solidFill>
              <a:schemeClr val="tx1">
                <a:lumMod val="75000"/>
              </a:schemeClr>
            </a:solidFill>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45CC3E04-E0F6-42D3-A546-3992AA273932}"/>
              </a:ext>
            </a:extLst>
          </p:cNvPr>
          <p:cNvCxnSpPr/>
          <p:nvPr/>
        </p:nvCxnSpPr>
        <p:spPr>
          <a:xfrm>
            <a:off x="7240282" y="2079248"/>
            <a:ext cx="0" cy="280495"/>
          </a:xfrm>
          <a:prstGeom prst="straightConnector1">
            <a:avLst/>
          </a:prstGeom>
          <a:ln>
            <a:solidFill>
              <a:schemeClr val="tx1">
                <a:lumMod val="75000"/>
              </a:schemeClr>
            </a:solidFill>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E743C617-C691-4891-8C5A-8C4754E897FF}"/>
              </a:ext>
            </a:extLst>
          </p:cNvPr>
          <p:cNvCxnSpPr/>
          <p:nvPr/>
        </p:nvCxnSpPr>
        <p:spPr>
          <a:xfrm>
            <a:off x="5261443" y="3204122"/>
            <a:ext cx="0" cy="280495"/>
          </a:xfrm>
          <a:prstGeom prst="straightConnector1">
            <a:avLst/>
          </a:prstGeom>
          <a:ln>
            <a:solidFill>
              <a:schemeClr val="tx1">
                <a:lumMod val="75000"/>
              </a:schemeClr>
            </a:solidFill>
            <a:tailEnd type="triangle"/>
          </a:ln>
        </p:spPr>
        <p:style>
          <a:lnRef idx="2">
            <a:schemeClr val="dk1"/>
          </a:lnRef>
          <a:fillRef idx="0">
            <a:schemeClr val="dk1"/>
          </a:fillRef>
          <a:effectRef idx="1">
            <a:schemeClr val="dk1"/>
          </a:effectRef>
          <a:fontRef idx="minor">
            <a:schemeClr val="tx1"/>
          </a:fontRef>
        </p:style>
      </p:cxnSp>
      <p:sp>
        <p:nvSpPr>
          <p:cNvPr id="20" name="Rectangle 19">
            <a:extLst>
              <a:ext uri="{FF2B5EF4-FFF2-40B4-BE49-F238E27FC236}">
                <a16:creationId xmlns:a16="http://schemas.microsoft.com/office/drawing/2014/main" id="{9CDF104B-B396-4941-9A48-DADE7DBFAA99}"/>
              </a:ext>
            </a:extLst>
          </p:cNvPr>
          <p:cNvSpPr/>
          <p:nvPr/>
        </p:nvSpPr>
        <p:spPr>
          <a:xfrm>
            <a:off x="4453969" y="3484617"/>
            <a:ext cx="1614947" cy="555866"/>
          </a:xfrm>
          <a:prstGeom prst="rect">
            <a:avLst/>
          </a:prstGeom>
          <a:solidFill>
            <a:srgbClr val="FC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Voting </a:t>
            </a:r>
          </a:p>
          <a:p>
            <a:pPr algn="ctr"/>
            <a:r>
              <a:rPr lang="en-US" dirty="0"/>
              <a:t>(Averaging)</a:t>
            </a:r>
            <a:endParaRPr lang="en-IN" dirty="0"/>
          </a:p>
        </p:txBody>
      </p:sp>
      <p:sp>
        <p:nvSpPr>
          <p:cNvPr id="21" name="Rectangle 20">
            <a:extLst>
              <a:ext uri="{FF2B5EF4-FFF2-40B4-BE49-F238E27FC236}">
                <a16:creationId xmlns:a16="http://schemas.microsoft.com/office/drawing/2014/main" id="{65FD58F0-9858-4214-965E-A1AD988465ED}"/>
              </a:ext>
            </a:extLst>
          </p:cNvPr>
          <p:cNvSpPr/>
          <p:nvPr/>
        </p:nvSpPr>
        <p:spPr>
          <a:xfrm>
            <a:off x="4464232" y="4328996"/>
            <a:ext cx="1614947" cy="412396"/>
          </a:xfrm>
          <a:prstGeom prst="rect">
            <a:avLst/>
          </a:prstGeom>
          <a:solidFill>
            <a:srgbClr val="5CF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Prediction</a:t>
            </a:r>
            <a:endParaRPr lang="en-IN" dirty="0"/>
          </a:p>
        </p:txBody>
      </p:sp>
      <p:cxnSp>
        <p:nvCxnSpPr>
          <p:cNvPr id="28" name="Straight Arrow Connector 27">
            <a:extLst>
              <a:ext uri="{FF2B5EF4-FFF2-40B4-BE49-F238E27FC236}">
                <a16:creationId xmlns:a16="http://schemas.microsoft.com/office/drawing/2014/main" id="{410E8A2A-9C1D-4B7D-81D9-B66A1A142D23}"/>
              </a:ext>
            </a:extLst>
          </p:cNvPr>
          <p:cNvCxnSpPr/>
          <p:nvPr/>
        </p:nvCxnSpPr>
        <p:spPr>
          <a:xfrm>
            <a:off x="5271705" y="4040483"/>
            <a:ext cx="0" cy="280495"/>
          </a:xfrm>
          <a:prstGeom prst="straightConnector1">
            <a:avLst/>
          </a:prstGeom>
          <a:ln>
            <a:solidFill>
              <a:schemeClr val="tx1">
                <a:lumMod val="75000"/>
              </a:schemeClr>
            </a:solidFill>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3ECA157-28E0-4D4D-8751-0BD7E2FA9DFB}"/>
              </a:ext>
            </a:extLst>
          </p:cNvPr>
          <p:cNvCxnSpPr>
            <a:stCxn id="14" idx="4"/>
            <a:endCxn id="20" idx="0"/>
          </p:cNvCxnSpPr>
          <p:nvPr/>
        </p:nvCxnSpPr>
        <p:spPr>
          <a:xfrm>
            <a:off x="3644555" y="3222523"/>
            <a:ext cx="1616888" cy="262094"/>
          </a:xfrm>
          <a:prstGeom prst="straightConnector1">
            <a:avLst/>
          </a:prstGeom>
          <a:ln>
            <a:solidFill>
              <a:schemeClr val="tx1">
                <a:lumMod val="75000"/>
              </a:schemeClr>
            </a:solidFill>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454B0B22-1CB1-4248-8D33-E9BE5F8EB719}"/>
              </a:ext>
            </a:extLst>
          </p:cNvPr>
          <p:cNvCxnSpPr>
            <a:cxnSpLocks/>
            <a:stCxn id="17" idx="4"/>
            <a:endCxn id="20" idx="0"/>
          </p:cNvCxnSpPr>
          <p:nvPr/>
        </p:nvCxnSpPr>
        <p:spPr>
          <a:xfrm flipH="1">
            <a:off x="5261443" y="3222523"/>
            <a:ext cx="1978839" cy="262094"/>
          </a:xfrm>
          <a:prstGeom prst="straightConnector1">
            <a:avLst/>
          </a:prstGeom>
          <a:ln>
            <a:solidFill>
              <a:schemeClr val="tx1">
                <a:lumMod val="75000"/>
              </a:schemeClr>
            </a:solidFill>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1BF33657-21A4-4E0B-8FE2-B758C24884A0}"/>
              </a:ext>
            </a:extLst>
          </p:cNvPr>
          <p:cNvCxnSpPr>
            <a:cxnSpLocks/>
          </p:cNvCxnSpPr>
          <p:nvPr/>
        </p:nvCxnSpPr>
        <p:spPr>
          <a:xfrm>
            <a:off x="2499852" y="1651271"/>
            <a:ext cx="447842" cy="0"/>
          </a:xfrm>
          <a:prstGeom prst="straightConnector1">
            <a:avLst/>
          </a:prstGeom>
          <a:ln>
            <a:solidFill>
              <a:schemeClr val="tx1">
                <a:lumMod val="75000"/>
              </a:schemeClr>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66080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36"/>
          <p:cNvSpPr txBox="1">
            <a:spLocks noGrp="1"/>
          </p:cNvSpPr>
          <p:nvPr>
            <p:ph type="title" idx="4294967295"/>
          </p:nvPr>
        </p:nvSpPr>
        <p:spPr>
          <a:xfrm>
            <a:off x="1442550" y="571168"/>
            <a:ext cx="62589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Model Implementation</a:t>
            </a:r>
            <a:r>
              <a:rPr lang="en-US" sz="3600" dirty="0"/>
              <a:t> </a:t>
            </a:r>
            <a:endParaRPr sz="3600" dirty="0">
              <a:solidFill>
                <a:srgbClr val="19BBD5"/>
              </a:solidFill>
            </a:endParaRPr>
          </a:p>
        </p:txBody>
      </p:sp>
      <p:sp>
        <p:nvSpPr>
          <p:cNvPr id="610" name="Google Shape;610;p3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23</a:t>
            </a:fld>
            <a:endParaRPr/>
          </a:p>
        </p:txBody>
      </p:sp>
      <p:pic>
        <p:nvPicPr>
          <p:cNvPr id="3" name="Picture 2">
            <a:extLst>
              <a:ext uri="{FF2B5EF4-FFF2-40B4-BE49-F238E27FC236}">
                <a16:creationId xmlns:a16="http://schemas.microsoft.com/office/drawing/2014/main" id="{7B814F10-83B2-4902-88DE-356F0CAB68B6}"/>
              </a:ext>
            </a:extLst>
          </p:cNvPr>
          <p:cNvPicPr>
            <a:picLocks noChangeAspect="1"/>
          </p:cNvPicPr>
          <p:nvPr/>
        </p:nvPicPr>
        <p:blipFill>
          <a:blip r:embed="rId3"/>
          <a:srcRect/>
          <a:stretch/>
        </p:blipFill>
        <p:spPr>
          <a:xfrm>
            <a:off x="1302481" y="1216468"/>
            <a:ext cx="6362057" cy="3927032"/>
          </a:xfrm>
          <a:prstGeom prst="rect">
            <a:avLst/>
          </a:prstGeom>
        </p:spPr>
      </p:pic>
    </p:spTree>
    <p:extLst>
      <p:ext uri="{BB962C8B-B14F-4D97-AF65-F5344CB8AC3E}">
        <p14:creationId xmlns:p14="http://schemas.microsoft.com/office/powerpoint/2010/main" val="3350951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685850"/>
            <a:ext cx="5638800" cy="1159800"/>
          </a:xfrm>
          <a:prstGeom prst="rect">
            <a:avLst/>
          </a:prstGeom>
        </p:spPr>
        <p:txBody>
          <a:bodyPr spcFirstLastPara="1" wrap="square" lIns="91425" tIns="91425" rIns="91425" bIns="91425" anchor="b" anchorCtr="0">
            <a:noAutofit/>
          </a:bodyPr>
          <a:lstStyle/>
          <a:p>
            <a:pPr marL="139700" lvl="0" algn="l" rtl="0">
              <a:spcBef>
                <a:spcPts val="0"/>
              </a:spcBef>
              <a:spcAft>
                <a:spcPts val="0"/>
              </a:spcAft>
              <a:buSzPts val="1400"/>
            </a:pPr>
            <a:r>
              <a:rPr lang="en-IN" sz="4400" dirty="0"/>
              <a:t>Experimental Result</a:t>
            </a:r>
          </a:p>
        </p:txBody>
      </p:sp>
      <p:sp>
        <p:nvSpPr>
          <p:cNvPr id="361" name="Google Shape;361;p14"/>
          <p:cNvSpPr txBox="1"/>
          <p:nvPr/>
        </p:nvSpPr>
        <p:spPr>
          <a:xfrm>
            <a:off x="431006"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7</a:t>
            </a:r>
            <a:endParaRPr b="1" dirty="0">
              <a:solidFill>
                <a:srgbClr val="FFFFFF"/>
              </a:solidFill>
            </a:endParaRPr>
          </a:p>
        </p:txBody>
      </p:sp>
      <p:sp>
        <p:nvSpPr>
          <p:cNvPr id="2" name="Arrow: Pentagon 1">
            <a:extLst>
              <a:ext uri="{FF2B5EF4-FFF2-40B4-BE49-F238E27FC236}">
                <a16:creationId xmlns:a16="http://schemas.microsoft.com/office/drawing/2014/main" id="{0A4BCDFC-68CB-438C-BBBF-CBC1E496EE38}"/>
              </a:ext>
            </a:extLst>
          </p:cNvPr>
          <p:cNvSpPr/>
          <p:nvPr/>
        </p:nvSpPr>
        <p:spPr>
          <a:xfrm>
            <a:off x="2743200" y="2895551"/>
            <a:ext cx="5343525" cy="1905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346711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428"/>
        <p:cNvGrpSpPr/>
        <p:nvPr/>
      </p:nvGrpSpPr>
      <p:grpSpPr>
        <a:xfrm>
          <a:off x="0" y="0"/>
          <a:ext cx="0" cy="0"/>
          <a:chOff x="0" y="0"/>
          <a:chExt cx="0" cy="0"/>
        </a:xfrm>
      </p:grpSpPr>
      <p:sp>
        <p:nvSpPr>
          <p:cNvPr id="429" name="Google Shape;429;p22"/>
          <p:cNvSpPr/>
          <p:nvPr/>
        </p:nvSpPr>
        <p:spPr>
          <a:xfrm>
            <a:off x="3147686" y="2137250"/>
            <a:ext cx="2414700" cy="2091900"/>
          </a:xfrm>
          <a:prstGeom prst="hexagon">
            <a:avLst>
              <a:gd name="adj" fmla="val 29110"/>
              <a:gd name="vf" fmla="val 115470"/>
            </a:avLst>
          </a:prstGeom>
          <a:solidFill>
            <a:schemeClr val="bg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C6DAEC"/>
                </a:solidFill>
                <a:latin typeface="Muli"/>
                <a:ea typeface="Muli"/>
                <a:cs typeface="Muli"/>
                <a:sym typeface="Muli"/>
              </a:rPr>
              <a:t>Decision Tree</a:t>
            </a:r>
          </a:p>
          <a:p>
            <a:pPr marL="0" lvl="0" indent="0" algn="ctr" rtl="0">
              <a:spcBef>
                <a:spcPts val="0"/>
              </a:spcBef>
              <a:spcAft>
                <a:spcPts val="0"/>
              </a:spcAft>
              <a:buNone/>
            </a:pPr>
            <a:r>
              <a:rPr lang="en-US" b="1" dirty="0">
                <a:solidFill>
                  <a:srgbClr val="C6DAEC"/>
                </a:solidFill>
                <a:latin typeface="Muli"/>
                <a:ea typeface="Muli"/>
                <a:cs typeface="Muli"/>
                <a:sym typeface="Muli"/>
              </a:rPr>
              <a:t>Classifier</a:t>
            </a:r>
          </a:p>
          <a:p>
            <a:pPr marL="0" lvl="0" indent="0" algn="ctr" rtl="0">
              <a:spcBef>
                <a:spcPts val="0"/>
              </a:spcBef>
              <a:spcAft>
                <a:spcPts val="0"/>
              </a:spcAft>
              <a:buNone/>
            </a:pPr>
            <a:r>
              <a:rPr lang="en-US" b="1" dirty="0">
                <a:solidFill>
                  <a:srgbClr val="C6DAEC"/>
                </a:solidFill>
                <a:latin typeface="Muli"/>
                <a:ea typeface="Muli"/>
                <a:cs typeface="Muli"/>
                <a:sym typeface="Muli"/>
              </a:rPr>
              <a:t>75.1351</a:t>
            </a:r>
          </a:p>
          <a:p>
            <a:pPr marL="0" lvl="0" indent="0" algn="ctr" rtl="0">
              <a:spcBef>
                <a:spcPts val="0"/>
              </a:spcBef>
              <a:spcAft>
                <a:spcPts val="0"/>
              </a:spcAft>
              <a:buNone/>
            </a:pPr>
            <a:endParaRPr lang="en-US" b="1" dirty="0">
              <a:solidFill>
                <a:srgbClr val="C6DAEC"/>
              </a:solidFill>
              <a:latin typeface="Muli"/>
              <a:ea typeface="Muli"/>
              <a:cs typeface="Muli"/>
              <a:sym typeface="Muli"/>
            </a:endParaRPr>
          </a:p>
          <a:p>
            <a:pPr marL="0" lvl="0" indent="0" algn="ctr" rtl="0">
              <a:spcBef>
                <a:spcPts val="0"/>
              </a:spcBef>
              <a:spcAft>
                <a:spcPts val="0"/>
              </a:spcAft>
              <a:buNone/>
            </a:pPr>
            <a:r>
              <a:rPr lang="en-US" b="1" dirty="0">
                <a:solidFill>
                  <a:srgbClr val="C6DAEC"/>
                </a:solidFill>
                <a:latin typeface="Muli"/>
                <a:ea typeface="Muli"/>
                <a:cs typeface="Muli"/>
                <a:sym typeface="Muli"/>
              </a:rPr>
              <a:t>Cross-Validation</a:t>
            </a:r>
          </a:p>
          <a:p>
            <a:pPr marL="0" lvl="0" indent="0" algn="ctr" rtl="0">
              <a:spcBef>
                <a:spcPts val="0"/>
              </a:spcBef>
              <a:spcAft>
                <a:spcPts val="0"/>
              </a:spcAft>
              <a:buNone/>
            </a:pPr>
            <a:r>
              <a:rPr lang="en-US" b="1" dirty="0">
                <a:solidFill>
                  <a:srgbClr val="C6DAEC"/>
                </a:solidFill>
                <a:latin typeface="Muli"/>
                <a:ea typeface="Muli"/>
                <a:cs typeface="Muli"/>
                <a:sym typeface="Muli"/>
              </a:rPr>
              <a:t>68.7271</a:t>
            </a:r>
          </a:p>
          <a:p>
            <a:pPr marL="0" lvl="0" indent="0" algn="ctr" rtl="0">
              <a:spcBef>
                <a:spcPts val="0"/>
              </a:spcBef>
              <a:spcAft>
                <a:spcPts val="0"/>
              </a:spcAft>
              <a:buNone/>
            </a:pPr>
            <a:endParaRPr b="1" dirty="0">
              <a:solidFill>
                <a:srgbClr val="C6DAEC"/>
              </a:solidFill>
              <a:latin typeface="Muli"/>
              <a:ea typeface="Muli"/>
              <a:cs typeface="Muli"/>
              <a:sym typeface="Muli"/>
            </a:endParaRPr>
          </a:p>
        </p:txBody>
      </p:sp>
      <p:sp>
        <p:nvSpPr>
          <p:cNvPr id="430" name="Google Shape;430;p22"/>
          <p:cNvSpPr txBox="1">
            <a:spLocks noGrp="1"/>
          </p:cNvSpPr>
          <p:nvPr>
            <p:ph type="title" idx="4294967295"/>
          </p:nvPr>
        </p:nvSpPr>
        <p:spPr>
          <a:xfrm>
            <a:off x="1732700" y="12022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Accuracy</a:t>
            </a:r>
            <a:endParaRPr dirty="0"/>
          </a:p>
        </p:txBody>
      </p:sp>
      <p:sp>
        <p:nvSpPr>
          <p:cNvPr id="431" name="Google Shape;431;p22"/>
          <p:cNvSpPr/>
          <p:nvPr/>
        </p:nvSpPr>
        <p:spPr>
          <a:xfrm>
            <a:off x="732986" y="2150732"/>
            <a:ext cx="2414700" cy="2091900"/>
          </a:xfrm>
          <a:prstGeom prst="hexagon">
            <a:avLst>
              <a:gd name="adj" fmla="val 29110"/>
              <a:gd name="vf" fmla="val 115470"/>
            </a:avLst>
          </a:prstGeom>
          <a:solidFill>
            <a:schemeClr val="bg2"/>
          </a:solidFill>
          <a:ln w="9525" cap="flat" cmpd="sng">
            <a:no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bg1"/>
                </a:solidFill>
                <a:latin typeface="Muli"/>
                <a:ea typeface="Muli"/>
                <a:cs typeface="Muli"/>
                <a:sym typeface="Muli"/>
              </a:rPr>
              <a:t>Logistic </a:t>
            </a:r>
          </a:p>
          <a:p>
            <a:pPr marL="0" lvl="0" indent="0" algn="ctr" rtl="0">
              <a:spcBef>
                <a:spcPts val="0"/>
              </a:spcBef>
              <a:spcAft>
                <a:spcPts val="0"/>
              </a:spcAft>
              <a:buNone/>
            </a:pPr>
            <a:r>
              <a:rPr lang="en-US" b="1" dirty="0">
                <a:solidFill>
                  <a:schemeClr val="bg1"/>
                </a:solidFill>
                <a:latin typeface="Muli"/>
                <a:ea typeface="Muli"/>
                <a:cs typeface="Muli"/>
                <a:sym typeface="Muli"/>
              </a:rPr>
              <a:t>Regression</a:t>
            </a:r>
          </a:p>
          <a:p>
            <a:pPr marL="0" lvl="0" indent="0" algn="ctr" rtl="0">
              <a:spcBef>
                <a:spcPts val="0"/>
              </a:spcBef>
              <a:spcAft>
                <a:spcPts val="0"/>
              </a:spcAft>
              <a:buNone/>
            </a:pPr>
            <a:r>
              <a:rPr kumimoji="0" lang="en-US" altLang="en-US" sz="1400" b="1" i="0" u="none" strike="noStrike" cap="none" normalizeH="0" baseline="0" dirty="0">
                <a:ln>
                  <a:noFill/>
                </a:ln>
                <a:solidFill>
                  <a:srgbClr val="0E293C"/>
                </a:solidFill>
                <a:effectLst/>
                <a:latin typeface="Muli"/>
              </a:rPr>
              <a:t>77.8378</a:t>
            </a:r>
          </a:p>
          <a:p>
            <a:pPr marL="0" lvl="0" indent="0" algn="ctr" rtl="0">
              <a:spcBef>
                <a:spcPts val="0"/>
              </a:spcBef>
              <a:spcAft>
                <a:spcPts val="0"/>
              </a:spcAft>
              <a:buNone/>
            </a:pPr>
            <a:endParaRPr lang="en-US" dirty="0">
              <a:latin typeface="Muli"/>
              <a:ea typeface="Muli"/>
              <a:cs typeface="Muli"/>
              <a:sym typeface="Muli"/>
            </a:endParaRPr>
          </a:p>
          <a:p>
            <a:pPr marL="0" lvl="0" indent="0" algn="ctr" rtl="0">
              <a:spcBef>
                <a:spcPts val="0"/>
              </a:spcBef>
              <a:spcAft>
                <a:spcPts val="0"/>
              </a:spcAft>
              <a:buNone/>
            </a:pPr>
            <a:r>
              <a:rPr lang="en-US" b="1" dirty="0">
                <a:solidFill>
                  <a:schemeClr val="bg1"/>
                </a:solidFill>
                <a:latin typeface="Muli"/>
                <a:ea typeface="Muli"/>
                <a:cs typeface="Muli"/>
                <a:sym typeface="Muli"/>
              </a:rPr>
              <a:t>Cross-Validation</a:t>
            </a:r>
          </a:p>
          <a:p>
            <a:pPr marL="0" lvl="0" indent="0" algn="ctr" rtl="0">
              <a:spcBef>
                <a:spcPts val="0"/>
              </a:spcBef>
              <a:spcAft>
                <a:spcPts val="0"/>
              </a:spcAft>
              <a:buNone/>
            </a:pPr>
            <a:r>
              <a:rPr lang="en-US" b="1" dirty="0">
                <a:solidFill>
                  <a:schemeClr val="bg1"/>
                </a:solidFill>
                <a:latin typeface="Muli"/>
                <a:ea typeface="Muli"/>
                <a:cs typeface="Muli"/>
                <a:sym typeface="Muli"/>
              </a:rPr>
              <a:t>77.3437</a:t>
            </a:r>
          </a:p>
          <a:p>
            <a:pPr marL="0" lvl="0" indent="0" algn="ctr" rtl="0">
              <a:spcBef>
                <a:spcPts val="0"/>
              </a:spcBef>
              <a:spcAft>
                <a:spcPts val="0"/>
              </a:spcAft>
              <a:buNone/>
            </a:pPr>
            <a:endParaRPr lang="en-US" dirty="0">
              <a:solidFill>
                <a:srgbClr val="C6DAEC"/>
              </a:solidFill>
              <a:latin typeface="Muli"/>
              <a:ea typeface="Muli"/>
              <a:cs typeface="Muli"/>
              <a:sym typeface="Muli"/>
            </a:endParaRPr>
          </a:p>
        </p:txBody>
      </p:sp>
      <p:sp>
        <p:nvSpPr>
          <p:cNvPr id="432" name="Google Shape;432;p22"/>
          <p:cNvSpPr/>
          <p:nvPr/>
        </p:nvSpPr>
        <p:spPr>
          <a:xfrm>
            <a:off x="5562386" y="2137250"/>
            <a:ext cx="2414700" cy="2091900"/>
          </a:xfrm>
          <a:prstGeom prst="hexagon">
            <a:avLst>
              <a:gd name="adj" fmla="val 29110"/>
              <a:gd name="vf" fmla="val 115470"/>
            </a:avLst>
          </a:prstGeom>
          <a:solidFill>
            <a:schemeClr val="tx2"/>
          </a:solidFill>
          <a:ln w="9525" cap="flat" cmpd="sng">
            <a:no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2">
                    <a:lumMod val="40000"/>
                    <a:lumOff val="60000"/>
                  </a:schemeClr>
                </a:solidFill>
                <a:latin typeface="Muli"/>
                <a:ea typeface="Muli"/>
                <a:cs typeface="Muli"/>
                <a:sym typeface="Muli"/>
              </a:rPr>
              <a:t>Random Forest</a:t>
            </a:r>
          </a:p>
          <a:p>
            <a:pPr marL="0" lvl="0" indent="0" algn="ctr" rtl="0">
              <a:spcBef>
                <a:spcPts val="0"/>
              </a:spcBef>
              <a:spcAft>
                <a:spcPts val="0"/>
              </a:spcAft>
              <a:buNone/>
            </a:pPr>
            <a:r>
              <a:rPr lang="en" b="1" dirty="0">
                <a:solidFill>
                  <a:schemeClr val="accent2">
                    <a:lumMod val="40000"/>
                    <a:lumOff val="60000"/>
                  </a:schemeClr>
                </a:solidFill>
                <a:latin typeface="Muli"/>
                <a:ea typeface="Muli"/>
                <a:cs typeface="Muli"/>
                <a:sym typeface="Muli"/>
              </a:rPr>
              <a:t>Classifier</a:t>
            </a:r>
          </a:p>
          <a:p>
            <a:pPr marL="0" lvl="0" indent="0" algn="ctr" rtl="0">
              <a:spcBef>
                <a:spcPts val="0"/>
              </a:spcBef>
              <a:spcAft>
                <a:spcPts val="0"/>
              </a:spcAft>
              <a:buNone/>
            </a:pPr>
            <a:r>
              <a:rPr lang="en" b="1" dirty="0">
                <a:solidFill>
                  <a:schemeClr val="accent2">
                    <a:lumMod val="40000"/>
                    <a:lumOff val="60000"/>
                  </a:schemeClr>
                </a:solidFill>
                <a:latin typeface="Muli"/>
                <a:ea typeface="Muli"/>
                <a:cs typeface="Muli"/>
                <a:sym typeface="Muli"/>
              </a:rPr>
              <a:t>80.0</a:t>
            </a:r>
          </a:p>
          <a:p>
            <a:pPr marL="0" lvl="0" indent="0" algn="ctr" rtl="0">
              <a:spcBef>
                <a:spcPts val="0"/>
              </a:spcBef>
              <a:spcAft>
                <a:spcPts val="0"/>
              </a:spcAft>
              <a:buNone/>
            </a:pPr>
            <a:endParaRPr lang="en" b="1" dirty="0">
              <a:solidFill>
                <a:schemeClr val="accent2">
                  <a:lumMod val="40000"/>
                  <a:lumOff val="60000"/>
                </a:schemeClr>
              </a:solidFill>
              <a:latin typeface="Muli"/>
              <a:ea typeface="Muli"/>
              <a:cs typeface="Muli"/>
              <a:sym typeface="Muli"/>
            </a:endParaRPr>
          </a:p>
          <a:p>
            <a:pPr marL="0" lvl="0" indent="0" algn="ctr" rtl="0">
              <a:spcBef>
                <a:spcPts val="0"/>
              </a:spcBef>
              <a:spcAft>
                <a:spcPts val="0"/>
              </a:spcAft>
              <a:buNone/>
            </a:pPr>
            <a:r>
              <a:rPr lang="en" b="1" dirty="0">
                <a:solidFill>
                  <a:schemeClr val="accent2">
                    <a:lumMod val="40000"/>
                    <a:lumOff val="60000"/>
                  </a:schemeClr>
                </a:solidFill>
                <a:latin typeface="Muli"/>
                <a:ea typeface="Muli"/>
                <a:cs typeface="Muli"/>
                <a:sym typeface="Muli"/>
              </a:rPr>
              <a:t>Cross-Validation</a:t>
            </a:r>
          </a:p>
          <a:p>
            <a:pPr marL="0" lvl="0" indent="0" algn="ctr" rtl="0">
              <a:spcBef>
                <a:spcPts val="0"/>
              </a:spcBef>
              <a:spcAft>
                <a:spcPts val="0"/>
              </a:spcAft>
              <a:buNone/>
            </a:pPr>
            <a:r>
              <a:rPr lang="en" b="1" dirty="0">
                <a:solidFill>
                  <a:schemeClr val="accent2">
                    <a:lumMod val="40000"/>
                    <a:lumOff val="60000"/>
                  </a:schemeClr>
                </a:solidFill>
                <a:latin typeface="Muli"/>
                <a:ea typeface="Muli"/>
                <a:cs typeface="Muli"/>
                <a:sym typeface="Muli"/>
              </a:rPr>
              <a:t>76.7159</a:t>
            </a:r>
          </a:p>
          <a:p>
            <a:pPr marL="0" lvl="0" indent="0" algn="ctr" rtl="0">
              <a:spcBef>
                <a:spcPts val="0"/>
              </a:spcBef>
              <a:spcAft>
                <a:spcPts val="0"/>
              </a:spcAft>
              <a:buNone/>
            </a:pPr>
            <a:endParaRPr dirty="0">
              <a:solidFill>
                <a:schemeClr val="accent2">
                  <a:lumMod val="40000"/>
                  <a:lumOff val="60000"/>
                </a:schemeClr>
              </a:solidFill>
              <a:latin typeface="Muli"/>
              <a:ea typeface="Muli"/>
              <a:cs typeface="Muli"/>
              <a:sym typeface="Muli"/>
            </a:endParaRPr>
          </a:p>
        </p:txBody>
      </p:sp>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35350" y="647023"/>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1" name="Google Shape;381;p17"/>
          <p:cNvSpPr txBox="1">
            <a:spLocks noGrp="1"/>
          </p:cNvSpPr>
          <p:nvPr>
            <p:ph type="subTitle" idx="4294967295"/>
          </p:nvPr>
        </p:nvSpPr>
        <p:spPr>
          <a:xfrm>
            <a:off x="3794493" y="1329689"/>
            <a:ext cx="4333800" cy="784800"/>
          </a:xfrm>
          <a:prstGeom prst="rect">
            <a:avLst/>
          </a:prstGeom>
        </p:spPr>
        <p:txBody>
          <a:bodyPr spcFirstLastPara="1" wrap="square" lIns="91425" tIns="91425" rIns="91425" bIns="91425" anchor="t" anchorCtr="0">
            <a:noAutofit/>
          </a:bodyPr>
          <a:lstStyle/>
          <a:p>
            <a:pPr fontAlgn="base"/>
            <a:r>
              <a:rPr lang="en-US" b="0" i="0" dirty="0">
                <a:solidFill>
                  <a:schemeClr val="tx1">
                    <a:lumMod val="75000"/>
                  </a:schemeClr>
                </a:solidFill>
                <a:effectLst/>
                <a:latin typeface="Helvetica Neue"/>
              </a:rPr>
              <a:t>Machine learning algorithms will train different models if the training dataset is changed.</a:t>
            </a:r>
          </a:p>
          <a:p>
            <a:pPr fontAlgn="base"/>
            <a:r>
              <a:rPr lang="en-US" b="0" i="0" dirty="0">
                <a:solidFill>
                  <a:schemeClr val="tx1">
                    <a:lumMod val="75000"/>
                  </a:schemeClr>
                </a:solidFill>
                <a:effectLst/>
                <a:latin typeface="Helvetica Neue"/>
              </a:rPr>
              <a:t>Stochastic machine learning algorithms use randomness during learning, ensuring a different model is trained each run.</a:t>
            </a:r>
          </a:p>
          <a:p>
            <a:pPr fontAlgn="base"/>
            <a:r>
              <a:rPr lang="en-US" b="0" i="0" dirty="0">
                <a:solidFill>
                  <a:schemeClr val="tx1">
                    <a:lumMod val="75000"/>
                  </a:schemeClr>
                </a:solidFill>
                <a:effectLst/>
                <a:latin typeface="Helvetica Neue"/>
              </a:rPr>
              <a:t>Differences in the development environment, such as software versions and CPU type, can cause rounding error differences in predictions and model evaluations</a:t>
            </a:r>
            <a:r>
              <a:rPr lang="en-US" sz="1100" b="0" i="0" dirty="0">
                <a:solidFill>
                  <a:schemeClr val="tx1">
                    <a:lumMod val="75000"/>
                  </a:schemeClr>
                </a:solidFill>
                <a:effectLst/>
                <a:latin typeface="Helvetica Neue"/>
              </a:rPr>
              <a:t>.</a:t>
            </a:r>
          </a:p>
          <a:p>
            <a:pPr marL="0" lvl="0" indent="0" algn="l" rtl="0">
              <a:spcBef>
                <a:spcPts val="600"/>
              </a:spcBef>
              <a:spcAft>
                <a:spcPts val="0"/>
              </a:spcAft>
              <a:buNone/>
            </a:pPr>
            <a:endParaRPr sz="1100" dirty="0"/>
          </a:p>
        </p:txBody>
      </p:sp>
      <p:grpSp>
        <p:nvGrpSpPr>
          <p:cNvPr id="385" name="Google Shape;385;p17"/>
          <p:cNvGrpSpPr/>
          <p:nvPr/>
        </p:nvGrpSpPr>
        <p:grpSpPr>
          <a:xfrm rot="-731900">
            <a:off x="1604965" y="2201851"/>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2673445" y="2272983"/>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3022165" y="1848722"/>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26</a:t>
            </a:fld>
            <a:endParaRPr/>
          </a:p>
        </p:txBody>
      </p:sp>
      <p:sp>
        <p:nvSpPr>
          <p:cNvPr id="17" name="Google Shape;1021;p47">
            <a:extLst>
              <a:ext uri="{FF2B5EF4-FFF2-40B4-BE49-F238E27FC236}">
                <a16:creationId xmlns:a16="http://schemas.microsoft.com/office/drawing/2014/main" id="{E948E433-0758-480B-B958-099DF7EAD232}"/>
              </a:ext>
            </a:extLst>
          </p:cNvPr>
          <p:cNvSpPr/>
          <p:nvPr/>
        </p:nvSpPr>
        <p:spPr>
          <a:xfrm>
            <a:off x="2074699" y="994703"/>
            <a:ext cx="954002" cy="938402"/>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2"/>
        <p:cNvGrpSpPr/>
        <p:nvPr/>
      </p:nvGrpSpPr>
      <p:grpSpPr>
        <a:xfrm>
          <a:off x="0" y="0"/>
          <a:ext cx="0" cy="0"/>
          <a:chOff x="0" y="0"/>
          <a:chExt cx="0" cy="0"/>
        </a:xfrm>
      </p:grpSpPr>
      <p:sp>
        <p:nvSpPr>
          <p:cNvPr id="424" name="Google Shape;424;p2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solidFill>
                  <a:srgbClr val="FFFFFF"/>
                </a:solidFill>
              </a:rPr>
              <a:t>27</a:t>
            </a:fld>
            <a:endParaRPr>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4"/>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92" name="Google Shape;592;p34"/>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a:t>
            </a:r>
            <a:endParaRPr sz="8000"/>
          </a:p>
        </p:txBody>
      </p:sp>
      <p:sp>
        <p:nvSpPr>
          <p:cNvPr id="593" name="Google Shape;593;p34"/>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dirty="0"/>
          </a:p>
          <a:p>
            <a:pPr marL="0" lvl="0" indent="0" algn="l" rtl="0">
              <a:spcBef>
                <a:spcPts val="600"/>
              </a:spcBef>
              <a:spcAft>
                <a:spcPts val="0"/>
              </a:spcAft>
              <a:buClr>
                <a:schemeClr val="dk1"/>
              </a:buClr>
              <a:buSzPts val="1100"/>
              <a:buFont typeface="Arial"/>
              <a:buNone/>
            </a:pPr>
            <a:r>
              <a:rPr lang="en" dirty="0"/>
              <a:t>You can find me at:</a:t>
            </a:r>
            <a:endParaRPr dirty="0"/>
          </a:p>
          <a:p>
            <a:pPr marL="457200" lvl="0" indent="-317500" algn="l" rtl="0">
              <a:spcBef>
                <a:spcPts val="600"/>
              </a:spcBef>
              <a:spcAft>
                <a:spcPts val="0"/>
              </a:spcAft>
              <a:buSzPts val="1400"/>
              <a:buChar char="◇"/>
            </a:pPr>
            <a:r>
              <a:rPr lang="en" dirty="0"/>
              <a:t>sutarsanket881@gmail.com</a:t>
            </a:r>
            <a:endParaRPr dirty="0"/>
          </a:p>
          <a:p>
            <a:pPr marL="457200" lvl="0" indent="-317500" algn="l" rtl="0">
              <a:spcBef>
                <a:spcPts val="0"/>
              </a:spcBef>
              <a:spcAft>
                <a:spcPts val="0"/>
              </a:spcAft>
              <a:buSzPts val="1400"/>
              <a:buChar char="◇"/>
            </a:pPr>
            <a:r>
              <a:rPr lang="en" dirty="0"/>
              <a:t>+91 7028550043</a:t>
            </a:r>
            <a:endParaRPr dirty="0"/>
          </a:p>
        </p:txBody>
      </p:sp>
      <p:sp>
        <p:nvSpPr>
          <p:cNvPr id="594" name="Google Shape;594;p34"/>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3"/>
          <p:cNvSpPr txBox="1">
            <a:spLocks noGrp="1"/>
          </p:cNvSpPr>
          <p:nvPr>
            <p:ph type="body" idx="4294967295"/>
          </p:nvPr>
        </p:nvSpPr>
        <p:spPr>
          <a:xfrm>
            <a:off x="457200" y="1476375"/>
            <a:ext cx="2838300" cy="27186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a:solidFill>
                  <a:srgbClr val="19BBD5"/>
                </a:solidFill>
              </a:rPr>
              <a:t>Desktop project</a:t>
            </a:r>
            <a:endParaRPr b="1">
              <a:solidFill>
                <a:srgbClr val="19BBD5"/>
              </a:solidFill>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577" name="Google Shape;577;p33"/>
          <p:cNvGrpSpPr/>
          <p:nvPr/>
        </p:nvGrpSpPr>
        <p:grpSpPr>
          <a:xfrm>
            <a:off x="707161" y="503826"/>
            <a:ext cx="318996" cy="307211"/>
            <a:chOff x="2583325" y="2972875"/>
            <a:chExt cx="462850" cy="445750"/>
          </a:xfrm>
        </p:grpSpPr>
        <p:sp>
          <p:nvSpPr>
            <p:cNvPr id="578" name="Google Shape;578;p33"/>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3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29</a:t>
            </a:fld>
            <a:endParaRPr/>
          </a:p>
        </p:txBody>
      </p:sp>
      <p:grpSp>
        <p:nvGrpSpPr>
          <p:cNvPr id="581" name="Google Shape;581;p33"/>
          <p:cNvGrpSpPr/>
          <p:nvPr/>
        </p:nvGrpSpPr>
        <p:grpSpPr>
          <a:xfrm>
            <a:off x="3438912" y="1241123"/>
            <a:ext cx="5041613" cy="2953821"/>
            <a:chOff x="3438912" y="1241123"/>
            <a:chExt cx="5041613" cy="2953821"/>
          </a:xfrm>
        </p:grpSpPr>
        <p:sp>
          <p:nvSpPr>
            <p:cNvPr id="582" name="Google Shape;582;p33"/>
            <p:cNvSpPr/>
            <p:nvPr/>
          </p:nvSpPr>
          <p:spPr>
            <a:xfrm>
              <a:off x="3851203" y="1241123"/>
              <a:ext cx="4215484" cy="2821676"/>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3"/>
            <p:cNvSpPr/>
            <p:nvPr/>
          </p:nvSpPr>
          <p:spPr>
            <a:xfrm>
              <a:off x="3438912" y="4117212"/>
              <a:ext cx="5041613" cy="777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3"/>
            <p:cNvSpPr/>
            <p:nvPr/>
          </p:nvSpPr>
          <p:spPr>
            <a:xfrm>
              <a:off x="3438912" y="4055026"/>
              <a:ext cx="5040836" cy="62185"/>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3"/>
            <p:cNvSpPr/>
            <p:nvPr/>
          </p:nvSpPr>
          <p:spPr>
            <a:xfrm>
              <a:off x="5585935" y="4055026"/>
              <a:ext cx="738233" cy="3886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586" name="Google Shape;586;p33"/>
          <p:cNvPicPr preferRelativeResize="0"/>
          <p:nvPr/>
        </p:nvPicPr>
        <p:blipFill rotWithShape="1">
          <a:blip r:embed="rId3">
            <a:alphaModFix/>
          </a:blip>
          <a:srcRect b="6620"/>
          <a:stretch/>
        </p:blipFill>
        <p:spPr>
          <a:xfrm>
            <a:off x="4001864" y="1403979"/>
            <a:ext cx="3918761" cy="248927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6858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Motivation</a:t>
            </a:r>
            <a:endParaRPr sz="4400" dirty="0"/>
          </a:p>
        </p:txBody>
      </p:sp>
      <p:sp>
        <p:nvSpPr>
          <p:cNvPr id="361" name="Google Shape;361;p14"/>
          <p:cNvSpPr txBox="1"/>
          <p:nvPr/>
        </p:nvSpPr>
        <p:spPr>
          <a:xfrm>
            <a:off x="431006"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1</a:t>
            </a:r>
            <a:endParaRPr b="1" dirty="0">
              <a:solidFill>
                <a:srgbClr val="FFFFFF"/>
              </a:solidFill>
            </a:endParaRPr>
          </a:p>
        </p:txBody>
      </p:sp>
      <p:sp>
        <p:nvSpPr>
          <p:cNvPr id="5" name="Arrow: Pentagon 4">
            <a:extLst>
              <a:ext uri="{FF2B5EF4-FFF2-40B4-BE49-F238E27FC236}">
                <a16:creationId xmlns:a16="http://schemas.microsoft.com/office/drawing/2014/main" id="{32C67F2F-6043-4261-B5F7-D563FC511788}"/>
              </a:ext>
            </a:extLst>
          </p:cNvPr>
          <p:cNvSpPr/>
          <p:nvPr/>
        </p:nvSpPr>
        <p:spPr>
          <a:xfrm>
            <a:off x="2743200" y="2833138"/>
            <a:ext cx="5343525" cy="1905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3393E2"/>
            </a:gs>
            <a:gs pos="100000">
              <a:srgbClr val="00E2C7"/>
            </a:gs>
          </a:gsLst>
          <a:lin ang="6982063" scaled="0"/>
        </a:gradFill>
        <a:effectLst/>
      </p:bgPr>
    </p:bg>
    <p:spTree>
      <p:nvGrpSpPr>
        <p:cNvPr id="1" name="Shape 898"/>
        <p:cNvGrpSpPr/>
        <p:nvPr/>
      </p:nvGrpSpPr>
      <p:grpSpPr>
        <a:xfrm>
          <a:off x="0" y="0"/>
          <a:ext cx="0" cy="0"/>
          <a:chOff x="0" y="0"/>
          <a:chExt cx="0" cy="0"/>
        </a:xfrm>
      </p:grpSpPr>
      <p:grpSp>
        <p:nvGrpSpPr>
          <p:cNvPr id="899" name="Google Shape;899;p47"/>
          <p:cNvGrpSpPr/>
          <p:nvPr/>
        </p:nvGrpSpPr>
        <p:grpSpPr>
          <a:xfrm>
            <a:off x="954301" y="809074"/>
            <a:ext cx="286156" cy="361899"/>
            <a:chOff x="584925" y="238125"/>
            <a:chExt cx="415200" cy="525100"/>
          </a:xfrm>
        </p:grpSpPr>
        <p:sp>
          <p:nvSpPr>
            <p:cNvPr id="900" name="Google Shape;900;p47"/>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7"/>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7"/>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7"/>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7"/>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47"/>
          <p:cNvGrpSpPr/>
          <p:nvPr/>
        </p:nvGrpSpPr>
        <p:grpSpPr>
          <a:xfrm>
            <a:off x="1408760" y="861660"/>
            <a:ext cx="306367" cy="255038"/>
            <a:chOff x="1244325" y="314425"/>
            <a:chExt cx="444525" cy="370050"/>
          </a:xfrm>
        </p:grpSpPr>
        <p:sp>
          <p:nvSpPr>
            <p:cNvPr id="907" name="Google Shape;907;p47"/>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47"/>
          <p:cNvGrpSpPr/>
          <p:nvPr/>
        </p:nvGrpSpPr>
        <p:grpSpPr>
          <a:xfrm>
            <a:off x="1880069" y="860402"/>
            <a:ext cx="292910" cy="257554"/>
            <a:chOff x="1928175" y="312600"/>
            <a:chExt cx="425000" cy="373700"/>
          </a:xfrm>
        </p:grpSpPr>
        <p:sp>
          <p:nvSpPr>
            <p:cNvPr id="910" name="Google Shape;910;p47"/>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2" name="Google Shape;912;p47"/>
          <p:cNvSpPr/>
          <p:nvPr/>
        </p:nvSpPr>
        <p:spPr>
          <a:xfrm>
            <a:off x="2371223" y="851156"/>
            <a:ext cx="239876" cy="276059"/>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7"/>
          <p:cNvSpPr/>
          <p:nvPr/>
        </p:nvSpPr>
        <p:spPr>
          <a:xfrm>
            <a:off x="2852216" y="852001"/>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4" name="Google Shape;914;p47"/>
          <p:cNvGrpSpPr/>
          <p:nvPr/>
        </p:nvGrpSpPr>
        <p:grpSpPr>
          <a:xfrm>
            <a:off x="3251905" y="846945"/>
            <a:ext cx="336674" cy="284485"/>
            <a:chOff x="3918650" y="293075"/>
            <a:chExt cx="488500" cy="412775"/>
          </a:xfrm>
        </p:grpSpPr>
        <p:sp>
          <p:nvSpPr>
            <p:cNvPr id="915" name="Google Shape;915;p47"/>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7"/>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7"/>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47"/>
          <p:cNvGrpSpPr/>
          <p:nvPr/>
        </p:nvGrpSpPr>
        <p:grpSpPr>
          <a:xfrm>
            <a:off x="3746354" y="825477"/>
            <a:ext cx="276921" cy="327404"/>
            <a:chOff x="4636075" y="261925"/>
            <a:chExt cx="401800" cy="475050"/>
          </a:xfrm>
        </p:grpSpPr>
        <p:sp>
          <p:nvSpPr>
            <p:cNvPr id="919" name="Google Shape;919;p47"/>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7"/>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7"/>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3" name="Google Shape;923;p47"/>
          <p:cNvSpPr/>
          <p:nvPr/>
        </p:nvSpPr>
        <p:spPr>
          <a:xfrm>
            <a:off x="4190862" y="850726"/>
            <a:ext cx="317308" cy="276921"/>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4" name="Google Shape;924;p47"/>
          <p:cNvGrpSpPr/>
          <p:nvPr/>
        </p:nvGrpSpPr>
        <p:grpSpPr>
          <a:xfrm>
            <a:off x="4675085" y="852838"/>
            <a:ext cx="277748" cy="272268"/>
            <a:chOff x="5983625" y="301625"/>
            <a:chExt cx="403000" cy="395050"/>
          </a:xfrm>
        </p:grpSpPr>
        <p:sp>
          <p:nvSpPr>
            <p:cNvPr id="925" name="Google Shape;925;p47"/>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7"/>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7"/>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7"/>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47"/>
          <p:cNvGrpSpPr/>
          <p:nvPr/>
        </p:nvGrpSpPr>
        <p:grpSpPr>
          <a:xfrm>
            <a:off x="5141760" y="850719"/>
            <a:ext cx="273543" cy="273130"/>
            <a:chOff x="6660750" y="298550"/>
            <a:chExt cx="396900" cy="396300"/>
          </a:xfrm>
        </p:grpSpPr>
        <p:sp>
          <p:nvSpPr>
            <p:cNvPr id="946" name="Google Shape;946;p47"/>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7"/>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 name="Google Shape;948;p47"/>
          <p:cNvGrpSpPr/>
          <p:nvPr/>
        </p:nvGrpSpPr>
        <p:grpSpPr>
          <a:xfrm>
            <a:off x="954301" y="1280797"/>
            <a:ext cx="286156" cy="346340"/>
            <a:chOff x="584925" y="922575"/>
            <a:chExt cx="415200" cy="502525"/>
          </a:xfrm>
        </p:grpSpPr>
        <p:sp>
          <p:nvSpPr>
            <p:cNvPr id="949" name="Google Shape;949;p47"/>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2" name="Google Shape;952;p47"/>
          <p:cNvGrpSpPr/>
          <p:nvPr/>
        </p:nvGrpSpPr>
        <p:grpSpPr>
          <a:xfrm>
            <a:off x="1410448" y="1272802"/>
            <a:ext cx="303007" cy="361072"/>
            <a:chOff x="1246775" y="910975"/>
            <a:chExt cx="439650" cy="523900"/>
          </a:xfrm>
        </p:grpSpPr>
        <p:sp>
          <p:nvSpPr>
            <p:cNvPr id="953" name="Google Shape;953;p47"/>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 name="Google Shape;956;p47"/>
          <p:cNvGrpSpPr/>
          <p:nvPr/>
        </p:nvGrpSpPr>
        <p:grpSpPr>
          <a:xfrm>
            <a:off x="1878811" y="1330867"/>
            <a:ext cx="295426" cy="245769"/>
            <a:chOff x="1926350" y="995225"/>
            <a:chExt cx="428650" cy="356600"/>
          </a:xfrm>
        </p:grpSpPr>
        <p:sp>
          <p:nvSpPr>
            <p:cNvPr id="957" name="Google Shape;957;p47"/>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1" name="Google Shape;961;p47"/>
          <p:cNvSpPr/>
          <p:nvPr/>
        </p:nvSpPr>
        <p:spPr>
          <a:xfrm>
            <a:off x="2346808" y="1310265"/>
            <a:ext cx="288706" cy="287017"/>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2811827" y="1324583"/>
            <a:ext cx="287844" cy="258398"/>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3280620" y="1326685"/>
            <a:ext cx="279436" cy="25417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7"/>
          <p:cNvSpPr/>
          <p:nvPr/>
        </p:nvSpPr>
        <p:spPr>
          <a:xfrm>
            <a:off x="3754462" y="13292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5" name="Google Shape;965;p47"/>
          <p:cNvGrpSpPr/>
          <p:nvPr/>
        </p:nvGrpSpPr>
        <p:grpSpPr>
          <a:xfrm>
            <a:off x="4205464" y="1312362"/>
            <a:ext cx="287844" cy="288258"/>
            <a:chOff x="5302225" y="968375"/>
            <a:chExt cx="417650" cy="418250"/>
          </a:xfrm>
        </p:grpSpPr>
        <p:sp>
          <p:nvSpPr>
            <p:cNvPr id="966" name="Google Shape;966;p47"/>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8" name="Google Shape;968;p47"/>
          <p:cNvGrpSpPr/>
          <p:nvPr/>
        </p:nvGrpSpPr>
        <p:grpSpPr>
          <a:xfrm>
            <a:off x="4635525" y="1279953"/>
            <a:ext cx="356868" cy="347598"/>
            <a:chOff x="5926225" y="921350"/>
            <a:chExt cx="517800" cy="504350"/>
          </a:xfrm>
        </p:grpSpPr>
        <p:sp>
          <p:nvSpPr>
            <p:cNvPr id="969" name="Google Shape;969;p47"/>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 name="Google Shape;971;p47"/>
          <p:cNvGrpSpPr/>
          <p:nvPr/>
        </p:nvGrpSpPr>
        <p:grpSpPr>
          <a:xfrm>
            <a:off x="5111883" y="1286689"/>
            <a:ext cx="333297" cy="334141"/>
            <a:chOff x="6617400" y="931125"/>
            <a:chExt cx="483600" cy="484825"/>
          </a:xfrm>
        </p:grpSpPr>
        <p:sp>
          <p:nvSpPr>
            <p:cNvPr id="972" name="Google Shape;972;p47"/>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47"/>
          <p:cNvGrpSpPr/>
          <p:nvPr/>
        </p:nvGrpSpPr>
        <p:grpSpPr>
          <a:xfrm>
            <a:off x="936623" y="1805536"/>
            <a:ext cx="321512" cy="225575"/>
            <a:chOff x="559275" y="1683950"/>
            <a:chExt cx="466500" cy="327300"/>
          </a:xfrm>
        </p:grpSpPr>
        <p:sp>
          <p:nvSpPr>
            <p:cNvPr id="975" name="Google Shape;975;p47"/>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47"/>
          <p:cNvGrpSpPr/>
          <p:nvPr/>
        </p:nvGrpSpPr>
        <p:grpSpPr>
          <a:xfrm>
            <a:off x="1401196" y="1760945"/>
            <a:ext cx="321512" cy="314775"/>
            <a:chOff x="1233350" y="1619250"/>
            <a:chExt cx="466500" cy="456725"/>
          </a:xfrm>
        </p:grpSpPr>
        <p:sp>
          <p:nvSpPr>
            <p:cNvPr id="978" name="Google Shape;978;p47"/>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7"/>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7"/>
          <p:cNvGrpSpPr/>
          <p:nvPr/>
        </p:nvGrpSpPr>
        <p:grpSpPr>
          <a:xfrm>
            <a:off x="1875865" y="1767665"/>
            <a:ext cx="301318" cy="301318"/>
            <a:chOff x="1922075" y="1629000"/>
            <a:chExt cx="437200" cy="437200"/>
          </a:xfrm>
        </p:grpSpPr>
        <p:sp>
          <p:nvSpPr>
            <p:cNvPr id="983" name="Google Shape;983;p47"/>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47"/>
          <p:cNvGrpSpPr/>
          <p:nvPr/>
        </p:nvGrpSpPr>
        <p:grpSpPr>
          <a:xfrm>
            <a:off x="2339180" y="1766407"/>
            <a:ext cx="303834" cy="303834"/>
            <a:chOff x="2594325" y="1627175"/>
            <a:chExt cx="440850" cy="440850"/>
          </a:xfrm>
        </p:grpSpPr>
        <p:sp>
          <p:nvSpPr>
            <p:cNvPr id="986" name="Google Shape;986;p4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9" name="Google Shape;989;p47"/>
          <p:cNvSpPr/>
          <p:nvPr/>
        </p:nvSpPr>
        <p:spPr>
          <a:xfrm>
            <a:off x="2817289" y="1779918"/>
            <a:ext cx="276921" cy="276903"/>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0" name="Google Shape;990;p47"/>
          <p:cNvGrpSpPr/>
          <p:nvPr/>
        </p:nvGrpSpPr>
        <p:grpSpPr>
          <a:xfrm>
            <a:off x="3296944" y="1743681"/>
            <a:ext cx="246596" cy="349287"/>
            <a:chOff x="3984000" y="1594200"/>
            <a:chExt cx="357800" cy="506800"/>
          </a:xfrm>
        </p:grpSpPr>
        <p:sp>
          <p:nvSpPr>
            <p:cNvPr id="991" name="Google Shape;991;p47"/>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7"/>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47"/>
          <p:cNvGrpSpPr/>
          <p:nvPr/>
        </p:nvGrpSpPr>
        <p:grpSpPr>
          <a:xfrm>
            <a:off x="3722370" y="1818580"/>
            <a:ext cx="324889" cy="199489"/>
            <a:chOff x="4601275" y="1702875"/>
            <a:chExt cx="471400" cy="289450"/>
          </a:xfrm>
        </p:grpSpPr>
        <p:sp>
          <p:nvSpPr>
            <p:cNvPr id="994" name="Google Shape;994;p47"/>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7"/>
          <p:cNvGrpSpPr/>
          <p:nvPr/>
        </p:nvGrpSpPr>
        <p:grpSpPr>
          <a:xfrm>
            <a:off x="4202518" y="1769767"/>
            <a:ext cx="293737" cy="297114"/>
            <a:chOff x="5297950" y="1632050"/>
            <a:chExt cx="426200" cy="431100"/>
          </a:xfrm>
        </p:grpSpPr>
        <p:sp>
          <p:nvSpPr>
            <p:cNvPr id="1000" name="Google Shape;1000;p47"/>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47"/>
          <p:cNvGrpSpPr/>
          <p:nvPr/>
        </p:nvGrpSpPr>
        <p:grpSpPr>
          <a:xfrm>
            <a:off x="4666246" y="1760945"/>
            <a:ext cx="295426" cy="314775"/>
            <a:chOff x="5970800" y="1619250"/>
            <a:chExt cx="428650" cy="456725"/>
          </a:xfrm>
        </p:grpSpPr>
        <p:sp>
          <p:nvSpPr>
            <p:cNvPr id="1003" name="Google Shape;1003;p47"/>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7"/>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7"/>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47"/>
          <p:cNvGrpSpPr/>
          <p:nvPr/>
        </p:nvGrpSpPr>
        <p:grpSpPr>
          <a:xfrm>
            <a:off x="5117362" y="1757155"/>
            <a:ext cx="331178" cy="302145"/>
            <a:chOff x="6625350" y="1613750"/>
            <a:chExt cx="480525" cy="438400"/>
          </a:xfrm>
        </p:grpSpPr>
        <p:sp>
          <p:nvSpPr>
            <p:cNvPr id="1009" name="Google Shape;1009;p47"/>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7"/>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47"/>
          <p:cNvGrpSpPr/>
          <p:nvPr/>
        </p:nvGrpSpPr>
        <p:grpSpPr>
          <a:xfrm>
            <a:off x="972393" y="2248658"/>
            <a:ext cx="249973" cy="268495"/>
            <a:chOff x="611175" y="2326900"/>
            <a:chExt cx="362700" cy="389575"/>
          </a:xfrm>
        </p:grpSpPr>
        <p:sp>
          <p:nvSpPr>
            <p:cNvPr id="1015" name="Google Shape;1015;p47"/>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9" name="Google Shape;1019;p47"/>
          <p:cNvSpPr/>
          <p:nvPr/>
        </p:nvSpPr>
        <p:spPr>
          <a:xfrm>
            <a:off x="1430260" y="2251226"/>
            <a:ext cx="263447" cy="263447"/>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7"/>
          <p:cNvSpPr/>
          <p:nvPr/>
        </p:nvSpPr>
        <p:spPr>
          <a:xfrm>
            <a:off x="1894849" y="2251226"/>
            <a:ext cx="263447" cy="263447"/>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7"/>
          <p:cNvSpPr/>
          <p:nvPr/>
        </p:nvSpPr>
        <p:spPr>
          <a:xfrm>
            <a:off x="2359438" y="2251226"/>
            <a:ext cx="263447" cy="263447"/>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2" name="Google Shape;1022;p47"/>
          <p:cNvGrpSpPr/>
          <p:nvPr/>
        </p:nvGrpSpPr>
        <p:grpSpPr>
          <a:xfrm>
            <a:off x="2885388" y="2205738"/>
            <a:ext cx="140562" cy="350975"/>
            <a:chOff x="3386850" y="2264625"/>
            <a:chExt cx="203950" cy="509250"/>
          </a:xfrm>
        </p:grpSpPr>
        <p:sp>
          <p:nvSpPr>
            <p:cNvPr id="1023" name="Google Shape;1023;p47"/>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7"/>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5" name="Google Shape;1025;p47"/>
          <p:cNvGrpSpPr/>
          <p:nvPr/>
        </p:nvGrpSpPr>
        <p:grpSpPr>
          <a:xfrm>
            <a:off x="3827163" y="2250346"/>
            <a:ext cx="115303" cy="261758"/>
            <a:chOff x="4753325" y="2329350"/>
            <a:chExt cx="167300" cy="379800"/>
          </a:xfrm>
        </p:grpSpPr>
        <p:sp>
          <p:nvSpPr>
            <p:cNvPr id="1026" name="Google Shape;1026;p47"/>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7"/>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8" name="Google Shape;1028;p47"/>
          <p:cNvGrpSpPr/>
          <p:nvPr/>
        </p:nvGrpSpPr>
        <p:grpSpPr>
          <a:xfrm>
            <a:off x="3360471" y="2207409"/>
            <a:ext cx="119542" cy="347615"/>
            <a:chOff x="4076175" y="2267050"/>
            <a:chExt cx="173450" cy="504375"/>
          </a:xfrm>
        </p:grpSpPr>
        <p:sp>
          <p:nvSpPr>
            <p:cNvPr id="1029" name="Google Shape;1029;p47"/>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7"/>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1" name="Google Shape;1031;p47"/>
          <p:cNvSpPr/>
          <p:nvPr/>
        </p:nvSpPr>
        <p:spPr>
          <a:xfrm>
            <a:off x="4217793" y="2244075"/>
            <a:ext cx="263447" cy="27774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2" name="Google Shape;1032;p47"/>
          <p:cNvGrpSpPr/>
          <p:nvPr/>
        </p:nvGrpSpPr>
        <p:grpSpPr>
          <a:xfrm>
            <a:off x="4669193" y="2249071"/>
            <a:ext cx="289533" cy="267651"/>
            <a:chOff x="5975075" y="2327500"/>
            <a:chExt cx="420100" cy="388350"/>
          </a:xfrm>
        </p:grpSpPr>
        <p:sp>
          <p:nvSpPr>
            <p:cNvPr id="1033" name="Google Shape;1033;p4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47"/>
          <p:cNvGrpSpPr/>
          <p:nvPr/>
        </p:nvGrpSpPr>
        <p:grpSpPr>
          <a:xfrm>
            <a:off x="5189728" y="2241076"/>
            <a:ext cx="177607" cy="289533"/>
            <a:chOff x="6730350" y="2315900"/>
            <a:chExt cx="257700" cy="420100"/>
          </a:xfrm>
        </p:grpSpPr>
        <p:sp>
          <p:nvSpPr>
            <p:cNvPr id="1036" name="Google Shape;1036;p4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 name="Google Shape;1041;p47"/>
          <p:cNvGrpSpPr/>
          <p:nvPr/>
        </p:nvGrpSpPr>
        <p:grpSpPr>
          <a:xfrm>
            <a:off x="1052340" y="2683353"/>
            <a:ext cx="90078" cy="328249"/>
            <a:chOff x="727175" y="2957625"/>
            <a:chExt cx="130700" cy="476275"/>
          </a:xfrm>
        </p:grpSpPr>
        <p:sp>
          <p:nvSpPr>
            <p:cNvPr id="1042" name="Google Shape;1042;p47"/>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7"/>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47"/>
          <p:cNvSpPr/>
          <p:nvPr/>
        </p:nvSpPr>
        <p:spPr>
          <a:xfrm>
            <a:off x="1888542" y="2670377"/>
            <a:ext cx="276059" cy="354335"/>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7"/>
          <p:cNvSpPr/>
          <p:nvPr/>
        </p:nvSpPr>
        <p:spPr>
          <a:xfrm>
            <a:off x="1459724" y="2670377"/>
            <a:ext cx="204520" cy="35433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6" name="Google Shape;1046;p47"/>
          <p:cNvGrpSpPr/>
          <p:nvPr/>
        </p:nvGrpSpPr>
        <p:grpSpPr>
          <a:xfrm>
            <a:off x="2331599" y="2693864"/>
            <a:ext cx="318996" cy="307211"/>
            <a:chOff x="2583325" y="2972875"/>
            <a:chExt cx="462850" cy="445750"/>
          </a:xfrm>
        </p:grpSpPr>
        <p:sp>
          <p:nvSpPr>
            <p:cNvPr id="1047" name="Google Shape;1047;p47"/>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7"/>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47"/>
          <p:cNvGrpSpPr/>
          <p:nvPr/>
        </p:nvGrpSpPr>
        <p:grpSpPr>
          <a:xfrm>
            <a:off x="2785230" y="2739747"/>
            <a:ext cx="340878" cy="215461"/>
            <a:chOff x="3241525" y="3039450"/>
            <a:chExt cx="494600" cy="312625"/>
          </a:xfrm>
        </p:grpSpPr>
        <p:sp>
          <p:nvSpPr>
            <p:cNvPr id="1050" name="Google Shape;1050;p47"/>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7"/>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47"/>
          <p:cNvSpPr/>
          <p:nvPr/>
        </p:nvSpPr>
        <p:spPr>
          <a:xfrm>
            <a:off x="3738472" y="2701099"/>
            <a:ext cx="292910" cy="292893"/>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3" name="Google Shape;1053;p47"/>
          <p:cNvGrpSpPr/>
          <p:nvPr/>
        </p:nvGrpSpPr>
        <p:grpSpPr>
          <a:xfrm>
            <a:off x="4173055" y="2717021"/>
            <a:ext cx="352664" cy="260914"/>
            <a:chOff x="5255200" y="3006475"/>
            <a:chExt cx="511700" cy="378575"/>
          </a:xfrm>
        </p:grpSpPr>
        <p:sp>
          <p:nvSpPr>
            <p:cNvPr id="1054" name="Google Shape;1054;p47"/>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7"/>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47"/>
          <p:cNvGrpSpPr/>
          <p:nvPr/>
        </p:nvGrpSpPr>
        <p:grpSpPr>
          <a:xfrm>
            <a:off x="3277577" y="2701875"/>
            <a:ext cx="285329" cy="291204"/>
            <a:chOff x="3955900" y="2984500"/>
            <a:chExt cx="414000" cy="422525"/>
          </a:xfrm>
        </p:grpSpPr>
        <p:sp>
          <p:nvSpPr>
            <p:cNvPr id="1057" name="Google Shape;1057;p47"/>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7"/>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7"/>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0" name="Google Shape;1060;p47"/>
          <p:cNvSpPr/>
          <p:nvPr/>
        </p:nvSpPr>
        <p:spPr>
          <a:xfrm>
            <a:off x="939583" y="3186725"/>
            <a:ext cx="318979" cy="250817"/>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7"/>
          <p:cNvSpPr/>
          <p:nvPr/>
        </p:nvSpPr>
        <p:spPr>
          <a:xfrm>
            <a:off x="4703007" y="2687625"/>
            <a:ext cx="222198" cy="319840"/>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2" name="Google Shape;1062;p47"/>
          <p:cNvGrpSpPr/>
          <p:nvPr/>
        </p:nvGrpSpPr>
        <p:grpSpPr>
          <a:xfrm>
            <a:off x="5169535" y="2697654"/>
            <a:ext cx="217994" cy="309744"/>
            <a:chOff x="6701050" y="2978375"/>
            <a:chExt cx="316300" cy="449425"/>
          </a:xfrm>
        </p:grpSpPr>
        <p:sp>
          <p:nvSpPr>
            <p:cNvPr id="1063" name="Google Shape;1063;p47"/>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7"/>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47"/>
          <p:cNvGrpSpPr/>
          <p:nvPr/>
        </p:nvGrpSpPr>
        <p:grpSpPr>
          <a:xfrm>
            <a:off x="1406658" y="3207679"/>
            <a:ext cx="310588" cy="208741"/>
            <a:chOff x="1241275" y="3718400"/>
            <a:chExt cx="450650" cy="302875"/>
          </a:xfrm>
        </p:grpSpPr>
        <p:sp>
          <p:nvSpPr>
            <p:cNvPr id="1066" name="Google Shape;1066;p47"/>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7"/>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7"/>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7"/>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47"/>
          <p:cNvGrpSpPr/>
          <p:nvPr/>
        </p:nvGrpSpPr>
        <p:grpSpPr>
          <a:xfrm>
            <a:off x="1875452" y="3191690"/>
            <a:ext cx="302145" cy="241134"/>
            <a:chOff x="1921475" y="3695200"/>
            <a:chExt cx="438400" cy="349875"/>
          </a:xfrm>
        </p:grpSpPr>
        <p:sp>
          <p:nvSpPr>
            <p:cNvPr id="1071" name="Google Shape;1071;p47"/>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7"/>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7"/>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47"/>
          <p:cNvGrpSpPr/>
          <p:nvPr/>
        </p:nvGrpSpPr>
        <p:grpSpPr>
          <a:xfrm>
            <a:off x="2342970" y="3187899"/>
            <a:ext cx="296253" cy="248302"/>
            <a:chOff x="2599825" y="3689700"/>
            <a:chExt cx="429850" cy="360275"/>
          </a:xfrm>
        </p:grpSpPr>
        <p:sp>
          <p:nvSpPr>
            <p:cNvPr id="1075" name="Google Shape;1075;p47"/>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7"/>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47"/>
          <p:cNvGrpSpPr/>
          <p:nvPr/>
        </p:nvGrpSpPr>
        <p:grpSpPr>
          <a:xfrm>
            <a:off x="2821844" y="3162227"/>
            <a:ext cx="267651" cy="279436"/>
            <a:chOff x="3294650" y="3652450"/>
            <a:chExt cx="388350" cy="405450"/>
          </a:xfrm>
        </p:grpSpPr>
        <p:sp>
          <p:nvSpPr>
            <p:cNvPr id="1078" name="Google Shape;1078;p47"/>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7"/>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7"/>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1" name="Google Shape;1081;p47"/>
          <p:cNvGrpSpPr/>
          <p:nvPr/>
        </p:nvGrpSpPr>
        <p:grpSpPr>
          <a:xfrm>
            <a:off x="3264121" y="3197583"/>
            <a:ext cx="312242" cy="228935"/>
            <a:chOff x="3936375" y="3703750"/>
            <a:chExt cx="453050" cy="332175"/>
          </a:xfrm>
        </p:grpSpPr>
        <p:sp>
          <p:nvSpPr>
            <p:cNvPr id="1082" name="Google Shape;1082;p47"/>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7"/>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7"/>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7"/>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47"/>
          <p:cNvGrpSpPr/>
          <p:nvPr/>
        </p:nvGrpSpPr>
        <p:grpSpPr>
          <a:xfrm>
            <a:off x="3728693" y="3197583"/>
            <a:ext cx="312242" cy="228935"/>
            <a:chOff x="4610450" y="3703750"/>
            <a:chExt cx="453050" cy="332175"/>
          </a:xfrm>
        </p:grpSpPr>
        <p:sp>
          <p:nvSpPr>
            <p:cNvPr id="1088" name="Google Shape;1088;p47"/>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7"/>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0" name="Google Shape;1090;p47"/>
          <p:cNvGrpSpPr/>
          <p:nvPr/>
        </p:nvGrpSpPr>
        <p:grpSpPr>
          <a:xfrm>
            <a:off x="4204207" y="3174443"/>
            <a:ext cx="290360" cy="275215"/>
            <a:chOff x="5300400" y="3670175"/>
            <a:chExt cx="421300" cy="399325"/>
          </a:xfrm>
        </p:grpSpPr>
        <p:sp>
          <p:nvSpPr>
            <p:cNvPr id="1091" name="Google Shape;1091;p47"/>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7"/>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7"/>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7"/>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7"/>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6" name="Google Shape;1096;p47"/>
          <p:cNvSpPr/>
          <p:nvPr/>
        </p:nvSpPr>
        <p:spPr>
          <a:xfrm>
            <a:off x="4652505" y="3150541"/>
            <a:ext cx="323200" cy="323183"/>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7" name="Google Shape;1097;p47"/>
          <p:cNvGrpSpPr/>
          <p:nvPr/>
        </p:nvGrpSpPr>
        <p:grpSpPr>
          <a:xfrm>
            <a:off x="5137556" y="3171066"/>
            <a:ext cx="281952" cy="281969"/>
            <a:chOff x="6654650" y="3665275"/>
            <a:chExt cx="409100" cy="409125"/>
          </a:xfrm>
        </p:grpSpPr>
        <p:sp>
          <p:nvSpPr>
            <p:cNvPr id="1098" name="Google Shape;1098;p4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0" name="Google Shape;1100;p47"/>
          <p:cNvGrpSpPr/>
          <p:nvPr/>
        </p:nvGrpSpPr>
        <p:grpSpPr>
          <a:xfrm>
            <a:off x="944618" y="3623853"/>
            <a:ext cx="305522" cy="305540"/>
            <a:chOff x="570875" y="4322250"/>
            <a:chExt cx="443300" cy="443325"/>
          </a:xfrm>
        </p:grpSpPr>
        <p:sp>
          <p:nvSpPr>
            <p:cNvPr id="1101" name="Google Shape;1101;p4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5" name="Google Shape;1105;p47"/>
          <p:cNvSpPr/>
          <p:nvPr/>
        </p:nvSpPr>
        <p:spPr>
          <a:xfrm>
            <a:off x="1396591" y="3683293"/>
            <a:ext cx="330782" cy="186859"/>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6" name="Google Shape;1106;p47"/>
          <p:cNvGrpSpPr/>
          <p:nvPr/>
        </p:nvGrpSpPr>
        <p:grpSpPr>
          <a:xfrm>
            <a:off x="1915425" y="3601144"/>
            <a:ext cx="222198" cy="350958"/>
            <a:chOff x="1979475" y="4289300"/>
            <a:chExt cx="322400" cy="509225"/>
          </a:xfrm>
        </p:grpSpPr>
        <p:sp>
          <p:nvSpPr>
            <p:cNvPr id="1107" name="Google Shape;1107;p47"/>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7"/>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7"/>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47"/>
          <p:cNvGrpSpPr/>
          <p:nvPr/>
        </p:nvGrpSpPr>
        <p:grpSpPr>
          <a:xfrm>
            <a:off x="2360218" y="3605761"/>
            <a:ext cx="262172" cy="341723"/>
            <a:chOff x="2624850" y="4296000"/>
            <a:chExt cx="380400" cy="495825"/>
          </a:xfrm>
        </p:grpSpPr>
        <p:sp>
          <p:nvSpPr>
            <p:cNvPr id="1111" name="Google Shape;1111;p47"/>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7"/>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7"/>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4" name="Google Shape;1114;p47"/>
          <p:cNvSpPr/>
          <p:nvPr/>
        </p:nvSpPr>
        <p:spPr>
          <a:xfrm>
            <a:off x="3280207" y="3636581"/>
            <a:ext cx="280263" cy="2802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7"/>
          <p:cNvSpPr/>
          <p:nvPr/>
        </p:nvSpPr>
        <p:spPr>
          <a:xfrm>
            <a:off x="2815618" y="3654259"/>
            <a:ext cx="280263" cy="24492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7"/>
          <p:cNvSpPr/>
          <p:nvPr/>
        </p:nvSpPr>
        <p:spPr>
          <a:xfrm>
            <a:off x="3743521" y="3635323"/>
            <a:ext cx="282813" cy="282796"/>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7" name="Google Shape;1117;p47"/>
          <p:cNvGrpSpPr/>
          <p:nvPr/>
        </p:nvGrpSpPr>
        <p:grpSpPr>
          <a:xfrm>
            <a:off x="4187373" y="3639429"/>
            <a:ext cx="324027" cy="274388"/>
            <a:chOff x="5275975" y="4344850"/>
            <a:chExt cx="470150" cy="398125"/>
          </a:xfrm>
        </p:grpSpPr>
        <p:sp>
          <p:nvSpPr>
            <p:cNvPr id="1118" name="Google Shape;1118;p47"/>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7"/>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1" name="Google Shape;1121;p47"/>
          <p:cNvSpPr/>
          <p:nvPr/>
        </p:nvSpPr>
        <p:spPr>
          <a:xfrm>
            <a:off x="4668495" y="3631119"/>
            <a:ext cx="291221" cy="291204"/>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2" name="Google Shape;1122;p47"/>
          <p:cNvGrpSpPr/>
          <p:nvPr/>
        </p:nvGrpSpPr>
        <p:grpSpPr>
          <a:xfrm>
            <a:off x="5129130" y="3617133"/>
            <a:ext cx="298803" cy="318979"/>
            <a:chOff x="6642425" y="4312500"/>
            <a:chExt cx="433550" cy="462825"/>
          </a:xfrm>
        </p:grpSpPr>
        <p:sp>
          <p:nvSpPr>
            <p:cNvPr id="1123" name="Google Shape;1123;p47"/>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7"/>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7"/>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6" name="Google Shape;1126;p47"/>
          <p:cNvSpPr/>
          <p:nvPr/>
        </p:nvSpPr>
        <p:spPr>
          <a:xfrm>
            <a:off x="912272" y="4180531"/>
            <a:ext cx="383781" cy="226419"/>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7" name="Google Shape;1127;p47"/>
          <p:cNvGrpSpPr/>
          <p:nvPr/>
        </p:nvGrpSpPr>
        <p:grpSpPr>
          <a:xfrm>
            <a:off x="1408760" y="4090545"/>
            <a:ext cx="306367" cy="301318"/>
            <a:chOff x="1244325" y="4999400"/>
            <a:chExt cx="444525" cy="437200"/>
          </a:xfrm>
        </p:grpSpPr>
        <p:sp>
          <p:nvSpPr>
            <p:cNvPr id="1128" name="Google Shape;1128;p47"/>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47"/>
          <p:cNvGrpSpPr/>
          <p:nvPr/>
        </p:nvGrpSpPr>
        <p:grpSpPr>
          <a:xfrm>
            <a:off x="1900694" y="4080861"/>
            <a:ext cx="251661" cy="320668"/>
            <a:chOff x="1958100" y="4985350"/>
            <a:chExt cx="365150" cy="465275"/>
          </a:xfrm>
        </p:grpSpPr>
        <p:sp>
          <p:nvSpPr>
            <p:cNvPr id="1134" name="Google Shape;1134;p47"/>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7"/>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7"/>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47"/>
          <p:cNvGrpSpPr/>
          <p:nvPr/>
        </p:nvGrpSpPr>
        <p:grpSpPr>
          <a:xfrm>
            <a:off x="2346744" y="4093060"/>
            <a:ext cx="288706" cy="296683"/>
            <a:chOff x="2605300" y="5003050"/>
            <a:chExt cx="418900" cy="430475"/>
          </a:xfrm>
        </p:grpSpPr>
        <p:sp>
          <p:nvSpPr>
            <p:cNvPr id="1138" name="Google Shape;1138;p47"/>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47"/>
          <p:cNvGrpSpPr/>
          <p:nvPr/>
        </p:nvGrpSpPr>
        <p:grpSpPr>
          <a:xfrm>
            <a:off x="2783128" y="4099383"/>
            <a:ext cx="345082" cy="283640"/>
            <a:chOff x="3238475" y="5012225"/>
            <a:chExt cx="500700" cy="411550"/>
          </a:xfrm>
        </p:grpSpPr>
        <p:sp>
          <p:nvSpPr>
            <p:cNvPr id="1142" name="Google Shape;1142;p47"/>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7"/>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7" name="Google Shape;1147;p47"/>
          <p:cNvGrpSpPr/>
          <p:nvPr/>
        </p:nvGrpSpPr>
        <p:grpSpPr>
          <a:xfrm>
            <a:off x="3695439" y="4069076"/>
            <a:ext cx="378750" cy="344238"/>
            <a:chOff x="4562200" y="4968250"/>
            <a:chExt cx="549550" cy="499475"/>
          </a:xfrm>
        </p:grpSpPr>
        <p:sp>
          <p:nvSpPr>
            <p:cNvPr id="1148" name="Google Shape;1148;p47"/>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7"/>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7"/>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7"/>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7"/>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47"/>
          <p:cNvGrpSpPr/>
          <p:nvPr/>
        </p:nvGrpSpPr>
        <p:grpSpPr>
          <a:xfrm>
            <a:off x="3288949" y="4088442"/>
            <a:ext cx="262585" cy="305092"/>
            <a:chOff x="3972400" y="4996350"/>
            <a:chExt cx="381000" cy="442675"/>
          </a:xfrm>
        </p:grpSpPr>
        <p:sp>
          <p:nvSpPr>
            <p:cNvPr id="1154" name="Google Shape;1154;p47"/>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7"/>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6" name="Google Shape;1156;p47"/>
          <p:cNvGrpSpPr/>
          <p:nvPr/>
        </p:nvGrpSpPr>
        <p:grpSpPr>
          <a:xfrm>
            <a:off x="4163389" y="4062770"/>
            <a:ext cx="372013" cy="356851"/>
            <a:chOff x="5241175" y="4959100"/>
            <a:chExt cx="539775" cy="517775"/>
          </a:xfrm>
        </p:grpSpPr>
        <p:sp>
          <p:nvSpPr>
            <p:cNvPr id="1157" name="Google Shape;1157;p47"/>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7"/>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7"/>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7"/>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7"/>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7"/>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3" name="Google Shape;1163;p47"/>
          <p:cNvSpPr/>
          <p:nvPr/>
        </p:nvSpPr>
        <p:spPr>
          <a:xfrm>
            <a:off x="4650402" y="4150827"/>
            <a:ext cx="327404" cy="180967"/>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4" name="Google Shape;1164;p47"/>
          <p:cNvGrpSpPr/>
          <p:nvPr/>
        </p:nvGrpSpPr>
        <p:grpSpPr>
          <a:xfrm>
            <a:off x="5158594" y="4115786"/>
            <a:ext cx="238618" cy="274388"/>
            <a:chOff x="6685175" y="5036025"/>
            <a:chExt cx="346225" cy="398125"/>
          </a:xfrm>
        </p:grpSpPr>
        <p:sp>
          <p:nvSpPr>
            <p:cNvPr id="1165" name="Google Shape;1165;p47"/>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7"/>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7"/>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7"/>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7"/>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47"/>
          <p:cNvGrpSpPr/>
          <p:nvPr/>
        </p:nvGrpSpPr>
        <p:grpSpPr>
          <a:xfrm>
            <a:off x="5997667" y="2344324"/>
            <a:ext cx="432570" cy="421334"/>
            <a:chOff x="5926225" y="921350"/>
            <a:chExt cx="517800" cy="504350"/>
          </a:xfrm>
        </p:grpSpPr>
        <p:sp>
          <p:nvSpPr>
            <p:cNvPr id="1171" name="Google Shape;1171;p47"/>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1172" name="Google Shape;1172;p47"/>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1173" name="Google Shape;1173;p47"/>
          <p:cNvSpPr/>
          <p:nvPr/>
        </p:nvSpPr>
        <p:spPr>
          <a:xfrm>
            <a:off x="6191588" y="2580381"/>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4" name="Google Shape;1174;p47"/>
          <p:cNvGrpSpPr/>
          <p:nvPr/>
        </p:nvGrpSpPr>
        <p:grpSpPr>
          <a:xfrm>
            <a:off x="6882655" y="2323704"/>
            <a:ext cx="432570" cy="421334"/>
            <a:chOff x="5926225" y="921350"/>
            <a:chExt cx="517800" cy="504350"/>
          </a:xfrm>
        </p:grpSpPr>
        <p:sp>
          <p:nvSpPr>
            <p:cNvPr id="1175" name="Google Shape;1175;p47"/>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7"/>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7" name="Google Shape;1177;p47"/>
          <p:cNvSpPr/>
          <p:nvPr/>
        </p:nvSpPr>
        <p:spPr>
          <a:xfrm>
            <a:off x="7076576" y="2559761"/>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8" name="Google Shape;1178;p47"/>
          <p:cNvGrpSpPr/>
          <p:nvPr/>
        </p:nvGrpSpPr>
        <p:grpSpPr>
          <a:xfrm>
            <a:off x="5997935" y="3072746"/>
            <a:ext cx="1075937" cy="1047989"/>
            <a:chOff x="5926225" y="921350"/>
            <a:chExt cx="517800" cy="504350"/>
          </a:xfrm>
        </p:grpSpPr>
        <p:sp>
          <p:nvSpPr>
            <p:cNvPr id="1179" name="Google Shape;1179;p47"/>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7"/>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1" name="Google Shape;1181;p47"/>
          <p:cNvSpPr/>
          <p:nvPr/>
        </p:nvSpPr>
        <p:spPr>
          <a:xfrm>
            <a:off x="6480248" y="3659843"/>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7"/>
          <p:cNvSpPr txBox="1"/>
          <p:nvPr/>
        </p:nvSpPr>
        <p:spPr>
          <a:xfrm>
            <a:off x="5886625" y="778800"/>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FFFFFF"/>
                </a:solidFill>
                <a:latin typeface="Muli"/>
                <a:ea typeface="Muli"/>
                <a:cs typeface="Muli"/>
                <a:sym typeface="Muli"/>
              </a:rPr>
              <a:t>SlidesCarnival icons are editable shapes</a:t>
            </a:r>
            <a:r>
              <a:rPr lang="en" sz="900">
                <a:solidFill>
                  <a:srgbClr val="FFFFFF"/>
                </a:solidFill>
                <a:latin typeface="Muli"/>
                <a:ea typeface="Muli"/>
                <a:cs typeface="Muli"/>
                <a:sym typeface="Muli"/>
              </a:rPr>
              <a:t>. </a:t>
            </a:r>
            <a:endParaRPr sz="900">
              <a:solidFill>
                <a:srgbClr val="FFFFFF"/>
              </a:solidFill>
              <a:latin typeface="Muli"/>
              <a:ea typeface="Muli"/>
              <a:cs typeface="Muli"/>
              <a:sym typeface="Muli"/>
            </a:endParaRPr>
          </a:p>
          <a:p>
            <a:pPr marL="0" lvl="0" indent="0" algn="l" rtl="0">
              <a:spcBef>
                <a:spcPts val="0"/>
              </a:spcBef>
              <a:spcAft>
                <a:spcPts val="0"/>
              </a:spcAft>
              <a:buClr>
                <a:schemeClr val="dk1"/>
              </a:buClr>
              <a:buSzPts val="1100"/>
              <a:buFont typeface="Arial"/>
              <a:buNone/>
            </a:pPr>
            <a:endParaRPr sz="900">
              <a:solidFill>
                <a:srgbClr val="FFFFFF"/>
              </a:solidFill>
              <a:latin typeface="Muli"/>
              <a:ea typeface="Muli"/>
              <a:cs typeface="Muli"/>
              <a:sym typeface="Muli"/>
            </a:endParaRPr>
          </a:p>
          <a:p>
            <a:pPr marL="0" lvl="0" indent="0" algn="l" rtl="0">
              <a:spcBef>
                <a:spcPts val="0"/>
              </a:spcBef>
              <a:spcAft>
                <a:spcPts val="0"/>
              </a:spcAft>
              <a:buClr>
                <a:schemeClr val="dk1"/>
              </a:buClr>
              <a:buSzPts val="1100"/>
              <a:buFont typeface="Arial"/>
              <a:buNone/>
            </a:pPr>
            <a:r>
              <a:rPr lang="en" sz="900">
                <a:solidFill>
                  <a:srgbClr val="FFFFFF"/>
                </a:solidFill>
                <a:latin typeface="Muli"/>
                <a:ea typeface="Muli"/>
                <a:cs typeface="Muli"/>
                <a:sym typeface="Muli"/>
              </a:rPr>
              <a:t>This means that you can:</a:t>
            </a:r>
            <a:endParaRPr sz="900">
              <a:solidFill>
                <a:srgbClr val="FFFFFF"/>
              </a:solidFill>
              <a:latin typeface="Muli"/>
              <a:ea typeface="Muli"/>
              <a:cs typeface="Muli"/>
              <a:sym typeface="Muli"/>
            </a:endParaRPr>
          </a:p>
          <a:p>
            <a:pPr marL="457200" lvl="0" indent="-285750" algn="l" rtl="0">
              <a:spcBef>
                <a:spcPts val="0"/>
              </a:spcBef>
              <a:spcAft>
                <a:spcPts val="0"/>
              </a:spcAft>
              <a:buClr>
                <a:srgbClr val="FFFFFF"/>
              </a:buClr>
              <a:buSzPts val="900"/>
              <a:buFont typeface="Muli"/>
              <a:buChar char="●"/>
            </a:pPr>
            <a:r>
              <a:rPr lang="en" sz="900">
                <a:solidFill>
                  <a:srgbClr val="FFFFFF"/>
                </a:solidFill>
                <a:latin typeface="Muli"/>
                <a:ea typeface="Muli"/>
                <a:cs typeface="Muli"/>
                <a:sym typeface="Muli"/>
              </a:rPr>
              <a:t>Resize them without losing quality.</a:t>
            </a:r>
            <a:endParaRPr sz="900">
              <a:solidFill>
                <a:srgbClr val="FFFFFF"/>
              </a:solidFill>
              <a:latin typeface="Muli"/>
              <a:ea typeface="Muli"/>
              <a:cs typeface="Muli"/>
              <a:sym typeface="Muli"/>
            </a:endParaRPr>
          </a:p>
          <a:p>
            <a:pPr marL="457200" lvl="0" indent="-285750" algn="l" rtl="0">
              <a:spcBef>
                <a:spcPts val="0"/>
              </a:spcBef>
              <a:spcAft>
                <a:spcPts val="0"/>
              </a:spcAft>
              <a:buClr>
                <a:srgbClr val="FFFFFF"/>
              </a:buClr>
              <a:buSzPts val="900"/>
              <a:buFont typeface="Muli"/>
              <a:buChar char="●"/>
            </a:pPr>
            <a:r>
              <a:rPr lang="en" sz="900">
                <a:solidFill>
                  <a:srgbClr val="FFFFFF"/>
                </a:solidFill>
                <a:latin typeface="Muli"/>
                <a:ea typeface="Muli"/>
                <a:cs typeface="Muli"/>
                <a:sym typeface="Muli"/>
              </a:rPr>
              <a:t>Change fill color and opacity.</a:t>
            </a:r>
            <a:endParaRPr sz="900">
              <a:solidFill>
                <a:srgbClr val="FFFFFF"/>
              </a:solidFill>
              <a:latin typeface="Muli"/>
              <a:ea typeface="Muli"/>
              <a:cs typeface="Muli"/>
              <a:sym typeface="Muli"/>
            </a:endParaRPr>
          </a:p>
          <a:p>
            <a:pPr marL="457200" lvl="0" indent="-285750" algn="l" rtl="0">
              <a:spcBef>
                <a:spcPts val="0"/>
              </a:spcBef>
              <a:spcAft>
                <a:spcPts val="0"/>
              </a:spcAft>
              <a:buClr>
                <a:srgbClr val="FFFFFF"/>
              </a:buClr>
              <a:buSzPts val="900"/>
              <a:buFont typeface="Muli"/>
              <a:buChar char="●"/>
            </a:pPr>
            <a:r>
              <a:rPr lang="en" sz="900">
                <a:solidFill>
                  <a:srgbClr val="FFFFFF"/>
                </a:solidFill>
                <a:latin typeface="Muli"/>
                <a:ea typeface="Muli"/>
                <a:cs typeface="Muli"/>
                <a:sym typeface="Muli"/>
              </a:rPr>
              <a:t>Change line color, width and style.</a:t>
            </a:r>
            <a:endParaRPr sz="900">
              <a:solidFill>
                <a:srgbClr val="FFFFFF"/>
              </a:solidFill>
              <a:latin typeface="Muli"/>
              <a:ea typeface="Muli"/>
              <a:cs typeface="Muli"/>
              <a:sym typeface="Muli"/>
            </a:endParaRPr>
          </a:p>
          <a:p>
            <a:pPr marL="0" lvl="0" indent="0" algn="l" rtl="0">
              <a:spcBef>
                <a:spcPts val="0"/>
              </a:spcBef>
              <a:spcAft>
                <a:spcPts val="0"/>
              </a:spcAft>
              <a:buNone/>
            </a:pPr>
            <a:endParaRPr sz="900">
              <a:solidFill>
                <a:srgbClr val="FFFFFF"/>
              </a:solidFill>
              <a:latin typeface="Muli"/>
              <a:ea typeface="Muli"/>
              <a:cs typeface="Muli"/>
              <a:sym typeface="Muli"/>
            </a:endParaRPr>
          </a:p>
          <a:p>
            <a:pPr marL="0" lvl="0" indent="0" algn="l" rtl="0">
              <a:spcBef>
                <a:spcPts val="0"/>
              </a:spcBef>
              <a:spcAft>
                <a:spcPts val="0"/>
              </a:spcAft>
              <a:buNone/>
            </a:pPr>
            <a:r>
              <a:rPr lang="en" sz="900">
                <a:solidFill>
                  <a:srgbClr val="FFFFFF"/>
                </a:solidFill>
                <a:latin typeface="Muli"/>
                <a:ea typeface="Muli"/>
                <a:cs typeface="Muli"/>
                <a:sym typeface="Muli"/>
              </a:rPr>
              <a:t>Isn’t that nice? :)</a:t>
            </a:r>
            <a:endParaRPr sz="900">
              <a:solidFill>
                <a:srgbClr val="FFFFFF"/>
              </a:solidFill>
              <a:latin typeface="Muli"/>
              <a:ea typeface="Muli"/>
              <a:cs typeface="Muli"/>
              <a:sym typeface="Muli"/>
            </a:endParaRPr>
          </a:p>
          <a:p>
            <a:pPr marL="0" lvl="0" indent="0" algn="l" rtl="0">
              <a:spcBef>
                <a:spcPts val="0"/>
              </a:spcBef>
              <a:spcAft>
                <a:spcPts val="0"/>
              </a:spcAft>
              <a:buNone/>
            </a:pPr>
            <a:endParaRPr sz="900">
              <a:solidFill>
                <a:srgbClr val="FFFFFF"/>
              </a:solidFill>
              <a:latin typeface="Muli"/>
              <a:ea typeface="Muli"/>
              <a:cs typeface="Muli"/>
              <a:sym typeface="Muli"/>
            </a:endParaRPr>
          </a:p>
          <a:p>
            <a:pPr marL="0" lvl="0" indent="0" algn="l" rtl="0">
              <a:spcBef>
                <a:spcPts val="0"/>
              </a:spcBef>
              <a:spcAft>
                <a:spcPts val="0"/>
              </a:spcAft>
              <a:buNone/>
            </a:pPr>
            <a:r>
              <a:rPr lang="en" sz="900">
                <a:solidFill>
                  <a:srgbClr val="FFFFFF"/>
                </a:solidFill>
                <a:latin typeface="Muli"/>
                <a:ea typeface="Muli"/>
                <a:cs typeface="Muli"/>
                <a:sym typeface="Muli"/>
              </a:rPr>
              <a:t>Examples:</a:t>
            </a:r>
            <a:endParaRPr sz="900">
              <a:solidFill>
                <a:srgbClr val="FFFFFF"/>
              </a:solidFill>
              <a:latin typeface="Muli"/>
              <a:ea typeface="Muli"/>
              <a:cs typeface="Muli"/>
              <a:sym typeface="Muli"/>
            </a:endParaRPr>
          </a:p>
          <a:p>
            <a:pPr marL="0" lvl="0" indent="0" algn="l" rtl="0">
              <a:spcBef>
                <a:spcPts val="0"/>
              </a:spcBef>
              <a:spcAft>
                <a:spcPts val="0"/>
              </a:spcAft>
              <a:buClr>
                <a:schemeClr val="dk1"/>
              </a:buClr>
              <a:buSzPts val="1100"/>
              <a:buFont typeface="Arial"/>
              <a:buNone/>
            </a:pPr>
            <a:endParaRPr sz="900">
              <a:solidFill>
                <a:srgbClr val="FFFFFF"/>
              </a:solidFill>
              <a:latin typeface="Muli"/>
              <a:ea typeface="Muli"/>
              <a:cs typeface="Muli"/>
              <a:sym typeface="Muli"/>
            </a:endParaRPr>
          </a:p>
          <a:p>
            <a:pPr marL="0" lvl="0" indent="0" algn="l" rtl="0">
              <a:spcBef>
                <a:spcPts val="0"/>
              </a:spcBef>
              <a:spcAft>
                <a:spcPts val="0"/>
              </a:spcAft>
              <a:buNone/>
            </a:pPr>
            <a:endParaRPr sz="900">
              <a:solidFill>
                <a:srgbClr val="FFFFFF"/>
              </a:solidFill>
              <a:latin typeface="Muli"/>
              <a:ea typeface="Muli"/>
              <a:cs typeface="Muli"/>
              <a:sym typeface="Muli"/>
            </a:endParaRPr>
          </a:p>
        </p:txBody>
      </p:sp>
      <p:sp>
        <p:nvSpPr>
          <p:cNvPr id="1183" name="Google Shape;1183;p4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solidFill>
                  <a:srgbClr val="FFFFFF"/>
                </a:solidFill>
              </a:rPr>
              <a:t>30</a:t>
            </a:fld>
            <a:endParaRPr>
              <a:solidFill>
                <a:srgbClr val="FFFFFF"/>
              </a:solidFill>
            </a:endParaRPr>
          </a:p>
        </p:txBody>
      </p:sp>
      <p:grpSp>
        <p:nvGrpSpPr>
          <p:cNvPr id="287" name="Google Shape;382;p17">
            <a:extLst>
              <a:ext uri="{FF2B5EF4-FFF2-40B4-BE49-F238E27FC236}">
                <a16:creationId xmlns:a16="http://schemas.microsoft.com/office/drawing/2014/main" id="{9EB0B3E7-B44F-47CB-B041-36B81D3385F1}"/>
              </a:ext>
            </a:extLst>
          </p:cNvPr>
          <p:cNvGrpSpPr/>
          <p:nvPr/>
        </p:nvGrpSpPr>
        <p:grpSpPr>
          <a:xfrm>
            <a:off x="5022889" y="4500412"/>
            <a:ext cx="440573" cy="411126"/>
            <a:chOff x="6654648" y="3665275"/>
            <a:chExt cx="409100" cy="409125"/>
          </a:xfrm>
        </p:grpSpPr>
        <p:sp>
          <p:nvSpPr>
            <p:cNvPr id="288" name="Google Shape;383;p17">
              <a:extLst>
                <a:ext uri="{FF2B5EF4-FFF2-40B4-BE49-F238E27FC236}">
                  <a16:creationId xmlns:a16="http://schemas.microsoft.com/office/drawing/2014/main" id="{B40A6A5E-F1CF-45F9-80D4-40285642834F}"/>
                </a:ext>
              </a:extLst>
            </p:cNvPr>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384;p17">
              <a:extLst>
                <a:ext uri="{FF2B5EF4-FFF2-40B4-BE49-F238E27FC236}">
                  <a16:creationId xmlns:a16="http://schemas.microsoft.com/office/drawing/2014/main" id="{E26B0AD0-5251-4682-9C9A-CFA2F9A41C7D}"/>
                </a:ext>
              </a:extLst>
            </p:cNvPr>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36"/>
          <p:cNvSpPr txBox="1">
            <a:spLocks noGrp="1"/>
          </p:cNvSpPr>
          <p:nvPr>
            <p:ph type="title" idx="4294967295"/>
          </p:nvPr>
        </p:nvSpPr>
        <p:spPr>
          <a:xfrm>
            <a:off x="1442550" y="571168"/>
            <a:ext cx="62589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Motivation</a:t>
            </a:r>
            <a:endParaRPr sz="3600" dirty="0">
              <a:solidFill>
                <a:srgbClr val="19BBD5"/>
              </a:solidFill>
            </a:endParaRPr>
          </a:p>
        </p:txBody>
      </p:sp>
      <p:sp>
        <p:nvSpPr>
          <p:cNvPr id="608" name="Google Shape;608;p36"/>
          <p:cNvSpPr txBox="1">
            <a:spLocks noGrp="1"/>
          </p:cNvSpPr>
          <p:nvPr>
            <p:ph type="body" idx="4294967295"/>
          </p:nvPr>
        </p:nvSpPr>
        <p:spPr>
          <a:xfrm>
            <a:off x="1442550" y="1216468"/>
            <a:ext cx="6954000" cy="2581200"/>
          </a:xfrm>
          <a:prstGeom prst="rect">
            <a:avLst/>
          </a:prstGeom>
        </p:spPr>
        <p:txBody>
          <a:bodyPr spcFirstLastPara="1" wrap="square" lIns="91425" tIns="91425" rIns="91425" bIns="91425" anchor="t" anchorCtr="0">
            <a:noAutofit/>
          </a:bodyPr>
          <a:lstStyle/>
          <a:p>
            <a:pPr>
              <a:lnSpc>
                <a:spcPct val="115000"/>
              </a:lnSpc>
            </a:pPr>
            <a:r>
              <a:rPr lang="en" dirty="0"/>
              <a:t>The distribution of the loan is the </a:t>
            </a:r>
            <a:r>
              <a:rPr lang="en" b="1" dirty="0"/>
              <a:t>core business part </a:t>
            </a:r>
            <a:r>
              <a:rPr lang="en" dirty="0"/>
              <a:t>of almost every bank. The main portion of the bank’s assets is directly coming from the profit earned from the loans distributed by the banks.</a:t>
            </a:r>
          </a:p>
          <a:p>
            <a:pPr>
              <a:lnSpc>
                <a:spcPct val="115000"/>
              </a:lnSpc>
            </a:pPr>
            <a:r>
              <a:rPr lang="en" dirty="0"/>
              <a:t>The prime objective in the banking environment is to invest their assets in safe hands.</a:t>
            </a:r>
          </a:p>
          <a:p>
            <a:pPr>
              <a:lnSpc>
                <a:spcPct val="115000"/>
              </a:lnSpc>
            </a:pPr>
            <a:r>
              <a:rPr lang="en-IN" dirty="0"/>
              <a:t>T</a:t>
            </a:r>
            <a:r>
              <a:rPr lang="en" dirty="0"/>
              <a:t>oday many bank/ financial companies approve the loan after a regress process of verification and validation but still there is no surety whether the chosen applicant is the deserving right applicant out of all applicants.</a:t>
            </a:r>
            <a:endParaRPr dirty="0"/>
          </a:p>
          <a:p>
            <a:pPr marL="457200" lvl="0" indent="-317500" algn="l" rtl="0">
              <a:lnSpc>
                <a:spcPct val="115000"/>
              </a:lnSpc>
              <a:spcBef>
                <a:spcPts val="0"/>
              </a:spcBef>
              <a:spcAft>
                <a:spcPts val="0"/>
              </a:spcAft>
              <a:buSzPts val="1400"/>
              <a:buChar char="◇"/>
            </a:pPr>
            <a:r>
              <a:rPr lang="en" dirty="0"/>
              <a:t>Through this system we can predict whether that particular applicant is safe or not and the whole process of validation of features is automated by machine learning technique.</a:t>
            </a:r>
          </a:p>
          <a:p>
            <a:pPr marL="457200" lvl="0" indent="-317500" algn="l" rtl="0">
              <a:lnSpc>
                <a:spcPct val="115000"/>
              </a:lnSpc>
              <a:spcBef>
                <a:spcPts val="0"/>
              </a:spcBef>
              <a:spcAft>
                <a:spcPts val="0"/>
              </a:spcAft>
              <a:buSzPts val="1400"/>
              <a:buChar char="◇"/>
            </a:pPr>
            <a:endParaRPr dirty="0"/>
          </a:p>
          <a:p>
            <a:pPr marL="0" lvl="0" indent="0" algn="l" rtl="0">
              <a:lnSpc>
                <a:spcPct val="115000"/>
              </a:lnSpc>
              <a:spcBef>
                <a:spcPts val="600"/>
              </a:spcBef>
              <a:spcAft>
                <a:spcPts val="0"/>
              </a:spcAft>
              <a:buNone/>
            </a:pPr>
            <a:endParaRPr dirty="0"/>
          </a:p>
        </p:txBody>
      </p:sp>
      <p:sp>
        <p:nvSpPr>
          <p:cNvPr id="610" name="Google Shape;610;p3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09587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6858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Problem statement</a:t>
            </a:r>
            <a:endParaRPr sz="4400" dirty="0"/>
          </a:p>
        </p:txBody>
      </p:sp>
      <p:sp>
        <p:nvSpPr>
          <p:cNvPr id="361" name="Google Shape;361;p14"/>
          <p:cNvSpPr txBox="1"/>
          <p:nvPr/>
        </p:nvSpPr>
        <p:spPr>
          <a:xfrm>
            <a:off x="431006"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2</a:t>
            </a:r>
            <a:endParaRPr b="1" dirty="0">
              <a:solidFill>
                <a:srgbClr val="FFFFFF"/>
              </a:solidFill>
            </a:endParaRPr>
          </a:p>
        </p:txBody>
      </p:sp>
      <p:sp>
        <p:nvSpPr>
          <p:cNvPr id="6" name="Arrow: Pentagon 5">
            <a:extLst>
              <a:ext uri="{FF2B5EF4-FFF2-40B4-BE49-F238E27FC236}">
                <a16:creationId xmlns:a16="http://schemas.microsoft.com/office/drawing/2014/main" id="{34FA6BCF-8703-4E95-893F-E91E9A6D7BF4}"/>
              </a:ext>
            </a:extLst>
          </p:cNvPr>
          <p:cNvSpPr/>
          <p:nvPr/>
        </p:nvSpPr>
        <p:spPr>
          <a:xfrm>
            <a:off x="2743200" y="2845650"/>
            <a:ext cx="5343525" cy="1905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3827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36"/>
          <p:cNvSpPr txBox="1">
            <a:spLocks noGrp="1"/>
          </p:cNvSpPr>
          <p:nvPr>
            <p:ph type="title" idx="4294967295"/>
          </p:nvPr>
        </p:nvSpPr>
        <p:spPr>
          <a:xfrm>
            <a:off x="1442550" y="571168"/>
            <a:ext cx="62589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solidFill>
                  <a:srgbClr val="19BBD5"/>
                </a:solidFill>
              </a:rPr>
              <a:t>Problem statement</a:t>
            </a:r>
            <a:endParaRPr sz="3600" dirty="0">
              <a:solidFill>
                <a:srgbClr val="19BBD5"/>
              </a:solidFill>
            </a:endParaRPr>
          </a:p>
        </p:txBody>
      </p:sp>
      <p:sp>
        <p:nvSpPr>
          <p:cNvPr id="608" name="Google Shape;608;p36"/>
          <p:cNvSpPr txBox="1">
            <a:spLocks noGrp="1"/>
          </p:cNvSpPr>
          <p:nvPr>
            <p:ph type="body" idx="4294967295"/>
          </p:nvPr>
        </p:nvSpPr>
        <p:spPr>
          <a:xfrm>
            <a:off x="1442550" y="1216468"/>
            <a:ext cx="6954000" cy="3855595"/>
          </a:xfrm>
          <a:prstGeom prst="rect">
            <a:avLst/>
          </a:prstGeom>
        </p:spPr>
        <p:txBody>
          <a:bodyPr spcFirstLastPara="1" wrap="square" lIns="91425" tIns="91425" rIns="91425" bIns="91425" anchor="t" anchorCtr="0">
            <a:noAutofit/>
          </a:bodyPr>
          <a:lstStyle/>
          <a:p>
            <a:pPr>
              <a:lnSpc>
                <a:spcPct val="115000"/>
              </a:lnSpc>
            </a:pPr>
            <a:r>
              <a:rPr lang="en" dirty="0"/>
              <a:t>Loan prediction is very helpful for the employee of banks as well as for applicants also. The aim of this search is to provide a quick, immediate and easy way to choose the deserving applicant. It can provide a special advantage to the bank. The loan prediction system can automatically calculate the weight of each feature taking part in a loan processing and on new test data same features are processed with respect to their associated weight.</a:t>
            </a:r>
          </a:p>
          <a:p>
            <a:pPr>
              <a:lnSpc>
                <a:spcPct val="115000"/>
              </a:lnSpc>
            </a:pPr>
            <a:r>
              <a:rPr lang="en" dirty="0"/>
              <a:t>A time limit can be set for the applicant to check whether his/her loan can be sanctioned or not. A loan prediction system allows jumping to a specific application so that it can be checked on a priority basis.</a:t>
            </a:r>
          </a:p>
          <a:p>
            <a:pPr>
              <a:lnSpc>
                <a:spcPct val="115000"/>
              </a:lnSpc>
            </a:pPr>
            <a:r>
              <a:rPr lang="en" dirty="0"/>
              <a:t>This search is exclusively for managing authority of bank/ finance company. The whole process of prediction is done privately no stakeholders would be able to alter the processing. </a:t>
            </a:r>
            <a:r>
              <a:rPr lang="en-IN" dirty="0"/>
              <a:t>T</a:t>
            </a:r>
            <a:r>
              <a:rPr lang="en" dirty="0"/>
              <a:t>he result against a particular loan id can be sent to various departments of banks so that they can take appropriate action on the application.</a:t>
            </a:r>
          </a:p>
          <a:p>
            <a:pPr marL="457200" lvl="0" indent="-317500" algn="l" rtl="0">
              <a:lnSpc>
                <a:spcPct val="115000"/>
              </a:lnSpc>
              <a:spcBef>
                <a:spcPts val="0"/>
              </a:spcBef>
              <a:spcAft>
                <a:spcPts val="0"/>
              </a:spcAft>
              <a:buSzPts val="1400"/>
              <a:buChar char="◇"/>
            </a:pPr>
            <a:endParaRPr dirty="0"/>
          </a:p>
          <a:p>
            <a:pPr marL="0" lvl="0" indent="0" algn="l" rtl="0">
              <a:lnSpc>
                <a:spcPct val="115000"/>
              </a:lnSpc>
              <a:spcBef>
                <a:spcPts val="600"/>
              </a:spcBef>
              <a:spcAft>
                <a:spcPts val="0"/>
              </a:spcAft>
              <a:buNone/>
            </a:pPr>
            <a:endParaRPr dirty="0"/>
          </a:p>
        </p:txBody>
      </p:sp>
      <p:sp>
        <p:nvSpPr>
          <p:cNvPr id="610" name="Google Shape;610;p3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556148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6858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objectives</a:t>
            </a:r>
            <a:endParaRPr sz="4400" dirty="0"/>
          </a:p>
        </p:txBody>
      </p:sp>
      <p:sp>
        <p:nvSpPr>
          <p:cNvPr id="361" name="Google Shape;361;p14"/>
          <p:cNvSpPr txBox="1"/>
          <p:nvPr/>
        </p:nvSpPr>
        <p:spPr>
          <a:xfrm>
            <a:off x="431006"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3</a:t>
            </a:r>
            <a:endParaRPr b="1" dirty="0">
              <a:solidFill>
                <a:srgbClr val="FFFFFF"/>
              </a:solidFill>
            </a:endParaRPr>
          </a:p>
        </p:txBody>
      </p:sp>
      <p:sp>
        <p:nvSpPr>
          <p:cNvPr id="5" name="Arrow: Pentagon 4">
            <a:extLst>
              <a:ext uri="{FF2B5EF4-FFF2-40B4-BE49-F238E27FC236}">
                <a16:creationId xmlns:a16="http://schemas.microsoft.com/office/drawing/2014/main" id="{CCBA00AC-8A22-4416-81BE-F576CF83A6CE}"/>
              </a:ext>
            </a:extLst>
          </p:cNvPr>
          <p:cNvSpPr/>
          <p:nvPr/>
        </p:nvSpPr>
        <p:spPr>
          <a:xfrm>
            <a:off x="2743200" y="2845650"/>
            <a:ext cx="5343525" cy="1905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842463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36"/>
          <p:cNvSpPr txBox="1">
            <a:spLocks noGrp="1"/>
          </p:cNvSpPr>
          <p:nvPr>
            <p:ph type="title" idx="4294967295"/>
          </p:nvPr>
        </p:nvSpPr>
        <p:spPr>
          <a:xfrm>
            <a:off x="1442550" y="571168"/>
            <a:ext cx="62589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t>Objectives </a:t>
            </a:r>
            <a:endParaRPr sz="3600" dirty="0">
              <a:solidFill>
                <a:srgbClr val="19BBD5"/>
              </a:solidFill>
            </a:endParaRPr>
          </a:p>
        </p:txBody>
      </p:sp>
      <p:sp>
        <p:nvSpPr>
          <p:cNvPr id="608" name="Google Shape;608;p36"/>
          <p:cNvSpPr txBox="1">
            <a:spLocks noGrp="1"/>
          </p:cNvSpPr>
          <p:nvPr>
            <p:ph type="body" idx="4294967295"/>
          </p:nvPr>
        </p:nvSpPr>
        <p:spPr>
          <a:xfrm>
            <a:off x="1442550" y="1216468"/>
            <a:ext cx="6954000" cy="3855595"/>
          </a:xfrm>
          <a:prstGeom prst="rect">
            <a:avLst/>
          </a:prstGeom>
        </p:spPr>
        <p:txBody>
          <a:bodyPr spcFirstLastPara="1" wrap="square" lIns="91425" tIns="91425" rIns="91425" bIns="91425" anchor="t" anchorCtr="0">
            <a:noAutofit/>
          </a:bodyPr>
          <a:lstStyle/>
          <a:p>
            <a:pPr>
              <a:lnSpc>
                <a:spcPct val="115000"/>
              </a:lnSpc>
            </a:pPr>
            <a:r>
              <a:rPr lang="en-IN" dirty="0"/>
              <a:t>T</a:t>
            </a:r>
            <a:r>
              <a:rPr lang="en" dirty="0"/>
              <a:t>he primary goal of this search is to extract patterns from a common loan-approved dataset and then build a model based on the extracted patterns, in order to predict likely loan defaulters by using classification data mining algorithms.</a:t>
            </a:r>
          </a:p>
          <a:p>
            <a:pPr>
              <a:lnSpc>
                <a:spcPct val="115000"/>
              </a:lnSpc>
            </a:pPr>
            <a:r>
              <a:rPr lang="en" dirty="0"/>
              <a:t>Historical data of the customers will be used in order to do the analysis. </a:t>
            </a:r>
            <a:r>
              <a:rPr lang="en-IN" dirty="0"/>
              <a:t>L</a:t>
            </a:r>
            <a:r>
              <a:rPr lang="en" dirty="0"/>
              <a:t>ater on, some analysis will also be done to find the most relevant attributes, i.e, the factors that affect the prediction result most.</a:t>
            </a:r>
          </a:p>
          <a:p>
            <a:pPr>
              <a:lnSpc>
                <a:spcPct val="115000"/>
              </a:lnSpc>
            </a:pPr>
            <a:endParaRPr lang="en" dirty="0"/>
          </a:p>
          <a:p>
            <a:pPr>
              <a:lnSpc>
                <a:spcPct val="115000"/>
              </a:lnSpc>
            </a:pPr>
            <a:endParaRPr lang="en" dirty="0"/>
          </a:p>
          <a:p>
            <a:pPr marL="457200" lvl="0" indent="-317500" algn="l" rtl="0">
              <a:lnSpc>
                <a:spcPct val="115000"/>
              </a:lnSpc>
              <a:spcBef>
                <a:spcPts val="0"/>
              </a:spcBef>
              <a:spcAft>
                <a:spcPts val="0"/>
              </a:spcAft>
              <a:buSzPts val="1400"/>
              <a:buChar char="◇"/>
            </a:pPr>
            <a:endParaRPr dirty="0"/>
          </a:p>
          <a:p>
            <a:pPr marL="0" lvl="0" indent="0" algn="l" rtl="0">
              <a:lnSpc>
                <a:spcPct val="115000"/>
              </a:lnSpc>
              <a:spcBef>
                <a:spcPts val="600"/>
              </a:spcBef>
              <a:spcAft>
                <a:spcPts val="0"/>
              </a:spcAft>
              <a:buNone/>
            </a:pPr>
            <a:endParaRPr dirty="0"/>
          </a:p>
        </p:txBody>
      </p:sp>
      <p:sp>
        <p:nvSpPr>
          <p:cNvPr id="610" name="Google Shape;610;p3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73014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6858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Dataset specifications </a:t>
            </a:r>
            <a:endParaRPr sz="4400" dirty="0"/>
          </a:p>
        </p:txBody>
      </p:sp>
      <p:sp>
        <p:nvSpPr>
          <p:cNvPr id="361" name="Google Shape;361;p14"/>
          <p:cNvSpPr txBox="1"/>
          <p:nvPr/>
        </p:nvSpPr>
        <p:spPr>
          <a:xfrm>
            <a:off x="431006"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4</a:t>
            </a:r>
            <a:endParaRPr b="1" dirty="0">
              <a:solidFill>
                <a:srgbClr val="FFFFFF"/>
              </a:solidFill>
            </a:endParaRPr>
          </a:p>
        </p:txBody>
      </p:sp>
      <p:sp>
        <p:nvSpPr>
          <p:cNvPr id="2" name="Arrow: Pentagon 1">
            <a:extLst>
              <a:ext uri="{FF2B5EF4-FFF2-40B4-BE49-F238E27FC236}">
                <a16:creationId xmlns:a16="http://schemas.microsoft.com/office/drawing/2014/main" id="{0A4BCDFC-68CB-438C-BBBF-CBC1E496EE38}"/>
              </a:ext>
            </a:extLst>
          </p:cNvPr>
          <p:cNvSpPr/>
          <p:nvPr/>
        </p:nvSpPr>
        <p:spPr>
          <a:xfrm>
            <a:off x="2743200" y="2895551"/>
            <a:ext cx="5343525" cy="1905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85433850"/>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TotalTime>
  <Words>1210</Words>
  <Application>Microsoft Office PowerPoint</Application>
  <PresentationFormat>On-screen Show (16:9)</PresentationFormat>
  <Paragraphs>225</Paragraphs>
  <Slides>30</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8" baseType="lpstr">
      <vt:lpstr>Arial</vt:lpstr>
      <vt:lpstr>Arial</vt:lpstr>
      <vt:lpstr>Calibri</vt:lpstr>
      <vt:lpstr>Helvetica Neue</vt:lpstr>
      <vt:lpstr>Muli</vt:lpstr>
      <vt:lpstr>Nixie One</vt:lpstr>
      <vt:lpstr>Imogen template</vt:lpstr>
      <vt:lpstr>Bitmap Image</vt:lpstr>
      <vt:lpstr>Final Project Loan Approval Prediction based on Machine Learning Approach  </vt:lpstr>
      <vt:lpstr>Agenda </vt:lpstr>
      <vt:lpstr>Motivation</vt:lpstr>
      <vt:lpstr>Motivation</vt:lpstr>
      <vt:lpstr>Problem statement</vt:lpstr>
      <vt:lpstr>Problem statement</vt:lpstr>
      <vt:lpstr>objectives</vt:lpstr>
      <vt:lpstr>Objectives </vt:lpstr>
      <vt:lpstr>Dataset specifications </vt:lpstr>
      <vt:lpstr>Dataset specifications</vt:lpstr>
      <vt:lpstr>Dataset specifications</vt:lpstr>
      <vt:lpstr>PowerPoint Presentation</vt:lpstr>
      <vt:lpstr>Logistic Regression </vt:lpstr>
      <vt:lpstr>Logistic Regression </vt:lpstr>
      <vt:lpstr>Model Implementation </vt:lpstr>
      <vt:lpstr>Decision Tree Classifier </vt:lpstr>
      <vt:lpstr>Decision tree classifier </vt:lpstr>
      <vt:lpstr>PowerPoint Presentation</vt:lpstr>
      <vt:lpstr>Model Implementation </vt:lpstr>
      <vt:lpstr>Random Forest </vt:lpstr>
      <vt:lpstr>Random Forest classifier </vt:lpstr>
      <vt:lpstr>Random Forest classifier </vt:lpstr>
      <vt:lpstr>Model Implementation </vt:lpstr>
      <vt:lpstr>Experimental Result</vt:lpstr>
      <vt:lpstr>Accuracy</vt:lpstr>
      <vt:lpstr>PowerPoint Presentation</vt:lpstr>
      <vt:lpstr>PowerPoint Presentation</vt:lpstr>
      <vt:lpstr>Thanks!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Approval Prediction based on Machine Learning Approach</dc:title>
  <dc:creator>SANKET SUTAR</dc:creator>
  <cp:lastModifiedBy>sutarsanket881@gmail.com</cp:lastModifiedBy>
  <cp:revision>33</cp:revision>
  <dcterms:modified xsi:type="dcterms:W3CDTF">2022-04-26T15:44:46Z</dcterms:modified>
</cp:coreProperties>
</file>