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embeddedFontLst>
    <p:embeddedFont>
      <p:font typeface="Corbel" panose="020B0503020204020204" pitchFamily="34" charset="0"/>
      <p:regular r:id="rId21"/>
      <p:bold r:id="rId22"/>
      <p:italic r:id="rId23"/>
      <p:boldItalic r:id="rId24"/>
    </p:embeddedFont>
    <p:embeddedFont>
      <p:font typeface="Impact" panose="020B0806030902050204" pitchFamily="34" charset="0"/>
      <p:regular r:id="rId25"/>
    </p:embeddedFont>
    <p:embeddedFont>
      <p:font typeface="Play" panose="020B0604020202020204" charset="0"/>
      <p:regular r:id="rId26"/>
      <p:bold r:id="rId27"/>
    </p:embeddedFont>
    <p:embeddedFont>
      <p:font typeface="Poppins ExtraBold" panose="00000900000000000000" pitchFamily="2"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BCAE60-C26A-42E0-83FA-D7AC3A9E07C1}">
  <a:tblStyle styleId="{63BCAE60-C26A-42E0-83FA-D7AC3A9E07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0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804b58e6e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0804b58e6e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0804b58e6e_2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20804b58e6e_2_1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0804b58e6e_2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g20804b58e6e_2_15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25013cf890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25013cf890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25013cf890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25013cf89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6. Anarkali Suits: The Flair of Royalty</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rgbClr val="0E101A"/>
                </a:solidFill>
              </a:rPr>
              <a:t>Anarkali suits, known for their distinctive frock-style top and slim fitted bottom, add a royal touch to</a:t>
            </a:r>
            <a:r>
              <a:rPr lang="en" b="1">
                <a:solidFill>
                  <a:srgbClr val="0E101A"/>
                </a:solidFill>
              </a:rPr>
              <a:t> Indian wedding guest dresses</a:t>
            </a:r>
            <a:r>
              <a:rPr lang="en">
                <a:solidFill>
                  <a:srgbClr val="0E101A"/>
                </a:solidFill>
              </a:rPr>
              <a:t>. They are perfect for those seeking a majestic yet comfortable outfit. The flowy silhouette is both flattering and stylish, suitable for any wedding event.</a:t>
            </a:r>
            <a:endParaRPr>
              <a:solidFill>
                <a:srgbClr val="0E101A"/>
              </a:solidFill>
            </a:endParaRPr>
          </a:p>
          <a:p>
            <a:pPr marL="0" lvl="0" indent="0" algn="l" rtl="0">
              <a:lnSpc>
                <a:spcPct val="115000"/>
              </a:lnSpc>
              <a:spcBef>
                <a:spcPts val="1200"/>
              </a:spcBef>
              <a:spcAft>
                <a:spcPts val="0"/>
              </a:spcAft>
              <a:buClr>
                <a:schemeClr val="dk1"/>
              </a:buClr>
              <a:buSzPts val="1100"/>
              <a:buFont typeface="Arial"/>
              <a:buNone/>
            </a:pPr>
            <a:r>
              <a:rPr lang="en" b="1">
                <a:solidFill>
                  <a:srgbClr val="0E101A"/>
                </a:solidFill>
              </a:rPr>
              <a:t> </a:t>
            </a:r>
            <a:endParaRPr b="1">
              <a:solidFill>
                <a:srgbClr val="0E101A"/>
              </a:solidFill>
            </a:endParaRPr>
          </a:p>
          <a:p>
            <a:pPr marL="0" lvl="0" indent="0" algn="l" rtl="0">
              <a:spcBef>
                <a:spcPts val="12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25013cf890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25013cf8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5013cf890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25013cf89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0804b58e6e_2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20804b58e6e_2_16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25013cf890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25013cf890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5013cf89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5013cf89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0804b58e6e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0804b58e6e_2_9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0804b58e6e_2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20804b58e6e_2_9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0804b58e6e_2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0804b58e6e_2_1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0804b58e6e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20804b58e6e_2_1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0804b58e6e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20804b58e6e_2_1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0804b58e6e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20804b58e6e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0804b58e6e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20804b58e6e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docs.google.com/spreadsheets/d/1wtzBb2dC1mfSAYBqreMShizMnNfpc-cHyYA1rxufrO8/edit?usp=shari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a:stretch/>
        </p:blipFill>
        <p:spPr>
          <a:xfrm>
            <a:off x="-1233463" y="-2140179"/>
            <a:ext cx="5406196" cy="5406196"/>
          </a:xfrm>
          <a:prstGeom prst="rect">
            <a:avLst/>
          </a:prstGeom>
          <a:noFill/>
          <a:ln>
            <a:noFill/>
          </a:ln>
        </p:spPr>
      </p:pic>
      <p:pic>
        <p:nvPicPr>
          <p:cNvPr id="130" name="Google Shape;130;p25"/>
          <p:cNvPicPr preferRelativeResize="0"/>
          <p:nvPr/>
        </p:nvPicPr>
        <p:blipFill rotWithShape="1">
          <a:blip r:embed="rId3">
            <a:alphaModFix amt="30000"/>
          </a:blip>
          <a:srcRect/>
          <a:stretch/>
        </p:blipFill>
        <p:spPr>
          <a:xfrm>
            <a:off x="-1703600" y="2216034"/>
            <a:ext cx="2882192" cy="2882192"/>
          </a:xfrm>
          <a:prstGeom prst="rect">
            <a:avLst/>
          </a:prstGeom>
          <a:noFill/>
          <a:ln>
            <a:noFill/>
          </a:ln>
        </p:spPr>
      </p:pic>
      <p:pic>
        <p:nvPicPr>
          <p:cNvPr id="131" name="Google Shape;131;p25"/>
          <p:cNvPicPr preferRelativeResize="0"/>
          <p:nvPr/>
        </p:nvPicPr>
        <p:blipFill rotWithShape="1">
          <a:blip r:embed="rId3">
            <a:alphaModFix amt="80000"/>
          </a:blip>
          <a:srcRect/>
          <a:stretch/>
        </p:blipFill>
        <p:spPr>
          <a:xfrm>
            <a:off x="28539" y="3951102"/>
            <a:ext cx="2882192" cy="2882191"/>
          </a:xfrm>
          <a:prstGeom prst="rect">
            <a:avLst/>
          </a:prstGeom>
          <a:noFill/>
          <a:ln>
            <a:noFill/>
          </a:ln>
        </p:spPr>
      </p:pic>
      <p:sp>
        <p:nvSpPr>
          <p:cNvPr id="132" name="Google Shape;132;p25"/>
          <p:cNvSpPr txBox="1"/>
          <p:nvPr/>
        </p:nvSpPr>
        <p:spPr>
          <a:xfrm>
            <a:off x="3448786" y="1166083"/>
            <a:ext cx="4525500" cy="1077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sz="700">
              <a:highlight>
                <a:schemeClr val="lt1"/>
              </a:highlight>
            </a:endParaRPr>
          </a:p>
        </p:txBody>
      </p:sp>
      <p:sp>
        <p:nvSpPr>
          <p:cNvPr id="133" name="Google Shape;133;p25"/>
          <p:cNvSpPr txBox="1"/>
          <p:nvPr/>
        </p:nvSpPr>
        <p:spPr>
          <a:xfrm>
            <a:off x="3931593" y="2927305"/>
            <a:ext cx="4525500" cy="818686"/>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 sz="1900" dirty="0">
                <a:latin typeface="Poppins ExtraBold"/>
                <a:cs typeface="Poppins ExtraBold"/>
                <a:sym typeface="Poppins ExtraBold"/>
              </a:rPr>
              <a:t>Sanket Chauhan</a:t>
            </a:r>
          </a:p>
          <a:p>
            <a:pPr marL="0" marR="0" lvl="0" indent="0" algn="l" rtl="0">
              <a:lnSpc>
                <a:spcPct val="140010"/>
              </a:lnSpc>
              <a:spcBef>
                <a:spcPts val="0"/>
              </a:spcBef>
              <a:spcAft>
                <a:spcPts val="0"/>
              </a:spcAft>
              <a:buNone/>
            </a:pPr>
            <a:r>
              <a:rPr lang="en" sz="1900" dirty="0">
                <a:latin typeface="Poppins ExtraBold"/>
                <a:cs typeface="Poppins ExtraBold"/>
                <a:sym typeface="Poppins ExtraBold"/>
              </a:rPr>
              <a:t>TOPS Technologies Pvt. Ltd - Rajkot</a:t>
            </a:r>
            <a:endParaRPr sz="700" dirty="0"/>
          </a:p>
        </p:txBody>
      </p:sp>
      <p:pic>
        <p:nvPicPr>
          <p:cNvPr id="134" name="Google Shape;134;p25"/>
          <p:cNvPicPr preferRelativeResize="0"/>
          <p:nvPr/>
        </p:nvPicPr>
        <p:blipFill rotWithShape="1">
          <a:blip r:embed="rId4">
            <a:alphaModFix/>
          </a:blip>
          <a:srcRect/>
          <a:stretch/>
        </p:blipFill>
        <p:spPr>
          <a:xfrm>
            <a:off x="7198029" y="143278"/>
            <a:ext cx="1739760" cy="419641"/>
          </a:xfrm>
          <a:prstGeom prst="rect">
            <a:avLst/>
          </a:prstGeom>
          <a:noFill/>
          <a:ln>
            <a:noFill/>
          </a:ln>
        </p:spPr>
      </p:pic>
      <p:sp>
        <p:nvSpPr>
          <p:cNvPr id="135" name="Google Shape;135;p25"/>
          <p:cNvSpPr/>
          <p:nvPr/>
        </p:nvSpPr>
        <p:spPr>
          <a:xfrm>
            <a:off x="4350350" y="745075"/>
            <a:ext cx="4662600" cy="147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40000"/>
              </a:lnSpc>
              <a:spcBef>
                <a:spcPts val="0"/>
              </a:spcBef>
              <a:spcAft>
                <a:spcPts val="0"/>
              </a:spcAft>
              <a:buClr>
                <a:schemeClr val="dk1"/>
              </a:buClr>
              <a:buFont typeface="Arial"/>
              <a:buNone/>
            </a:pPr>
            <a:r>
              <a:rPr lang="en" sz="1800" b="1">
                <a:solidFill>
                  <a:schemeClr val="dk1"/>
                </a:solidFill>
                <a:highlight>
                  <a:schemeClr val="lt1"/>
                </a:highlight>
              </a:rPr>
              <a:t>Minor Project 3: Search Engine Optimisation Strategy for Turbanic</a:t>
            </a:r>
            <a:endParaRPr>
              <a:highlight>
                <a:schemeClr val="lt1"/>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p:nvPr/>
        </p:nvSpPr>
        <p:spPr>
          <a:xfrm>
            <a:off x="-6274802" y="1211825"/>
            <a:ext cx="5349600" cy="384900"/>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TASK 6 - KEYWORD RESEARCH</a:t>
            </a:r>
            <a:endParaRPr sz="700"/>
          </a:p>
        </p:txBody>
      </p:sp>
      <p:sp>
        <p:nvSpPr>
          <p:cNvPr id="247" name="Google Shape;247;p34"/>
          <p:cNvSpPr txBox="1"/>
          <p:nvPr/>
        </p:nvSpPr>
        <p:spPr>
          <a:xfrm>
            <a:off x="1405599" y="1501775"/>
            <a:ext cx="6332700" cy="1077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endParaRPr sz="700"/>
          </a:p>
        </p:txBody>
      </p:sp>
      <p:pic>
        <p:nvPicPr>
          <p:cNvPr id="248" name="Google Shape;248;p34"/>
          <p:cNvPicPr preferRelativeResize="0"/>
          <p:nvPr/>
        </p:nvPicPr>
        <p:blipFill rotWithShape="1">
          <a:blip r:embed="rId3">
            <a:alphaModFix amt="30000"/>
          </a:blip>
          <a:srcRect/>
          <a:stretch/>
        </p:blipFill>
        <p:spPr>
          <a:xfrm>
            <a:off x="4230607" y="245526"/>
            <a:ext cx="1637787" cy="1637787"/>
          </a:xfrm>
          <a:prstGeom prst="rect">
            <a:avLst/>
          </a:prstGeom>
          <a:noFill/>
          <a:ln>
            <a:noFill/>
          </a:ln>
        </p:spPr>
      </p:pic>
      <p:sp>
        <p:nvSpPr>
          <p:cNvPr id="249" name="Google Shape;249;p34"/>
          <p:cNvSpPr/>
          <p:nvPr/>
        </p:nvSpPr>
        <p:spPr>
          <a:xfrm>
            <a:off x="4230592" y="4555605"/>
            <a:ext cx="682816" cy="147089"/>
          </a:xfrm>
          <a:prstGeom prst="rect">
            <a:avLst/>
          </a:prstGeom>
          <a:solidFill>
            <a:srgbClr val="F4806B"/>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0" name="Google Shape;250;p34"/>
          <p:cNvSpPr/>
          <p:nvPr/>
        </p:nvSpPr>
        <p:spPr>
          <a:xfrm>
            <a:off x="569700" y="129900"/>
            <a:ext cx="8124000" cy="45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40008"/>
              </a:lnSpc>
              <a:spcBef>
                <a:spcPts val="0"/>
              </a:spcBef>
              <a:spcAft>
                <a:spcPts val="0"/>
              </a:spcAft>
              <a:buClr>
                <a:schemeClr val="dk1"/>
              </a:buClr>
              <a:buFont typeface="Arial"/>
              <a:buNone/>
            </a:pPr>
            <a:r>
              <a:rPr lang="en" sz="2500" b="1">
                <a:solidFill>
                  <a:srgbClr val="504C44"/>
                </a:solidFill>
                <a:latin typeface="Play"/>
                <a:ea typeface="Play"/>
                <a:cs typeface="Play"/>
                <a:sym typeface="Play"/>
              </a:rPr>
              <a:t>TASK 6 - ON-PAGE ELEMENTS</a:t>
            </a:r>
            <a:endParaRPr b="1"/>
          </a:p>
        </p:txBody>
      </p:sp>
      <p:sp>
        <p:nvSpPr>
          <p:cNvPr id="251" name="Google Shape;251;p34"/>
          <p:cNvSpPr/>
          <p:nvPr/>
        </p:nvSpPr>
        <p:spPr>
          <a:xfrm>
            <a:off x="280550" y="751300"/>
            <a:ext cx="8490000" cy="4171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2" name="Google Shape;252;p34"/>
          <p:cNvSpPr txBox="1"/>
          <p:nvPr/>
        </p:nvSpPr>
        <p:spPr>
          <a:xfrm>
            <a:off x="882500" y="781150"/>
            <a:ext cx="2355300" cy="436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b="1"/>
              <a:t>On Page Elements</a:t>
            </a:r>
            <a:endParaRPr sz="1000" b="1"/>
          </a:p>
          <a:p>
            <a:pPr marL="0" lvl="0" indent="0" algn="l" rtl="0">
              <a:lnSpc>
                <a:spcPct val="115000"/>
              </a:lnSpc>
              <a:spcBef>
                <a:spcPts val="0"/>
              </a:spcBef>
              <a:spcAft>
                <a:spcPts val="0"/>
              </a:spcAft>
              <a:buNone/>
            </a:pPr>
            <a:r>
              <a:rPr lang="en" sz="800"/>
              <a:t>Title                                     	-</a:t>
            </a:r>
            <a:endParaRPr sz="800" b="1"/>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Meta description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Content and Keywords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High quality Conten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Headers – H1,2,3,4,5,6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Call to Action (CTA)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Sitemap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Robot.txt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Interlinking &amp; Anchor tex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URL structure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Mobile responsiveness	-</a:t>
            </a:r>
            <a:endParaRPr sz="800"/>
          </a:p>
          <a:p>
            <a:pPr marL="0" lvl="0" indent="0" algn="l" rtl="0">
              <a:lnSpc>
                <a:spcPct val="115000"/>
              </a:lnSpc>
              <a:spcBef>
                <a:spcPts val="0"/>
              </a:spcBef>
              <a:spcAft>
                <a:spcPts val="0"/>
              </a:spcAft>
              <a:buNone/>
            </a:pPr>
            <a:r>
              <a:rPr lang="en" sz="800"/>
              <a:t>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Website speed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endParaRPr sz="800"/>
          </a:p>
          <a:p>
            <a:pPr marL="0" lvl="0" indent="0" algn="l" rtl="0">
              <a:spcBef>
                <a:spcPts val="0"/>
              </a:spcBef>
              <a:spcAft>
                <a:spcPts val="0"/>
              </a:spcAft>
              <a:buNone/>
            </a:pPr>
            <a:endParaRPr sz="1200">
              <a:latin typeface="Calibri"/>
              <a:ea typeface="Calibri"/>
              <a:cs typeface="Calibri"/>
              <a:sym typeface="Calibri"/>
            </a:endParaRPr>
          </a:p>
        </p:txBody>
      </p:sp>
      <p:sp>
        <p:nvSpPr>
          <p:cNvPr id="253" name="Google Shape;253;p34"/>
          <p:cNvSpPr txBox="1"/>
          <p:nvPr/>
        </p:nvSpPr>
        <p:spPr>
          <a:xfrm>
            <a:off x="2830350" y="781150"/>
            <a:ext cx="5834400" cy="4025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b="1"/>
              <a:t>Details</a:t>
            </a:r>
            <a:endParaRPr sz="1000" b="1"/>
          </a:p>
          <a:p>
            <a:pPr marL="0" lvl="0" indent="0" algn="l" rtl="0">
              <a:lnSpc>
                <a:spcPct val="115000"/>
              </a:lnSpc>
              <a:spcBef>
                <a:spcPts val="0"/>
              </a:spcBef>
              <a:spcAft>
                <a:spcPts val="0"/>
              </a:spcAft>
              <a:buNone/>
            </a:pPr>
            <a:r>
              <a:rPr lang="en" sz="800"/>
              <a:t>Using title tag so that google can specify the title</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Short page description appears under title, ideal length 155 – 160 characters</a:t>
            </a:r>
            <a:endParaRPr sz="800"/>
          </a:p>
          <a:p>
            <a:pPr marL="0" lvl="0" indent="0" algn="l" rtl="0">
              <a:lnSpc>
                <a:spcPct val="115000"/>
              </a:lnSpc>
              <a:spcBef>
                <a:spcPts val="0"/>
              </a:spcBef>
              <a:spcAft>
                <a:spcPts val="0"/>
              </a:spcAft>
              <a:buNone/>
            </a:pPr>
            <a:r>
              <a:rPr lang="en" sz="800"/>
              <a:t>.</a:t>
            </a:r>
            <a:endParaRPr sz="800"/>
          </a:p>
          <a:p>
            <a:pPr marL="0" lvl="0" indent="0" algn="l" rtl="0">
              <a:lnSpc>
                <a:spcPct val="115000"/>
              </a:lnSpc>
              <a:spcBef>
                <a:spcPts val="0"/>
              </a:spcBef>
              <a:spcAft>
                <a:spcPts val="0"/>
              </a:spcAft>
              <a:buNone/>
            </a:pPr>
            <a:r>
              <a:rPr lang="en" sz="800"/>
              <a:t>EAT Algorithm, using a good mix of primary, secondary, long tails keywords at right place in the content</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product &amp; service information, FAQs and USP of the product &amp; service, trust &amp; credUsing strong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CTA at the right places to make the lives of users easy.</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create sitemap accordingly priority</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added robot.txt file</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Interlinking blogs &amp; product pages to each other by using the right anchor text</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Should include proper keyword. Ideally, not be more than 60-90 character</a:t>
            </a:r>
            <a:endParaRPr sz="800"/>
          </a:p>
          <a:p>
            <a:pPr marL="0" lvl="0" indent="0" algn="l" rtl="0">
              <a:lnSpc>
                <a:spcPct val="115000"/>
              </a:lnSpc>
              <a:spcBef>
                <a:spcPts val="0"/>
              </a:spcBef>
              <a:spcAft>
                <a:spcPts val="0"/>
              </a:spcAft>
              <a:buNone/>
            </a:pPr>
            <a:r>
              <a:rPr lang="en" sz="800"/>
              <a:t>good hosting service, good site design theme, good content layout readable, very easy to navigate on mobile, mobile readiness , check using mobile friendly tool</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Should be able to load quickly both on web and mobile. Ideal speed is under 2-3 seconds</a:t>
            </a:r>
            <a:endParaRPr sz="800"/>
          </a:p>
          <a:p>
            <a:pPr marL="0" lvl="0" indent="0" algn="l" rtl="0">
              <a:lnSpc>
                <a:spcPct val="115000"/>
              </a:lnSpc>
              <a:spcBef>
                <a:spcPts val="0"/>
              </a:spcBef>
              <a:spcAft>
                <a:spcPts val="0"/>
              </a:spcAft>
              <a:buNone/>
            </a:pPr>
            <a:r>
              <a:rPr lang="en" sz="800"/>
              <a:t>ibility points</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H1 &amp; H2 most important, only one h1 and others headers according to content</a:t>
            </a:r>
            <a:endParaRPr sz="800"/>
          </a:p>
          <a:p>
            <a:pPr marL="0" lvl="0" indent="0" algn="l" rtl="0">
              <a:lnSpc>
                <a:spcPct val="115000"/>
              </a:lnSpc>
              <a:spcBef>
                <a:spcPts val="0"/>
              </a:spcBef>
              <a:spcAft>
                <a:spcPts val="0"/>
              </a:spcAft>
              <a:buNone/>
            </a:pPr>
            <a:endParaRPr sz="800"/>
          </a:p>
          <a:p>
            <a:pPr marL="0" lvl="0" indent="0" algn="l" rtl="0">
              <a:spcBef>
                <a:spcPts val="0"/>
              </a:spcBef>
              <a:spcAft>
                <a:spcPts val="0"/>
              </a:spcAft>
              <a:buNone/>
            </a:pPr>
            <a:endParaRPr sz="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p:nvPr/>
        </p:nvSpPr>
        <p:spPr>
          <a:xfrm>
            <a:off x="-3340873" y="346175"/>
            <a:ext cx="3196800" cy="107700"/>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endParaRPr sz="700"/>
          </a:p>
        </p:txBody>
      </p:sp>
      <p:sp>
        <p:nvSpPr>
          <p:cNvPr id="259" name="Google Shape;259;p35"/>
          <p:cNvSpPr txBox="1"/>
          <p:nvPr/>
        </p:nvSpPr>
        <p:spPr>
          <a:xfrm>
            <a:off x="1405599" y="1501775"/>
            <a:ext cx="6332700" cy="1077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endParaRPr sz="700"/>
          </a:p>
        </p:txBody>
      </p:sp>
      <p:pic>
        <p:nvPicPr>
          <p:cNvPr id="260" name="Google Shape;260;p35"/>
          <p:cNvPicPr preferRelativeResize="0"/>
          <p:nvPr/>
        </p:nvPicPr>
        <p:blipFill rotWithShape="1">
          <a:blip r:embed="rId3">
            <a:alphaModFix amt="30000"/>
          </a:blip>
          <a:srcRect/>
          <a:stretch/>
        </p:blipFill>
        <p:spPr>
          <a:xfrm>
            <a:off x="8325107" y="-102974"/>
            <a:ext cx="1637788" cy="1637788"/>
          </a:xfrm>
          <a:prstGeom prst="rect">
            <a:avLst/>
          </a:prstGeom>
          <a:noFill/>
          <a:ln>
            <a:noFill/>
          </a:ln>
        </p:spPr>
      </p:pic>
      <p:sp>
        <p:nvSpPr>
          <p:cNvPr id="261" name="Google Shape;261;p35"/>
          <p:cNvSpPr/>
          <p:nvPr/>
        </p:nvSpPr>
        <p:spPr>
          <a:xfrm>
            <a:off x="4230592" y="4555605"/>
            <a:ext cx="682816" cy="147089"/>
          </a:xfrm>
          <a:prstGeom prst="rect">
            <a:avLst/>
          </a:prstGeom>
          <a:solidFill>
            <a:srgbClr val="F4806B"/>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62" name="Google Shape;262;p35"/>
          <p:cNvSpPr/>
          <p:nvPr/>
        </p:nvSpPr>
        <p:spPr>
          <a:xfrm>
            <a:off x="504725" y="352600"/>
            <a:ext cx="8005200" cy="61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40008"/>
              </a:lnSpc>
              <a:spcBef>
                <a:spcPts val="0"/>
              </a:spcBef>
              <a:spcAft>
                <a:spcPts val="0"/>
              </a:spcAft>
              <a:buClr>
                <a:schemeClr val="dk1"/>
              </a:buClr>
              <a:buFont typeface="Arial"/>
              <a:buNone/>
            </a:pPr>
            <a:r>
              <a:rPr lang="en" sz="2500" b="1">
                <a:solidFill>
                  <a:srgbClr val="504C44"/>
                </a:solidFill>
                <a:latin typeface="Play"/>
                <a:ea typeface="Play"/>
                <a:cs typeface="Play"/>
                <a:sym typeface="Play"/>
              </a:rPr>
              <a:t>TASK 7 - EXAMPLE-BLOG </a:t>
            </a:r>
            <a:endParaRPr b="1"/>
          </a:p>
        </p:txBody>
      </p:sp>
      <p:sp>
        <p:nvSpPr>
          <p:cNvPr id="263" name="Google Shape;263;p35"/>
          <p:cNvSpPr txBox="1"/>
          <p:nvPr/>
        </p:nvSpPr>
        <p:spPr>
          <a:xfrm flipH="1">
            <a:off x="1130125" y="1269875"/>
            <a:ext cx="6705300" cy="265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100" b="1">
                <a:solidFill>
                  <a:srgbClr val="0E101A"/>
                </a:solidFill>
              </a:rPr>
              <a:t>Introduction</a:t>
            </a:r>
            <a:endParaRPr sz="1100" b="1">
              <a:solidFill>
                <a:srgbClr val="0E101A"/>
              </a:solidFill>
            </a:endParaRPr>
          </a:p>
          <a:p>
            <a:pPr marL="0" lvl="0" indent="0" algn="l" rtl="0">
              <a:lnSpc>
                <a:spcPct val="115000"/>
              </a:lnSpc>
              <a:spcBef>
                <a:spcPts val="1200"/>
              </a:spcBef>
              <a:spcAft>
                <a:spcPts val="0"/>
              </a:spcAft>
              <a:buClr>
                <a:schemeClr val="dk1"/>
              </a:buClr>
              <a:buSzPts val="1100"/>
              <a:buFont typeface="Arial"/>
              <a:buNone/>
            </a:pPr>
            <a:r>
              <a:rPr lang="en" sz="1100">
                <a:solidFill>
                  <a:srgbClr val="0E101A"/>
                </a:solidFill>
              </a:rPr>
              <a:t>The pomp and grandeur of Indian weddings are unparalleled, and dressing for such events can be exciting. With a rich tapestry of cultures and traditions, the Indian subcontinent offers an array of stylish attire suitable for these occasions. From stunning lehengas to regal sherwanis, the choices are limitless. This article explores eight modern Indian wedding outfits for guests to don in 2023, helping you make a fashion statement at your next Indian wedding invitation.</a:t>
            </a:r>
            <a:endParaRPr sz="1100">
              <a:solidFill>
                <a:srgbClr val="0E101A"/>
              </a:solidFill>
            </a:endParaRPr>
          </a:p>
          <a:p>
            <a:pPr marL="0" lvl="0" indent="0" algn="l" rtl="0">
              <a:lnSpc>
                <a:spcPct val="115000"/>
              </a:lnSpc>
              <a:spcBef>
                <a:spcPts val="1200"/>
              </a:spcBef>
              <a:spcAft>
                <a:spcPts val="0"/>
              </a:spcAft>
              <a:buClr>
                <a:schemeClr val="dk1"/>
              </a:buClr>
              <a:buSzPts val="1100"/>
              <a:buFont typeface="Arial"/>
              <a:buNone/>
            </a:pPr>
            <a:r>
              <a:rPr lang="en" sz="1100" b="1">
                <a:solidFill>
                  <a:srgbClr val="0E101A"/>
                </a:solidFill>
              </a:rPr>
              <a:t> </a:t>
            </a:r>
            <a:endParaRPr sz="1100" b="1">
              <a:solidFill>
                <a:srgbClr val="0E101A"/>
              </a:solidFill>
            </a:endParaRPr>
          </a:p>
          <a:p>
            <a:pPr marL="0" lvl="0" indent="0" algn="l" rtl="0">
              <a:lnSpc>
                <a:spcPct val="115000"/>
              </a:lnSpc>
              <a:spcBef>
                <a:spcPts val="1800"/>
              </a:spcBef>
              <a:spcAft>
                <a:spcPts val="0"/>
              </a:spcAft>
              <a:buClr>
                <a:schemeClr val="dk1"/>
              </a:buClr>
              <a:buSzPts val="1100"/>
              <a:buFont typeface="Arial"/>
              <a:buNone/>
            </a:pPr>
            <a:r>
              <a:rPr lang="en" sz="1700" b="1">
                <a:solidFill>
                  <a:schemeClr val="dk1"/>
                </a:solidFill>
              </a:rPr>
              <a:t>Best indian wedding guest outfit ideas 2023</a:t>
            </a:r>
            <a:endParaRPr sz="1700" b="1">
              <a:solidFill>
                <a:schemeClr val="dk1"/>
              </a:solidFill>
            </a:endParaRPr>
          </a:p>
          <a:p>
            <a:pPr marL="0" lvl="0" indent="0" algn="l" rtl="0">
              <a:spcBef>
                <a:spcPts val="400"/>
              </a:spcBef>
              <a:spcAft>
                <a:spcPts val="0"/>
              </a:spcAft>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p:nvPr/>
        </p:nvSpPr>
        <p:spPr>
          <a:xfrm>
            <a:off x="576850" y="168250"/>
            <a:ext cx="7547100" cy="5856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1. Lehenga: A Royal Elegance</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a:solidFill>
                  <a:srgbClr val="0E101A"/>
                </a:solidFill>
              </a:rPr>
              <a:t>When it comes to </a:t>
            </a:r>
            <a:r>
              <a:rPr lang="en" sz="1100" b="1">
                <a:solidFill>
                  <a:srgbClr val="0E101A"/>
                </a:solidFill>
              </a:rPr>
              <a:t>Indian wedding outfits for women,</a:t>
            </a:r>
            <a:r>
              <a:rPr lang="en" sz="1100">
                <a:solidFill>
                  <a:srgbClr val="0E101A"/>
                </a:solidFill>
              </a:rPr>
              <a:t> the lehenga stands as an epitome of elegance and opulence. It is a three-piece attire consisting of a skirt, a blouse, and a dupatta (scarf), all intricately embellished. The lehenga is often the go-to choice for women seeking an outfit that combines tradition with modernity. The latest designs in 2023 have seen a surge of contemporary elements, like cape-style blouses and high-low hemlines, making them an ideal Indian wedding guest outfit idea.</a:t>
            </a:r>
            <a:endParaRPr sz="1100">
              <a:solidFill>
                <a:srgbClr val="0E101A"/>
              </a:solidFill>
            </a:endParaRPr>
          </a:p>
          <a:p>
            <a:pPr marL="0" lvl="0" indent="0" algn="l" rtl="0">
              <a:lnSpc>
                <a:spcPct val="115000"/>
              </a:lnSpc>
              <a:spcBef>
                <a:spcPts val="1200"/>
              </a:spcBef>
              <a:spcAft>
                <a:spcPts val="0"/>
              </a:spcAft>
              <a:buClr>
                <a:schemeClr val="dk1"/>
              </a:buClr>
              <a:buSzPts val="1100"/>
              <a:buFont typeface="Arial"/>
              <a:buNone/>
            </a:pPr>
            <a:r>
              <a:rPr lang="en" sz="1100" b="1">
                <a:solidFill>
                  <a:srgbClr val="0E101A"/>
                </a:solidFill>
              </a:rPr>
              <a:t> </a:t>
            </a:r>
            <a:endParaRPr sz="1100" b="1">
              <a:solidFill>
                <a:srgbClr val="0E101A"/>
              </a:solidFill>
            </a:endParaRPr>
          </a:p>
          <a:p>
            <a:pPr marL="0" lvl="0" indent="0" algn="l" rtl="0">
              <a:lnSpc>
                <a:spcPct val="115000"/>
              </a:lnSpc>
              <a:spcBef>
                <a:spcPts val="1400"/>
              </a:spcBef>
              <a:spcAft>
                <a:spcPts val="0"/>
              </a:spcAft>
              <a:buNone/>
            </a:pPr>
            <a:r>
              <a:rPr lang="en" sz="1300" b="1">
                <a:solidFill>
                  <a:schemeClr val="dk1"/>
                </a:solidFill>
              </a:rPr>
              <a:t>2. Salwar Suit: Comfort with a Dash of Glamour</a:t>
            </a:r>
            <a:r>
              <a:rPr lang="en" sz="1100">
                <a:solidFill>
                  <a:srgbClr val="0E101A"/>
                </a:solidFill>
              </a:rPr>
              <a:t>A salwar suit is another excellent option for Indian wedding guest dresses. These suits perfectly blend comfort and style, catering to various tastes. The current trend is leaning towards palazzo and sharara style suits, featuring vibrant colours and elaborate embroidery. Plus, with the convenience of</a:t>
            </a:r>
            <a:r>
              <a:rPr lang="en" sz="1100" b="1">
                <a:solidFill>
                  <a:srgbClr val="0E101A"/>
                </a:solidFill>
              </a:rPr>
              <a:t> Indian wedding guest dresses online</a:t>
            </a:r>
            <a:r>
              <a:rPr lang="en" sz="1100">
                <a:solidFill>
                  <a:srgbClr val="0E101A"/>
                </a:solidFill>
              </a:rPr>
              <a:t>, finding a salwar suit that matches your style has never been easier.</a:t>
            </a:r>
            <a:endParaRPr sz="1100">
              <a:solidFill>
                <a:srgbClr val="0E101A"/>
              </a:solidFill>
            </a:endParaRPr>
          </a:p>
          <a:p>
            <a:pPr marL="0" lvl="0" indent="0" algn="l" rtl="0">
              <a:lnSpc>
                <a:spcPct val="115000"/>
              </a:lnSpc>
              <a:spcBef>
                <a:spcPts val="1200"/>
              </a:spcBef>
              <a:spcAft>
                <a:spcPts val="0"/>
              </a:spcAft>
              <a:buNone/>
            </a:pPr>
            <a:r>
              <a:rPr lang="en" sz="1100" b="1">
                <a:solidFill>
                  <a:srgbClr val="0E101A"/>
                </a:solidFill>
              </a:rPr>
              <a:t> </a:t>
            </a:r>
            <a:endParaRPr sz="1100" b="1">
              <a:solidFill>
                <a:srgbClr val="0E101A"/>
              </a:solidFill>
            </a:endParaRPr>
          </a:p>
          <a:p>
            <a:pPr marL="0" lvl="0" indent="0" algn="l" rtl="0">
              <a:lnSpc>
                <a:spcPct val="115000"/>
              </a:lnSpc>
              <a:spcBef>
                <a:spcPts val="1400"/>
              </a:spcBef>
              <a:spcAft>
                <a:spcPts val="0"/>
              </a:spcAft>
              <a:buNone/>
            </a:pPr>
            <a:r>
              <a:rPr lang="en" sz="1300" b="1">
                <a:solidFill>
                  <a:schemeClr val="dk1"/>
                </a:solidFill>
              </a:rPr>
              <a:t>3. Sherwani: A Regal Statement</a:t>
            </a:r>
            <a:endParaRPr sz="1300" b="1">
              <a:solidFill>
                <a:schemeClr val="dk1"/>
              </a:solidFill>
            </a:endParaRPr>
          </a:p>
          <a:p>
            <a:pPr marL="0" lvl="0" indent="0" algn="l" rtl="0">
              <a:lnSpc>
                <a:spcPct val="115000"/>
              </a:lnSpc>
              <a:spcBef>
                <a:spcPts val="1200"/>
              </a:spcBef>
              <a:spcAft>
                <a:spcPts val="0"/>
              </a:spcAft>
              <a:buNone/>
            </a:pPr>
            <a:r>
              <a:rPr lang="en" sz="1100">
                <a:solidFill>
                  <a:srgbClr val="0E101A"/>
                </a:solidFill>
              </a:rPr>
              <a:t>Moving onto Indian wedding outfits for men, the sherwani holds a place of prominence. This long, coat-like garment, usually paired with a churidar or dhoti, is a classic choice for a traditional yet stylish look. With an array of designs and fabrics, from silk to velvet, sherwanis exude a regal charm that is hard to resist. This is one of the best</a:t>
            </a:r>
            <a:r>
              <a:rPr lang="en" sz="1100" b="1">
                <a:solidFill>
                  <a:srgbClr val="0E101A"/>
                </a:solidFill>
              </a:rPr>
              <a:t> Indian wedding outfits for men.</a:t>
            </a:r>
            <a:endParaRPr sz="1100" b="1">
              <a:solidFill>
                <a:srgbClr val="0E101A"/>
              </a:solidFill>
            </a:endParaRPr>
          </a:p>
          <a:p>
            <a:pPr marL="0" lvl="0" indent="0" algn="l" rtl="0">
              <a:lnSpc>
                <a:spcPct val="115000"/>
              </a:lnSpc>
              <a:spcBef>
                <a:spcPts val="1400"/>
              </a:spcBef>
              <a:spcAft>
                <a:spcPts val="0"/>
              </a:spcAft>
              <a:buNone/>
            </a:pPr>
            <a:endParaRPr sz="1300" b="1">
              <a:solidFill>
                <a:schemeClr val="dk1"/>
              </a:solidFill>
            </a:endParaRPr>
          </a:p>
          <a:p>
            <a:pPr marL="0" lvl="0" indent="0" algn="l" rtl="0">
              <a:lnSpc>
                <a:spcPct val="115000"/>
              </a:lnSpc>
              <a:spcBef>
                <a:spcPts val="1400"/>
              </a:spcBef>
              <a:spcAft>
                <a:spcPts val="0"/>
              </a:spcAft>
              <a:buClr>
                <a:schemeClr val="dk1"/>
              </a:buClr>
              <a:buSzPts val="1100"/>
              <a:buFont typeface="Arial"/>
              <a:buNone/>
            </a:pPr>
            <a:endParaRPr sz="1300" b="1">
              <a:solidFill>
                <a:schemeClr val="dk1"/>
              </a:solidFill>
            </a:endParaRPr>
          </a:p>
          <a:p>
            <a:pPr marL="0" lvl="0" indent="0" algn="l" rtl="0">
              <a:spcBef>
                <a:spcPts val="400"/>
              </a:spcBef>
              <a:spcAft>
                <a:spcPts val="0"/>
              </a:spcAft>
              <a:buNone/>
            </a:pP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p:nvPr/>
        </p:nvSpPr>
        <p:spPr>
          <a:xfrm>
            <a:off x="300450" y="192275"/>
            <a:ext cx="8316000" cy="5186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4. Kanjivaram Saree: Timeless Beauty</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a:solidFill>
                  <a:srgbClr val="0E101A"/>
                </a:solidFill>
              </a:rPr>
              <a:t>No list of Indian wedding outfits would be complete without mentioning the Kanjivaram saree. Originating from Kanchipuram in Tamil Nadu, these sarees are renowned for their rich textures, vibrant colours, and exquisite gold-dipped silver threadwork. They are a timeless addition to your Indian wedding guest outfit ideas.</a:t>
            </a:r>
            <a:endParaRPr sz="1100">
              <a:solidFill>
                <a:srgbClr val="0E101A"/>
              </a:solidFill>
            </a:endParaRPr>
          </a:p>
          <a:p>
            <a:pPr marL="0" lvl="0" indent="0" algn="l" rtl="0">
              <a:lnSpc>
                <a:spcPct val="115000"/>
              </a:lnSpc>
              <a:spcBef>
                <a:spcPts val="1200"/>
              </a:spcBef>
              <a:spcAft>
                <a:spcPts val="0"/>
              </a:spcAft>
              <a:buClr>
                <a:schemeClr val="dk1"/>
              </a:buClr>
              <a:buSzPts val="1100"/>
              <a:buFont typeface="Arial"/>
              <a:buNone/>
            </a:pPr>
            <a:r>
              <a:rPr lang="en" sz="1100" b="1">
                <a:solidFill>
                  <a:srgbClr val="0E101A"/>
                </a:solidFill>
              </a:rPr>
              <a:t> </a:t>
            </a:r>
            <a:endParaRPr sz="1100" b="1">
              <a:solidFill>
                <a:srgbClr val="0E101A"/>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5. Men's Blazers: Western Touch to the Traditional Affair</a:t>
            </a:r>
            <a:endParaRPr sz="1300" b="1">
              <a:solidFill>
                <a:schemeClr val="dk1"/>
              </a:solidFill>
            </a:endParaRPr>
          </a:p>
          <a:p>
            <a:pPr marL="0" lvl="0" indent="0" algn="l" rtl="0">
              <a:lnSpc>
                <a:spcPct val="115000"/>
              </a:lnSpc>
              <a:spcBef>
                <a:spcPts val="1200"/>
              </a:spcBef>
              <a:spcAft>
                <a:spcPts val="0"/>
              </a:spcAft>
              <a:buNone/>
            </a:pPr>
            <a:r>
              <a:rPr lang="en" sz="1100">
                <a:solidFill>
                  <a:srgbClr val="0E101A"/>
                </a:solidFill>
              </a:rPr>
              <a:t>For men preferring a Western touch, blazers can be an ideal choice. They are versatile pieces styled with a pair of trousers or even traditional dhoti pants. The key is to choose a blazer with a bit of flair - think vibrant colours or patterns, making it a fantastic addition to </a:t>
            </a:r>
            <a:r>
              <a:rPr lang="en" sz="1100" b="1">
                <a:solidFill>
                  <a:srgbClr val="0E101A"/>
                </a:solidFill>
              </a:rPr>
              <a:t>Indian wedding guest outfit ideas for 2023.</a:t>
            </a:r>
            <a:endParaRPr sz="1100" b="1">
              <a:solidFill>
                <a:srgbClr val="0E101A"/>
              </a:solidFill>
            </a:endParaRPr>
          </a:p>
          <a:p>
            <a:pPr marL="0" lvl="0" indent="0" algn="l" rtl="0">
              <a:lnSpc>
                <a:spcPct val="115000"/>
              </a:lnSpc>
              <a:spcBef>
                <a:spcPts val="1200"/>
              </a:spcBef>
              <a:spcAft>
                <a:spcPts val="0"/>
              </a:spcAft>
              <a:buNone/>
            </a:pPr>
            <a:r>
              <a:rPr lang="en" sz="1300" b="1">
                <a:solidFill>
                  <a:schemeClr val="dk1"/>
                </a:solidFill>
              </a:rPr>
              <a:t>6. Anarkali Suits: The Flair of Royalty</a:t>
            </a:r>
            <a:endParaRPr sz="1300" b="1">
              <a:solidFill>
                <a:schemeClr val="dk1"/>
              </a:solidFill>
            </a:endParaRPr>
          </a:p>
          <a:p>
            <a:pPr marL="0" lvl="0" indent="0" algn="l" rtl="0">
              <a:lnSpc>
                <a:spcPct val="115000"/>
              </a:lnSpc>
              <a:spcBef>
                <a:spcPts val="1200"/>
              </a:spcBef>
              <a:spcAft>
                <a:spcPts val="0"/>
              </a:spcAft>
              <a:buNone/>
            </a:pPr>
            <a:r>
              <a:rPr lang="en" sz="1100">
                <a:solidFill>
                  <a:srgbClr val="0E101A"/>
                </a:solidFill>
              </a:rPr>
              <a:t>Anarkali suits, known for their distinctive frock-style top and slim fitted bottom, add a royal touch to</a:t>
            </a:r>
            <a:r>
              <a:rPr lang="en" sz="1100" b="1">
                <a:solidFill>
                  <a:srgbClr val="0E101A"/>
                </a:solidFill>
              </a:rPr>
              <a:t> Indian wedding guest dresses</a:t>
            </a:r>
            <a:r>
              <a:rPr lang="en" sz="1100">
                <a:solidFill>
                  <a:srgbClr val="0E101A"/>
                </a:solidFill>
              </a:rPr>
              <a:t>. They are perfect for those seeking a majestic yet comfortable outfit. The flowy silhouette is both flattering and stylish, suitable for any wedding event.</a:t>
            </a:r>
            <a:endParaRPr sz="1100">
              <a:solidFill>
                <a:srgbClr val="0E101A"/>
              </a:solidFill>
            </a:endParaRPr>
          </a:p>
          <a:p>
            <a:pPr marL="0" lvl="0" indent="0" algn="l" rtl="0">
              <a:lnSpc>
                <a:spcPct val="115000"/>
              </a:lnSpc>
              <a:spcBef>
                <a:spcPts val="1200"/>
              </a:spcBef>
              <a:spcAft>
                <a:spcPts val="0"/>
              </a:spcAft>
              <a:buNone/>
            </a:pPr>
            <a:r>
              <a:rPr lang="en" sz="1100" b="1">
                <a:solidFill>
                  <a:srgbClr val="0E101A"/>
                </a:solidFill>
              </a:rPr>
              <a:t> </a:t>
            </a:r>
            <a:endParaRPr sz="1100" b="1">
              <a:solidFill>
                <a:srgbClr val="0E101A"/>
              </a:solidFill>
            </a:endParaRPr>
          </a:p>
          <a:p>
            <a:pPr marL="0" lvl="0" indent="0" algn="l" rtl="0">
              <a:lnSpc>
                <a:spcPct val="115000"/>
              </a:lnSpc>
              <a:spcBef>
                <a:spcPts val="1200"/>
              </a:spcBef>
              <a:spcAft>
                <a:spcPts val="0"/>
              </a:spcAft>
              <a:buNone/>
            </a:pPr>
            <a:endParaRPr sz="1100" b="1">
              <a:solidFill>
                <a:srgbClr val="0E101A"/>
              </a:solidFill>
            </a:endParaRPr>
          </a:p>
          <a:p>
            <a:pPr marL="0" lvl="0" indent="0" algn="l" rtl="0">
              <a:lnSpc>
                <a:spcPct val="115000"/>
              </a:lnSpc>
              <a:spcBef>
                <a:spcPts val="1200"/>
              </a:spcBef>
              <a:spcAft>
                <a:spcPts val="0"/>
              </a:spcAft>
              <a:buClr>
                <a:schemeClr val="dk1"/>
              </a:buClr>
              <a:buSzPts val="1100"/>
              <a:buFont typeface="Arial"/>
              <a:buNone/>
            </a:pPr>
            <a:endParaRPr sz="1100" b="1">
              <a:solidFill>
                <a:srgbClr val="0E101A"/>
              </a:solidFill>
            </a:endParaRPr>
          </a:p>
          <a:p>
            <a:pPr marL="0" lvl="0" indent="0" algn="l" rtl="0">
              <a:spcBef>
                <a:spcPts val="1200"/>
              </a:spcBef>
              <a:spcAft>
                <a:spcPts val="0"/>
              </a:spcAft>
              <a:buNone/>
            </a:pP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8"/>
          <p:cNvSpPr txBox="1"/>
          <p:nvPr/>
        </p:nvSpPr>
        <p:spPr>
          <a:xfrm>
            <a:off x="300450" y="324475"/>
            <a:ext cx="8087700" cy="618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7. Indo-Western Gowns: Fusion at Its Best</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100">
                <a:solidFill>
                  <a:srgbClr val="0E101A"/>
                </a:solidFill>
              </a:rPr>
              <a:t>Indo-western gowns are a trendy choice, especially for younger guests. They blend Western cuts and silhouettes with traditional Indian designs and embellishments, resulting in a stunning fusion outfit. It's an innovative Indian wedding guest outfit idea that's gaining popularity.</a:t>
            </a:r>
            <a:endParaRPr sz="1100">
              <a:solidFill>
                <a:srgbClr val="0E101A"/>
              </a:solidFill>
            </a:endParaRPr>
          </a:p>
          <a:p>
            <a:pPr marL="0" lvl="0" indent="0" algn="l" rtl="0">
              <a:lnSpc>
                <a:spcPct val="115000"/>
              </a:lnSpc>
              <a:spcBef>
                <a:spcPts val="1200"/>
              </a:spcBef>
              <a:spcAft>
                <a:spcPts val="0"/>
              </a:spcAft>
              <a:buClr>
                <a:schemeClr val="dk1"/>
              </a:buClr>
              <a:buSzPts val="1100"/>
              <a:buFont typeface="Arial"/>
              <a:buNone/>
            </a:pPr>
            <a:r>
              <a:rPr lang="en" sz="1100" b="1">
                <a:solidFill>
                  <a:srgbClr val="0E101A"/>
                </a:solidFill>
              </a:rPr>
              <a:t> </a:t>
            </a:r>
            <a:endParaRPr sz="1100" b="1">
              <a:solidFill>
                <a:srgbClr val="0E101A"/>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8. Bandhgala: Classic Sophistication</a:t>
            </a:r>
            <a:endParaRPr sz="1300" b="1">
              <a:solidFill>
                <a:schemeClr val="dk1"/>
              </a:solidFill>
            </a:endParaRPr>
          </a:p>
          <a:p>
            <a:pPr marL="0" lvl="0" indent="0" algn="l" rtl="0">
              <a:lnSpc>
                <a:spcPct val="115000"/>
              </a:lnSpc>
              <a:spcBef>
                <a:spcPts val="1200"/>
              </a:spcBef>
              <a:spcAft>
                <a:spcPts val="0"/>
              </a:spcAft>
              <a:buNone/>
            </a:pPr>
            <a:r>
              <a:rPr lang="en" sz="1100">
                <a:solidFill>
                  <a:srgbClr val="0E101A"/>
                </a:solidFill>
              </a:rPr>
              <a:t>Lastly, for men, the Bandhgala is a classic Indian outfit that exudes sophistication. It's a formal suit-like attire, typically made from luxurious fabrics like silk or brocade. With its neat, tailored fit, the Bandhgala makes a strong statement at any Indian wedding.</a:t>
            </a:r>
            <a:endParaRPr sz="1100">
              <a:solidFill>
                <a:srgbClr val="0E101A"/>
              </a:solidFill>
            </a:endParaRPr>
          </a:p>
          <a:p>
            <a:pPr marL="0" lvl="0" indent="0" algn="l" rtl="0">
              <a:lnSpc>
                <a:spcPct val="115000"/>
              </a:lnSpc>
              <a:spcBef>
                <a:spcPts val="1800"/>
              </a:spcBef>
              <a:spcAft>
                <a:spcPts val="0"/>
              </a:spcAft>
              <a:buNone/>
            </a:pPr>
            <a:r>
              <a:rPr lang="en" sz="1700" b="1">
                <a:solidFill>
                  <a:schemeClr val="dk1"/>
                </a:solidFill>
              </a:rPr>
              <a:t>Conclusion</a:t>
            </a:r>
            <a:endParaRPr sz="1700" b="1">
              <a:solidFill>
                <a:schemeClr val="dk1"/>
              </a:solidFill>
            </a:endParaRPr>
          </a:p>
          <a:p>
            <a:pPr marL="0" lvl="0" indent="0" algn="l" rtl="0">
              <a:lnSpc>
                <a:spcPct val="115000"/>
              </a:lnSpc>
              <a:spcBef>
                <a:spcPts val="1200"/>
              </a:spcBef>
              <a:spcAft>
                <a:spcPts val="0"/>
              </a:spcAft>
              <a:buNone/>
            </a:pPr>
            <a:r>
              <a:rPr lang="en" sz="1100">
                <a:solidFill>
                  <a:srgbClr val="0E101A"/>
                </a:solidFill>
              </a:rPr>
              <a:t>Dressing for an Indian wedding is all about embracing vibrant colours, intricate designs, and the festive spirit of the occasion. Whether you choose the elegance of a lehenga, the comfort of a salwar suit, or the sophistication of a Bandhgala, your outfit should reflect your personal style and the joy of the celebration. With these eight outfit ideas, you'll not only blend seamlessly into the festivities but also stand out with your unique style statement.</a:t>
            </a:r>
            <a:endParaRPr sz="1100">
              <a:solidFill>
                <a:srgbClr val="0E101A"/>
              </a:solidFill>
            </a:endParaRPr>
          </a:p>
          <a:p>
            <a:pPr marL="0" lvl="0" indent="0" algn="l" rtl="0">
              <a:lnSpc>
                <a:spcPct val="115000"/>
              </a:lnSpc>
              <a:spcBef>
                <a:spcPts val="1200"/>
              </a:spcBef>
              <a:spcAft>
                <a:spcPts val="0"/>
              </a:spcAft>
              <a:buNone/>
            </a:pPr>
            <a:r>
              <a:rPr lang="en" sz="1100">
                <a:solidFill>
                  <a:schemeClr val="dk1"/>
                </a:solidFill>
              </a:rPr>
              <a:t> </a:t>
            </a:r>
            <a:endParaRPr sz="1100">
              <a:solidFill>
                <a:schemeClr val="dk1"/>
              </a:solidFill>
            </a:endParaRPr>
          </a:p>
          <a:p>
            <a:pPr marL="0" lvl="0" indent="0" algn="l" rtl="0">
              <a:lnSpc>
                <a:spcPct val="115000"/>
              </a:lnSpc>
              <a:spcBef>
                <a:spcPts val="1200"/>
              </a:spcBef>
              <a:spcAft>
                <a:spcPts val="0"/>
              </a:spcAft>
              <a:buNone/>
            </a:pPr>
            <a:endParaRPr sz="1100">
              <a:solidFill>
                <a:srgbClr val="0E101A"/>
              </a:solidFill>
            </a:endParaRPr>
          </a:p>
          <a:p>
            <a:pPr marL="0" lvl="0" indent="0" algn="l" rtl="0">
              <a:lnSpc>
                <a:spcPct val="115000"/>
              </a:lnSpc>
              <a:spcBef>
                <a:spcPts val="1200"/>
              </a:spcBef>
              <a:spcAft>
                <a:spcPts val="0"/>
              </a:spcAft>
              <a:buNone/>
            </a:pPr>
            <a:endParaRPr sz="1100">
              <a:solidFill>
                <a:srgbClr val="0E101A"/>
              </a:solidFill>
            </a:endParaRPr>
          </a:p>
          <a:p>
            <a:pPr marL="0" lvl="0" indent="0" algn="l" rtl="0">
              <a:lnSpc>
                <a:spcPct val="115000"/>
              </a:lnSpc>
              <a:spcBef>
                <a:spcPts val="1200"/>
              </a:spcBef>
              <a:spcAft>
                <a:spcPts val="0"/>
              </a:spcAft>
              <a:buNone/>
            </a:pPr>
            <a:endParaRPr sz="1100">
              <a:solidFill>
                <a:srgbClr val="0E101A"/>
              </a:solidFill>
            </a:endParaRPr>
          </a:p>
          <a:p>
            <a:pPr marL="0" lvl="0" indent="0" algn="l" rtl="0">
              <a:lnSpc>
                <a:spcPct val="115000"/>
              </a:lnSpc>
              <a:spcBef>
                <a:spcPts val="1200"/>
              </a:spcBef>
              <a:spcAft>
                <a:spcPts val="0"/>
              </a:spcAft>
              <a:buClr>
                <a:schemeClr val="dk1"/>
              </a:buClr>
              <a:buSzPts val="1100"/>
              <a:buFont typeface="Arial"/>
              <a:buNone/>
            </a:pPr>
            <a:endParaRPr sz="1100">
              <a:solidFill>
                <a:srgbClr val="0E101A"/>
              </a:solidFill>
            </a:endParaRPr>
          </a:p>
          <a:p>
            <a:pPr marL="0" lvl="0" indent="0" algn="l" rtl="0">
              <a:lnSpc>
                <a:spcPct val="115000"/>
              </a:lnSpc>
              <a:spcBef>
                <a:spcPts val="1200"/>
              </a:spcBef>
              <a:spcAft>
                <a:spcPts val="1200"/>
              </a:spcAft>
              <a:buClr>
                <a:schemeClr val="dk1"/>
              </a:buClr>
              <a:buSzPts val="1100"/>
              <a:buFont typeface="Arial"/>
              <a:buNone/>
            </a:pPr>
            <a:r>
              <a:rPr lang="en" sz="1100" b="1">
                <a:solidFill>
                  <a:srgbClr val="0E101A"/>
                </a:solidFill>
              </a:rPr>
              <a:t> </a:t>
            </a:r>
            <a:endParaRPr sz="1100" b="1">
              <a:solidFill>
                <a:srgbClr val="0E101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p:nvPr/>
        </p:nvSpPr>
        <p:spPr>
          <a:xfrm>
            <a:off x="498450" y="62450"/>
            <a:ext cx="8271300" cy="504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t>EXAMPLE BLOG (on-page elements)</a:t>
            </a:r>
            <a:endParaRPr sz="2500" b="1"/>
          </a:p>
        </p:txBody>
      </p:sp>
      <p:sp>
        <p:nvSpPr>
          <p:cNvPr id="284" name="Google Shape;284;p39"/>
          <p:cNvSpPr/>
          <p:nvPr/>
        </p:nvSpPr>
        <p:spPr>
          <a:xfrm>
            <a:off x="462325" y="801875"/>
            <a:ext cx="8228100" cy="404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txBox="1"/>
          <p:nvPr/>
        </p:nvSpPr>
        <p:spPr>
          <a:xfrm>
            <a:off x="953300" y="848325"/>
            <a:ext cx="1778700" cy="384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b="1"/>
              <a:t>On Page Elements</a:t>
            </a:r>
            <a:endParaRPr sz="800" b="1"/>
          </a:p>
          <a:p>
            <a:pPr marL="0" lvl="0" indent="0" algn="l" rtl="0">
              <a:lnSpc>
                <a:spcPct val="115000"/>
              </a:lnSpc>
              <a:spcBef>
                <a:spcPts val="0"/>
              </a:spcBef>
              <a:spcAft>
                <a:spcPts val="0"/>
              </a:spcAft>
              <a:buNone/>
            </a:pPr>
            <a:endParaRPr sz="800" b="1"/>
          </a:p>
          <a:p>
            <a:pPr marL="0" lvl="0" indent="0" algn="l" rtl="0">
              <a:lnSpc>
                <a:spcPct val="115000"/>
              </a:lnSpc>
              <a:spcBef>
                <a:spcPts val="0"/>
              </a:spcBef>
              <a:spcAft>
                <a:spcPts val="0"/>
              </a:spcAft>
              <a:buNone/>
            </a:pPr>
            <a:endParaRPr sz="800" b="1"/>
          </a:p>
          <a:p>
            <a:pPr marL="0" lvl="0" indent="0" algn="l" rtl="0">
              <a:lnSpc>
                <a:spcPct val="115000"/>
              </a:lnSpc>
              <a:spcBef>
                <a:spcPts val="0"/>
              </a:spcBef>
              <a:spcAft>
                <a:spcPts val="0"/>
              </a:spcAft>
              <a:buNone/>
            </a:pPr>
            <a:r>
              <a:rPr lang="en" sz="800"/>
              <a:t>Title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Meta description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Headers – H1,2,3,4,5,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Content and Keywords	-</a:t>
            </a:r>
            <a:endParaRPr sz="800"/>
          </a:p>
          <a:p>
            <a:pPr marL="0" lvl="0" indent="0" algn="l" rtl="0">
              <a:lnSpc>
                <a:spcPct val="115000"/>
              </a:lnSpc>
              <a:spcBef>
                <a:spcPts val="0"/>
              </a:spcBef>
              <a:spcAft>
                <a:spcPts val="0"/>
              </a:spcAft>
              <a:buNone/>
            </a:pPr>
            <a:r>
              <a:rPr lang="en" sz="800"/>
              <a:t>(High quality Content)</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Images					-</a:t>
            </a:r>
            <a:endParaRPr sz="800"/>
          </a:p>
          <a:p>
            <a:pPr marL="0" lvl="0" indent="0" algn="l" rtl="0">
              <a:lnSpc>
                <a:spcPct val="115000"/>
              </a:lnSpc>
              <a:spcBef>
                <a:spcPts val="0"/>
              </a:spcBef>
              <a:spcAft>
                <a:spcPts val="0"/>
              </a:spcAft>
              <a:buNone/>
            </a:pPr>
            <a:r>
              <a:rPr lang="en" sz="800"/>
              <a:t>Interlinking &amp; Anchor tex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UI/UX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URL structure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Mobile responsiveness	-</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Website speed		-</a:t>
            </a:r>
            <a:endParaRPr sz="800"/>
          </a:p>
          <a:p>
            <a:pPr marL="0" lvl="0" indent="0" algn="l" rtl="0">
              <a:spcBef>
                <a:spcPts val="0"/>
              </a:spcBef>
              <a:spcAft>
                <a:spcPts val="0"/>
              </a:spcAft>
              <a:buNone/>
            </a:pPr>
            <a:endParaRPr sz="800">
              <a:latin typeface="Calibri"/>
              <a:ea typeface="Calibri"/>
              <a:cs typeface="Calibri"/>
              <a:sym typeface="Calibri"/>
            </a:endParaRPr>
          </a:p>
        </p:txBody>
      </p:sp>
      <p:sp>
        <p:nvSpPr>
          <p:cNvPr id="286" name="Google Shape;286;p39"/>
          <p:cNvSpPr txBox="1"/>
          <p:nvPr/>
        </p:nvSpPr>
        <p:spPr>
          <a:xfrm>
            <a:off x="2689950" y="1212700"/>
            <a:ext cx="5853900" cy="3691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800"/>
              <a:t>Best indian wedding guest outfit ideas 2023</a:t>
            </a:r>
            <a:endParaRPr sz="800"/>
          </a:p>
          <a:p>
            <a:pPr marL="0" lvl="0" indent="0" algn="l" rtl="0">
              <a:lnSpc>
                <a:spcPct val="115000"/>
              </a:lnSpc>
              <a:spcBef>
                <a:spcPts val="1800"/>
              </a:spcBef>
              <a:spcAft>
                <a:spcPts val="0"/>
              </a:spcAft>
              <a:buNone/>
            </a:pPr>
            <a:r>
              <a:rPr lang="en" sz="800"/>
              <a:t>Explore the eight most trendy Indian wedding outfits for guests in 2023. From traditional lehengas to chic Indo-Western gowns, discover the perfect attire</a:t>
            </a:r>
            <a:endParaRPr sz="800"/>
          </a:p>
          <a:p>
            <a:pPr marL="0" lvl="0" indent="0" algn="l" rtl="0">
              <a:lnSpc>
                <a:spcPct val="115000"/>
              </a:lnSpc>
              <a:spcBef>
                <a:spcPts val="400"/>
              </a:spcBef>
              <a:spcAft>
                <a:spcPts val="0"/>
              </a:spcAft>
              <a:buNone/>
            </a:pPr>
            <a:endParaRPr sz="800"/>
          </a:p>
          <a:p>
            <a:pPr marL="0" lvl="0" indent="0" algn="l" rtl="0">
              <a:lnSpc>
                <a:spcPct val="115000"/>
              </a:lnSpc>
              <a:spcBef>
                <a:spcPts val="0"/>
              </a:spcBef>
              <a:spcAft>
                <a:spcPts val="0"/>
              </a:spcAft>
              <a:buNone/>
            </a:pPr>
            <a:r>
              <a:rPr lang="en" sz="800"/>
              <a:t>Short page description appears under title, ideal length 155 – 160 characters</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EAT Algorithm, using a good mix of primary, secondary, long tails keywords at right place in the content , refer task</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Proper Image Alt Text, file name, size should be maintained, image related to content</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Interlinking blogs &amp; product pages to each other by using the right anchor tex</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Headers, footers, features, look &amp; feel – all this can be checked by doing proper competitor analysis.</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Should include proper keyword. Ideally, not be more than 60-90 characters Home/blog/blog category/Make yourself a hot cup of “CHAI”</a:t>
            </a:r>
            <a:endParaRPr sz="800"/>
          </a:p>
          <a:p>
            <a:pPr marL="0" lvl="0" indent="0" algn="l" rtl="0">
              <a:lnSpc>
                <a:spcPct val="115000"/>
              </a:lnSpc>
              <a:spcBef>
                <a:spcPts val="0"/>
              </a:spcBef>
              <a:spcAft>
                <a:spcPts val="0"/>
              </a:spcAft>
              <a:buNone/>
            </a:pPr>
            <a:endParaRPr sz="800"/>
          </a:p>
          <a:p>
            <a:pPr marL="0" lvl="0" indent="0" algn="l" rtl="0">
              <a:lnSpc>
                <a:spcPct val="115000"/>
              </a:lnSpc>
              <a:spcBef>
                <a:spcPts val="0"/>
              </a:spcBef>
              <a:spcAft>
                <a:spcPts val="0"/>
              </a:spcAft>
              <a:buNone/>
            </a:pPr>
            <a:r>
              <a:rPr lang="en" sz="800"/>
              <a:t>good hosting service, good site design theme, good content layout readable, very easy to navigate on mobile, mobile readiness , check using mobile friendly tools</a:t>
            </a:r>
            <a:br>
              <a:rPr lang="en" sz="800"/>
            </a:br>
            <a:endParaRPr sz="800"/>
          </a:p>
          <a:p>
            <a:pPr marL="0" lvl="0" indent="0" algn="l" rtl="0">
              <a:lnSpc>
                <a:spcPct val="115000"/>
              </a:lnSpc>
              <a:spcBef>
                <a:spcPts val="0"/>
              </a:spcBef>
              <a:spcAft>
                <a:spcPts val="0"/>
              </a:spcAft>
              <a:buNone/>
            </a:pPr>
            <a:r>
              <a:rPr lang="en" sz="800"/>
              <a:t>Should be able to load quickly both on web and mobile. Ideal speed is under 2-3 seconds</a:t>
            </a:r>
            <a:r>
              <a:rPr lang="en" sz="1000"/>
              <a:t>.</a:t>
            </a:r>
            <a:endParaRPr sz="1000"/>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0"/>
          <p:cNvSpPr txBox="1"/>
          <p:nvPr/>
        </p:nvSpPr>
        <p:spPr>
          <a:xfrm flipH="1">
            <a:off x="-2499634" y="634975"/>
            <a:ext cx="2190300" cy="107700"/>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endParaRPr sz="700"/>
          </a:p>
        </p:txBody>
      </p:sp>
      <p:sp>
        <p:nvSpPr>
          <p:cNvPr id="292" name="Google Shape;292;p40"/>
          <p:cNvSpPr txBox="1"/>
          <p:nvPr/>
        </p:nvSpPr>
        <p:spPr>
          <a:xfrm>
            <a:off x="676225" y="1201750"/>
            <a:ext cx="7495800" cy="991200"/>
          </a:xfrm>
          <a:prstGeom prst="rect">
            <a:avLst/>
          </a:prstGeom>
          <a:noFill/>
          <a:ln>
            <a:noFill/>
          </a:ln>
        </p:spPr>
        <p:txBody>
          <a:bodyPr spcFirstLastPara="1" wrap="square" lIns="0" tIns="0" rIns="0" bIns="0" anchor="t" anchorCtr="0">
            <a:spAutoFit/>
          </a:bodyPr>
          <a:lstStyle/>
          <a:p>
            <a:pPr marL="431800" marR="0" lvl="0" indent="-88900" algn="l" rtl="0">
              <a:lnSpc>
                <a:spcPct val="140010"/>
              </a:lnSpc>
              <a:spcBef>
                <a:spcPts val="0"/>
              </a:spcBef>
              <a:spcAft>
                <a:spcPts val="0"/>
              </a:spcAft>
              <a:buClr>
                <a:schemeClr val="dk1"/>
              </a:buClr>
              <a:buSzPts val="1100"/>
              <a:buFont typeface="Arial"/>
              <a:buNone/>
            </a:pPr>
            <a:endParaRPr sz="1300"/>
          </a:p>
          <a:p>
            <a:pPr marL="431800" marR="0" lvl="0" indent="-88900" algn="l" rtl="0">
              <a:lnSpc>
                <a:spcPct val="140010"/>
              </a:lnSpc>
              <a:spcBef>
                <a:spcPts val="0"/>
              </a:spcBef>
              <a:spcAft>
                <a:spcPts val="0"/>
              </a:spcAft>
              <a:buClr>
                <a:schemeClr val="dk1"/>
              </a:buClr>
              <a:buSzPts val="1100"/>
              <a:buFont typeface="Arial"/>
              <a:buNone/>
            </a:pPr>
            <a:endParaRPr sz="700"/>
          </a:p>
          <a:p>
            <a:pPr marL="431800" marR="0" lvl="0" indent="-88900" algn="l" rtl="0">
              <a:lnSpc>
                <a:spcPct val="140010"/>
              </a:lnSpc>
              <a:spcBef>
                <a:spcPts val="0"/>
              </a:spcBef>
              <a:spcAft>
                <a:spcPts val="0"/>
              </a:spcAft>
              <a:buClr>
                <a:schemeClr val="dk1"/>
              </a:buClr>
              <a:buSzPts val="1100"/>
              <a:buFont typeface="Arial"/>
              <a:buNone/>
            </a:pPr>
            <a:endParaRPr sz="700"/>
          </a:p>
          <a:p>
            <a:pPr marL="431800" marR="0" lvl="0" indent="-88900" algn="l" rtl="0">
              <a:lnSpc>
                <a:spcPct val="140010"/>
              </a:lnSpc>
              <a:spcBef>
                <a:spcPts val="0"/>
              </a:spcBef>
              <a:spcAft>
                <a:spcPts val="0"/>
              </a:spcAft>
              <a:buClr>
                <a:schemeClr val="dk1"/>
              </a:buClr>
              <a:buSzPts val="1100"/>
              <a:buFont typeface="Arial"/>
              <a:buNone/>
            </a:pPr>
            <a:endParaRPr sz="700"/>
          </a:p>
          <a:p>
            <a:pPr marL="431800" marR="0" lvl="0" indent="-88900" algn="l" rtl="0">
              <a:lnSpc>
                <a:spcPct val="140010"/>
              </a:lnSpc>
              <a:spcBef>
                <a:spcPts val="0"/>
              </a:spcBef>
              <a:spcAft>
                <a:spcPts val="0"/>
              </a:spcAft>
              <a:buClr>
                <a:schemeClr val="dk1"/>
              </a:buClr>
              <a:buSzPts val="1100"/>
              <a:buFont typeface="Arial"/>
              <a:buNone/>
            </a:pPr>
            <a:endParaRPr sz="700"/>
          </a:p>
          <a:p>
            <a:pPr marL="431800" marR="0" lvl="0" indent="-88900" algn="l" rtl="0">
              <a:lnSpc>
                <a:spcPct val="140010"/>
              </a:lnSpc>
              <a:spcBef>
                <a:spcPts val="0"/>
              </a:spcBef>
              <a:spcAft>
                <a:spcPts val="0"/>
              </a:spcAft>
              <a:buClr>
                <a:schemeClr val="dk1"/>
              </a:buClr>
              <a:buSzPts val="1100"/>
              <a:buFont typeface="Arial"/>
              <a:buNone/>
            </a:pPr>
            <a:endParaRPr sz="700"/>
          </a:p>
        </p:txBody>
      </p:sp>
      <p:pic>
        <p:nvPicPr>
          <p:cNvPr id="293" name="Google Shape;293;p40"/>
          <p:cNvPicPr preferRelativeResize="0"/>
          <p:nvPr/>
        </p:nvPicPr>
        <p:blipFill rotWithShape="1">
          <a:blip r:embed="rId3">
            <a:alphaModFix amt="30000"/>
          </a:blip>
          <a:srcRect/>
          <a:stretch/>
        </p:blipFill>
        <p:spPr>
          <a:xfrm>
            <a:off x="8325107" y="299976"/>
            <a:ext cx="1637788" cy="1637788"/>
          </a:xfrm>
          <a:prstGeom prst="rect">
            <a:avLst/>
          </a:prstGeom>
          <a:noFill/>
          <a:ln>
            <a:noFill/>
          </a:ln>
        </p:spPr>
      </p:pic>
      <p:pic>
        <p:nvPicPr>
          <p:cNvPr id="294" name="Google Shape;294;p40"/>
          <p:cNvPicPr preferRelativeResize="0"/>
          <p:nvPr/>
        </p:nvPicPr>
        <p:blipFill rotWithShape="1">
          <a:blip r:embed="rId3">
            <a:alphaModFix amt="80000"/>
          </a:blip>
          <a:srcRect/>
          <a:stretch/>
        </p:blipFill>
        <p:spPr>
          <a:xfrm>
            <a:off x="-35497" y="3898900"/>
            <a:ext cx="2882192" cy="2882192"/>
          </a:xfrm>
          <a:prstGeom prst="rect">
            <a:avLst/>
          </a:prstGeom>
          <a:noFill/>
          <a:ln>
            <a:noFill/>
          </a:ln>
        </p:spPr>
      </p:pic>
      <p:sp>
        <p:nvSpPr>
          <p:cNvPr id="295" name="Google Shape;295;p40"/>
          <p:cNvSpPr/>
          <p:nvPr/>
        </p:nvSpPr>
        <p:spPr>
          <a:xfrm>
            <a:off x="4230592" y="4555605"/>
            <a:ext cx="682816" cy="147089"/>
          </a:xfrm>
          <a:prstGeom prst="rect">
            <a:avLst/>
          </a:prstGeom>
          <a:solidFill>
            <a:srgbClr val="F4806B"/>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96" name="Google Shape;296;p40"/>
          <p:cNvSpPr/>
          <p:nvPr/>
        </p:nvSpPr>
        <p:spPr>
          <a:xfrm>
            <a:off x="468675" y="480700"/>
            <a:ext cx="8171400" cy="66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t>CONCLUSION </a:t>
            </a:r>
            <a:endParaRPr sz="2500" b="1"/>
          </a:p>
        </p:txBody>
      </p:sp>
      <p:sp>
        <p:nvSpPr>
          <p:cNvPr id="297" name="Google Shape;297;p40"/>
          <p:cNvSpPr/>
          <p:nvPr/>
        </p:nvSpPr>
        <p:spPr>
          <a:xfrm>
            <a:off x="714450" y="1458850"/>
            <a:ext cx="7715100" cy="350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31800" lvl="0" indent="-88900" algn="l" rtl="0">
              <a:lnSpc>
                <a:spcPct val="140010"/>
              </a:lnSpc>
              <a:spcBef>
                <a:spcPts val="0"/>
              </a:spcBef>
              <a:spcAft>
                <a:spcPts val="0"/>
              </a:spcAft>
              <a:buClr>
                <a:schemeClr val="dk1"/>
              </a:buClr>
              <a:buSzPts val="1100"/>
              <a:buFont typeface="Arial"/>
              <a:buNone/>
            </a:pPr>
            <a:r>
              <a:rPr lang="en" sz="1300">
                <a:solidFill>
                  <a:schemeClr val="dk1"/>
                </a:solidFill>
              </a:rPr>
              <a:t>To sum it up, Turbanic needs a killer SEO plan to make a name for itself online, attract more visitors to its site, and turn them into loyal customers. You can improve the website's position in search engine results by using on-page and off-page optimisation techniques. This will give your clothing company an advantage in the competitive market.</a:t>
            </a:r>
            <a:endParaRPr sz="1300">
              <a:solidFill>
                <a:schemeClr val="dk1"/>
              </a:solidFill>
            </a:endParaRPr>
          </a:p>
          <a:p>
            <a:pPr marL="431800" lvl="0" indent="-88900" algn="l" rtl="0">
              <a:lnSpc>
                <a:spcPct val="140010"/>
              </a:lnSpc>
              <a:spcBef>
                <a:spcPts val="0"/>
              </a:spcBef>
              <a:spcAft>
                <a:spcPts val="0"/>
              </a:spcAft>
              <a:buClr>
                <a:schemeClr val="dk1"/>
              </a:buClr>
              <a:buSzPts val="1100"/>
              <a:buFont typeface="Arial"/>
              <a:buNone/>
            </a:pPr>
            <a:endParaRPr sz="1300">
              <a:solidFill>
                <a:schemeClr val="dk1"/>
              </a:solidFill>
            </a:endParaRPr>
          </a:p>
          <a:p>
            <a:pPr marL="431800" lvl="0" indent="-88900" algn="l" rtl="0">
              <a:lnSpc>
                <a:spcPct val="140010"/>
              </a:lnSpc>
              <a:spcBef>
                <a:spcPts val="0"/>
              </a:spcBef>
              <a:spcAft>
                <a:spcPts val="0"/>
              </a:spcAft>
              <a:buClr>
                <a:schemeClr val="dk1"/>
              </a:buClr>
              <a:buSzPts val="1100"/>
              <a:buFont typeface="Arial"/>
              <a:buNone/>
            </a:pPr>
            <a:r>
              <a:rPr lang="en" sz="1300">
                <a:solidFill>
                  <a:schemeClr val="dk1"/>
                </a:solidFill>
              </a:rPr>
              <a:t>To get more people to visit Turbanic's website, they should focus on improving it. This means using the right words on the site, making the content enjoyable and easy to read and finding things on the site. Doing these things will help Turbanic get more clicks, keep people on the site longer, and eventually get a higher ranking on search engines. To improve its online presence, the company should also work on getting links from reliable sources, using social media effectively, and teaming up with influencers.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1"/>
          <p:cNvSpPr txBox="1"/>
          <p:nvPr/>
        </p:nvSpPr>
        <p:spPr>
          <a:xfrm>
            <a:off x="420625" y="192275"/>
            <a:ext cx="8148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p:txBody>
      </p:sp>
      <p:sp>
        <p:nvSpPr>
          <p:cNvPr id="303" name="Google Shape;303;p41"/>
          <p:cNvSpPr/>
          <p:nvPr/>
        </p:nvSpPr>
        <p:spPr>
          <a:xfrm>
            <a:off x="1117625" y="324475"/>
            <a:ext cx="7643100" cy="4074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To attract more customers to its physical store, Turbanic should prioritise local SEO. This means targeting people in the nearby area who are looking for products like theirs. In addition, to keep up with the ever-changing search engine algorithms and maintain its search rankings, it's vital for a website to monitor its SEO progress regularly, make updates as needed, and stay up-to-date on the latest industry trends.</a:t>
            </a: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Turbanic can increase its online visibility, establish brand credibility, and boost sales and revenue in the competitive clothing market by following these essential steps for a building comprehensive SEO strategy.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p:nvPr/>
        </p:nvSpPr>
        <p:spPr>
          <a:xfrm>
            <a:off x="-2932275" y="3136575"/>
            <a:ext cx="2103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Impact"/>
                <a:ea typeface="Impact"/>
                <a:cs typeface="Impact"/>
                <a:sym typeface="Impact"/>
              </a:rPr>
              <a:t>INTRODUTION</a:t>
            </a:r>
            <a:endParaRPr>
              <a:latin typeface="Impact"/>
              <a:ea typeface="Impact"/>
              <a:cs typeface="Impact"/>
              <a:sym typeface="Impact"/>
            </a:endParaRPr>
          </a:p>
        </p:txBody>
      </p:sp>
      <p:sp>
        <p:nvSpPr>
          <p:cNvPr id="141" name="Google Shape;141;p26"/>
          <p:cNvSpPr txBox="1"/>
          <p:nvPr/>
        </p:nvSpPr>
        <p:spPr>
          <a:xfrm>
            <a:off x="564825" y="1718500"/>
            <a:ext cx="7366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2" name="Google Shape;142;p26"/>
          <p:cNvSpPr/>
          <p:nvPr/>
        </p:nvSpPr>
        <p:spPr>
          <a:xfrm>
            <a:off x="516575" y="223450"/>
            <a:ext cx="3473100" cy="67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txBox="1"/>
          <p:nvPr/>
        </p:nvSpPr>
        <p:spPr>
          <a:xfrm>
            <a:off x="1059000" y="329350"/>
            <a:ext cx="2763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INTRODUCTION</a:t>
            </a:r>
            <a:endParaRPr sz="2500" b="1">
              <a:latin typeface="Calibri"/>
              <a:ea typeface="Calibri"/>
              <a:cs typeface="Calibri"/>
              <a:sym typeface="Calibri"/>
            </a:endParaRPr>
          </a:p>
        </p:txBody>
      </p:sp>
      <p:sp>
        <p:nvSpPr>
          <p:cNvPr id="144" name="Google Shape;144;p26"/>
          <p:cNvSpPr/>
          <p:nvPr/>
        </p:nvSpPr>
        <p:spPr>
          <a:xfrm>
            <a:off x="655025" y="1035600"/>
            <a:ext cx="8165400" cy="3956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txBox="1"/>
          <p:nvPr/>
        </p:nvSpPr>
        <p:spPr>
          <a:xfrm>
            <a:off x="1318625" y="1143600"/>
            <a:ext cx="7198500" cy="3848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Char char="●"/>
            </a:pPr>
            <a:r>
              <a:rPr lang="en" b="1">
                <a:solidFill>
                  <a:schemeClr val="dk1"/>
                </a:solidFill>
                <a:highlight>
                  <a:schemeClr val="lt1"/>
                </a:highlight>
              </a:rPr>
              <a:t>This project aims to achieve following objectives:</a:t>
            </a:r>
            <a:endParaRPr b="1">
              <a:solidFill>
                <a:schemeClr val="dk1"/>
              </a:solidFill>
              <a:highlight>
                <a:schemeClr val="lt1"/>
              </a:highlight>
            </a:endParaRPr>
          </a:p>
          <a:p>
            <a:pPr marL="457200" lvl="0" indent="0" algn="l" rtl="0">
              <a:spcBef>
                <a:spcPts val="0"/>
              </a:spcBef>
              <a:spcAft>
                <a:spcPts val="0"/>
              </a:spcAft>
              <a:buClr>
                <a:schemeClr val="dk1"/>
              </a:buClr>
              <a:buSzPts val="1100"/>
              <a:buFont typeface="Arial"/>
              <a:buNone/>
            </a:pPr>
            <a:endParaRPr b="1">
              <a:solidFill>
                <a:schemeClr val="dk1"/>
              </a:solidFill>
              <a:highlight>
                <a:schemeClr val="lt1"/>
              </a:highlight>
            </a:endParaRPr>
          </a:p>
          <a:p>
            <a:pPr marL="457200" lvl="0" indent="-317500" algn="l" rtl="0">
              <a:spcBef>
                <a:spcPts val="0"/>
              </a:spcBef>
              <a:spcAft>
                <a:spcPts val="0"/>
              </a:spcAft>
              <a:buClr>
                <a:schemeClr val="dk1"/>
              </a:buClr>
              <a:buSzPts val="1400"/>
              <a:buChar char="●"/>
            </a:pPr>
            <a:r>
              <a:rPr lang="en" b="1">
                <a:solidFill>
                  <a:schemeClr val="dk1"/>
                </a:solidFill>
                <a:highlight>
                  <a:schemeClr val="lt1"/>
                </a:highlight>
              </a:rPr>
              <a:t>To create a  website structure for Turbanic</a:t>
            </a:r>
            <a:endParaRPr b="1">
              <a:solidFill>
                <a:schemeClr val="dk1"/>
              </a:solidFill>
              <a:highlight>
                <a:schemeClr val="lt1"/>
              </a:highlight>
            </a:endParaRPr>
          </a:p>
          <a:p>
            <a:pPr marL="457200" lvl="0" indent="0" algn="l" rtl="0">
              <a:spcBef>
                <a:spcPts val="0"/>
              </a:spcBef>
              <a:spcAft>
                <a:spcPts val="0"/>
              </a:spcAft>
              <a:buClr>
                <a:schemeClr val="dk1"/>
              </a:buClr>
              <a:buSzPts val="1100"/>
              <a:buFont typeface="Arial"/>
              <a:buNone/>
            </a:pPr>
            <a:endParaRPr b="1">
              <a:solidFill>
                <a:schemeClr val="dk1"/>
              </a:solidFill>
              <a:highlight>
                <a:schemeClr val="lt1"/>
              </a:highlight>
            </a:endParaRPr>
          </a:p>
          <a:p>
            <a:pPr marL="457200" lvl="0" indent="-317500" algn="l" rtl="0">
              <a:spcBef>
                <a:spcPts val="0"/>
              </a:spcBef>
              <a:spcAft>
                <a:spcPts val="0"/>
              </a:spcAft>
              <a:buClr>
                <a:schemeClr val="dk1"/>
              </a:buClr>
              <a:buSzPts val="1400"/>
              <a:buChar char="●"/>
            </a:pPr>
            <a:r>
              <a:rPr lang="en" b="1">
                <a:solidFill>
                  <a:schemeClr val="dk1"/>
                </a:solidFill>
                <a:highlight>
                  <a:schemeClr val="lt1"/>
                </a:highlight>
              </a:rPr>
              <a:t>To pick up one blog page &amp; its topic, one product page, one product category page</a:t>
            </a:r>
            <a:endParaRPr b="1">
              <a:solidFill>
                <a:schemeClr val="dk1"/>
              </a:solidFill>
              <a:highlight>
                <a:schemeClr val="lt1"/>
              </a:highlight>
            </a:endParaRPr>
          </a:p>
          <a:p>
            <a:pPr marL="457200" lvl="0" indent="0" algn="l" rtl="0">
              <a:spcBef>
                <a:spcPts val="0"/>
              </a:spcBef>
              <a:spcAft>
                <a:spcPts val="0"/>
              </a:spcAft>
              <a:buClr>
                <a:schemeClr val="dk1"/>
              </a:buClr>
              <a:buSzPts val="1100"/>
              <a:buFont typeface="Arial"/>
              <a:buNone/>
            </a:pPr>
            <a:r>
              <a:rPr lang="en" b="1">
                <a:solidFill>
                  <a:schemeClr val="dk1"/>
                </a:solidFill>
                <a:highlight>
                  <a:schemeClr val="lt1"/>
                </a:highlight>
              </a:rPr>
              <a:t>                                        </a:t>
            </a:r>
            <a:endParaRPr b="1">
              <a:solidFill>
                <a:schemeClr val="dk1"/>
              </a:solidFill>
              <a:highlight>
                <a:schemeClr val="lt1"/>
              </a:highlight>
            </a:endParaRPr>
          </a:p>
          <a:p>
            <a:pPr marL="457200" lvl="0" indent="-317500" algn="l" rtl="0">
              <a:spcBef>
                <a:spcPts val="0"/>
              </a:spcBef>
              <a:spcAft>
                <a:spcPts val="0"/>
              </a:spcAft>
              <a:buClr>
                <a:schemeClr val="dk1"/>
              </a:buClr>
              <a:buSzPts val="1400"/>
              <a:buChar char="●"/>
            </a:pPr>
            <a:r>
              <a:rPr lang="en" b="1">
                <a:solidFill>
                  <a:schemeClr val="dk1"/>
                </a:solidFill>
                <a:highlight>
                  <a:schemeClr val="lt1"/>
                </a:highlight>
              </a:rPr>
              <a:t>To create the content structure for these 3 page  To do detailed keyword research for each page</a:t>
            </a:r>
            <a:endParaRPr b="1">
              <a:solidFill>
                <a:schemeClr val="dk1"/>
              </a:solidFill>
              <a:highlight>
                <a:schemeClr val="lt1"/>
              </a:highlight>
            </a:endParaRPr>
          </a:p>
          <a:p>
            <a:pPr marL="457200" lvl="0" indent="0" algn="l" rtl="0">
              <a:spcBef>
                <a:spcPts val="0"/>
              </a:spcBef>
              <a:spcAft>
                <a:spcPts val="0"/>
              </a:spcAft>
              <a:buClr>
                <a:schemeClr val="dk1"/>
              </a:buClr>
              <a:buSzPts val="1100"/>
              <a:buFont typeface="Arial"/>
              <a:buNone/>
            </a:pPr>
            <a:endParaRPr b="1">
              <a:solidFill>
                <a:schemeClr val="dk1"/>
              </a:solidFill>
              <a:highlight>
                <a:schemeClr val="lt1"/>
              </a:highlight>
            </a:endParaRPr>
          </a:p>
          <a:p>
            <a:pPr marL="457200" lvl="0" indent="-317500" algn="l" rtl="0">
              <a:spcBef>
                <a:spcPts val="0"/>
              </a:spcBef>
              <a:spcAft>
                <a:spcPts val="0"/>
              </a:spcAft>
              <a:buClr>
                <a:schemeClr val="dk1"/>
              </a:buClr>
              <a:buSzPts val="1400"/>
              <a:buChar char="●"/>
            </a:pPr>
            <a:r>
              <a:rPr lang="en" b="1">
                <a:solidFill>
                  <a:schemeClr val="dk1"/>
                </a:solidFill>
                <a:highlight>
                  <a:schemeClr val="lt1"/>
                </a:highlight>
              </a:rPr>
              <a:t>To list down all the important On-page elements of the 3 pages </a:t>
            </a:r>
            <a:endParaRPr b="1">
              <a:solidFill>
                <a:schemeClr val="dk1"/>
              </a:solidFill>
              <a:highlight>
                <a:schemeClr val="lt1"/>
              </a:highlight>
            </a:endParaRPr>
          </a:p>
          <a:p>
            <a:pPr marL="457200" lvl="0" indent="0" algn="l" rtl="0">
              <a:spcBef>
                <a:spcPts val="0"/>
              </a:spcBef>
              <a:spcAft>
                <a:spcPts val="0"/>
              </a:spcAft>
              <a:buClr>
                <a:schemeClr val="dk1"/>
              </a:buClr>
              <a:buSzPts val="1100"/>
              <a:buFont typeface="Arial"/>
              <a:buNone/>
            </a:pPr>
            <a:endParaRPr b="1">
              <a:solidFill>
                <a:schemeClr val="dk1"/>
              </a:solidFill>
              <a:highlight>
                <a:schemeClr val="lt1"/>
              </a:highlight>
            </a:endParaRPr>
          </a:p>
          <a:p>
            <a:pPr marL="457200" lvl="0" indent="-317500" algn="l" rtl="0">
              <a:spcBef>
                <a:spcPts val="0"/>
              </a:spcBef>
              <a:spcAft>
                <a:spcPts val="0"/>
              </a:spcAft>
              <a:buClr>
                <a:schemeClr val="dk1"/>
              </a:buClr>
              <a:buSzPts val="1400"/>
              <a:buChar char="●"/>
            </a:pPr>
            <a:r>
              <a:rPr lang="en" b="1">
                <a:solidFill>
                  <a:schemeClr val="dk1"/>
                </a:solidFill>
                <a:highlight>
                  <a:schemeClr val="lt1"/>
                </a:highlight>
              </a:rPr>
              <a:t>To do a competitive analysis and tell us the top pages, to</a:t>
            </a:r>
            <a:endParaRPr b="1">
              <a:solidFill>
                <a:schemeClr val="dk1"/>
              </a:solidFill>
              <a:highlight>
                <a:schemeClr val="lt1"/>
              </a:highlight>
              <a:latin typeface="Calibri"/>
              <a:ea typeface="Calibri"/>
              <a:cs typeface="Calibri"/>
              <a:sym typeface="Calibri"/>
            </a:endParaRPr>
          </a:p>
          <a:p>
            <a:pPr marL="457200" lvl="0" indent="-317500" algn="l" rtl="0">
              <a:spcBef>
                <a:spcPts val="0"/>
              </a:spcBef>
              <a:spcAft>
                <a:spcPts val="0"/>
              </a:spcAft>
              <a:buClr>
                <a:schemeClr val="dk1"/>
              </a:buClr>
              <a:buSzPts val="1400"/>
              <a:buChar char="●"/>
            </a:pPr>
            <a:r>
              <a:rPr lang="en" b="1">
                <a:solidFill>
                  <a:schemeClr val="dk1"/>
                </a:solidFill>
                <a:highlight>
                  <a:schemeClr val="lt1"/>
                </a:highlight>
              </a:rPr>
              <a:t>p ranking keywords for the brand.</a:t>
            </a:r>
            <a:endParaRPr b="1">
              <a:solidFill>
                <a:schemeClr val="dk1"/>
              </a:solidFill>
              <a:highlight>
                <a:schemeClr val="lt1"/>
              </a:highlight>
            </a:endParaRPr>
          </a:p>
          <a:p>
            <a:pPr marL="457200" lvl="0" indent="0" algn="l" rtl="0">
              <a:spcBef>
                <a:spcPts val="0"/>
              </a:spcBef>
              <a:spcAft>
                <a:spcPts val="0"/>
              </a:spcAft>
              <a:buClr>
                <a:schemeClr val="dk1"/>
              </a:buClr>
              <a:buSzPts val="1100"/>
              <a:buFont typeface="Arial"/>
              <a:buNone/>
            </a:pPr>
            <a:endParaRPr b="1">
              <a:solidFill>
                <a:schemeClr val="dk1"/>
              </a:solidFill>
              <a:highlight>
                <a:schemeClr val="lt1"/>
              </a:highlight>
            </a:endParaRPr>
          </a:p>
          <a:p>
            <a:pPr marL="457200" lvl="0" indent="-317500" algn="l" rtl="0">
              <a:spcBef>
                <a:spcPts val="0"/>
              </a:spcBef>
              <a:spcAft>
                <a:spcPts val="0"/>
              </a:spcAft>
              <a:buClr>
                <a:schemeClr val="dk1"/>
              </a:buClr>
              <a:buSzPts val="1400"/>
              <a:buChar char="●"/>
            </a:pPr>
            <a:r>
              <a:rPr lang="en" b="1">
                <a:solidFill>
                  <a:schemeClr val="dk1"/>
                </a:solidFill>
                <a:highlight>
                  <a:schemeClr val="lt1"/>
                </a:highlight>
              </a:rPr>
              <a:t>Write a 300-word paragraph on the blog topic that you've picked up by using keywords</a:t>
            </a:r>
            <a:endParaRPr b="1">
              <a:solidFill>
                <a:schemeClr val="dk1"/>
              </a:solidFill>
              <a:highlight>
                <a:schemeClr val="lt1"/>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p:nvPr/>
        </p:nvSpPr>
        <p:spPr>
          <a:xfrm>
            <a:off x="-1779548" y="3399000"/>
            <a:ext cx="1637700" cy="107700"/>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endParaRPr sz="700"/>
          </a:p>
        </p:txBody>
      </p:sp>
      <p:sp>
        <p:nvSpPr>
          <p:cNvPr id="151" name="Google Shape;151;p27"/>
          <p:cNvSpPr txBox="1"/>
          <p:nvPr/>
        </p:nvSpPr>
        <p:spPr>
          <a:xfrm>
            <a:off x="-1237800" y="3905700"/>
            <a:ext cx="1165800" cy="22503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sz="1500" b="1">
              <a:solidFill>
                <a:schemeClr val="dk1"/>
              </a:solidFill>
              <a:highlight>
                <a:schemeClr val="lt1"/>
              </a:highlight>
            </a:endParaRPr>
          </a:p>
          <a:p>
            <a:pPr marL="0" marR="0" lvl="0" indent="0" algn="l" rtl="0">
              <a:lnSpc>
                <a:spcPct val="140000"/>
              </a:lnSpc>
              <a:spcBef>
                <a:spcPts val="0"/>
              </a:spcBef>
              <a:spcAft>
                <a:spcPts val="0"/>
              </a:spcAft>
              <a:buClr>
                <a:schemeClr val="dk1"/>
              </a:buClr>
              <a:buSzPts val="1100"/>
              <a:buFont typeface="Arial"/>
              <a:buNone/>
            </a:pPr>
            <a:endParaRPr sz="1500">
              <a:solidFill>
                <a:schemeClr val="dk1"/>
              </a:solidFill>
              <a:highlight>
                <a:schemeClr val="lt1"/>
              </a:highlight>
            </a:endParaRPr>
          </a:p>
          <a:p>
            <a:pPr marL="0" marR="0" lvl="0" indent="0" algn="l" rtl="0">
              <a:lnSpc>
                <a:spcPct val="140000"/>
              </a:lnSpc>
              <a:spcBef>
                <a:spcPts val="0"/>
              </a:spcBef>
              <a:spcAft>
                <a:spcPts val="0"/>
              </a:spcAft>
              <a:buClr>
                <a:schemeClr val="dk1"/>
              </a:buClr>
              <a:buSzPts val="1100"/>
              <a:buFont typeface="Arial"/>
              <a:buNone/>
            </a:pPr>
            <a:endParaRPr sz="1500">
              <a:solidFill>
                <a:schemeClr val="dk1"/>
              </a:solidFill>
              <a:highlight>
                <a:schemeClr val="lt1"/>
              </a:highlight>
            </a:endParaRPr>
          </a:p>
          <a:p>
            <a:pPr marL="0" marR="0" lvl="0" indent="0" algn="l" rtl="0">
              <a:lnSpc>
                <a:spcPct val="140000"/>
              </a:lnSpc>
              <a:spcBef>
                <a:spcPts val="0"/>
              </a:spcBef>
              <a:spcAft>
                <a:spcPts val="0"/>
              </a:spcAft>
              <a:buNone/>
            </a:pPr>
            <a:endParaRPr sz="1600"/>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p:txBody>
      </p:sp>
      <p:pic>
        <p:nvPicPr>
          <p:cNvPr id="152" name="Google Shape;152;p27"/>
          <p:cNvPicPr preferRelativeResize="0"/>
          <p:nvPr/>
        </p:nvPicPr>
        <p:blipFill rotWithShape="1">
          <a:blip r:embed="rId3">
            <a:alphaModFix amt="30000"/>
          </a:blip>
          <a:srcRect/>
          <a:stretch/>
        </p:blipFill>
        <p:spPr>
          <a:xfrm>
            <a:off x="6991863" y="392308"/>
            <a:ext cx="1637788" cy="1637788"/>
          </a:xfrm>
          <a:prstGeom prst="rect">
            <a:avLst/>
          </a:prstGeom>
          <a:noFill/>
          <a:ln>
            <a:noFill/>
          </a:ln>
        </p:spPr>
      </p:pic>
      <p:sp>
        <p:nvSpPr>
          <p:cNvPr id="153" name="Google Shape;153;p27"/>
          <p:cNvSpPr/>
          <p:nvPr/>
        </p:nvSpPr>
        <p:spPr>
          <a:xfrm>
            <a:off x="348500" y="276400"/>
            <a:ext cx="3917700" cy="84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txBox="1"/>
          <p:nvPr/>
        </p:nvSpPr>
        <p:spPr>
          <a:xfrm>
            <a:off x="444650" y="396575"/>
            <a:ext cx="3665400" cy="569400"/>
          </a:xfrm>
          <a:prstGeom prst="rect">
            <a:avLst/>
          </a:prstGeom>
          <a:noFill/>
          <a:ln>
            <a:noFill/>
          </a:ln>
        </p:spPr>
        <p:txBody>
          <a:bodyPr spcFirstLastPara="1" wrap="square" lIns="91425" tIns="91425" rIns="91425" bIns="91425" anchor="t" anchorCtr="0">
            <a:spAutoFit/>
          </a:bodyPr>
          <a:lstStyle/>
          <a:p>
            <a:pPr marL="0" lvl="0" indent="0" algn="l" rtl="0">
              <a:lnSpc>
                <a:spcPct val="140008"/>
              </a:lnSpc>
              <a:spcBef>
                <a:spcPts val="0"/>
              </a:spcBef>
              <a:spcAft>
                <a:spcPts val="0"/>
              </a:spcAft>
              <a:buClr>
                <a:schemeClr val="dk1"/>
              </a:buClr>
              <a:buFont typeface="Arial"/>
              <a:buNone/>
            </a:pPr>
            <a:r>
              <a:rPr lang="en" sz="2500">
                <a:solidFill>
                  <a:srgbClr val="504C44"/>
                </a:solidFill>
                <a:latin typeface="Play"/>
                <a:ea typeface="Play"/>
                <a:cs typeface="Play"/>
                <a:sym typeface="Play"/>
              </a:rPr>
              <a:t>PROBLEM STATEMENT</a:t>
            </a:r>
            <a:endParaRPr>
              <a:latin typeface="Calibri"/>
              <a:ea typeface="Calibri"/>
              <a:cs typeface="Calibri"/>
              <a:sym typeface="Calibri"/>
            </a:endParaRPr>
          </a:p>
        </p:txBody>
      </p:sp>
      <p:sp>
        <p:nvSpPr>
          <p:cNvPr id="155" name="Google Shape;155;p27"/>
          <p:cNvSpPr/>
          <p:nvPr/>
        </p:nvSpPr>
        <p:spPr>
          <a:xfrm>
            <a:off x="745075" y="1273850"/>
            <a:ext cx="7955700" cy="3773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p:nvPr/>
        </p:nvSpPr>
        <p:spPr>
          <a:xfrm>
            <a:off x="961400" y="1418075"/>
            <a:ext cx="7114500" cy="332460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0"/>
              </a:spcBef>
              <a:spcAft>
                <a:spcPts val="0"/>
              </a:spcAft>
              <a:buClr>
                <a:schemeClr val="dk1"/>
              </a:buClr>
              <a:buFont typeface="Arial"/>
              <a:buNone/>
            </a:pPr>
            <a:r>
              <a:rPr lang="en" sz="1500" b="1">
                <a:solidFill>
                  <a:schemeClr val="dk1"/>
                </a:solidFill>
                <a:highlight>
                  <a:schemeClr val="lt1"/>
                </a:highlight>
              </a:rPr>
              <a:t>Turbanic is a new apparel brand that promises to provide high-quality items at reasonable pricing. By optimising their website for search engines and informing consumers about the business, the brand hopes to rank higher on search engine results pages.</a:t>
            </a:r>
            <a:endParaRPr sz="1500" b="1">
              <a:solidFill>
                <a:schemeClr val="dk1"/>
              </a:solidFill>
              <a:highlight>
                <a:schemeClr val="lt1"/>
              </a:highlight>
            </a:endParaRPr>
          </a:p>
          <a:p>
            <a:pPr marL="0" lvl="0" indent="0" algn="l" rtl="0">
              <a:lnSpc>
                <a:spcPct val="140000"/>
              </a:lnSpc>
              <a:spcBef>
                <a:spcPts val="0"/>
              </a:spcBef>
              <a:spcAft>
                <a:spcPts val="0"/>
              </a:spcAft>
              <a:buClr>
                <a:schemeClr val="dk1"/>
              </a:buClr>
              <a:buFont typeface="Arial"/>
              <a:buNone/>
            </a:pPr>
            <a:endParaRPr sz="1500" b="1">
              <a:solidFill>
                <a:schemeClr val="dk1"/>
              </a:solidFill>
              <a:highlight>
                <a:schemeClr val="lt1"/>
              </a:highlight>
            </a:endParaRPr>
          </a:p>
          <a:p>
            <a:pPr marL="0" lvl="0" indent="0" algn="l" rtl="0">
              <a:lnSpc>
                <a:spcPct val="140000"/>
              </a:lnSpc>
              <a:spcBef>
                <a:spcPts val="0"/>
              </a:spcBef>
              <a:spcAft>
                <a:spcPts val="0"/>
              </a:spcAft>
              <a:buClr>
                <a:schemeClr val="dk1"/>
              </a:buClr>
              <a:buFont typeface="Arial"/>
              <a:buNone/>
            </a:pPr>
            <a:r>
              <a:rPr lang="en" sz="1500" b="1">
                <a:solidFill>
                  <a:schemeClr val="dk1"/>
                </a:solidFill>
                <a:highlight>
                  <a:schemeClr val="lt1"/>
                </a:highlight>
              </a:rPr>
              <a:t>The pain problems are that this brand is a startup, therefore their major objective is to raise brand awareness and gain as many consumers as possible, and because they are new to the market, their key pain point is how to rank higher on search engines when so many competitors already exist.</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p:nvPr/>
        </p:nvSpPr>
        <p:spPr>
          <a:xfrm>
            <a:off x="-2847712" y="1634250"/>
            <a:ext cx="2581500" cy="107700"/>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endParaRPr sz="700"/>
          </a:p>
        </p:txBody>
      </p:sp>
      <p:sp>
        <p:nvSpPr>
          <p:cNvPr id="162" name="Google Shape;162;p28"/>
          <p:cNvSpPr txBox="1"/>
          <p:nvPr/>
        </p:nvSpPr>
        <p:spPr>
          <a:xfrm>
            <a:off x="-6708200" y="3221724"/>
            <a:ext cx="5794800" cy="6651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 sz="1800" b="1">
                <a:solidFill>
                  <a:schemeClr val="lt1"/>
                </a:solidFill>
              </a:rPr>
              <a:t>a website   structure Create a website   structure eate a website   structure </a:t>
            </a:r>
            <a:endParaRPr sz="1600" b="0" i="0" u="none" strike="noStrike" cap="none">
              <a:solidFill>
                <a:srgbClr val="000000"/>
              </a:solidFill>
              <a:latin typeface="Arial"/>
              <a:ea typeface="Arial"/>
              <a:cs typeface="Arial"/>
              <a:sym typeface="Arial"/>
            </a:endParaRPr>
          </a:p>
        </p:txBody>
      </p:sp>
      <p:pic>
        <p:nvPicPr>
          <p:cNvPr id="163" name="Google Shape;163;p28"/>
          <p:cNvPicPr preferRelativeResize="0"/>
          <p:nvPr/>
        </p:nvPicPr>
        <p:blipFill rotWithShape="1">
          <a:blip r:embed="rId3">
            <a:alphaModFix amt="30000"/>
          </a:blip>
          <a:srcRect/>
          <a:stretch/>
        </p:blipFill>
        <p:spPr>
          <a:xfrm>
            <a:off x="6991863" y="392308"/>
            <a:ext cx="1637788" cy="1637788"/>
          </a:xfrm>
          <a:prstGeom prst="rect">
            <a:avLst/>
          </a:prstGeom>
          <a:noFill/>
          <a:ln>
            <a:noFill/>
          </a:ln>
        </p:spPr>
      </p:pic>
      <p:sp>
        <p:nvSpPr>
          <p:cNvPr id="164" name="Google Shape;164;p28"/>
          <p:cNvSpPr/>
          <p:nvPr/>
        </p:nvSpPr>
        <p:spPr>
          <a:xfrm>
            <a:off x="672975" y="276400"/>
            <a:ext cx="3076500" cy="745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8"/>
          <p:cNvSpPr txBox="1"/>
          <p:nvPr/>
        </p:nvSpPr>
        <p:spPr>
          <a:xfrm>
            <a:off x="889300" y="372550"/>
            <a:ext cx="2499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OBJECTIVES</a:t>
            </a:r>
            <a:endParaRPr sz="2500" b="1">
              <a:latin typeface="Calibri"/>
              <a:ea typeface="Calibri"/>
              <a:cs typeface="Calibri"/>
              <a:sym typeface="Calibri"/>
            </a:endParaRPr>
          </a:p>
        </p:txBody>
      </p:sp>
      <p:sp>
        <p:nvSpPr>
          <p:cNvPr id="166" name="Google Shape;166;p28"/>
          <p:cNvSpPr/>
          <p:nvPr/>
        </p:nvSpPr>
        <p:spPr>
          <a:xfrm>
            <a:off x="1706500" y="1382025"/>
            <a:ext cx="1886700" cy="112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t>01</a:t>
            </a:r>
            <a:endParaRPr sz="1600"/>
          </a:p>
          <a:p>
            <a:pPr marL="0" lvl="0" indent="0" algn="l" rtl="0">
              <a:spcBef>
                <a:spcPts val="0"/>
              </a:spcBef>
              <a:spcAft>
                <a:spcPts val="0"/>
              </a:spcAft>
              <a:buNone/>
            </a:pPr>
            <a:r>
              <a:rPr lang="en" sz="1600">
                <a:highlight>
                  <a:schemeClr val="lt1"/>
                </a:highlight>
              </a:rPr>
              <a:t>Create a website structure</a:t>
            </a:r>
            <a:endParaRPr sz="1600">
              <a:highlight>
                <a:schemeClr val="lt1"/>
              </a:highlight>
            </a:endParaRPr>
          </a:p>
        </p:txBody>
      </p:sp>
      <p:sp>
        <p:nvSpPr>
          <p:cNvPr id="167" name="Google Shape;167;p28"/>
          <p:cNvSpPr/>
          <p:nvPr/>
        </p:nvSpPr>
        <p:spPr>
          <a:xfrm>
            <a:off x="1706500" y="2951600"/>
            <a:ext cx="1886700" cy="112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t>04</a:t>
            </a:r>
            <a:endParaRPr sz="1600"/>
          </a:p>
          <a:p>
            <a:pPr marL="0" lvl="0" indent="0" algn="l" rtl="0">
              <a:spcBef>
                <a:spcPts val="0"/>
              </a:spcBef>
              <a:spcAft>
                <a:spcPts val="0"/>
              </a:spcAft>
              <a:buNone/>
            </a:pPr>
            <a:r>
              <a:rPr lang="en" sz="1600">
                <a:highlight>
                  <a:schemeClr val="lt1"/>
                </a:highlight>
              </a:rPr>
              <a:t>Competitive Analysis</a:t>
            </a:r>
            <a:endParaRPr sz="1600">
              <a:highlight>
                <a:schemeClr val="lt1"/>
              </a:highlight>
            </a:endParaRPr>
          </a:p>
        </p:txBody>
      </p:sp>
      <p:sp>
        <p:nvSpPr>
          <p:cNvPr id="168" name="Google Shape;168;p28"/>
          <p:cNvSpPr/>
          <p:nvPr/>
        </p:nvSpPr>
        <p:spPr>
          <a:xfrm>
            <a:off x="3837975" y="1081725"/>
            <a:ext cx="1886700" cy="112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highlight>
                  <a:schemeClr val="lt1"/>
                </a:highlight>
              </a:rPr>
              <a:t>02 </a:t>
            </a:r>
            <a:endParaRPr sz="1600">
              <a:solidFill>
                <a:schemeClr val="dk1"/>
              </a:solidFill>
              <a:highlight>
                <a:schemeClr val="lt1"/>
              </a:highlight>
            </a:endParaRPr>
          </a:p>
          <a:p>
            <a:pPr marL="0" lvl="0" indent="0" algn="l" rtl="0">
              <a:spcBef>
                <a:spcPts val="0"/>
              </a:spcBef>
              <a:spcAft>
                <a:spcPts val="0"/>
              </a:spcAft>
              <a:buNone/>
            </a:pPr>
            <a:r>
              <a:rPr lang="en" sz="1600">
                <a:solidFill>
                  <a:schemeClr val="dk1"/>
                </a:solidFill>
                <a:highlight>
                  <a:schemeClr val="lt1"/>
                </a:highlight>
              </a:rPr>
              <a:t>Come up with the Topic Ideas</a:t>
            </a:r>
            <a:endParaRPr sz="1600">
              <a:solidFill>
                <a:schemeClr val="dk1"/>
              </a:solidFill>
              <a:highlight>
                <a:schemeClr val="lt1"/>
              </a:highlight>
            </a:endParaRPr>
          </a:p>
        </p:txBody>
      </p:sp>
      <p:sp>
        <p:nvSpPr>
          <p:cNvPr id="169" name="Google Shape;169;p28"/>
          <p:cNvSpPr/>
          <p:nvPr/>
        </p:nvSpPr>
        <p:spPr>
          <a:xfrm>
            <a:off x="5969450" y="1382025"/>
            <a:ext cx="1886700" cy="112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t>03</a:t>
            </a:r>
            <a:endParaRPr sz="1600"/>
          </a:p>
          <a:p>
            <a:pPr marL="0" lvl="0" indent="0" algn="l" rtl="0">
              <a:spcBef>
                <a:spcPts val="0"/>
              </a:spcBef>
              <a:spcAft>
                <a:spcPts val="0"/>
              </a:spcAft>
              <a:buNone/>
            </a:pPr>
            <a:r>
              <a:rPr lang="en" sz="1600">
                <a:highlight>
                  <a:schemeClr val="lt1"/>
                </a:highlight>
              </a:rPr>
              <a:t>Content structure</a:t>
            </a:r>
            <a:endParaRPr sz="1600">
              <a:highlight>
                <a:schemeClr val="lt1"/>
              </a:highlight>
            </a:endParaRPr>
          </a:p>
        </p:txBody>
      </p:sp>
      <p:sp>
        <p:nvSpPr>
          <p:cNvPr id="170" name="Google Shape;170;p28"/>
          <p:cNvSpPr/>
          <p:nvPr/>
        </p:nvSpPr>
        <p:spPr>
          <a:xfrm>
            <a:off x="3749475" y="2600375"/>
            <a:ext cx="1886700" cy="112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t>05</a:t>
            </a:r>
            <a:endParaRPr sz="1600"/>
          </a:p>
          <a:p>
            <a:pPr marL="0" lvl="0" indent="0" algn="l" rtl="0">
              <a:spcBef>
                <a:spcPts val="0"/>
              </a:spcBef>
              <a:spcAft>
                <a:spcPts val="0"/>
              </a:spcAft>
              <a:buNone/>
            </a:pPr>
            <a:r>
              <a:rPr lang="en" sz="1600">
                <a:highlight>
                  <a:schemeClr val="lt1"/>
                </a:highlight>
              </a:rPr>
              <a:t>Keyword Research</a:t>
            </a:r>
            <a:endParaRPr sz="1600">
              <a:highlight>
                <a:schemeClr val="lt1"/>
              </a:highlight>
            </a:endParaRPr>
          </a:p>
        </p:txBody>
      </p:sp>
      <p:sp>
        <p:nvSpPr>
          <p:cNvPr id="171" name="Google Shape;171;p28"/>
          <p:cNvSpPr/>
          <p:nvPr/>
        </p:nvSpPr>
        <p:spPr>
          <a:xfrm>
            <a:off x="5881500" y="2843425"/>
            <a:ext cx="1886700" cy="112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t>06</a:t>
            </a:r>
            <a:endParaRPr sz="1600"/>
          </a:p>
          <a:p>
            <a:pPr marL="0" lvl="0" indent="0" algn="l" rtl="0">
              <a:spcBef>
                <a:spcPts val="0"/>
              </a:spcBef>
              <a:spcAft>
                <a:spcPts val="0"/>
              </a:spcAft>
              <a:buNone/>
            </a:pPr>
            <a:r>
              <a:rPr lang="en" sz="1600">
                <a:highlight>
                  <a:schemeClr val="lt1"/>
                </a:highlight>
              </a:rPr>
              <a:t>On-page Elements</a:t>
            </a:r>
            <a:endParaRPr sz="1600">
              <a:highlight>
                <a:schemeClr val="lt1"/>
              </a:highlight>
            </a:endParaRPr>
          </a:p>
        </p:txBody>
      </p:sp>
      <p:sp>
        <p:nvSpPr>
          <p:cNvPr id="172" name="Google Shape;172;p28"/>
          <p:cNvSpPr/>
          <p:nvPr/>
        </p:nvSpPr>
        <p:spPr>
          <a:xfrm>
            <a:off x="3749475" y="4014000"/>
            <a:ext cx="1886700" cy="1129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a:t>07</a:t>
            </a:r>
            <a:endParaRPr sz="1600"/>
          </a:p>
          <a:p>
            <a:pPr marL="0" lvl="0" indent="0" algn="l" rtl="0">
              <a:spcBef>
                <a:spcPts val="0"/>
              </a:spcBef>
              <a:spcAft>
                <a:spcPts val="0"/>
              </a:spcAft>
              <a:buNone/>
            </a:pPr>
            <a:r>
              <a:rPr lang="en" sz="1600">
                <a:highlight>
                  <a:schemeClr val="lt1"/>
                </a:highlight>
              </a:rPr>
              <a:t>Example Blog</a:t>
            </a:r>
            <a:endParaRPr sz="1600">
              <a:highlight>
                <a:schemeClr val="lt1"/>
              </a:highlight>
            </a:endParaRPr>
          </a:p>
        </p:txBody>
      </p:sp>
      <p:sp>
        <p:nvSpPr>
          <p:cNvPr id="173" name="Google Shape;173;p28"/>
          <p:cNvSpPr txBox="1"/>
          <p:nvPr/>
        </p:nvSpPr>
        <p:spPr>
          <a:xfrm>
            <a:off x="1910775" y="1490175"/>
            <a:ext cx="1478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4" name="Google Shape;174;p28"/>
          <p:cNvSpPr txBox="1"/>
          <p:nvPr/>
        </p:nvSpPr>
        <p:spPr>
          <a:xfrm>
            <a:off x="4134025" y="1213775"/>
            <a:ext cx="133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5" name="Google Shape;175;p28"/>
          <p:cNvSpPr txBox="1"/>
          <p:nvPr/>
        </p:nvSpPr>
        <p:spPr>
          <a:xfrm>
            <a:off x="1994925" y="1626600"/>
            <a:ext cx="118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p:nvPr/>
        </p:nvSpPr>
        <p:spPr>
          <a:xfrm>
            <a:off x="-1610353" y="466725"/>
            <a:ext cx="300600" cy="10770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endParaRPr sz="700"/>
          </a:p>
        </p:txBody>
      </p:sp>
      <p:sp>
        <p:nvSpPr>
          <p:cNvPr id="181" name="Google Shape;181;p29"/>
          <p:cNvSpPr txBox="1"/>
          <p:nvPr/>
        </p:nvSpPr>
        <p:spPr>
          <a:xfrm>
            <a:off x="891007" y="1472901"/>
            <a:ext cx="7362000" cy="1077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sz="700"/>
          </a:p>
        </p:txBody>
      </p:sp>
      <p:pic>
        <p:nvPicPr>
          <p:cNvPr id="182" name="Google Shape;182;p29"/>
          <p:cNvPicPr preferRelativeResize="0"/>
          <p:nvPr/>
        </p:nvPicPr>
        <p:blipFill rotWithShape="1">
          <a:blip r:embed="rId3">
            <a:alphaModFix amt="30000"/>
          </a:blip>
          <a:srcRect/>
          <a:stretch/>
        </p:blipFill>
        <p:spPr>
          <a:xfrm>
            <a:off x="8325107" y="-102974"/>
            <a:ext cx="1637788" cy="1637788"/>
          </a:xfrm>
          <a:prstGeom prst="rect">
            <a:avLst/>
          </a:prstGeom>
          <a:noFill/>
          <a:ln>
            <a:noFill/>
          </a:ln>
        </p:spPr>
      </p:pic>
      <p:sp>
        <p:nvSpPr>
          <p:cNvPr id="183" name="Google Shape;183;p29"/>
          <p:cNvSpPr/>
          <p:nvPr/>
        </p:nvSpPr>
        <p:spPr>
          <a:xfrm>
            <a:off x="4230592" y="4678063"/>
            <a:ext cx="682816" cy="147089"/>
          </a:xfrm>
          <a:prstGeom prst="rect">
            <a:avLst/>
          </a:prstGeom>
          <a:solidFill>
            <a:srgbClr val="F4806B"/>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184" name="Google Shape;184;p29"/>
          <p:cNvPicPr preferRelativeResize="0"/>
          <p:nvPr/>
        </p:nvPicPr>
        <p:blipFill>
          <a:blip r:embed="rId4">
            <a:alphaModFix/>
          </a:blip>
          <a:stretch>
            <a:fillRect/>
          </a:stretch>
        </p:blipFill>
        <p:spPr>
          <a:xfrm>
            <a:off x="950225" y="991625"/>
            <a:ext cx="7104549" cy="3552274"/>
          </a:xfrm>
          <a:prstGeom prst="rect">
            <a:avLst/>
          </a:prstGeom>
          <a:noFill/>
          <a:ln>
            <a:noFill/>
          </a:ln>
        </p:spPr>
      </p:pic>
      <p:sp>
        <p:nvSpPr>
          <p:cNvPr id="185" name="Google Shape;185;p29"/>
          <p:cNvSpPr/>
          <p:nvPr/>
        </p:nvSpPr>
        <p:spPr>
          <a:xfrm>
            <a:off x="444650" y="144200"/>
            <a:ext cx="8086800" cy="66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40008"/>
              </a:lnSpc>
              <a:spcBef>
                <a:spcPts val="0"/>
              </a:spcBef>
              <a:spcAft>
                <a:spcPts val="0"/>
              </a:spcAft>
              <a:buClr>
                <a:schemeClr val="dk1"/>
              </a:buClr>
              <a:buFont typeface="Arial"/>
              <a:buNone/>
            </a:pPr>
            <a:r>
              <a:rPr lang="en" sz="2500" b="1">
                <a:solidFill>
                  <a:srgbClr val="504C44"/>
                </a:solidFill>
                <a:latin typeface="Play"/>
                <a:ea typeface="Play"/>
                <a:cs typeface="Play"/>
                <a:sym typeface="Play"/>
              </a:rPr>
              <a:t>TASK 1 - CREATE A WEBSITE STRUCTURE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p:nvPr/>
        </p:nvSpPr>
        <p:spPr>
          <a:xfrm>
            <a:off x="-4901628" y="411225"/>
            <a:ext cx="4550400" cy="107700"/>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endParaRPr sz="700"/>
          </a:p>
        </p:txBody>
      </p:sp>
      <p:sp>
        <p:nvSpPr>
          <p:cNvPr id="191" name="Google Shape;191;p30"/>
          <p:cNvSpPr txBox="1"/>
          <p:nvPr/>
        </p:nvSpPr>
        <p:spPr>
          <a:xfrm>
            <a:off x="1405599" y="1501775"/>
            <a:ext cx="6332700" cy="3078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 sz="2000" b="0" i="0" u="none" strike="noStrike" cap="none">
                <a:solidFill>
                  <a:srgbClr val="000000"/>
                </a:solidFill>
                <a:latin typeface="Arial"/>
                <a:ea typeface="Arial"/>
                <a:cs typeface="Arial"/>
                <a:sym typeface="Arial"/>
              </a:rPr>
              <a:t>.</a:t>
            </a:r>
            <a:endParaRPr sz="700"/>
          </a:p>
        </p:txBody>
      </p:sp>
      <p:pic>
        <p:nvPicPr>
          <p:cNvPr id="192" name="Google Shape;192;p30"/>
          <p:cNvPicPr preferRelativeResize="0"/>
          <p:nvPr/>
        </p:nvPicPr>
        <p:blipFill rotWithShape="1">
          <a:blip r:embed="rId3">
            <a:alphaModFix amt="30000"/>
          </a:blip>
          <a:srcRect/>
          <a:stretch/>
        </p:blipFill>
        <p:spPr>
          <a:xfrm>
            <a:off x="8325107" y="-102974"/>
            <a:ext cx="1637787" cy="1637787"/>
          </a:xfrm>
          <a:prstGeom prst="rect">
            <a:avLst/>
          </a:prstGeom>
          <a:noFill/>
          <a:ln>
            <a:noFill/>
          </a:ln>
        </p:spPr>
      </p:pic>
      <p:sp>
        <p:nvSpPr>
          <p:cNvPr id="193" name="Google Shape;193;p30"/>
          <p:cNvSpPr/>
          <p:nvPr/>
        </p:nvSpPr>
        <p:spPr>
          <a:xfrm>
            <a:off x="4230592" y="4629150"/>
            <a:ext cx="682800" cy="147000"/>
          </a:xfrm>
          <a:prstGeom prst="rect">
            <a:avLst/>
          </a:prstGeom>
          <a:solidFill>
            <a:srgbClr val="F4806B"/>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4" name="Google Shape;194;p30"/>
          <p:cNvSpPr/>
          <p:nvPr/>
        </p:nvSpPr>
        <p:spPr>
          <a:xfrm>
            <a:off x="154525" y="995175"/>
            <a:ext cx="2716200" cy="2067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txBox="1"/>
          <p:nvPr/>
        </p:nvSpPr>
        <p:spPr>
          <a:xfrm>
            <a:off x="289975" y="1062825"/>
            <a:ext cx="2481300" cy="193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chemeClr val="dk1"/>
                </a:solidFill>
              </a:rPr>
              <a:t>BLOG TOPICS</a:t>
            </a:r>
            <a:endParaRPr sz="1300" b="1">
              <a:solidFill>
                <a:schemeClr val="dk1"/>
              </a:solidFill>
            </a:endParaRPr>
          </a:p>
          <a:p>
            <a:pPr marL="0" lvl="0" indent="0" algn="l" rtl="0">
              <a:spcBef>
                <a:spcPts val="0"/>
              </a:spcBef>
              <a:spcAft>
                <a:spcPts val="0"/>
              </a:spcAft>
              <a:buNone/>
            </a:pPr>
            <a:endParaRPr sz="1000" b="1">
              <a:solidFill>
                <a:schemeClr val="dk1"/>
              </a:solidFill>
            </a:endParaRPr>
          </a:p>
          <a:p>
            <a:pPr marL="457200" lvl="0" indent="-292100" algn="l" rtl="0">
              <a:lnSpc>
                <a:spcPct val="115000"/>
              </a:lnSpc>
              <a:spcBef>
                <a:spcPts val="0"/>
              </a:spcBef>
              <a:spcAft>
                <a:spcPts val="0"/>
              </a:spcAft>
              <a:buSzPts val="1000"/>
              <a:buChar char="●"/>
            </a:pPr>
            <a:r>
              <a:rPr lang="en" sz="1000"/>
              <a:t>HOW TO WEAR THE BELLABAND: OUTFIT IDEAS + TIPS</a:t>
            </a:r>
            <a:endParaRPr sz="1000"/>
          </a:p>
          <a:p>
            <a:pPr marL="457200" lvl="0" indent="-292100" algn="l" rtl="0">
              <a:lnSpc>
                <a:spcPct val="115000"/>
              </a:lnSpc>
              <a:spcBef>
                <a:spcPts val="0"/>
              </a:spcBef>
              <a:spcAft>
                <a:spcPts val="0"/>
              </a:spcAft>
              <a:buSzPts val="1000"/>
              <a:buChar char="●"/>
            </a:pPr>
            <a:r>
              <a:rPr lang="en" sz="1000"/>
              <a:t>8 Modish Indian Wedding Outfits For Guests</a:t>
            </a:r>
            <a:endParaRPr sz="1000"/>
          </a:p>
          <a:p>
            <a:pPr marL="457200" lvl="0" indent="-292100" algn="l" rtl="0">
              <a:lnSpc>
                <a:spcPct val="115000"/>
              </a:lnSpc>
              <a:spcBef>
                <a:spcPts val="0"/>
              </a:spcBef>
              <a:spcAft>
                <a:spcPts val="0"/>
              </a:spcAft>
              <a:buSzPts val="1000"/>
              <a:buChar char="●"/>
            </a:pPr>
            <a:r>
              <a:rPr lang="en" sz="1000"/>
              <a:t>Five Different OTPs a Turbanic Customer Should Know About</a:t>
            </a:r>
            <a:endParaRPr sz="1000"/>
          </a:p>
          <a:p>
            <a:pPr marL="0" lvl="0" indent="0" algn="l" rtl="0">
              <a:spcBef>
                <a:spcPts val="0"/>
              </a:spcBef>
              <a:spcAft>
                <a:spcPts val="0"/>
              </a:spcAft>
              <a:buNone/>
            </a:pPr>
            <a:endParaRPr sz="1000" b="1">
              <a:solidFill>
                <a:schemeClr val="dk1"/>
              </a:solidFill>
            </a:endParaRPr>
          </a:p>
        </p:txBody>
      </p:sp>
      <p:sp>
        <p:nvSpPr>
          <p:cNvPr id="196" name="Google Shape;196;p30"/>
          <p:cNvSpPr/>
          <p:nvPr/>
        </p:nvSpPr>
        <p:spPr>
          <a:xfrm>
            <a:off x="154525" y="3359175"/>
            <a:ext cx="2752200" cy="1637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txBox="1"/>
          <p:nvPr/>
        </p:nvSpPr>
        <p:spPr>
          <a:xfrm>
            <a:off x="285550" y="3420500"/>
            <a:ext cx="2908200" cy="2163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300" b="1">
                <a:solidFill>
                  <a:schemeClr val="dk1"/>
                </a:solidFill>
              </a:rPr>
              <a:t>PRODUCT</a:t>
            </a:r>
            <a:r>
              <a:rPr lang="en" sz="1300" b="1"/>
              <a:t> CATEGORY PAGE</a:t>
            </a:r>
            <a:endParaRPr sz="1300" b="1"/>
          </a:p>
          <a:p>
            <a:pPr marL="0" marR="0" lvl="0" indent="0" algn="l" rtl="0">
              <a:lnSpc>
                <a:spcPct val="100000"/>
              </a:lnSpc>
              <a:spcBef>
                <a:spcPts val="0"/>
              </a:spcBef>
              <a:spcAft>
                <a:spcPts val="0"/>
              </a:spcAft>
              <a:buNone/>
            </a:pPr>
            <a:endParaRPr sz="1300" b="1"/>
          </a:p>
          <a:p>
            <a:pPr marL="0" lvl="0" indent="0" algn="l" rtl="0">
              <a:lnSpc>
                <a:spcPct val="115000"/>
              </a:lnSpc>
              <a:spcBef>
                <a:spcPts val="0"/>
              </a:spcBef>
              <a:spcAft>
                <a:spcPts val="0"/>
              </a:spcAft>
              <a:buNone/>
            </a:pPr>
            <a:r>
              <a:rPr lang="en" sz="1100"/>
              <a:t>Ladies                              </a:t>
            </a:r>
            <a:r>
              <a:rPr lang="en" sz="1100">
                <a:solidFill>
                  <a:schemeClr val="dk1"/>
                </a:solidFill>
              </a:rPr>
              <a:t>Kids</a:t>
            </a:r>
            <a:endParaRPr sz="1100">
              <a:solidFill>
                <a:schemeClr val="dk1"/>
              </a:solidFill>
            </a:endParaRPr>
          </a:p>
          <a:p>
            <a:pPr marL="0" lvl="0" indent="0" algn="l" rtl="0">
              <a:lnSpc>
                <a:spcPct val="115000"/>
              </a:lnSpc>
              <a:spcBef>
                <a:spcPts val="0"/>
              </a:spcBef>
              <a:spcAft>
                <a:spcPts val="0"/>
              </a:spcAft>
              <a:buNone/>
            </a:pPr>
            <a:r>
              <a:rPr lang="en" sz="1100">
                <a:solidFill>
                  <a:schemeClr val="dk1"/>
                </a:solidFill>
              </a:rPr>
              <a:t>HOME                              Men </a:t>
            </a:r>
            <a:endParaRPr sz="1100">
              <a:solidFill>
                <a:schemeClr val="dk1"/>
              </a:solidFill>
            </a:endParaRPr>
          </a:p>
          <a:p>
            <a:pPr marL="0" lvl="0" indent="0" algn="l" rtl="0">
              <a:lnSpc>
                <a:spcPct val="115000"/>
              </a:lnSpc>
              <a:spcBef>
                <a:spcPts val="0"/>
              </a:spcBef>
              <a:spcAft>
                <a:spcPts val="0"/>
              </a:spcAft>
              <a:buNone/>
            </a:pPr>
            <a:r>
              <a:rPr lang="en" sz="1100">
                <a:solidFill>
                  <a:schemeClr val="dk1"/>
                </a:solidFill>
              </a:rPr>
              <a:t>Sport                                Sustainability</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Baby                                 Sale </a:t>
            </a:r>
            <a:endParaRPr sz="1100">
              <a:solidFill>
                <a:schemeClr val="dk1"/>
              </a:solidFill>
            </a:endParaRPr>
          </a:p>
          <a:p>
            <a:pPr marL="0" lvl="0" indent="0" algn="l" rtl="0">
              <a:lnSpc>
                <a:spcPct val="115000"/>
              </a:lnSpc>
              <a:spcBef>
                <a:spcPts val="0"/>
              </a:spcBef>
              <a:spcAft>
                <a:spcPts val="0"/>
              </a:spcAft>
              <a:buNone/>
            </a:pPr>
            <a:r>
              <a:rPr lang="en" sz="1100">
                <a:solidFill>
                  <a:schemeClr val="dk1"/>
                </a:solidFill>
              </a:rPr>
              <a:t>                                </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endParaRPr>
          </a:p>
          <a:p>
            <a:pPr marL="0" lvl="0" indent="0" algn="l" rtl="0">
              <a:lnSpc>
                <a:spcPct val="115000"/>
              </a:lnSpc>
              <a:spcBef>
                <a:spcPts val="0"/>
              </a:spcBef>
              <a:spcAft>
                <a:spcPts val="0"/>
              </a:spcAft>
              <a:buNone/>
            </a:pPr>
            <a:endParaRPr sz="1100"/>
          </a:p>
          <a:p>
            <a:pPr marL="0" lvl="0" indent="0" algn="l" rtl="0">
              <a:spcBef>
                <a:spcPts val="0"/>
              </a:spcBef>
              <a:spcAft>
                <a:spcPts val="0"/>
              </a:spcAft>
              <a:buNone/>
            </a:pPr>
            <a:endParaRPr>
              <a:latin typeface="Calibri"/>
              <a:ea typeface="Calibri"/>
              <a:cs typeface="Calibri"/>
              <a:sym typeface="Calibri"/>
            </a:endParaRPr>
          </a:p>
        </p:txBody>
      </p:sp>
      <p:sp>
        <p:nvSpPr>
          <p:cNvPr id="198" name="Google Shape;198;p30"/>
          <p:cNvSpPr/>
          <p:nvPr/>
        </p:nvSpPr>
        <p:spPr>
          <a:xfrm>
            <a:off x="2998438" y="893775"/>
            <a:ext cx="2379600" cy="323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txBox="1"/>
          <p:nvPr/>
        </p:nvSpPr>
        <p:spPr>
          <a:xfrm>
            <a:off x="5756400" y="1382025"/>
            <a:ext cx="25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00" name="Google Shape;200;p30"/>
          <p:cNvSpPr txBox="1"/>
          <p:nvPr/>
        </p:nvSpPr>
        <p:spPr>
          <a:xfrm>
            <a:off x="3165000" y="997475"/>
            <a:ext cx="1562400" cy="359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dk1"/>
                </a:solidFill>
              </a:rPr>
              <a:t>PRODUCT PAGE</a:t>
            </a:r>
            <a:endParaRPr sz="1200" b="1"/>
          </a:p>
          <a:p>
            <a:pPr marL="0" lvl="0" indent="0" algn="l" rtl="0">
              <a:lnSpc>
                <a:spcPct val="115000"/>
              </a:lnSpc>
              <a:spcBef>
                <a:spcPts val="0"/>
              </a:spcBef>
              <a:spcAft>
                <a:spcPts val="0"/>
              </a:spcAft>
              <a:buNone/>
            </a:pPr>
            <a:r>
              <a:rPr lang="en" sz="1000"/>
              <a:t>NEW ARRIVALS MEN'S CLOTHES</a:t>
            </a:r>
            <a:endParaRPr sz="1000">
              <a:solidFill>
                <a:schemeClr val="dk1"/>
              </a:solidFill>
            </a:endParaRPr>
          </a:p>
          <a:p>
            <a:pPr marL="0" lvl="0" indent="0" algn="l" rtl="0">
              <a:lnSpc>
                <a:spcPct val="115000"/>
              </a:lnSpc>
              <a:spcBef>
                <a:spcPts val="0"/>
              </a:spcBef>
              <a:spcAft>
                <a:spcPts val="0"/>
              </a:spcAft>
              <a:buNone/>
            </a:pPr>
            <a:r>
              <a:rPr lang="en" sz="1000"/>
              <a:t>Girls 2-8Y</a:t>
            </a:r>
            <a:endParaRPr sz="1000"/>
          </a:p>
          <a:p>
            <a:pPr marL="0" lvl="0" indent="0" algn="l" rtl="0">
              <a:lnSpc>
                <a:spcPct val="115000"/>
              </a:lnSpc>
              <a:spcBef>
                <a:spcPts val="0"/>
              </a:spcBef>
              <a:spcAft>
                <a:spcPts val="0"/>
              </a:spcAft>
              <a:buNone/>
            </a:pPr>
            <a:endParaRPr sz="1000"/>
          </a:p>
          <a:p>
            <a:pPr marL="0" lvl="0" indent="0" algn="l" rtl="0">
              <a:lnSpc>
                <a:spcPct val="115000"/>
              </a:lnSpc>
              <a:spcBef>
                <a:spcPts val="0"/>
              </a:spcBef>
              <a:spcAft>
                <a:spcPts val="0"/>
              </a:spcAft>
              <a:buNone/>
            </a:pPr>
            <a:r>
              <a:rPr lang="en" sz="1000"/>
              <a:t>Dresses</a:t>
            </a:r>
            <a:endParaRPr sz="1000"/>
          </a:p>
          <a:p>
            <a:pPr marL="0" lvl="0" indent="0" algn="l" rtl="0">
              <a:lnSpc>
                <a:spcPct val="115000"/>
              </a:lnSpc>
              <a:spcBef>
                <a:spcPts val="0"/>
              </a:spcBef>
              <a:spcAft>
                <a:spcPts val="0"/>
              </a:spcAft>
              <a:buNone/>
            </a:pPr>
            <a:r>
              <a:rPr lang="en" sz="1000"/>
              <a:t>Tops &amp; T-Shirts</a:t>
            </a:r>
            <a:endParaRPr sz="1000"/>
          </a:p>
          <a:p>
            <a:pPr marL="0" lvl="0" indent="0" algn="l" rtl="0">
              <a:lnSpc>
                <a:spcPct val="115000"/>
              </a:lnSpc>
              <a:spcBef>
                <a:spcPts val="0"/>
              </a:spcBef>
              <a:spcAft>
                <a:spcPts val="0"/>
              </a:spcAft>
              <a:buNone/>
            </a:pPr>
            <a:r>
              <a:rPr lang="en" sz="1000"/>
              <a:t>Trousers</a:t>
            </a:r>
            <a:endParaRPr sz="1000"/>
          </a:p>
          <a:p>
            <a:pPr marL="0" lvl="0" indent="0" algn="l" rtl="0">
              <a:lnSpc>
                <a:spcPct val="115000"/>
              </a:lnSpc>
              <a:spcBef>
                <a:spcPts val="0"/>
              </a:spcBef>
              <a:spcAft>
                <a:spcPts val="0"/>
              </a:spcAft>
              <a:buNone/>
            </a:pPr>
            <a:r>
              <a:rPr lang="en" sz="1000"/>
              <a:t>Skirts</a:t>
            </a:r>
            <a:endParaRPr sz="1000"/>
          </a:p>
          <a:p>
            <a:pPr marL="0" lvl="0" indent="0" algn="l" rtl="0">
              <a:lnSpc>
                <a:spcPct val="115000"/>
              </a:lnSpc>
              <a:spcBef>
                <a:spcPts val="0"/>
              </a:spcBef>
              <a:spcAft>
                <a:spcPts val="0"/>
              </a:spcAft>
              <a:buNone/>
            </a:pPr>
            <a:r>
              <a:rPr lang="en" sz="1000"/>
              <a:t>Shorts</a:t>
            </a:r>
            <a:endParaRPr sz="1000"/>
          </a:p>
          <a:p>
            <a:pPr marL="0" lvl="0" indent="0" algn="l" rtl="0">
              <a:lnSpc>
                <a:spcPct val="115000"/>
              </a:lnSpc>
              <a:spcBef>
                <a:spcPts val="0"/>
              </a:spcBef>
              <a:spcAft>
                <a:spcPts val="0"/>
              </a:spcAft>
              <a:buNone/>
            </a:pPr>
            <a:r>
              <a:rPr lang="en" sz="1000"/>
              <a:t>Sets &amp; Outfits</a:t>
            </a:r>
            <a:endParaRPr sz="1000"/>
          </a:p>
          <a:p>
            <a:pPr marL="0" lvl="0" indent="0" algn="l" rtl="0">
              <a:lnSpc>
                <a:spcPct val="115000"/>
              </a:lnSpc>
              <a:spcBef>
                <a:spcPts val="0"/>
              </a:spcBef>
              <a:spcAft>
                <a:spcPts val="0"/>
              </a:spcAft>
              <a:buNone/>
            </a:pPr>
            <a:r>
              <a:rPr lang="en" sz="1000"/>
              <a:t>Jumpsuits &amp; Playsuits</a:t>
            </a:r>
            <a:endParaRPr sz="1000"/>
          </a:p>
          <a:p>
            <a:pPr marL="0" lvl="0" indent="0" algn="l" rtl="0">
              <a:lnSpc>
                <a:spcPct val="115000"/>
              </a:lnSpc>
              <a:spcBef>
                <a:spcPts val="0"/>
              </a:spcBef>
              <a:spcAft>
                <a:spcPts val="0"/>
              </a:spcAft>
              <a:buNone/>
            </a:pPr>
            <a:r>
              <a:rPr lang="en" sz="1000"/>
              <a:t>Sweaters &amp; Sweatshirts</a:t>
            </a:r>
            <a:endParaRPr sz="1000"/>
          </a:p>
          <a:p>
            <a:pPr marL="0" lvl="0" indent="0" algn="l" rtl="0">
              <a:lnSpc>
                <a:spcPct val="115000"/>
              </a:lnSpc>
              <a:spcBef>
                <a:spcPts val="0"/>
              </a:spcBef>
              <a:spcAft>
                <a:spcPts val="0"/>
              </a:spcAft>
              <a:buNone/>
            </a:pPr>
            <a:r>
              <a:rPr lang="en" sz="1000"/>
              <a:t>Nightwear</a:t>
            </a:r>
            <a:endParaRPr sz="1000"/>
          </a:p>
          <a:p>
            <a:pPr marL="0" lvl="0" indent="0" algn="l" rtl="0">
              <a:lnSpc>
                <a:spcPct val="115000"/>
              </a:lnSpc>
              <a:spcBef>
                <a:spcPts val="0"/>
              </a:spcBef>
              <a:spcAft>
                <a:spcPts val="0"/>
              </a:spcAft>
              <a:buNone/>
            </a:pPr>
            <a:r>
              <a:rPr lang="en" sz="1000"/>
              <a:t>Underwear</a:t>
            </a:r>
            <a:endParaRPr sz="1000"/>
          </a:p>
          <a:p>
            <a:pPr marL="0" lvl="0" indent="0" algn="l" rtl="0">
              <a:lnSpc>
                <a:spcPct val="115000"/>
              </a:lnSpc>
              <a:spcBef>
                <a:spcPts val="0"/>
              </a:spcBef>
              <a:spcAft>
                <a:spcPts val="0"/>
              </a:spcAft>
              <a:buNone/>
            </a:pPr>
            <a:r>
              <a:rPr lang="en" sz="1000"/>
              <a:t>Socks &amp; Tights</a:t>
            </a:r>
            <a:endParaRPr sz="1000"/>
          </a:p>
          <a:p>
            <a:pPr marL="0" lvl="0" indent="0" algn="l" rtl="0">
              <a:lnSpc>
                <a:spcPct val="115000"/>
              </a:lnSpc>
              <a:spcBef>
                <a:spcPts val="0"/>
              </a:spcBef>
              <a:spcAft>
                <a:spcPts val="0"/>
              </a:spcAft>
              <a:buNone/>
            </a:pPr>
            <a:r>
              <a:rPr lang="en" sz="1000"/>
              <a:t>Care products</a:t>
            </a:r>
            <a:endParaRPr sz="1000"/>
          </a:p>
          <a:p>
            <a:pPr marL="0" lvl="0" indent="0" algn="l" rtl="0">
              <a:lnSpc>
                <a:spcPct val="115000"/>
              </a:lnSpc>
              <a:spcBef>
                <a:spcPts val="0"/>
              </a:spcBef>
              <a:spcAft>
                <a:spcPts val="0"/>
              </a:spcAft>
              <a:buNone/>
            </a:pPr>
            <a:endParaRPr sz="1000"/>
          </a:p>
          <a:p>
            <a:pPr marL="0" lvl="0" indent="0" algn="l" rtl="0">
              <a:spcBef>
                <a:spcPts val="0"/>
              </a:spcBef>
              <a:spcAft>
                <a:spcPts val="0"/>
              </a:spcAft>
              <a:buNone/>
            </a:pPr>
            <a:endParaRPr>
              <a:latin typeface="Calibri"/>
              <a:ea typeface="Calibri"/>
              <a:cs typeface="Calibri"/>
              <a:sym typeface="Calibri"/>
            </a:endParaRPr>
          </a:p>
        </p:txBody>
      </p:sp>
      <p:sp>
        <p:nvSpPr>
          <p:cNvPr id="201" name="Google Shape;201;p30"/>
          <p:cNvSpPr/>
          <p:nvPr/>
        </p:nvSpPr>
        <p:spPr>
          <a:xfrm>
            <a:off x="4638750" y="2270475"/>
            <a:ext cx="1922700" cy="2835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txBox="1"/>
          <p:nvPr/>
        </p:nvSpPr>
        <p:spPr>
          <a:xfrm>
            <a:off x="4802700" y="2319625"/>
            <a:ext cx="1419300" cy="287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Boys 2-8Y</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T-shirts &amp; Shirts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Pants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Shorts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Sets &amp; Outfits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Blazers &amp; Suits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Sweaters &amp; Sweatshirts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Sleepwear</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Underwear</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Socks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Swimwear</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Care products</a:t>
            </a:r>
            <a:endParaRPr sz="1000">
              <a:solidFill>
                <a:schemeClr val="dk1"/>
              </a:solidFill>
            </a:endParaRPr>
          </a:p>
          <a:p>
            <a:pPr marL="0" lvl="0" indent="0" algn="l" rtl="0">
              <a:spcBef>
                <a:spcPts val="0"/>
              </a:spcBef>
              <a:spcAft>
                <a:spcPts val="0"/>
              </a:spcAft>
              <a:buNone/>
            </a:pPr>
            <a:endParaRPr>
              <a:latin typeface="Calibri"/>
              <a:ea typeface="Calibri"/>
              <a:cs typeface="Calibri"/>
              <a:sym typeface="Calibri"/>
            </a:endParaRPr>
          </a:p>
        </p:txBody>
      </p:sp>
      <p:sp>
        <p:nvSpPr>
          <p:cNvPr id="203" name="Google Shape;203;p30"/>
          <p:cNvSpPr/>
          <p:nvPr/>
        </p:nvSpPr>
        <p:spPr>
          <a:xfrm>
            <a:off x="6115725" y="757100"/>
            <a:ext cx="2020200" cy="255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txBox="1"/>
          <p:nvPr/>
        </p:nvSpPr>
        <p:spPr>
          <a:xfrm>
            <a:off x="6297175" y="796125"/>
            <a:ext cx="1707600" cy="287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Girls 9-14Y</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Dresses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Tops &amp; T-Shirts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Trousers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Skirts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Shorts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Sets &amp; Outfits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Jumpsuits &amp; Playsuits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Sweaters &amp; Sweatshirts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Nightwear</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Underwear</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Socks &amp; Tights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Care products</a:t>
            </a:r>
            <a:endParaRPr sz="1000">
              <a:solidFill>
                <a:schemeClr val="dk1"/>
              </a:solidFill>
            </a:endParaRPr>
          </a:p>
          <a:p>
            <a:pPr marL="0" lvl="0" indent="0" algn="l" rtl="0">
              <a:spcBef>
                <a:spcPts val="0"/>
              </a:spcBef>
              <a:spcAft>
                <a:spcPts val="0"/>
              </a:spcAft>
              <a:buNone/>
            </a:pPr>
            <a:endParaRPr>
              <a:latin typeface="Calibri"/>
              <a:ea typeface="Calibri"/>
              <a:cs typeface="Calibri"/>
              <a:sym typeface="Calibri"/>
            </a:endParaRPr>
          </a:p>
        </p:txBody>
      </p:sp>
      <p:sp>
        <p:nvSpPr>
          <p:cNvPr id="205" name="Google Shape;205;p30"/>
          <p:cNvSpPr/>
          <p:nvPr/>
        </p:nvSpPr>
        <p:spPr>
          <a:xfrm>
            <a:off x="7414800" y="2643850"/>
            <a:ext cx="1550400" cy="238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txBox="1"/>
          <p:nvPr/>
        </p:nvSpPr>
        <p:spPr>
          <a:xfrm>
            <a:off x="7501500" y="2643850"/>
            <a:ext cx="1550400" cy="2462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Boys 9-14Y</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T-shirts &amp; Shirts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Pants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Shorts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Sets &amp; Outfits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Blazers &amp; Suits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Sweaters &amp; Sweatshirts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Sleepwear</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Underwear</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Socks</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Swimwear</a:t>
            </a: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Care products</a:t>
            </a:r>
            <a:endParaRPr sz="1000">
              <a:solidFill>
                <a:schemeClr val="dk1"/>
              </a:solidFill>
            </a:endParaRPr>
          </a:p>
        </p:txBody>
      </p:sp>
      <p:sp>
        <p:nvSpPr>
          <p:cNvPr id="207" name="Google Shape;207;p30"/>
          <p:cNvSpPr/>
          <p:nvPr/>
        </p:nvSpPr>
        <p:spPr>
          <a:xfrm>
            <a:off x="360525" y="168250"/>
            <a:ext cx="8308200" cy="468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40008"/>
              </a:lnSpc>
              <a:spcBef>
                <a:spcPts val="0"/>
              </a:spcBef>
              <a:spcAft>
                <a:spcPts val="0"/>
              </a:spcAft>
              <a:buClr>
                <a:schemeClr val="dk1"/>
              </a:buClr>
              <a:buFont typeface="Arial"/>
              <a:buNone/>
            </a:pPr>
            <a:r>
              <a:rPr lang="en" sz="2500" b="1">
                <a:solidFill>
                  <a:srgbClr val="504C44"/>
                </a:solidFill>
                <a:latin typeface="Play"/>
                <a:ea typeface="Play"/>
                <a:cs typeface="Play"/>
                <a:sym typeface="Play"/>
              </a:rPr>
              <a:t>TASK 2 - TOPIC IDEAS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p:nvPr/>
        </p:nvSpPr>
        <p:spPr>
          <a:xfrm>
            <a:off x="-4928850" y="586900"/>
            <a:ext cx="4316100" cy="107700"/>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endParaRPr sz="700"/>
          </a:p>
        </p:txBody>
      </p:sp>
      <p:sp>
        <p:nvSpPr>
          <p:cNvPr id="213" name="Google Shape;213;p31"/>
          <p:cNvSpPr txBox="1"/>
          <p:nvPr/>
        </p:nvSpPr>
        <p:spPr>
          <a:xfrm>
            <a:off x="1405600" y="1501775"/>
            <a:ext cx="6692400" cy="2001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endParaRPr sz="1300"/>
          </a:p>
        </p:txBody>
      </p:sp>
      <p:pic>
        <p:nvPicPr>
          <p:cNvPr id="214" name="Google Shape;214;p31"/>
          <p:cNvPicPr preferRelativeResize="0"/>
          <p:nvPr/>
        </p:nvPicPr>
        <p:blipFill rotWithShape="1">
          <a:blip r:embed="rId3">
            <a:alphaModFix amt="30000"/>
          </a:blip>
          <a:srcRect/>
          <a:stretch/>
        </p:blipFill>
        <p:spPr>
          <a:xfrm>
            <a:off x="8325107" y="-102974"/>
            <a:ext cx="1637788" cy="1637788"/>
          </a:xfrm>
          <a:prstGeom prst="rect">
            <a:avLst/>
          </a:prstGeom>
          <a:noFill/>
          <a:ln>
            <a:noFill/>
          </a:ln>
        </p:spPr>
      </p:pic>
      <p:sp>
        <p:nvSpPr>
          <p:cNvPr id="215" name="Google Shape;215;p31"/>
          <p:cNvSpPr/>
          <p:nvPr/>
        </p:nvSpPr>
        <p:spPr>
          <a:xfrm>
            <a:off x="4230592" y="4555605"/>
            <a:ext cx="682816" cy="147089"/>
          </a:xfrm>
          <a:prstGeom prst="rect">
            <a:avLst/>
          </a:prstGeom>
          <a:solidFill>
            <a:srgbClr val="F4806B"/>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6" name="Google Shape;216;p31"/>
          <p:cNvSpPr/>
          <p:nvPr/>
        </p:nvSpPr>
        <p:spPr>
          <a:xfrm>
            <a:off x="624900" y="216325"/>
            <a:ext cx="7805400" cy="51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t>TASK 3- CONTENT STRUCTURE</a:t>
            </a:r>
            <a:endParaRPr sz="2500" b="1"/>
          </a:p>
        </p:txBody>
      </p:sp>
      <p:sp>
        <p:nvSpPr>
          <p:cNvPr id="217" name="Google Shape;217;p31"/>
          <p:cNvSpPr/>
          <p:nvPr/>
        </p:nvSpPr>
        <p:spPr>
          <a:xfrm>
            <a:off x="1706500" y="1273850"/>
            <a:ext cx="6561600" cy="1971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40010"/>
              </a:lnSpc>
              <a:spcBef>
                <a:spcPts val="0"/>
              </a:spcBef>
              <a:spcAft>
                <a:spcPts val="0"/>
              </a:spcAft>
              <a:buClr>
                <a:schemeClr val="dk1"/>
              </a:buClr>
              <a:buFont typeface="Arial"/>
              <a:buNone/>
            </a:pPr>
            <a:r>
              <a:rPr lang="en" sz="1300">
                <a:solidFill>
                  <a:schemeClr val="dk1"/>
                </a:solidFill>
              </a:rPr>
              <a:t>Now, come up with an idea for your website’s one blog page and its topics, one product page, and one product category page.</a:t>
            </a:r>
            <a:br>
              <a:rPr lang="en" sz="1300">
                <a:solidFill>
                  <a:schemeClr val="dk1"/>
                </a:solidFill>
              </a:rPr>
            </a:br>
            <a:br>
              <a:rPr lang="en" sz="1300">
                <a:solidFill>
                  <a:schemeClr val="dk1"/>
                </a:solidFill>
              </a:rPr>
            </a:br>
            <a:r>
              <a:rPr lang="en" sz="1300" u="sng">
                <a:solidFill>
                  <a:schemeClr val="hlink"/>
                </a:solidFill>
                <a:hlinkClick r:id="rId4"/>
              </a:rPr>
              <a:t>https://docs.google.com/spreadsheets/d/1wtzBb2dC1mfSAYBqreMShizMnNfpc-cHyYA1rxufrO8/edit?usp=sharing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p:nvPr/>
        </p:nvSpPr>
        <p:spPr>
          <a:xfrm>
            <a:off x="-3558829" y="1007525"/>
            <a:ext cx="3335700" cy="384900"/>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endParaRPr sz="2500">
              <a:solidFill>
                <a:srgbClr val="504C44"/>
              </a:solidFill>
              <a:latin typeface="Play"/>
              <a:ea typeface="Play"/>
              <a:cs typeface="Play"/>
              <a:sym typeface="Play"/>
            </a:endParaRPr>
          </a:p>
        </p:txBody>
      </p:sp>
      <p:sp>
        <p:nvSpPr>
          <p:cNvPr id="223" name="Google Shape;223;p32"/>
          <p:cNvSpPr txBox="1"/>
          <p:nvPr/>
        </p:nvSpPr>
        <p:spPr>
          <a:xfrm>
            <a:off x="1405599" y="1501775"/>
            <a:ext cx="6332700" cy="1077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endParaRPr sz="700"/>
          </a:p>
        </p:txBody>
      </p:sp>
      <p:pic>
        <p:nvPicPr>
          <p:cNvPr id="224" name="Google Shape;224;p32"/>
          <p:cNvPicPr preferRelativeResize="0"/>
          <p:nvPr/>
        </p:nvPicPr>
        <p:blipFill rotWithShape="1">
          <a:blip r:embed="rId3">
            <a:alphaModFix amt="30000"/>
          </a:blip>
          <a:srcRect/>
          <a:stretch/>
        </p:blipFill>
        <p:spPr>
          <a:xfrm>
            <a:off x="8325107" y="-102974"/>
            <a:ext cx="1637788" cy="1637788"/>
          </a:xfrm>
          <a:prstGeom prst="rect">
            <a:avLst/>
          </a:prstGeom>
          <a:noFill/>
          <a:ln>
            <a:noFill/>
          </a:ln>
        </p:spPr>
      </p:pic>
      <p:sp>
        <p:nvSpPr>
          <p:cNvPr id="225" name="Google Shape;225;p32"/>
          <p:cNvSpPr/>
          <p:nvPr/>
        </p:nvSpPr>
        <p:spPr>
          <a:xfrm>
            <a:off x="4230592" y="4555605"/>
            <a:ext cx="682816" cy="147089"/>
          </a:xfrm>
          <a:prstGeom prst="rect">
            <a:avLst/>
          </a:prstGeom>
          <a:solidFill>
            <a:srgbClr val="F4806B"/>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6" name="Google Shape;226;p32"/>
          <p:cNvSpPr/>
          <p:nvPr/>
        </p:nvSpPr>
        <p:spPr>
          <a:xfrm>
            <a:off x="375650" y="1015550"/>
            <a:ext cx="8314800" cy="320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227" name="Google Shape;227;p32"/>
          <p:cNvSpPr txBox="1"/>
          <p:nvPr/>
        </p:nvSpPr>
        <p:spPr>
          <a:xfrm>
            <a:off x="1120725" y="1370975"/>
            <a:ext cx="6332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b="1"/>
          </a:p>
        </p:txBody>
      </p:sp>
      <p:sp>
        <p:nvSpPr>
          <p:cNvPr id="228" name="Google Shape;228;p32"/>
          <p:cNvSpPr txBox="1"/>
          <p:nvPr/>
        </p:nvSpPr>
        <p:spPr>
          <a:xfrm>
            <a:off x="6681750" y="2235250"/>
            <a:ext cx="1586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29" name="Google Shape;229;p32"/>
          <p:cNvSpPr/>
          <p:nvPr/>
        </p:nvSpPr>
        <p:spPr>
          <a:xfrm>
            <a:off x="408600" y="204300"/>
            <a:ext cx="8209500" cy="480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a:t>TASK 4 - COMPETITIVE ANALYSIS</a:t>
            </a:r>
            <a:endParaRPr sz="2500" b="1"/>
          </a:p>
        </p:txBody>
      </p:sp>
      <p:graphicFrame>
        <p:nvGraphicFramePr>
          <p:cNvPr id="230" name="Google Shape;230;p32"/>
          <p:cNvGraphicFramePr/>
          <p:nvPr/>
        </p:nvGraphicFramePr>
        <p:xfrm>
          <a:off x="913550" y="1596450"/>
          <a:ext cx="7239000" cy="1905000"/>
        </p:xfrm>
        <a:graphic>
          <a:graphicData uri="http://schemas.openxmlformats.org/drawingml/2006/table">
            <a:tbl>
              <a:tblPr>
                <a:noFill/>
                <a:tableStyleId>{63BCAE60-C26A-42E0-83FA-D7AC3A9E07C1}</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sz="1000" b="1">
                          <a:solidFill>
                            <a:schemeClr val="dk1"/>
                          </a:solidFill>
                          <a:highlight>
                            <a:schemeClr val="lt1"/>
                          </a:highlight>
                        </a:rPr>
                        <a:t>Top Ranking Keywords</a:t>
                      </a:r>
                      <a:endParaRPr>
                        <a:highlight>
                          <a:schemeClr val="lt1"/>
                        </a:highlight>
                      </a:endParaRPr>
                    </a:p>
                  </a:txBody>
                  <a:tcPr marL="91425" marR="91425" marT="91425" marB="91425"/>
                </a:tc>
                <a:tc>
                  <a:txBody>
                    <a:bodyPr/>
                    <a:lstStyle/>
                    <a:p>
                      <a:pPr marL="0" lvl="0" indent="0" algn="ctr" rtl="0">
                        <a:spcBef>
                          <a:spcPts val="0"/>
                        </a:spcBef>
                        <a:spcAft>
                          <a:spcPts val="0"/>
                        </a:spcAft>
                        <a:buNone/>
                      </a:pPr>
                      <a:r>
                        <a:rPr lang="en" sz="1000" b="1">
                          <a:solidFill>
                            <a:schemeClr val="dk1"/>
                          </a:solidFill>
                          <a:highlight>
                            <a:schemeClr val="lt1"/>
                          </a:highlight>
                        </a:rPr>
                        <a:t>Volume</a:t>
                      </a:r>
                      <a:endParaRPr>
                        <a:highlight>
                          <a:schemeClr val="lt1"/>
                        </a:highlight>
                      </a:endParaRPr>
                    </a:p>
                  </a:txBody>
                  <a:tcPr marL="91425" marR="91425" marT="91425" marB="91425"/>
                </a:tc>
                <a:tc>
                  <a:txBody>
                    <a:bodyPr/>
                    <a:lstStyle/>
                    <a:p>
                      <a:pPr marL="0" lvl="0" indent="0" algn="ctr" rtl="0">
                        <a:spcBef>
                          <a:spcPts val="0"/>
                        </a:spcBef>
                        <a:spcAft>
                          <a:spcPts val="0"/>
                        </a:spcAft>
                        <a:buNone/>
                      </a:pPr>
                      <a:r>
                        <a:rPr lang="en" sz="1000" b="1">
                          <a:solidFill>
                            <a:schemeClr val="dk1"/>
                          </a:solidFill>
                          <a:highlight>
                            <a:schemeClr val="lt1"/>
                          </a:highlight>
                        </a:rPr>
                        <a:t>Position</a:t>
                      </a:r>
                      <a:endParaRPr>
                        <a:highlight>
                          <a:schemeClr val="lt1"/>
                        </a:highlight>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000">
                          <a:solidFill>
                            <a:schemeClr val="dk1"/>
                          </a:solidFill>
                          <a:highlight>
                            <a:schemeClr val="lt1"/>
                          </a:highlight>
                        </a:rPr>
                        <a:t>hoodies for men</a:t>
                      </a:r>
                      <a:endParaRPr>
                        <a:highlight>
                          <a:schemeClr val="lt1"/>
                        </a:highlight>
                      </a:endParaRPr>
                    </a:p>
                  </a:txBody>
                  <a:tcPr marL="91425" marR="91425" marT="91425" marB="91425"/>
                </a:tc>
                <a:tc>
                  <a:txBody>
                    <a:bodyPr/>
                    <a:lstStyle/>
                    <a:p>
                      <a:pPr marL="0" lvl="0" indent="0" algn="ctr" rtl="0">
                        <a:spcBef>
                          <a:spcPts val="0"/>
                        </a:spcBef>
                        <a:spcAft>
                          <a:spcPts val="0"/>
                        </a:spcAft>
                        <a:buNone/>
                      </a:pPr>
                      <a:r>
                        <a:rPr lang="en" sz="1000">
                          <a:solidFill>
                            <a:schemeClr val="dk1"/>
                          </a:solidFill>
                          <a:highlight>
                            <a:schemeClr val="lt1"/>
                          </a:highlight>
                        </a:rPr>
                        <a:t>368K</a:t>
                      </a:r>
                      <a:endParaRPr>
                        <a:highlight>
                          <a:schemeClr val="lt1"/>
                        </a:highlight>
                      </a:endParaRPr>
                    </a:p>
                  </a:txBody>
                  <a:tcPr marL="91425" marR="91425" marT="91425" marB="91425"/>
                </a:tc>
                <a:tc>
                  <a:txBody>
                    <a:bodyPr/>
                    <a:lstStyle/>
                    <a:p>
                      <a:pPr marL="0" lvl="0" indent="0" algn="ctr" rtl="0">
                        <a:spcBef>
                          <a:spcPts val="0"/>
                        </a:spcBef>
                        <a:spcAft>
                          <a:spcPts val="0"/>
                        </a:spcAft>
                        <a:buNone/>
                      </a:pPr>
                      <a:r>
                        <a:rPr lang="en" sz="1000">
                          <a:solidFill>
                            <a:schemeClr val="dk1"/>
                          </a:solidFill>
                          <a:highlight>
                            <a:schemeClr val="lt1"/>
                          </a:highlight>
                        </a:rPr>
                        <a:t>3</a:t>
                      </a:r>
                      <a:endParaRPr>
                        <a:highlight>
                          <a:schemeClr val="lt1"/>
                        </a:highlight>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000">
                          <a:solidFill>
                            <a:schemeClr val="dk1"/>
                          </a:solidFill>
                          <a:highlight>
                            <a:schemeClr val="lt1"/>
                          </a:highlight>
                        </a:rPr>
                        <a:t>bikini sets</a:t>
                      </a:r>
                      <a:endParaRPr>
                        <a:highlight>
                          <a:schemeClr val="lt1"/>
                        </a:highlight>
                      </a:endParaRPr>
                    </a:p>
                  </a:txBody>
                  <a:tcPr marL="91425" marR="91425" marT="91425" marB="91425"/>
                </a:tc>
                <a:tc>
                  <a:txBody>
                    <a:bodyPr/>
                    <a:lstStyle/>
                    <a:p>
                      <a:pPr marL="0" lvl="0" indent="0" algn="ctr" rtl="0">
                        <a:spcBef>
                          <a:spcPts val="0"/>
                        </a:spcBef>
                        <a:spcAft>
                          <a:spcPts val="0"/>
                        </a:spcAft>
                        <a:buNone/>
                      </a:pPr>
                      <a:r>
                        <a:rPr lang="en" sz="1000">
                          <a:solidFill>
                            <a:schemeClr val="dk1"/>
                          </a:solidFill>
                          <a:highlight>
                            <a:schemeClr val="lt1"/>
                          </a:highlight>
                        </a:rPr>
                        <a:t>33.1K</a:t>
                      </a:r>
                      <a:endParaRPr>
                        <a:highlight>
                          <a:schemeClr val="lt1"/>
                        </a:highlight>
                      </a:endParaRPr>
                    </a:p>
                  </a:txBody>
                  <a:tcPr marL="91425" marR="91425" marT="91425" marB="91425"/>
                </a:tc>
                <a:tc>
                  <a:txBody>
                    <a:bodyPr/>
                    <a:lstStyle/>
                    <a:p>
                      <a:pPr marL="0" lvl="0" indent="0" algn="ctr" rtl="0">
                        <a:spcBef>
                          <a:spcPts val="0"/>
                        </a:spcBef>
                        <a:spcAft>
                          <a:spcPts val="0"/>
                        </a:spcAft>
                        <a:buNone/>
                      </a:pPr>
                      <a:r>
                        <a:rPr lang="en" sz="1000">
                          <a:solidFill>
                            <a:schemeClr val="dk1"/>
                          </a:solidFill>
                          <a:highlight>
                            <a:schemeClr val="lt1"/>
                          </a:highlight>
                        </a:rPr>
                        <a:t>4</a:t>
                      </a:r>
                      <a:endParaRPr>
                        <a:highlight>
                          <a:schemeClr val="lt1"/>
                        </a:highlight>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000">
                          <a:solidFill>
                            <a:schemeClr val="dk1"/>
                          </a:solidFill>
                          <a:highlight>
                            <a:schemeClr val="lt1"/>
                          </a:highlight>
                        </a:rPr>
                        <a:t>cargo pants for women</a:t>
                      </a:r>
                      <a:endParaRPr>
                        <a:highlight>
                          <a:schemeClr val="lt1"/>
                        </a:highlight>
                      </a:endParaRPr>
                    </a:p>
                  </a:txBody>
                  <a:tcPr marL="91425" marR="91425" marT="91425" marB="91425"/>
                </a:tc>
                <a:tc>
                  <a:txBody>
                    <a:bodyPr/>
                    <a:lstStyle/>
                    <a:p>
                      <a:pPr marL="0" lvl="0" indent="0" algn="ctr" rtl="0">
                        <a:spcBef>
                          <a:spcPts val="0"/>
                        </a:spcBef>
                        <a:spcAft>
                          <a:spcPts val="0"/>
                        </a:spcAft>
                        <a:buNone/>
                      </a:pPr>
                      <a:r>
                        <a:rPr lang="en" sz="1000">
                          <a:solidFill>
                            <a:schemeClr val="dk1"/>
                          </a:solidFill>
                          <a:highlight>
                            <a:schemeClr val="lt1"/>
                          </a:highlight>
                        </a:rPr>
                        <a:t>90.5k</a:t>
                      </a:r>
                      <a:endParaRPr>
                        <a:highlight>
                          <a:schemeClr val="lt1"/>
                        </a:highlight>
                      </a:endParaRPr>
                    </a:p>
                  </a:txBody>
                  <a:tcPr marL="91425" marR="91425" marT="91425" marB="91425"/>
                </a:tc>
                <a:tc>
                  <a:txBody>
                    <a:bodyPr/>
                    <a:lstStyle/>
                    <a:p>
                      <a:pPr marL="0" lvl="0" indent="0" algn="ctr" rtl="0">
                        <a:spcBef>
                          <a:spcPts val="0"/>
                        </a:spcBef>
                        <a:spcAft>
                          <a:spcPts val="0"/>
                        </a:spcAft>
                        <a:buNone/>
                      </a:pPr>
                      <a:r>
                        <a:rPr lang="en" sz="1000">
                          <a:solidFill>
                            <a:schemeClr val="dk1"/>
                          </a:solidFill>
                          <a:highlight>
                            <a:schemeClr val="lt1"/>
                          </a:highlight>
                        </a:rPr>
                        <a:t>2</a:t>
                      </a:r>
                      <a:endParaRPr>
                        <a:highlight>
                          <a:schemeClr val="lt1"/>
                        </a:highlight>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000">
                          <a:solidFill>
                            <a:schemeClr val="dk1"/>
                          </a:solidFill>
                          <a:highlight>
                            <a:schemeClr val="lt1"/>
                          </a:highlight>
                        </a:rPr>
                        <a:t>hoodies for women</a:t>
                      </a:r>
                      <a:endParaRPr>
                        <a:highlight>
                          <a:schemeClr val="lt1"/>
                        </a:highlight>
                      </a:endParaRPr>
                    </a:p>
                  </a:txBody>
                  <a:tcPr marL="91425" marR="91425" marT="91425" marB="91425"/>
                </a:tc>
                <a:tc>
                  <a:txBody>
                    <a:bodyPr/>
                    <a:lstStyle/>
                    <a:p>
                      <a:pPr marL="0" lvl="0" indent="0" algn="ctr" rtl="0">
                        <a:spcBef>
                          <a:spcPts val="0"/>
                        </a:spcBef>
                        <a:spcAft>
                          <a:spcPts val="0"/>
                        </a:spcAft>
                        <a:buNone/>
                      </a:pPr>
                      <a:r>
                        <a:rPr lang="en" sz="1000">
                          <a:solidFill>
                            <a:schemeClr val="dk1"/>
                          </a:solidFill>
                          <a:highlight>
                            <a:schemeClr val="lt1"/>
                          </a:highlight>
                        </a:rPr>
                        <a:t>165k</a:t>
                      </a:r>
                      <a:endParaRPr>
                        <a:highlight>
                          <a:schemeClr val="lt1"/>
                        </a:highlight>
                      </a:endParaRPr>
                    </a:p>
                  </a:txBody>
                  <a:tcPr marL="91425" marR="91425" marT="91425" marB="91425"/>
                </a:tc>
                <a:tc>
                  <a:txBody>
                    <a:bodyPr/>
                    <a:lstStyle/>
                    <a:p>
                      <a:pPr marL="0" lvl="0" indent="0" algn="ctr" rtl="0">
                        <a:spcBef>
                          <a:spcPts val="0"/>
                        </a:spcBef>
                        <a:spcAft>
                          <a:spcPts val="0"/>
                        </a:spcAft>
                        <a:buNone/>
                      </a:pPr>
                      <a:r>
                        <a:rPr lang="en" sz="1000">
                          <a:solidFill>
                            <a:schemeClr val="dk1"/>
                          </a:solidFill>
                          <a:highlight>
                            <a:schemeClr val="lt1"/>
                          </a:highlight>
                        </a:rPr>
                        <a:t>5</a:t>
                      </a:r>
                      <a:endParaRPr>
                        <a:highlight>
                          <a:schemeClr val="lt1"/>
                        </a:highlight>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p:nvPr/>
        </p:nvSpPr>
        <p:spPr>
          <a:xfrm>
            <a:off x="-2068653" y="1107775"/>
            <a:ext cx="963000" cy="107700"/>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endParaRPr sz="700"/>
          </a:p>
        </p:txBody>
      </p:sp>
      <p:pic>
        <p:nvPicPr>
          <p:cNvPr id="236" name="Google Shape;236;p33"/>
          <p:cNvPicPr preferRelativeResize="0"/>
          <p:nvPr/>
        </p:nvPicPr>
        <p:blipFill rotWithShape="1">
          <a:blip r:embed="rId3">
            <a:alphaModFix amt="30000"/>
          </a:blip>
          <a:srcRect/>
          <a:stretch/>
        </p:blipFill>
        <p:spPr>
          <a:xfrm>
            <a:off x="8325107" y="-102974"/>
            <a:ext cx="1637788" cy="1637788"/>
          </a:xfrm>
          <a:prstGeom prst="rect">
            <a:avLst/>
          </a:prstGeom>
          <a:noFill/>
          <a:ln>
            <a:noFill/>
          </a:ln>
        </p:spPr>
      </p:pic>
      <p:sp>
        <p:nvSpPr>
          <p:cNvPr id="237" name="Google Shape;237;p33"/>
          <p:cNvSpPr/>
          <p:nvPr/>
        </p:nvSpPr>
        <p:spPr>
          <a:xfrm>
            <a:off x="4230592" y="4555605"/>
            <a:ext cx="682816" cy="147089"/>
          </a:xfrm>
          <a:prstGeom prst="rect">
            <a:avLst/>
          </a:prstGeom>
          <a:solidFill>
            <a:srgbClr val="F4806B"/>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38" name="Google Shape;238;p33"/>
          <p:cNvSpPr/>
          <p:nvPr/>
        </p:nvSpPr>
        <p:spPr>
          <a:xfrm>
            <a:off x="547950" y="129650"/>
            <a:ext cx="8093400" cy="455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40008"/>
              </a:lnSpc>
              <a:spcBef>
                <a:spcPts val="0"/>
              </a:spcBef>
              <a:spcAft>
                <a:spcPts val="0"/>
              </a:spcAft>
              <a:buNone/>
            </a:pPr>
            <a:r>
              <a:rPr lang="en" sz="2500" b="1">
                <a:solidFill>
                  <a:srgbClr val="504C44"/>
                </a:solidFill>
                <a:latin typeface="Play"/>
                <a:ea typeface="Play"/>
                <a:cs typeface="Play"/>
                <a:sym typeface="Play"/>
              </a:rPr>
              <a:t>TASK 5 - KEYWORD RESEARCH</a:t>
            </a:r>
            <a:endParaRPr b="1"/>
          </a:p>
        </p:txBody>
      </p:sp>
      <p:sp>
        <p:nvSpPr>
          <p:cNvPr id="239" name="Google Shape;239;p33"/>
          <p:cNvSpPr txBox="1"/>
          <p:nvPr/>
        </p:nvSpPr>
        <p:spPr>
          <a:xfrm>
            <a:off x="396600" y="1107775"/>
            <a:ext cx="197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40" name="Google Shape;240;p33"/>
          <p:cNvSpPr txBox="1"/>
          <p:nvPr/>
        </p:nvSpPr>
        <p:spPr>
          <a:xfrm rot="10800000" flipH="1">
            <a:off x="2631850" y="3409350"/>
            <a:ext cx="10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graphicFrame>
        <p:nvGraphicFramePr>
          <p:cNvPr id="241" name="Google Shape;241;p33"/>
          <p:cNvGraphicFramePr/>
          <p:nvPr/>
        </p:nvGraphicFramePr>
        <p:xfrm>
          <a:off x="491963" y="740425"/>
          <a:ext cx="8149250" cy="4297520"/>
        </p:xfrm>
        <a:graphic>
          <a:graphicData uri="http://schemas.openxmlformats.org/drawingml/2006/table">
            <a:tbl>
              <a:tblPr>
                <a:noFill/>
                <a:tableStyleId>{63BCAE60-C26A-42E0-83FA-D7AC3A9E07C1}</a:tableStyleId>
              </a:tblPr>
              <a:tblGrid>
                <a:gridCol w="2402625">
                  <a:extLst>
                    <a:ext uri="{9D8B030D-6E8A-4147-A177-3AD203B41FA5}">
                      <a16:colId xmlns:a16="http://schemas.microsoft.com/office/drawing/2014/main" val="20000"/>
                    </a:ext>
                  </a:extLst>
                </a:gridCol>
                <a:gridCol w="2373675">
                  <a:extLst>
                    <a:ext uri="{9D8B030D-6E8A-4147-A177-3AD203B41FA5}">
                      <a16:colId xmlns:a16="http://schemas.microsoft.com/office/drawing/2014/main" val="20001"/>
                    </a:ext>
                  </a:extLst>
                </a:gridCol>
                <a:gridCol w="1172900">
                  <a:extLst>
                    <a:ext uri="{9D8B030D-6E8A-4147-A177-3AD203B41FA5}">
                      <a16:colId xmlns:a16="http://schemas.microsoft.com/office/drawing/2014/main" val="20002"/>
                    </a:ext>
                  </a:extLst>
                </a:gridCol>
                <a:gridCol w="2200050">
                  <a:extLst>
                    <a:ext uri="{9D8B030D-6E8A-4147-A177-3AD203B41FA5}">
                      <a16:colId xmlns:a16="http://schemas.microsoft.com/office/drawing/2014/main" val="20003"/>
                    </a:ext>
                  </a:extLst>
                </a:gridCol>
              </a:tblGrid>
              <a:tr h="598900">
                <a:tc>
                  <a:txBody>
                    <a:bodyPr/>
                    <a:lstStyle/>
                    <a:p>
                      <a:pPr marL="0" lvl="0" indent="0" algn="ctr" rtl="0">
                        <a:spcBef>
                          <a:spcPts val="0"/>
                        </a:spcBef>
                        <a:spcAft>
                          <a:spcPts val="0"/>
                        </a:spcAft>
                        <a:buClr>
                          <a:schemeClr val="dk1"/>
                        </a:buClr>
                        <a:buFont typeface="Arial"/>
                        <a:buNone/>
                      </a:pPr>
                      <a:r>
                        <a:rPr lang="en" b="1">
                          <a:solidFill>
                            <a:schemeClr val="dk1"/>
                          </a:solidFill>
                          <a:latin typeface="Corbel"/>
                          <a:ea typeface="Corbel"/>
                          <a:cs typeface="Corbel"/>
                          <a:sym typeface="Corbel"/>
                        </a:rPr>
                        <a:t>Keywords</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b="1">
                          <a:solidFill>
                            <a:schemeClr val="dk1"/>
                          </a:solidFill>
                        </a:rPr>
                        <a:t>Blog Page</a:t>
                      </a:r>
                      <a:endParaRPr/>
                    </a:p>
                  </a:txBody>
                  <a:tcPr marL="91425" marR="91425" marT="91425" marB="91425"/>
                </a:tc>
                <a:tc>
                  <a:txBody>
                    <a:bodyPr/>
                    <a:lstStyle/>
                    <a:p>
                      <a:pPr marL="0" lvl="0" indent="0" algn="l" rtl="0">
                        <a:spcBef>
                          <a:spcPts val="0"/>
                        </a:spcBef>
                        <a:spcAft>
                          <a:spcPts val="0"/>
                        </a:spcAft>
                        <a:buNone/>
                      </a:pPr>
                      <a:r>
                        <a:rPr lang="en" b="1">
                          <a:solidFill>
                            <a:schemeClr val="dk1"/>
                          </a:solidFill>
                        </a:rPr>
                        <a:t>PRODUCT PAGE</a:t>
                      </a:r>
                      <a:endParaRPr/>
                    </a:p>
                  </a:txBody>
                  <a:tcPr marL="91425" marR="91425" marT="91425" marB="91425"/>
                </a:tc>
                <a:tc>
                  <a:txBody>
                    <a:bodyPr/>
                    <a:lstStyle/>
                    <a:p>
                      <a:pPr marL="0" lvl="0" indent="0" algn="ctr" rtl="0">
                        <a:spcBef>
                          <a:spcPts val="0"/>
                        </a:spcBef>
                        <a:spcAft>
                          <a:spcPts val="0"/>
                        </a:spcAft>
                        <a:buClr>
                          <a:schemeClr val="dk1"/>
                        </a:buClr>
                        <a:buFont typeface="Arial"/>
                        <a:buNone/>
                      </a:pPr>
                      <a:r>
                        <a:rPr lang="en" b="1">
                          <a:solidFill>
                            <a:schemeClr val="dk1"/>
                          </a:solidFill>
                        </a:rPr>
                        <a:t>PRODUCT CATEGORY PAGE</a:t>
                      </a:r>
                      <a:endParaRPr>
                        <a:solidFill>
                          <a:schemeClr val="dk1"/>
                        </a:solidFill>
                      </a:endParaRPr>
                    </a:p>
                  </a:txBody>
                  <a:tcPr marL="91425" marR="91425" marT="91425" marB="91425"/>
                </a:tc>
                <a:extLst>
                  <a:ext uri="{0D108BD9-81ED-4DB2-BD59-A6C34878D82A}">
                    <a16:rowId xmlns:a16="http://schemas.microsoft.com/office/drawing/2014/main" val="10000"/>
                  </a:ext>
                </a:extLst>
              </a:tr>
              <a:tr h="1078075">
                <a:tc>
                  <a:txBody>
                    <a:bodyPr/>
                    <a:lstStyle/>
                    <a:p>
                      <a:pPr marL="0" lvl="0" indent="0" algn="ctr" rtl="0">
                        <a:spcBef>
                          <a:spcPts val="0"/>
                        </a:spcBef>
                        <a:spcAft>
                          <a:spcPts val="0"/>
                        </a:spcAft>
                        <a:buNone/>
                      </a:pPr>
                      <a:r>
                        <a:rPr lang="en" b="1">
                          <a:solidFill>
                            <a:schemeClr val="dk1"/>
                          </a:solidFill>
                          <a:latin typeface="Corbel"/>
                          <a:ea typeface="Corbel"/>
                          <a:cs typeface="Corbel"/>
                          <a:sym typeface="Corbel"/>
                        </a:rPr>
                        <a:t>Primary Keyword</a:t>
                      </a:r>
                      <a:endParaRPr b="1"/>
                    </a:p>
                  </a:txBody>
                  <a:tcPr marL="91425" marR="91425" marT="91425" marB="91425"/>
                </a:tc>
                <a:tc>
                  <a:txBody>
                    <a:bodyPr/>
                    <a:lstStyle/>
                    <a:p>
                      <a:pPr marL="0" lvl="0" indent="0" algn="l" rtl="0">
                        <a:spcBef>
                          <a:spcPts val="0"/>
                        </a:spcBef>
                        <a:spcAft>
                          <a:spcPts val="0"/>
                        </a:spcAft>
                        <a:buNone/>
                      </a:pPr>
                      <a:r>
                        <a:rPr lang="en" sz="1000">
                          <a:solidFill>
                            <a:schemeClr val="dk1"/>
                          </a:solidFill>
                          <a:highlight>
                            <a:schemeClr val="lt1"/>
                          </a:highlight>
                        </a:rPr>
                        <a:t>lehenga </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salwar suit </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sherwani </a:t>
                      </a:r>
                      <a:endParaRPr>
                        <a:highlight>
                          <a:schemeClr val="lt1"/>
                        </a:highlight>
                      </a:endParaRPr>
                    </a:p>
                  </a:txBody>
                  <a:tcPr marL="91425" marR="91425" marT="91425" marB="91425"/>
                </a:tc>
                <a:tc>
                  <a:txBody>
                    <a:bodyPr/>
                    <a:lstStyle/>
                    <a:p>
                      <a:pPr marL="0" lvl="0" indent="0" algn="l" rtl="0">
                        <a:spcBef>
                          <a:spcPts val="0"/>
                        </a:spcBef>
                        <a:spcAft>
                          <a:spcPts val="0"/>
                        </a:spcAft>
                        <a:buNone/>
                      </a:pPr>
                      <a:r>
                        <a:rPr lang="en" sz="1000">
                          <a:solidFill>
                            <a:schemeClr val="dk1"/>
                          </a:solidFill>
                          <a:highlight>
                            <a:schemeClr val="lt1"/>
                          </a:highlight>
                        </a:rPr>
                        <a:t>resort collar</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French front</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Blue striped</a:t>
                      </a:r>
                      <a:endParaRPr>
                        <a:highlight>
                          <a:schemeClr val="lt1"/>
                        </a:highlight>
                      </a:endParaRPr>
                    </a:p>
                  </a:txBody>
                  <a:tcPr marL="91425" marR="91425" marT="91425" marB="91425"/>
                </a:tc>
                <a:tc>
                  <a:txBody>
                    <a:bodyPr/>
                    <a:lstStyle/>
                    <a:p>
                      <a:pPr marL="0" lvl="0" indent="0" algn="l" rtl="0">
                        <a:spcBef>
                          <a:spcPts val="0"/>
                        </a:spcBef>
                        <a:spcAft>
                          <a:spcPts val="0"/>
                        </a:spcAft>
                        <a:buNone/>
                      </a:pPr>
                      <a:r>
                        <a:rPr lang="en" sz="1000">
                          <a:solidFill>
                            <a:schemeClr val="dk1"/>
                          </a:solidFill>
                          <a:highlight>
                            <a:schemeClr val="lt1"/>
                          </a:highlight>
                        </a:rPr>
                        <a:t>Ladies</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Men</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BabyKids</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Sport</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Sale</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Sustainability</a:t>
                      </a:r>
                      <a:endParaRPr>
                        <a:highlight>
                          <a:schemeClr val="lt1"/>
                        </a:highlight>
                      </a:endParaRPr>
                    </a:p>
                  </a:txBody>
                  <a:tcPr marL="91425" marR="91425" marT="91425" marB="91425"/>
                </a:tc>
                <a:extLst>
                  <a:ext uri="{0D108BD9-81ED-4DB2-BD59-A6C34878D82A}">
                    <a16:rowId xmlns:a16="http://schemas.microsoft.com/office/drawing/2014/main" val="10001"/>
                  </a:ext>
                </a:extLst>
              </a:tr>
              <a:tr h="1042050">
                <a:tc>
                  <a:txBody>
                    <a:bodyPr/>
                    <a:lstStyle/>
                    <a:p>
                      <a:pPr marL="0" marR="0" lvl="0" indent="0" algn="ctr" rtl="0">
                        <a:lnSpc>
                          <a:spcPct val="100000"/>
                        </a:lnSpc>
                        <a:spcBef>
                          <a:spcPts val="0"/>
                        </a:spcBef>
                        <a:spcAft>
                          <a:spcPts val="0"/>
                        </a:spcAft>
                        <a:buNone/>
                      </a:pPr>
                      <a:r>
                        <a:rPr lang="en" b="1">
                          <a:solidFill>
                            <a:schemeClr val="dk1"/>
                          </a:solidFill>
                          <a:latin typeface="Corbel"/>
                          <a:ea typeface="Corbel"/>
                          <a:cs typeface="Corbel"/>
                          <a:sym typeface="Corbel"/>
                        </a:rPr>
                        <a:t>Secondary</a:t>
                      </a:r>
                      <a:r>
                        <a:rPr lang="en" sz="1800" b="1">
                          <a:solidFill>
                            <a:schemeClr val="dk1"/>
                          </a:solidFill>
                          <a:latin typeface="Corbel"/>
                          <a:ea typeface="Corbel"/>
                          <a:cs typeface="Corbel"/>
                          <a:sym typeface="Corbel"/>
                        </a:rPr>
                        <a:t> </a:t>
                      </a:r>
                      <a:r>
                        <a:rPr lang="en" b="1">
                          <a:solidFill>
                            <a:schemeClr val="dk1"/>
                          </a:solidFill>
                          <a:latin typeface="Corbel"/>
                          <a:ea typeface="Corbel"/>
                          <a:cs typeface="Corbel"/>
                          <a:sym typeface="Corbel"/>
                        </a:rPr>
                        <a:t>Keywords</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highlight>
                            <a:schemeClr val="lt1"/>
                          </a:highlight>
                        </a:rPr>
                        <a:t>Kanjivaram saree </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Men’s blazers</a:t>
                      </a:r>
                      <a:endParaRPr>
                        <a:highlight>
                          <a:schemeClr val="lt1"/>
                        </a:highlight>
                      </a:endParaRPr>
                    </a:p>
                  </a:txBody>
                  <a:tcPr marL="91425" marR="91425" marT="91425" marB="91425"/>
                </a:tc>
                <a:tc>
                  <a:txBody>
                    <a:bodyPr/>
                    <a:lstStyle/>
                    <a:p>
                      <a:pPr marL="0" lvl="0" indent="0" algn="l" rtl="0">
                        <a:spcBef>
                          <a:spcPts val="0"/>
                        </a:spcBef>
                        <a:spcAft>
                          <a:spcPts val="0"/>
                        </a:spcAft>
                        <a:buNone/>
                      </a:pPr>
                      <a:r>
                        <a:rPr lang="en" sz="1000">
                          <a:solidFill>
                            <a:schemeClr val="dk1"/>
                          </a:solidFill>
                          <a:highlight>
                            <a:schemeClr val="lt1"/>
                          </a:highlight>
                        </a:rPr>
                        <a:t>Regular Fit Linen-blend shirt</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Regular-fit shirt in a cotton</a:t>
                      </a:r>
                      <a:endParaRPr>
                        <a:highlight>
                          <a:schemeClr val="lt1"/>
                        </a:highlight>
                      </a:endParaRPr>
                    </a:p>
                  </a:txBody>
                  <a:tcPr marL="91425" marR="91425" marT="91425" marB="91425"/>
                </a:tc>
                <a:tc>
                  <a:txBody>
                    <a:bodyPr/>
                    <a:lstStyle/>
                    <a:p>
                      <a:pPr marL="0" lvl="0" indent="0" algn="l" rtl="0">
                        <a:spcBef>
                          <a:spcPts val="0"/>
                        </a:spcBef>
                        <a:spcAft>
                          <a:spcPts val="0"/>
                        </a:spcAft>
                        <a:buNone/>
                      </a:pPr>
                      <a:endParaRPr>
                        <a:highlight>
                          <a:schemeClr val="lt1"/>
                        </a:highlight>
                      </a:endParaRPr>
                    </a:p>
                  </a:txBody>
                  <a:tcPr marL="91425" marR="91425" marT="91425" marB="91425"/>
                </a:tc>
                <a:extLst>
                  <a:ext uri="{0D108BD9-81ED-4DB2-BD59-A6C34878D82A}">
                    <a16:rowId xmlns:a16="http://schemas.microsoft.com/office/drawing/2014/main" val="10002"/>
                  </a:ext>
                </a:extLst>
              </a:tr>
              <a:tr h="1548650">
                <a:tc>
                  <a:txBody>
                    <a:bodyPr/>
                    <a:lstStyle/>
                    <a:p>
                      <a:pPr marL="0" lvl="0" indent="0" algn="ctr" rtl="0">
                        <a:spcBef>
                          <a:spcPts val="0"/>
                        </a:spcBef>
                        <a:spcAft>
                          <a:spcPts val="0"/>
                        </a:spcAft>
                        <a:buNone/>
                      </a:pPr>
                      <a:r>
                        <a:rPr lang="en" b="1">
                          <a:solidFill>
                            <a:schemeClr val="dk1"/>
                          </a:solidFill>
                          <a:latin typeface="Corbel"/>
                          <a:ea typeface="Corbel"/>
                          <a:cs typeface="Corbel"/>
                          <a:sym typeface="Corbel"/>
                        </a:rPr>
                        <a:t>Long tail Keywords</a:t>
                      </a:r>
                      <a:endParaRPr b="1">
                        <a:solidFill>
                          <a:schemeClr val="dk1"/>
                        </a:solidFill>
                      </a:endParaRPr>
                    </a:p>
                  </a:txBody>
                  <a:tcPr marL="91425" marR="91425" marT="91425" marB="91425"/>
                </a:tc>
                <a:tc>
                  <a:txBody>
                    <a:bodyPr/>
                    <a:lstStyle/>
                    <a:p>
                      <a:pPr marL="0" lvl="0" indent="0" algn="l" rtl="0">
                        <a:spcBef>
                          <a:spcPts val="0"/>
                        </a:spcBef>
                        <a:spcAft>
                          <a:spcPts val="0"/>
                        </a:spcAft>
                        <a:buNone/>
                      </a:pPr>
                      <a:r>
                        <a:rPr lang="en" sz="1000">
                          <a:solidFill>
                            <a:schemeClr val="dk1"/>
                          </a:solidFill>
                          <a:highlight>
                            <a:schemeClr val="lt1"/>
                          </a:highlight>
                        </a:rPr>
                        <a:t>Indian wedding outfits for women</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Indian wedding outfits for men </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indian wedding guest outfit ideas 2022</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Indian wedding guest outfit ideas</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indian wedding guest dresses</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indian wedding guest dresses online</a:t>
                      </a:r>
                      <a:endParaRPr sz="1000">
                        <a:solidFill>
                          <a:schemeClr val="dk1"/>
                        </a:solidFill>
                        <a:highlight>
                          <a:schemeClr val="lt1"/>
                        </a:highlight>
                      </a:endParaRPr>
                    </a:p>
                  </a:txBody>
                  <a:tcPr marL="91425" marR="91425" marT="91425" marB="91425"/>
                </a:tc>
                <a:tc>
                  <a:txBody>
                    <a:bodyPr/>
                    <a:lstStyle/>
                    <a:p>
                      <a:pPr marL="0" lvl="0" indent="0" algn="l" rtl="0">
                        <a:spcBef>
                          <a:spcPts val="0"/>
                        </a:spcBef>
                        <a:spcAft>
                          <a:spcPts val="0"/>
                        </a:spcAft>
                        <a:buNone/>
                      </a:pPr>
                      <a:r>
                        <a:rPr lang="en" sz="1000">
                          <a:solidFill>
                            <a:schemeClr val="dk1"/>
                          </a:solidFill>
                          <a:highlight>
                            <a:schemeClr val="lt1"/>
                          </a:highlight>
                        </a:rPr>
                        <a:t>open chest pocket and short sleeves</a:t>
                      </a:r>
                      <a:endParaRPr sz="1000">
                        <a:solidFill>
                          <a:schemeClr val="dk1"/>
                        </a:solidFill>
                        <a:highlight>
                          <a:schemeClr val="lt1"/>
                        </a:highlight>
                      </a:endParaRPr>
                    </a:p>
                    <a:p>
                      <a:pPr marL="0" lvl="0" indent="0" algn="l" rtl="0">
                        <a:spcBef>
                          <a:spcPts val="0"/>
                        </a:spcBef>
                        <a:spcAft>
                          <a:spcPts val="0"/>
                        </a:spcAft>
                        <a:buNone/>
                      </a:pPr>
                      <a:r>
                        <a:rPr lang="en" sz="1000">
                          <a:solidFill>
                            <a:schemeClr val="dk1"/>
                          </a:solidFill>
                          <a:highlight>
                            <a:schemeClr val="lt1"/>
                          </a:highlight>
                        </a:rPr>
                        <a:t>Regular Fit Linen-blend shirt</a:t>
                      </a:r>
                      <a:endParaRPr sz="100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10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000">
                        <a:solidFill>
                          <a:schemeClr val="dk1"/>
                        </a:solidFill>
                        <a:highlight>
                          <a:schemeClr val="lt1"/>
                        </a:highlight>
                      </a:endParaRPr>
                    </a:p>
                    <a:p>
                      <a:pPr marL="0" lvl="0" indent="0" algn="l" rtl="0">
                        <a:spcBef>
                          <a:spcPts val="0"/>
                        </a:spcBef>
                        <a:spcAft>
                          <a:spcPts val="0"/>
                        </a:spcAft>
                        <a:buNone/>
                      </a:pPr>
                      <a:endParaRPr>
                        <a:highlight>
                          <a:schemeClr val="lt1"/>
                        </a:highlight>
                      </a:endParaRPr>
                    </a:p>
                  </a:txBody>
                  <a:tcPr marL="91425" marR="91425" marT="91425" marB="91425"/>
                </a:tc>
                <a:tc>
                  <a:txBody>
                    <a:bodyPr/>
                    <a:lstStyle/>
                    <a:p>
                      <a:pPr marL="0" lvl="0" indent="0" algn="l" rtl="0">
                        <a:spcBef>
                          <a:spcPts val="0"/>
                        </a:spcBef>
                        <a:spcAft>
                          <a:spcPts val="0"/>
                        </a:spcAft>
                        <a:buNone/>
                      </a:pPr>
                      <a:r>
                        <a:rPr lang="en" sz="1000">
                          <a:solidFill>
                            <a:schemeClr val="dk1"/>
                          </a:solidFill>
                          <a:highlight>
                            <a:schemeClr val="lt1"/>
                          </a:highlight>
                        </a:rPr>
                        <a:t>Styles at irresistible prices!</a:t>
                      </a:r>
                      <a:endParaRPr>
                        <a:highlight>
                          <a:schemeClr val="lt1"/>
                        </a:highlight>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2194</Words>
  <Application>Microsoft Office PowerPoint</Application>
  <PresentationFormat>On-screen Show (16:9)</PresentationFormat>
  <Paragraphs>312</Paragraphs>
  <Slides>17</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Impact</vt:lpstr>
      <vt:lpstr>Poppins ExtraBold</vt:lpstr>
      <vt:lpstr>Calibri</vt:lpstr>
      <vt:lpstr>Corbel</vt:lpstr>
      <vt:lpstr>Play</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Admin</cp:lastModifiedBy>
  <cp:revision>1</cp:revision>
  <dcterms:modified xsi:type="dcterms:W3CDTF">2024-10-24T06:34:08Z</dcterms:modified>
</cp:coreProperties>
</file>