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84" r:id="rId2"/>
    <p:sldId id="258" r:id="rId3"/>
    <p:sldId id="286" r:id="rId4"/>
    <p:sldId id="291" r:id="rId5"/>
    <p:sldId id="298" r:id="rId6"/>
    <p:sldId id="287" r:id="rId7"/>
    <p:sldId id="299" r:id="rId8"/>
    <p:sldId id="300" r:id="rId9"/>
    <p:sldId id="283" r:id="rId10"/>
    <p:sldId id="296" r:id="rId11"/>
    <p:sldId id="29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A34CDF-0756-4343-A00B-D4DD3D60AD1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EBBF2C8-ABD4-4AED-91D2-55B407DA6E0B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Start</a:t>
          </a:r>
          <a:endParaRPr lang="en-US" dirty="0"/>
        </a:p>
      </dgm:t>
    </dgm:pt>
    <dgm:pt modelId="{B69A8252-4247-43BB-A0B6-1E77FEF5044E}" type="parTrans" cxnId="{D76A8966-D588-4E9F-86F1-354EE6322312}">
      <dgm:prSet/>
      <dgm:spPr/>
      <dgm:t>
        <a:bodyPr/>
        <a:lstStyle/>
        <a:p>
          <a:endParaRPr lang="en-US"/>
        </a:p>
      </dgm:t>
    </dgm:pt>
    <dgm:pt modelId="{96BB8560-B195-465F-9254-D67BA80C74D1}" type="sibTrans" cxnId="{D76A8966-D588-4E9F-86F1-354EE6322312}">
      <dgm:prSet/>
      <dgm:spPr/>
      <dgm:t>
        <a:bodyPr/>
        <a:lstStyle/>
        <a:p>
          <a:endParaRPr lang="en-US"/>
        </a:p>
      </dgm:t>
    </dgm:pt>
    <dgm:pt modelId="{AD008704-7DCB-458B-AA40-261FDC43C111}">
      <dgm:prSet phldrT="[Text]"/>
      <dgm:spPr/>
      <dgm:t>
        <a:bodyPr/>
        <a:lstStyle/>
        <a:p>
          <a:r>
            <a:rPr lang="en-US" dirty="0" smtClean="0"/>
            <a:t>Dashboard</a:t>
          </a:r>
          <a:endParaRPr lang="en-US" dirty="0"/>
        </a:p>
      </dgm:t>
    </dgm:pt>
    <dgm:pt modelId="{3FFDC786-3170-4198-A1A4-B804B89AB132}" type="parTrans" cxnId="{42AFC1B5-2AD1-40C8-A743-226FDF5F56B1}">
      <dgm:prSet/>
      <dgm:spPr/>
      <dgm:t>
        <a:bodyPr/>
        <a:lstStyle/>
        <a:p>
          <a:endParaRPr lang="en-US"/>
        </a:p>
      </dgm:t>
    </dgm:pt>
    <dgm:pt modelId="{85E80412-DAB7-4D18-8BAD-7FA3C90B608B}" type="sibTrans" cxnId="{42AFC1B5-2AD1-40C8-A743-226FDF5F56B1}">
      <dgm:prSet/>
      <dgm:spPr/>
      <dgm:t>
        <a:bodyPr/>
        <a:lstStyle/>
        <a:p>
          <a:endParaRPr lang="en-US"/>
        </a:p>
      </dgm:t>
    </dgm:pt>
    <dgm:pt modelId="{E473062F-822E-4DF3-AA5D-F926C81F1342}">
      <dgm:prSet phldrT="[Text]"/>
      <dgm:spPr/>
      <dgm:t>
        <a:bodyPr/>
        <a:lstStyle/>
        <a:p>
          <a:r>
            <a:rPr lang="en-US" dirty="0" smtClean="0"/>
            <a:t>Login</a:t>
          </a:r>
          <a:endParaRPr lang="en-US" dirty="0"/>
        </a:p>
      </dgm:t>
    </dgm:pt>
    <dgm:pt modelId="{D7CB3121-B76F-413B-8D70-286558F13AF0}" type="parTrans" cxnId="{7769E7B9-7707-416D-9709-B9A48FA9E3DF}">
      <dgm:prSet/>
      <dgm:spPr/>
      <dgm:t>
        <a:bodyPr/>
        <a:lstStyle/>
        <a:p>
          <a:endParaRPr lang="en-US"/>
        </a:p>
      </dgm:t>
    </dgm:pt>
    <dgm:pt modelId="{78EF08D0-36B2-4E2E-B3F0-085DA4331BCA}" type="sibTrans" cxnId="{7769E7B9-7707-416D-9709-B9A48FA9E3DF}">
      <dgm:prSet/>
      <dgm:spPr/>
      <dgm:t>
        <a:bodyPr/>
        <a:lstStyle/>
        <a:p>
          <a:endParaRPr lang="en-US"/>
        </a:p>
      </dgm:t>
    </dgm:pt>
    <dgm:pt modelId="{5A28E863-441D-4F32-A21A-24B28EA67797}" type="pres">
      <dgm:prSet presAssocID="{D9A34CDF-0756-4343-A00B-D4DD3D60AD12}" presName="linearFlow" presStyleCnt="0">
        <dgm:presLayoutVars>
          <dgm:resizeHandles val="exact"/>
        </dgm:presLayoutVars>
      </dgm:prSet>
      <dgm:spPr/>
    </dgm:pt>
    <dgm:pt modelId="{675A995F-6828-4B98-BE12-F1B81BD85754}" type="pres">
      <dgm:prSet presAssocID="{2EBBF2C8-ABD4-4AED-91D2-55B407DA6E0B}" presName="node" presStyleLbl="node1" presStyleIdx="0" presStyleCnt="3" custScaleX="1770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D45ED4-198B-4053-BEAA-ADF5F0F62419}" type="pres">
      <dgm:prSet presAssocID="{96BB8560-B195-465F-9254-D67BA80C74D1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EA341B7-895D-48E1-BED6-F086262827F5}" type="pres">
      <dgm:prSet presAssocID="{96BB8560-B195-465F-9254-D67BA80C74D1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FCD6C389-B731-4158-B513-3D0E99485D28}" type="pres">
      <dgm:prSet presAssocID="{AD008704-7DCB-458B-AA40-261FDC43C111}" presName="node" presStyleLbl="node1" presStyleIdx="1" presStyleCnt="3" custScaleX="1718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08159-E455-4126-AF2A-6B8F9B3F4FCB}" type="pres">
      <dgm:prSet presAssocID="{85E80412-DAB7-4D18-8BAD-7FA3C90B608B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37745B0-C5B1-45EC-8302-3C1C040B294F}" type="pres">
      <dgm:prSet presAssocID="{85E80412-DAB7-4D18-8BAD-7FA3C90B608B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7B18F8ED-E46D-49CB-8CA3-5681F3D0C89C}" type="pres">
      <dgm:prSet presAssocID="{E473062F-822E-4DF3-AA5D-F926C81F1342}" presName="node" presStyleLbl="node1" presStyleIdx="2" presStyleCnt="3" custScaleX="171840" custLinFactNeighborY="47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617959-943F-46A1-B68F-6EB190EC1853}" type="presOf" srcId="{96BB8560-B195-465F-9254-D67BA80C74D1}" destId="{CCD45ED4-198B-4053-BEAA-ADF5F0F62419}" srcOrd="0" destOrd="0" presId="urn:microsoft.com/office/officeart/2005/8/layout/process2"/>
    <dgm:cxn modelId="{7769E7B9-7707-416D-9709-B9A48FA9E3DF}" srcId="{D9A34CDF-0756-4343-A00B-D4DD3D60AD12}" destId="{E473062F-822E-4DF3-AA5D-F926C81F1342}" srcOrd="2" destOrd="0" parTransId="{D7CB3121-B76F-413B-8D70-286558F13AF0}" sibTransId="{78EF08D0-36B2-4E2E-B3F0-085DA4331BCA}"/>
    <dgm:cxn modelId="{ABC09903-02A0-496D-896C-CDF5D54CCDDB}" type="presOf" srcId="{2EBBF2C8-ABD4-4AED-91D2-55B407DA6E0B}" destId="{675A995F-6828-4B98-BE12-F1B81BD85754}" srcOrd="0" destOrd="0" presId="urn:microsoft.com/office/officeart/2005/8/layout/process2"/>
    <dgm:cxn modelId="{C012F52E-2026-428C-8087-510C26442FBC}" type="presOf" srcId="{D9A34CDF-0756-4343-A00B-D4DD3D60AD12}" destId="{5A28E863-441D-4F32-A21A-24B28EA67797}" srcOrd="0" destOrd="0" presId="urn:microsoft.com/office/officeart/2005/8/layout/process2"/>
    <dgm:cxn modelId="{74C85CE1-5A0F-452D-8EFC-83ADF08EF4AB}" type="presOf" srcId="{85E80412-DAB7-4D18-8BAD-7FA3C90B608B}" destId="{35208159-E455-4126-AF2A-6B8F9B3F4FCB}" srcOrd="0" destOrd="0" presId="urn:microsoft.com/office/officeart/2005/8/layout/process2"/>
    <dgm:cxn modelId="{42AFC1B5-2AD1-40C8-A743-226FDF5F56B1}" srcId="{D9A34CDF-0756-4343-A00B-D4DD3D60AD12}" destId="{AD008704-7DCB-458B-AA40-261FDC43C111}" srcOrd="1" destOrd="0" parTransId="{3FFDC786-3170-4198-A1A4-B804B89AB132}" sibTransId="{85E80412-DAB7-4D18-8BAD-7FA3C90B608B}"/>
    <dgm:cxn modelId="{7DF8C60F-B702-4E76-BD3E-989F9CD73176}" type="presOf" srcId="{E473062F-822E-4DF3-AA5D-F926C81F1342}" destId="{7B18F8ED-E46D-49CB-8CA3-5681F3D0C89C}" srcOrd="0" destOrd="0" presId="urn:microsoft.com/office/officeart/2005/8/layout/process2"/>
    <dgm:cxn modelId="{4D98BD38-7574-4F08-97B2-68A8105CC69E}" type="presOf" srcId="{96BB8560-B195-465F-9254-D67BA80C74D1}" destId="{EEA341B7-895D-48E1-BED6-F086262827F5}" srcOrd="1" destOrd="0" presId="urn:microsoft.com/office/officeart/2005/8/layout/process2"/>
    <dgm:cxn modelId="{D76A8966-D588-4E9F-86F1-354EE6322312}" srcId="{D9A34CDF-0756-4343-A00B-D4DD3D60AD12}" destId="{2EBBF2C8-ABD4-4AED-91D2-55B407DA6E0B}" srcOrd="0" destOrd="0" parTransId="{B69A8252-4247-43BB-A0B6-1E77FEF5044E}" sibTransId="{96BB8560-B195-465F-9254-D67BA80C74D1}"/>
    <dgm:cxn modelId="{63237E94-645B-41B7-8B0B-CD5D15EB64B3}" type="presOf" srcId="{AD008704-7DCB-458B-AA40-261FDC43C111}" destId="{FCD6C389-B731-4158-B513-3D0E99485D28}" srcOrd="0" destOrd="0" presId="urn:microsoft.com/office/officeart/2005/8/layout/process2"/>
    <dgm:cxn modelId="{FB536E25-EFE9-4984-AFF2-F34884CAC373}" type="presOf" srcId="{85E80412-DAB7-4D18-8BAD-7FA3C90B608B}" destId="{637745B0-C5B1-45EC-8302-3C1C040B294F}" srcOrd="1" destOrd="0" presId="urn:microsoft.com/office/officeart/2005/8/layout/process2"/>
    <dgm:cxn modelId="{3EE02E15-C8C1-4778-87E6-B0E40DD129B2}" type="presParOf" srcId="{5A28E863-441D-4F32-A21A-24B28EA67797}" destId="{675A995F-6828-4B98-BE12-F1B81BD85754}" srcOrd="0" destOrd="0" presId="urn:microsoft.com/office/officeart/2005/8/layout/process2"/>
    <dgm:cxn modelId="{7E1C1144-2950-4B43-9887-96141AB5FA20}" type="presParOf" srcId="{5A28E863-441D-4F32-A21A-24B28EA67797}" destId="{CCD45ED4-198B-4053-BEAA-ADF5F0F62419}" srcOrd="1" destOrd="0" presId="urn:microsoft.com/office/officeart/2005/8/layout/process2"/>
    <dgm:cxn modelId="{B5607914-1BF8-4E12-BFEA-BE6C21A1A23E}" type="presParOf" srcId="{CCD45ED4-198B-4053-BEAA-ADF5F0F62419}" destId="{EEA341B7-895D-48E1-BED6-F086262827F5}" srcOrd="0" destOrd="0" presId="urn:microsoft.com/office/officeart/2005/8/layout/process2"/>
    <dgm:cxn modelId="{8A1B3820-94D6-4740-84BB-7FD1D1D33226}" type="presParOf" srcId="{5A28E863-441D-4F32-A21A-24B28EA67797}" destId="{FCD6C389-B731-4158-B513-3D0E99485D28}" srcOrd="2" destOrd="0" presId="urn:microsoft.com/office/officeart/2005/8/layout/process2"/>
    <dgm:cxn modelId="{B1469CAF-94F5-41E4-896D-F39A52E632B5}" type="presParOf" srcId="{5A28E863-441D-4F32-A21A-24B28EA67797}" destId="{35208159-E455-4126-AF2A-6B8F9B3F4FCB}" srcOrd="3" destOrd="0" presId="urn:microsoft.com/office/officeart/2005/8/layout/process2"/>
    <dgm:cxn modelId="{CE25C762-7B6B-4A0C-83D3-681C33367D24}" type="presParOf" srcId="{35208159-E455-4126-AF2A-6B8F9B3F4FCB}" destId="{637745B0-C5B1-45EC-8302-3C1C040B294F}" srcOrd="0" destOrd="0" presId="urn:microsoft.com/office/officeart/2005/8/layout/process2"/>
    <dgm:cxn modelId="{A0AFECE9-72C2-4991-A1E7-2B05F5D27F9A}" type="presParOf" srcId="{5A28E863-441D-4F32-A21A-24B28EA67797}" destId="{7B18F8ED-E46D-49CB-8CA3-5681F3D0C89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A995F-6828-4B98-BE12-F1B81BD85754}">
      <dsp:nvSpPr>
        <dsp:cNvPr id="0" name=""/>
        <dsp:cNvSpPr/>
      </dsp:nvSpPr>
      <dsp:spPr>
        <a:xfrm>
          <a:off x="3505917" y="0"/>
          <a:ext cx="1735781" cy="54451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Start</a:t>
          </a:r>
          <a:endParaRPr lang="en-US" sz="2100" kern="1200" dirty="0"/>
        </a:p>
      </dsp:txBody>
      <dsp:txXfrm>
        <a:off x="3521865" y="15948"/>
        <a:ext cx="1703885" cy="512623"/>
      </dsp:txXfrm>
    </dsp:sp>
    <dsp:sp modelId="{CCD45ED4-198B-4053-BEAA-ADF5F0F62419}">
      <dsp:nvSpPr>
        <dsp:cNvPr id="0" name=""/>
        <dsp:cNvSpPr/>
      </dsp:nvSpPr>
      <dsp:spPr>
        <a:xfrm rot="5400000">
          <a:off x="4271711" y="558133"/>
          <a:ext cx="204195" cy="2450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4300299" y="578552"/>
        <a:ext cx="147019" cy="142937"/>
      </dsp:txXfrm>
    </dsp:sp>
    <dsp:sp modelId="{FCD6C389-B731-4158-B513-3D0E99485D28}">
      <dsp:nvSpPr>
        <dsp:cNvPr id="0" name=""/>
        <dsp:cNvSpPr/>
      </dsp:nvSpPr>
      <dsp:spPr>
        <a:xfrm>
          <a:off x="3531675" y="816780"/>
          <a:ext cx="1684265" cy="544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Dashboard</a:t>
          </a:r>
          <a:endParaRPr lang="en-US" sz="2100" kern="1200" dirty="0"/>
        </a:p>
      </dsp:txBody>
      <dsp:txXfrm>
        <a:off x="3547623" y="832728"/>
        <a:ext cx="1652369" cy="512623"/>
      </dsp:txXfrm>
    </dsp:sp>
    <dsp:sp modelId="{35208159-E455-4126-AF2A-6B8F9B3F4FCB}">
      <dsp:nvSpPr>
        <dsp:cNvPr id="0" name=""/>
        <dsp:cNvSpPr/>
      </dsp:nvSpPr>
      <dsp:spPr>
        <a:xfrm rot="5400000">
          <a:off x="4271711" y="1374913"/>
          <a:ext cx="204194" cy="2450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4300299" y="1395332"/>
        <a:ext cx="147019" cy="142936"/>
      </dsp:txXfrm>
    </dsp:sp>
    <dsp:sp modelId="{7B18F8ED-E46D-49CB-8CA3-5681F3D0C89C}">
      <dsp:nvSpPr>
        <dsp:cNvPr id="0" name=""/>
        <dsp:cNvSpPr/>
      </dsp:nvSpPr>
      <dsp:spPr>
        <a:xfrm>
          <a:off x="3531675" y="1633560"/>
          <a:ext cx="1684265" cy="5445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Login</a:t>
          </a:r>
          <a:endParaRPr lang="en-US" sz="2100" kern="1200" dirty="0"/>
        </a:p>
      </dsp:txBody>
      <dsp:txXfrm>
        <a:off x="3547623" y="1649508"/>
        <a:ext cx="1652369" cy="512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462C9-9B76-40EA-AA26-52CB15D71049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7E8CA-5DC1-4817-B29C-52F7FA318E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53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F7EF-1AE6-4807-A3CA-ECD36E58EF51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9425-E089-43F3-9EE0-7BC76FDCD80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49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F7EF-1AE6-4807-A3CA-ECD36E58EF51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9425-E089-43F3-9EE0-7BC76FDCD8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6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F7EF-1AE6-4807-A3CA-ECD36E58EF51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9425-E089-43F3-9EE0-7BC76FDCD8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3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F7EF-1AE6-4807-A3CA-ECD36E58EF51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9425-E089-43F3-9EE0-7BC76FDCD8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4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F7EF-1AE6-4807-A3CA-ECD36E58EF51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9425-E089-43F3-9EE0-7BC76FDCD80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F7EF-1AE6-4807-A3CA-ECD36E58EF51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9425-E089-43F3-9EE0-7BC76FDCD8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8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F7EF-1AE6-4807-A3CA-ECD36E58EF51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9425-E089-43F3-9EE0-7BC76FDCD8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7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F7EF-1AE6-4807-A3CA-ECD36E58EF51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9425-E089-43F3-9EE0-7BC76FDCD8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53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F7EF-1AE6-4807-A3CA-ECD36E58EF51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9425-E089-43F3-9EE0-7BC76FDCD8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7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36F7EF-1AE6-4807-A3CA-ECD36E58EF51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C29425-E089-43F3-9EE0-7BC76FDCD8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6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6F7EF-1AE6-4807-A3CA-ECD36E58EF51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29425-E089-43F3-9EE0-7BC76FDCD8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36F7EF-1AE6-4807-A3CA-ECD36E58EF51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C29425-E089-43F3-9EE0-7BC76FDCD80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15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ln>
                  <a:solidFill>
                    <a:srgbClr val="002060"/>
                  </a:solidFill>
                </a:ln>
                <a:solidFill>
                  <a:srgbClr val="00B050"/>
                </a:solidFill>
                <a:latin typeface="Algerian" panose="04020705040A02060702" pitchFamily="82" charset="0"/>
              </a:rPr>
              <a:t>BARBER booking</a:t>
            </a:r>
            <a:endParaRPr lang="en-US" sz="6600" dirty="0">
              <a:ln>
                <a:solidFill>
                  <a:srgbClr val="002060"/>
                </a:solidFill>
              </a:ln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1949471"/>
            <a:ext cx="9603275" cy="180578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Sanket </a:t>
            </a:r>
            <a:r>
              <a:rPr lang="en-US" sz="2800" dirty="0" smtClean="0"/>
              <a:t>Agarwal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/>
              <a:t>Chirag</a:t>
            </a:r>
            <a:r>
              <a:rPr lang="en-US" sz="2800" dirty="0" smtClean="0"/>
              <a:t> </a:t>
            </a:r>
            <a:r>
              <a:rPr lang="en-US" sz="2800" dirty="0" err="1" smtClean="0"/>
              <a:t>jain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/>
              <a:t>Udit</a:t>
            </a:r>
            <a:r>
              <a:rPr lang="en-US" sz="2800" dirty="0" smtClean="0"/>
              <a:t> </a:t>
            </a:r>
            <a:r>
              <a:rPr lang="en-US" sz="2800" dirty="0" err="1" smtClean="0"/>
              <a:t>dasari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/>
              <a:t>Sachin</a:t>
            </a:r>
            <a:r>
              <a:rPr lang="en-US" sz="2800" dirty="0" smtClean="0"/>
              <a:t> Shukla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78128BF-0D17-4C0C-945D-2D7C55420EF5}"/>
              </a:ext>
            </a:extLst>
          </p:cNvPr>
          <p:cNvSpPr txBox="1"/>
          <p:nvPr/>
        </p:nvSpPr>
        <p:spPr>
          <a:xfrm>
            <a:off x="1451578" y="4500979"/>
            <a:ext cx="101294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College </a:t>
            </a:r>
            <a:r>
              <a:rPr lang="en-US" sz="3200" dirty="0" smtClean="0"/>
              <a:t>:- Indian Institute </a:t>
            </a:r>
            <a:r>
              <a:rPr lang="en-US" sz="3200" dirty="0"/>
              <a:t>of </a:t>
            </a:r>
            <a:r>
              <a:rPr lang="en-US" sz="3200" dirty="0" smtClean="0"/>
              <a:t>Technology(Indian School of Mines ),</a:t>
            </a:r>
            <a:r>
              <a:rPr lang="en-US" sz="3200" dirty="0" err="1" smtClean="0"/>
              <a:t>Dhanbad</a:t>
            </a:r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58" y="2018581"/>
            <a:ext cx="5056984" cy="262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1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ln>
                  <a:solidFill>
                    <a:srgbClr val="002060"/>
                  </a:solidFill>
                </a:ln>
                <a:solidFill>
                  <a:srgbClr val="00B050"/>
                </a:solidFill>
                <a:latin typeface="Algerian" panose="04020705040A02060702" pitchFamily="82" charset="0"/>
              </a:rPr>
              <a:t>Future scope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80585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Scalability of Salons.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Merge with Beauty Parlors  and Spa for Women.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Door to Door facility.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Analysis report of month.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8928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20008" y="1566999"/>
            <a:ext cx="9553548" cy="212372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3800" dirty="0" smtClean="0">
                <a:ln>
                  <a:solidFill>
                    <a:srgbClr val="002060"/>
                  </a:solidFill>
                </a:ln>
                <a:solidFill>
                  <a:srgbClr val="00B050"/>
                </a:solidFill>
                <a:latin typeface="Algerian" panose="04020705040A02060702" pitchFamily="82" charset="0"/>
              </a:rPr>
              <a:t>Thank</a:t>
            </a:r>
          </a:p>
          <a:p>
            <a:pPr algn="ctr"/>
            <a:r>
              <a:rPr lang="en-US" sz="13800" dirty="0" smtClean="0">
                <a:ln>
                  <a:solidFill>
                    <a:srgbClr val="002060"/>
                  </a:solidFill>
                </a:ln>
                <a:solidFill>
                  <a:srgbClr val="00B050"/>
                </a:solidFill>
                <a:latin typeface="Algerian" panose="04020705040A02060702" pitchFamily="82" charset="0"/>
              </a:rPr>
              <a:t>You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92040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ln>
                  <a:solidFill>
                    <a:srgbClr val="002060"/>
                  </a:solidFill>
                </a:ln>
                <a:solidFill>
                  <a:srgbClr val="00B050"/>
                </a:solidFill>
                <a:latin typeface="Algerian" panose="04020705040A02060702" pitchFamily="82" charset="0"/>
              </a:rPr>
              <a:t>Problem statement </a:t>
            </a:r>
            <a:endParaRPr lang="en-US" sz="6600" dirty="0">
              <a:ln>
                <a:solidFill>
                  <a:srgbClr val="002060"/>
                </a:solidFill>
              </a:ln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875" y="2015732"/>
            <a:ext cx="9811980" cy="406701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To upgrade the manual booking system of Barber Shop.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E</a:t>
            </a:r>
            <a:r>
              <a:rPr lang="en-US" sz="2400" dirty="0" smtClean="0"/>
              <a:t>radicate long waiting times.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To know the prices and facilities of the shop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84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97" y="159657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n>
                  <a:solidFill>
                    <a:srgbClr val="002060"/>
                  </a:solidFill>
                </a:ln>
                <a:solidFill>
                  <a:srgbClr val="00B050"/>
                </a:solidFill>
                <a:latin typeface="Algerian" panose="04020705040A02060702" pitchFamily="82" charset="0"/>
              </a:rPr>
              <a:t>Solution PROPOSED</a:t>
            </a:r>
            <a:endParaRPr lang="en-US" sz="6600" dirty="0">
              <a:ln>
                <a:solidFill>
                  <a:srgbClr val="002060"/>
                </a:solidFill>
              </a:ln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59AD94F-1DAC-4A52-938E-BF6E38853714}"/>
              </a:ext>
            </a:extLst>
          </p:cNvPr>
          <p:cNvSpPr txBox="1"/>
          <p:nvPr/>
        </p:nvSpPr>
        <p:spPr>
          <a:xfrm>
            <a:off x="1258396" y="2504756"/>
            <a:ext cx="9760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b="1" dirty="0" smtClean="0"/>
              <a:t>Smart Barber Booking System(an App and Website)</a:t>
            </a:r>
            <a:r>
              <a:rPr lang="en-US" sz="2400" dirty="0" smtClean="0"/>
              <a:t> to</a:t>
            </a:r>
            <a:r>
              <a:rPr lang="en-US" dirty="0" smtClean="0"/>
              <a:t>:-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 digital approach </a:t>
            </a:r>
            <a:r>
              <a:rPr lang="en-US" sz="2400" dirty="0" smtClean="0"/>
              <a:t>towards bookings of barbers.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Save time , buy products, find barbers by rating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Help </a:t>
            </a:r>
            <a:r>
              <a:rPr lang="en-US" sz="2400" dirty="0" err="1" smtClean="0"/>
              <a:t>BarberShop</a:t>
            </a:r>
            <a:r>
              <a:rPr lang="en-US" sz="2400" dirty="0" smtClean="0"/>
              <a:t> to extends its reach.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4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ln>
                  <a:solidFill>
                    <a:srgbClr val="002060"/>
                  </a:solidFill>
                </a:ln>
                <a:solidFill>
                  <a:srgbClr val="00B050"/>
                </a:solidFill>
                <a:latin typeface="Algerian" panose="04020705040A02060702" pitchFamily="82" charset="0"/>
              </a:rPr>
              <a:t> Key features</a:t>
            </a:r>
            <a:endParaRPr lang="en-US" sz="6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80585"/>
            <a:ext cx="10058400" cy="402336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Search </a:t>
            </a:r>
            <a:r>
              <a:rPr lang="en-US" sz="2400" dirty="0"/>
              <a:t>All barber shop in your cities 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Know </a:t>
            </a:r>
            <a:r>
              <a:rPr lang="en-US" sz="2400" dirty="0"/>
              <a:t>their prices and varieties of facility they provide(cutting, shaving </a:t>
            </a:r>
            <a:r>
              <a:rPr lang="en-US" sz="2400" dirty="0" smtClean="0"/>
              <a:t>,massage etc.) </a:t>
            </a:r>
            <a:r>
              <a:rPr lang="en-US" sz="2400" dirty="0"/>
              <a:t>and choose your own cutting  and shaving style 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Book </a:t>
            </a:r>
            <a:r>
              <a:rPr lang="en-US" sz="2400" dirty="0"/>
              <a:t>your own time slot(normal 30 min),  it can save your time a lot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Get </a:t>
            </a:r>
            <a:r>
              <a:rPr lang="en-US" sz="2400" dirty="0"/>
              <a:t>Amazing discounts on Booking 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Know </a:t>
            </a:r>
            <a:r>
              <a:rPr lang="en-US" sz="2400" dirty="0"/>
              <a:t>rating of Barber And shop 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You </a:t>
            </a:r>
            <a:r>
              <a:rPr lang="en-US" sz="2400" dirty="0"/>
              <a:t>can also shop for products which are sold in barbers shop directly through </a:t>
            </a:r>
            <a:r>
              <a:rPr lang="en-US" sz="2400" dirty="0" smtClean="0"/>
              <a:t>app</a:t>
            </a:r>
            <a:r>
              <a:rPr lang="en-US" sz="24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You can check your look in various hairstyle etc..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9917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89259806"/>
              </p:ext>
            </p:extLst>
          </p:nvPr>
        </p:nvGraphicFramePr>
        <p:xfrm>
          <a:off x="1225307" y="717662"/>
          <a:ext cx="8747617" cy="2178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 rot="5400000" flipV="1">
            <a:off x="6683371" y="1615304"/>
            <a:ext cx="210360" cy="409692"/>
            <a:chOff x="4251292" y="578552"/>
            <a:chExt cx="245033" cy="204195"/>
          </a:xfrm>
        </p:grpSpPr>
        <p:sp>
          <p:nvSpPr>
            <p:cNvPr id="6" name="Right Arrow 5"/>
            <p:cNvSpPr/>
            <p:nvPr/>
          </p:nvSpPr>
          <p:spPr>
            <a:xfrm rot="5400000">
              <a:off x="4271711" y="558133"/>
              <a:ext cx="204195" cy="24503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ight Arrow 4"/>
            <p:cNvSpPr/>
            <p:nvPr/>
          </p:nvSpPr>
          <p:spPr>
            <a:xfrm>
              <a:off x="4300299" y="578552"/>
              <a:ext cx="147019" cy="142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81828" y="1411419"/>
            <a:ext cx="1684265" cy="734256"/>
            <a:chOff x="3531675" y="816780"/>
            <a:chExt cx="1684265" cy="544519"/>
          </a:xfrm>
        </p:grpSpPr>
        <p:sp>
          <p:nvSpPr>
            <p:cNvPr id="12" name="Rounded Rectangle 11"/>
            <p:cNvSpPr/>
            <p:nvPr/>
          </p:nvSpPr>
          <p:spPr>
            <a:xfrm>
              <a:off x="3531675" y="816780"/>
              <a:ext cx="1684265" cy="54451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3547623" y="832728"/>
              <a:ext cx="1652369" cy="5126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smtClean="0"/>
                <a:t>All Salons </a:t>
              </a:r>
              <a:endParaRPr lang="en-US" sz="21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76598" y="2971489"/>
            <a:ext cx="245033" cy="204195"/>
            <a:chOff x="4251291" y="1395332"/>
            <a:chExt cx="245033" cy="204195"/>
          </a:xfrm>
        </p:grpSpPr>
        <p:sp>
          <p:nvSpPr>
            <p:cNvPr id="15" name="Right Arrow 14"/>
            <p:cNvSpPr/>
            <p:nvPr/>
          </p:nvSpPr>
          <p:spPr>
            <a:xfrm rot="5400000">
              <a:off x="4271711" y="1374913"/>
              <a:ext cx="204194" cy="24503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ight Arrow 4"/>
            <p:cNvSpPr/>
            <p:nvPr/>
          </p:nvSpPr>
          <p:spPr>
            <a:xfrm>
              <a:off x="4300299" y="1395332"/>
              <a:ext cx="147019" cy="1429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756982" y="3156740"/>
            <a:ext cx="1684265" cy="544519"/>
            <a:chOff x="3531675" y="1633560"/>
            <a:chExt cx="1684265" cy="544519"/>
          </a:xfrm>
        </p:grpSpPr>
        <p:sp>
          <p:nvSpPr>
            <p:cNvPr id="21" name="Rounded Rectangle 20"/>
            <p:cNvSpPr/>
            <p:nvPr/>
          </p:nvSpPr>
          <p:spPr>
            <a:xfrm>
              <a:off x="3531675" y="1633560"/>
              <a:ext cx="1684265" cy="54451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3547623" y="1649508"/>
              <a:ext cx="1652369" cy="5126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smtClean="0"/>
                <a:t>Book Salon </a:t>
              </a:r>
              <a:endParaRPr lang="en-US" sz="2100" kern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 rot="5400000" flipV="1">
            <a:off x="6673492" y="2413161"/>
            <a:ext cx="210360" cy="409692"/>
            <a:chOff x="4251292" y="578552"/>
            <a:chExt cx="245033" cy="204195"/>
          </a:xfrm>
        </p:grpSpPr>
        <p:sp>
          <p:nvSpPr>
            <p:cNvPr id="24" name="Right Arrow 23"/>
            <p:cNvSpPr/>
            <p:nvPr/>
          </p:nvSpPr>
          <p:spPr>
            <a:xfrm rot="5400000">
              <a:off x="4271711" y="558133"/>
              <a:ext cx="204195" cy="24503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ight Arrow 4"/>
            <p:cNvSpPr/>
            <p:nvPr/>
          </p:nvSpPr>
          <p:spPr>
            <a:xfrm>
              <a:off x="4300299" y="578552"/>
              <a:ext cx="147019" cy="142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26" name="Group 25"/>
          <p:cNvGrpSpPr/>
          <p:nvPr/>
        </p:nvGrpSpPr>
        <p:grpSpPr>
          <a:xfrm rot="16200000" flipV="1">
            <a:off x="4172341" y="2256062"/>
            <a:ext cx="295961" cy="667882"/>
            <a:chOff x="4251292" y="578552"/>
            <a:chExt cx="245033" cy="204195"/>
          </a:xfrm>
        </p:grpSpPr>
        <p:sp>
          <p:nvSpPr>
            <p:cNvPr id="27" name="Right Arrow 26"/>
            <p:cNvSpPr/>
            <p:nvPr/>
          </p:nvSpPr>
          <p:spPr>
            <a:xfrm rot="5400000">
              <a:off x="4271711" y="558133"/>
              <a:ext cx="204195" cy="24503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ight Arrow 4"/>
            <p:cNvSpPr/>
            <p:nvPr/>
          </p:nvSpPr>
          <p:spPr>
            <a:xfrm>
              <a:off x="4300299" y="578552"/>
              <a:ext cx="147019" cy="1429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027709" y="2317742"/>
            <a:ext cx="1735781" cy="544519"/>
            <a:chOff x="3505917" y="0"/>
            <a:chExt cx="1735781" cy="544519"/>
          </a:xfrm>
        </p:grpSpPr>
        <p:sp>
          <p:nvSpPr>
            <p:cNvPr id="30" name="Rounded Rectangle 29"/>
            <p:cNvSpPr/>
            <p:nvPr/>
          </p:nvSpPr>
          <p:spPr>
            <a:xfrm>
              <a:off x="3505917" y="0"/>
              <a:ext cx="1735781" cy="54451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3521865" y="15948"/>
              <a:ext cx="1703885" cy="5126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smtClean="0"/>
                <a:t>Logout</a:t>
              </a:r>
              <a:endParaRPr lang="en-US" sz="2100" kern="1200" dirty="0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2895599" y="995082"/>
            <a:ext cx="0" cy="11505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025588" y="995082"/>
            <a:ext cx="151951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165880" y="2345747"/>
            <a:ext cx="1684265" cy="544519"/>
            <a:chOff x="3531675" y="1633560"/>
            <a:chExt cx="1684265" cy="544519"/>
          </a:xfrm>
        </p:grpSpPr>
        <p:sp>
          <p:nvSpPr>
            <p:cNvPr id="37" name="Rounded Rectangle 36"/>
            <p:cNvSpPr/>
            <p:nvPr/>
          </p:nvSpPr>
          <p:spPr>
            <a:xfrm>
              <a:off x="3531675" y="1633560"/>
              <a:ext cx="1684265" cy="54451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3547623" y="1649508"/>
              <a:ext cx="1652369" cy="5126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smtClean="0"/>
                <a:t>My Booking</a:t>
              </a:r>
              <a:endParaRPr lang="en-US" sz="2100" kern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400700" y="3114425"/>
            <a:ext cx="1684265" cy="1040716"/>
            <a:chOff x="3531675" y="1633560"/>
            <a:chExt cx="1684265" cy="544519"/>
          </a:xfrm>
        </p:grpSpPr>
        <p:sp>
          <p:nvSpPr>
            <p:cNvPr id="40" name="Rounded Rectangle 39"/>
            <p:cNvSpPr/>
            <p:nvPr/>
          </p:nvSpPr>
          <p:spPr>
            <a:xfrm>
              <a:off x="3531675" y="1633560"/>
              <a:ext cx="1684265" cy="54451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3547623" y="1649508"/>
              <a:ext cx="1652369" cy="5126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smtClean="0"/>
                <a:t>Current and previous booking</a:t>
              </a:r>
              <a:endParaRPr lang="en-US" sz="2100" kern="1200" dirty="0"/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 flipV="1">
            <a:off x="8969188" y="2618007"/>
            <a:ext cx="1048871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0112188" y="2618008"/>
            <a:ext cx="26894" cy="4249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0" name="Group 49"/>
          <p:cNvGrpSpPr/>
          <p:nvPr/>
        </p:nvGrpSpPr>
        <p:grpSpPr>
          <a:xfrm>
            <a:off x="4741501" y="4070133"/>
            <a:ext cx="1684265" cy="544519"/>
            <a:chOff x="3531675" y="1633560"/>
            <a:chExt cx="1684265" cy="544519"/>
          </a:xfrm>
        </p:grpSpPr>
        <p:sp>
          <p:nvSpPr>
            <p:cNvPr id="51" name="Rounded Rectangle 50"/>
            <p:cNvSpPr/>
            <p:nvPr/>
          </p:nvSpPr>
          <p:spPr>
            <a:xfrm>
              <a:off x="3531675" y="1633560"/>
              <a:ext cx="1684265" cy="54451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Rounded Rectangle 4"/>
            <p:cNvSpPr/>
            <p:nvPr/>
          </p:nvSpPr>
          <p:spPr>
            <a:xfrm>
              <a:off x="3547623" y="1649508"/>
              <a:ext cx="1652369" cy="5126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smtClean="0"/>
                <a:t>Fill choices  </a:t>
              </a:r>
              <a:endParaRPr lang="en-US" sz="2100" kern="12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461116" y="3807291"/>
            <a:ext cx="245033" cy="204195"/>
            <a:chOff x="4251291" y="1395332"/>
            <a:chExt cx="245033" cy="204195"/>
          </a:xfrm>
        </p:grpSpPr>
        <p:sp>
          <p:nvSpPr>
            <p:cNvPr id="54" name="Right Arrow 53"/>
            <p:cNvSpPr/>
            <p:nvPr/>
          </p:nvSpPr>
          <p:spPr>
            <a:xfrm rot="5400000">
              <a:off x="4271711" y="1374913"/>
              <a:ext cx="204194" cy="24503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5" name="Right Arrow 4"/>
            <p:cNvSpPr/>
            <p:nvPr/>
          </p:nvSpPr>
          <p:spPr>
            <a:xfrm>
              <a:off x="4300299" y="1395332"/>
              <a:ext cx="147019" cy="1429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725553" y="5019545"/>
            <a:ext cx="1684265" cy="544519"/>
            <a:chOff x="3531675" y="1633560"/>
            <a:chExt cx="1684265" cy="544519"/>
          </a:xfrm>
        </p:grpSpPr>
        <p:sp>
          <p:nvSpPr>
            <p:cNvPr id="57" name="Rounded Rectangle 56"/>
            <p:cNvSpPr/>
            <p:nvPr/>
          </p:nvSpPr>
          <p:spPr>
            <a:xfrm>
              <a:off x="3531675" y="1633560"/>
              <a:ext cx="1684265" cy="54451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Rounded Rectangle 4"/>
            <p:cNvSpPr/>
            <p:nvPr/>
          </p:nvSpPr>
          <p:spPr>
            <a:xfrm>
              <a:off x="3547623" y="1649508"/>
              <a:ext cx="1652369" cy="5126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smtClean="0"/>
                <a:t>Successful  </a:t>
              </a:r>
              <a:endParaRPr lang="en-US" sz="2100" kern="1200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426869" y="4680879"/>
            <a:ext cx="245033" cy="204195"/>
            <a:chOff x="4251291" y="1395332"/>
            <a:chExt cx="245033" cy="204195"/>
          </a:xfrm>
        </p:grpSpPr>
        <p:sp>
          <p:nvSpPr>
            <p:cNvPr id="60" name="Right Arrow 59"/>
            <p:cNvSpPr/>
            <p:nvPr/>
          </p:nvSpPr>
          <p:spPr>
            <a:xfrm rot="5400000">
              <a:off x="4271711" y="1374913"/>
              <a:ext cx="204194" cy="245033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Right Arrow 4"/>
            <p:cNvSpPr/>
            <p:nvPr/>
          </p:nvSpPr>
          <p:spPr>
            <a:xfrm>
              <a:off x="4300299" y="1395332"/>
              <a:ext cx="147019" cy="1429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000" kern="1200"/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6583705" y="5291804"/>
            <a:ext cx="59812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Rounded Rectangle 4"/>
          <p:cNvSpPr/>
          <p:nvPr/>
        </p:nvSpPr>
        <p:spPr>
          <a:xfrm>
            <a:off x="1846433" y="5019545"/>
            <a:ext cx="1703885" cy="5126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dirty="0" smtClean="0"/>
              <a:t>Pantry</a:t>
            </a:r>
            <a:endParaRPr lang="en-US" sz="2100" kern="12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7342189" y="5035493"/>
            <a:ext cx="1735781" cy="544519"/>
            <a:chOff x="3505917" y="0"/>
            <a:chExt cx="1735781" cy="544519"/>
          </a:xfrm>
        </p:grpSpPr>
        <p:sp>
          <p:nvSpPr>
            <p:cNvPr id="70" name="Rounded Rectangle 69"/>
            <p:cNvSpPr/>
            <p:nvPr/>
          </p:nvSpPr>
          <p:spPr>
            <a:xfrm>
              <a:off x="3505917" y="0"/>
              <a:ext cx="1735781" cy="544519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ounded Rectangle 4"/>
            <p:cNvSpPr/>
            <p:nvPr/>
          </p:nvSpPr>
          <p:spPr>
            <a:xfrm>
              <a:off x="3521865" y="15948"/>
              <a:ext cx="1703885" cy="5126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 dirty="0" smtClean="0"/>
                <a:t>Dashboard</a:t>
              </a:r>
              <a:endParaRPr lang="en-US" sz="2100" kern="1200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763490" y="0"/>
            <a:ext cx="3925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PROCESS MAP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2730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ln>
                  <a:solidFill>
                    <a:srgbClr val="002060"/>
                  </a:solidFill>
                </a:ln>
                <a:solidFill>
                  <a:srgbClr val="00B050"/>
                </a:solidFill>
                <a:latin typeface="Algerian" panose="04020705040A02060702" pitchFamily="82" charset="0"/>
              </a:rPr>
              <a:t>Technology Bucket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187" y="2015732"/>
            <a:ext cx="3226953" cy="40670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Frontend</a:t>
            </a:r>
            <a:r>
              <a:rPr lang="en-US" sz="2400" dirty="0"/>
              <a:t> :-</a:t>
            </a:r>
          </a:p>
          <a:p>
            <a:pPr lvl="1"/>
            <a:r>
              <a:rPr lang="en-US" sz="2400" dirty="0" smtClean="0"/>
              <a:t>xml</a:t>
            </a:r>
            <a:endParaRPr lang="en-US" sz="2400" dirty="0"/>
          </a:p>
          <a:p>
            <a:pPr lvl="1"/>
            <a:r>
              <a:rPr lang="en-US" sz="2400" dirty="0" err="1" smtClean="0"/>
              <a:t>Inbuild</a:t>
            </a:r>
            <a:r>
              <a:rPr lang="en-US" sz="2400" dirty="0" smtClean="0"/>
              <a:t> Libraries</a:t>
            </a:r>
            <a:endParaRPr lang="en-US" sz="2400" dirty="0"/>
          </a:p>
          <a:p>
            <a:pPr lvl="1"/>
            <a:r>
              <a:rPr lang="en-US" sz="2400" dirty="0" smtClean="0"/>
              <a:t>Map</a:t>
            </a:r>
            <a:endParaRPr lang="en-US" sz="2400" dirty="0"/>
          </a:p>
          <a:p>
            <a:pPr lvl="1"/>
            <a:r>
              <a:rPr lang="en-US" sz="2400" dirty="0" smtClean="0"/>
              <a:t>Android </a:t>
            </a:r>
            <a:r>
              <a:rPr lang="en-US" sz="2400" dirty="0" smtClean="0"/>
              <a:t>Studio</a:t>
            </a:r>
          </a:p>
          <a:p>
            <a:pPr lvl="1"/>
            <a:r>
              <a:rPr lang="en-US" sz="2400" dirty="0" smtClean="0"/>
              <a:t>React</a:t>
            </a:r>
            <a:endParaRPr lang="en-US" sz="24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F756ABD-6551-4115-9E3E-6B7C6941774E}"/>
              </a:ext>
            </a:extLst>
          </p:cNvPr>
          <p:cNvSpPr txBox="1">
            <a:spLocks/>
          </p:cNvSpPr>
          <p:nvPr/>
        </p:nvSpPr>
        <p:spPr>
          <a:xfrm>
            <a:off x="5649367" y="1886335"/>
            <a:ext cx="3226953" cy="40670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Backend</a:t>
            </a:r>
            <a:r>
              <a:rPr lang="en-US" sz="2400" dirty="0"/>
              <a:t> :-</a:t>
            </a:r>
          </a:p>
          <a:p>
            <a:pPr lvl="1"/>
            <a:r>
              <a:rPr lang="en-US" sz="2400" dirty="0" smtClean="0"/>
              <a:t>Java</a:t>
            </a:r>
            <a:endParaRPr lang="en-US" sz="2400" dirty="0"/>
          </a:p>
          <a:p>
            <a:pPr lvl="1"/>
            <a:r>
              <a:rPr lang="en-US" sz="2400" dirty="0" smtClean="0"/>
              <a:t>Dagger 2</a:t>
            </a:r>
            <a:endParaRPr lang="en-US" sz="2400" dirty="0"/>
          </a:p>
          <a:p>
            <a:pPr lvl="1"/>
            <a:r>
              <a:rPr lang="en-US" sz="2400" dirty="0" err="1" smtClean="0"/>
              <a:t>Javascript</a:t>
            </a:r>
            <a:endParaRPr lang="en-US" sz="2400" dirty="0" smtClean="0"/>
          </a:p>
          <a:p>
            <a:pPr lvl="1"/>
            <a:r>
              <a:rPr lang="en-US" sz="2400" dirty="0" smtClean="0"/>
              <a:t>python</a:t>
            </a:r>
            <a:endParaRPr lang="en-US" sz="2400" dirty="0" smtClean="0"/>
          </a:p>
          <a:p>
            <a:pPr lvl="1"/>
            <a:r>
              <a:rPr lang="en-US" sz="2400" dirty="0" err="1" smtClean="0"/>
              <a:t>FirebaseCloud</a:t>
            </a:r>
            <a:r>
              <a:rPr lang="en-US" sz="2400" dirty="0" smtClean="0"/>
              <a:t> </a:t>
            </a:r>
            <a:r>
              <a:rPr lang="en-US" sz="2400" dirty="0" smtClean="0"/>
              <a:t>Messaging</a:t>
            </a:r>
          </a:p>
          <a:p>
            <a:pPr lvl="1"/>
            <a:r>
              <a:rPr lang="en-US" sz="2400" dirty="0" smtClean="0"/>
              <a:t>Node </a:t>
            </a:r>
            <a:r>
              <a:rPr lang="en-US" sz="2400" dirty="0" err="1" smtClean="0"/>
              <a:t>js</a:t>
            </a:r>
            <a:endParaRPr lang="en-US" sz="2400" dirty="0" smtClean="0"/>
          </a:p>
          <a:p>
            <a:pPr lvl="1"/>
            <a:r>
              <a:rPr lang="en-US" sz="2400" dirty="0" smtClean="0"/>
              <a:t>Machine learning</a:t>
            </a:r>
          </a:p>
          <a:p>
            <a:pPr marL="457200" lvl="1" indent="0">
              <a:buNone/>
            </a:pPr>
            <a:endParaRPr lang="en-US" sz="24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213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ln>
                  <a:solidFill>
                    <a:srgbClr val="002060"/>
                  </a:solidFill>
                </a:ln>
                <a:solidFill>
                  <a:srgbClr val="00B050"/>
                </a:solidFill>
                <a:latin typeface="Algerian" panose="04020705040A02060702" pitchFamily="82" charset="0"/>
              </a:rPr>
              <a:t>Revenue model </a:t>
            </a:r>
            <a:endParaRPr lang="en-US" sz="6600" dirty="0">
              <a:ln>
                <a:solidFill>
                  <a:srgbClr val="002060"/>
                </a:solidFill>
              </a:ln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875" y="2015732"/>
            <a:ext cx="9811980" cy="406701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Profit percentage in Every Booking.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Advertisement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Basically we will collaborate with barber for 20-30%  margin in every booking and will give 15-20% discounts to customers. The net </a:t>
            </a:r>
            <a:r>
              <a:rPr lang="en-US" sz="2400" dirty="0" err="1" smtClean="0"/>
              <a:t>differenece</a:t>
            </a:r>
            <a:r>
              <a:rPr lang="en-US" sz="2400" dirty="0" smtClean="0"/>
              <a:t> is our main revenue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309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>
                <a:ln>
                  <a:solidFill>
                    <a:srgbClr val="002060"/>
                  </a:solidFill>
                </a:ln>
                <a:solidFill>
                  <a:srgbClr val="00B050"/>
                </a:solidFill>
                <a:latin typeface="Algerian" panose="04020705040A02060702" pitchFamily="82" charset="0"/>
              </a:rPr>
              <a:t>Value Preposition </a:t>
            </a:r>
            <a:endParaRPr lang="en-US" sz="6600" dirty="0">
              <a:ln>
                <a:solidFill>
                  <a:srgbClr val="002060"/>
                </a:solidFill>
              </a:ln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875" y="2015732"/>
            <a:ext cx="9811980" cy="406701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Know about every Barber Shop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Ease of Booking a Barber at your desired time slot.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Get Notified for every new offers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Increase the income of Salons.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285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>
                <a:ln>
                  <a:solidFill>
                    <a:srgbClr val="002060"/>
                  </a:solidFill>
                </a:ln>
                <a:solidFill>
                  <a:srgbClr val="00B050"/>
                </a:solidFill>
                <a:latin typeface="Algerian" panose="04020705040A02060702" pitchFamily="82" charset="0"/>
              </a:rPr>
              <a:t>Swot</a:t>
            </a:r>
            <a:r>
              <a:rPr lang="en-US" sz="5400" dirty="0">
                <a:ln>
                  <a:solidFill>
                    <a:srgbClr val="002060"/>
                  </a:solidFill>
                </a:ln>
                <a:solidFill>
                  <a:srgbClr val="00B050"/>
                </a:solidFill>
                <a:latin typeface="Algerian" panose="04020705040A02060702" pitchFamily="82" charset="0"/>
              </a:rPr>
              <a:t> </a:t>
            </a:r>
            <a:r>
              <a:rPr lang="en-US" sz="6600" dirty="0">
                <a:ln>
                  <a:solidFill>
                    <a:srgbClr val="002060"/>
                  </a:solidFill>
                </a:ln>
                <a:solidFill>
                  <a:srgbClr val="00B050"/>
                </a:solidFill>
                <a:latin typeface="Algerian" panose="04020705040A02060702" pitchFamily="82" charset="0"/>
              </a:rPr>
              <a:t>analysis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4248" y="1887349"/>
            <a:ext cx="5200939" cy="4165721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IN" sz="2400" b="1" dirty="0"/>
              <a:t>Strength :-</a:t>
            </a:r>
          </a:p>
          <a:p>
            <a:pPr marL="742950" indent="-514350">
              <a:buAutoNum type="arabicPeriod"/>
            </a:pPr>
            <a:r>
              <a:rPr lang="en-IN" sz="2400" dirty="0" smtClean="0"/>
              <a:t>On the go- Barber Booking System</a:t>
            </a:r>
            <a:endParaRPr lang="en-IN" sz="2400" dirty="0"/>
          </a:p>
          <a:p>
            <a:pPr marL="742950" indent="-514350">
              <a:buAutoNum type="arabicPeriod"/>
            </a:pPr>
            <a:r>
              <a:rPr lang="en-IN" sz="2400" dirty="0" smtClean="0"/>
              <a:t>Eradicate Waiting time</a:t>
            </a:r>
            <a:endParaRPr lang="en-IN" sz="2400" dirty="0"/>
          </a:p>
          <a:p>
            <a:pPr marL="742950" indent="-514350">
              <a:buAutoNum type="arabicPeriod"/>
            </a:pPr>
            <a:r>
              <a:rPr lang="en-IN" sz="2400" dirty="0" smtClean="0"/>
              <a:t>Amazing Discounts</a:t>
            </a:r>
            <a:endParaRPr lang="en-IN" sz="2400" dirty="0"/>
          </a:p>
          <a:p>
            <a:pPr indent="0">
              <a:buNone/>
            </a:pPr>
            <a:endParaRPr lang="en-IN" sz="2400" b="1" dirty="0" smtClean="0"/>
          </a:p>
          <a:p>
            <a:pPr indent="0">
              <a:buNone/>
            </a:pPr>
            <a:r>
              <a:rPr lang="en-IN" sz="2400" b="1" dirty="0" smtClean="0"/>
              <a:t>Weakness </a:t>
            </a:r>
            <a:r>
              <a:rPr lang="en-IN" sz="2400" b="1" dirty="0"/>
              <a:t>:-</a:t>
            </a:r>
            <a:endParaRPr lang="en-IN" sz="2400" dirty="0"/>
          </a:p>
          <a:p>
            <a:pPr marL="742950" indent="-514350">
              <a:buAutoNum type="arabicPeriod"/>
            </a:pPr>
            <a:r>
              <a:rPr lang="en-IN" sz="2400" dirty="0" smtClean="0"/>
              <a:t>Unaware about Booking vacancy. </a:t>
            </a:r>
            <a:endParaRPr lang="en-IN" sz="2800" dirty="0"/>
          </a:p>
          <a:p>
            <a:pPr indent="0">
              <a:buNone/>
            </a:pPr>
            <a:endParaRPr lang="en-IN" sz="2800" dirty="0"/>
          </a:p>
          <a:p>
            <a:pPr indent="0">
              <a:buNone/>
            </a:pPr>
            <a:endParaRPr lang="en-IN" sz="2800" dirty="0"/>
          </a:p>
          <a:p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2"/>
          </p:nvPr>
        </p:nvSpPr>
        <p:spPr>
          <a:xfrm>
            <a:off x="6396821" y="1959363"/>
            <a:ext cx="4645152" cy="435016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IN" sz="2500" b="1" dirty="0"/>
              <a:t>Opportunities :-</a:t>
            </a:r>
          </a:p>
          <a:p>
            <a:pPr marL="742950" indent="-514350">
              <a:buAutoNum type="arabicPeriod"/>
            </a:pPr>
            <a:r>
              <a:rPr lang="en-IN" sz="2400" dirty="0" smtClean="0"/>
              <a:t>Upgrade the manual booking system.</a:t>
            </a:r>
          </a:p>
          <a:p>
            <a:pPr marL="742950" indent="-514350">
              <a:buAutoNum type="arabicPeriod"/>
            </a:pPr>
            <a:r>
              <a:rPr lang="en-IN" sz="2400" dirty="0" smtClean="0"/>
              <a:t>Advancement in technology and digitalization.</a:t>
            </a:r>
          </a:p>
          <a:p>
            <a:pPr indent="0">
              <a:buNone/>
            </a:pPr>
            <a:r>
              <a:rPr lang="en-IN" sz="2200" dirty="0"/>
              <a:t> </a:t>
            </a:r>
            <a:endParaRPr lang="en-IN" sz="2200" dirty="0" smtClean="0"/>
          </a:p>
          <a:p>
            <a:pPr indent="0">
              <a:buNone/>
            </a:pPr>
            <a:r>
              <a:rPr lang="en-IN" sz="2400" b="1" dirty="0" smtClean="0"/>
              <a:t>Threats </a:t>
            </a:r>
            <a:r>
              <a:rPr lang="en-IN" sz="2500" b="1" dirty="0" smtClean="0"/>
              <a:t>:-</a:t>
            </a:r>
            <a:endParaRPr lang="en-IN" sz="2400" dirty="0"/>
          </a:p>
          <a:p>
            <a:pPr marL="742950" indent="-514350">
              <a:buAutoNum type="arabicPeriod"/>
            </a:pPr>
            <a:r>
              <a:rPr lang="en-IN" sz="2400" dirty="0" smtClean="0"/>
              <a:t>Sluggish Administration</a:t>
            </a:r>
            <a:endParaRPr lang="en-IN" sz="2400" dirty="0"/>
          </a:p>
          <a:p>
            <a:pPr indent="0">
              <a:buNone/>
            </a:pPr>
            <a:endParaRPr lang="en-IN" sz="2400" dirty="0"/>
          </a:p>
          <a:p>
            <a:pPr marL="742950" indent="-514350">
              <a:buAutoNum type="arabicPeriod"/>
            </a:pPr>
            <a:endParaRPr lang="en-IN" sz="2800" dirty="0"/>
          </a:p>
          <a:p>
            <a:pPr marL="742950" indent="-514350">
              <a:buAutoNum type="arabicPeriod"/>
            </a:pPr>
            <a:endParaRPr lang="en-IN" sz="2800" dirty="0"/>
          </a:p>
          <a:p>
            <a:pPr indent="0">
              <a:buNone/>
            </a:pPr>
            <a:endParaRPr lang="en-IN" sz="2800" dirty="0"/>
          </a:p>
          <a:p>
            <a:pPr indent="0">
              <a:buNone/>
            </a:pPr>
            <a:endParaRPr lang="en-IN" sz="2800" dirty="0"/>
          </a:p>
          <a:p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1707" y="1944710"/>
            <a:ext cx="0" cy="425002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04552" y="4198513"/>
            <a:ext cx="101871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31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1065</TotalTime>
  <Words>354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Calibri</vt:lpstr>
      <vt:lpstr>Calibri Light</vt:lpstr>
      <vt:lpstr>Wingdings</vt:lpstr>
      <vt:lpstr>Retrospect</vt:lpstr>
      <vt:lpstr>BARBER booking</vt:lpstr>
      <vt:lpstr>Problem statement </vt:lpstr>
      <vt:lpstr>Solution PROPOSED</vt:lpstr>
      <vt:lpstr> Key features</vt:lpstr>
      <vt:lpstr>PowerPoint Presentation</vt:lpstr>
      <vt:lpstr>Technology Bucket</vt:lpstr>
      <vt:lpstr>Revenue model </vt:lpstr>
      <vt:lpstr>Value Preposition </vt:lpstr>
      <vt:lpstr>Swot analysis</vt:lpstr>
      <vt:lpstr>Future scope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Sanket Agarwal</cp:lastModifiedBy>
  <cp:revision>106</cp:revision>
  <dcterms:created xsi:type="dcterms:W3CDTF">2016-07-23T02:49:54Z</dcterms:created>
  <dcterms:modified xsi:type="dcterms:W3CDTF">2019-08-26T13:53:19Z</dcterms:modified>
</cp:coreProperties>
</file>