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84" r:id="rId2"/>
    <p:sldId id="258" r:id="rId3"/>
    <p:sldId id="286" r:id="rId4"/>
    <p:sldId id="290" r:id="rId5"/>
    <p:sldId id="287" r:id="rId6"/>
    <p:sldId id="288" r:id="rId7"/>
    <p:sldId id="289" r:id="rId8"/>
    <p:sldId id="283" r:id="rId9"/>
    <p:sldId id="291"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5" autoAdjust="0"/>
    <p:restoredTop sz="94660"/>
  </p:normalViewPr>
  <p:slideViewPr>
    <p:cSldViewPr snapToGrid="0">
      <p:cViewPr varScale="1">
        <p:scale>
          <a:sx n="85" d="100"/>
          <a:sy n="85" d="100"/>
        </p:scale>
        <p:origin x="7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462C9-9B76-40EA-AA26-52CB15D71049}" type="datetimeFigureOut">
              <a:rPr lang="en-US" smtClean="0"/>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7E8CA-5DC1-4817-B29C-52F7FA318ED5}" type="slidenum">
              <a:rPr lang="en-US" smtClean="0"/>
              <a:t>‹#›</a:t>
            </a:fld>
            <a:endParaRPr lang="en-US"/>
          </a:p>
        </p:txBody>
      </p:sp>
    </p:spTree>
    <p:extLst>
      <p:ext uri="{BB962C8B-B14F-4D97-AF65-F5344CB8AC3E}">
        <p14:creationId xmlns:p14="http://schemas.microsoft.com/office/powerpoint/2010/main" val="356345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6F7EF-1AE6-4807-A3CA-ECD36E58EF51}"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9425-E089-43F3-9EE0-7BC76FDCD8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49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F7EF-1AE6-4807-A3CA-ECD36E58EF51}"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25894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F7EF-1AE6-4807-A3CA-ECD36E58EF51}"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116863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F7EF-1AE6-4807-A3CA-ECD36E58EF51}"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107694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F7EF-1AE6-4807-A3CA-ECD36E58EF51}"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9425-E089-43F3-9EE0-7BC76FDCD8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6F7EF-1AE6-4807-A3CA-ECD36E58EF51}"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152098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6F7EF-1AE6-4807-A3CA-ECD36E58EF51}"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271087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6F7EF-1AE6-4807-A3CA-ECD36E58EF51}"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20435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36F7EF-1AE6-4807-A3CA-ECD36E58EF51}" type="datetimeFigureOut">
              <a:rPr lang="en-US" smtClean="0"/>
              <a:t>9/15/2019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276147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6F7EF-1AE6-4807-A3CA-ECD36E58EF51}" type="datetimeFigureOut">
              <a:rPr lang="en-US" smtClean="0"/>
              <a:t>9/15/2019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C29425-E089-43F3-9EE0-7BC76FDCD80A}" type="slidenum">
              <a:rPr lang="en-US" smtClean="0"/>
              <a:t>‹#›</a:t>
            </a:fld>
            <a:endParaRPr lang="en-US"/>
          </a:p>
        </p:txBody>
      </p:sp>
    </p:spTree>
    <p:extLst>
      <p:ext uri="{BB962C8B-B14F-4D97-AF65-F5344CB8AC3E}">
        <p14:creationId xmlns:p14="http://schemas.microsoft.com/office/powerpoint/2010/main" val="193396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6F7EF-1AE6-4807-A3CA-ECD36E58EF51}"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29425-E089-43F3-9EE0-7BC76FDCD80A}" type="slidenum">
              <a:rPr lang="en-US" smtClean="0"/>
              <a:t>‹#›</a:t>
            </a:fld>
            <a:endParaRPr lang="en-US"/>
          </a:p>
        </p:txBody>
      </p:sp>
    </p:spTree>
    <p:extLst>
      <p:ext uri="{BB962C8B-B14F-4D97-AF65-F5344CB8AC3E}">
        <p14:creationId xmlns:p14="http://schemas.microsoft.com/office/powerpoint/2010/main" val="1351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36F7EF-1AE6-4807-A3CA-ECD36E58EF51}" type="datetimeFigureOut">
              <a:rPr lang="en-US" smtClean="0"/>
              <a:t>9/15/2019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C29425-E089-43F3-9EE0-7BC76FDCD8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15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dernDren161" TargetMode="External"/><Relationship Id="rId3" Type="http://schemas.openxmlformats.org/officeDocument/2006/relationships/hyperlink" Target="https://github.com/Surya1231" TargetMode="External"/><Relationship Id="rId7" Type="http://schemas.openxmlformats.org/officeDocument/2006/relationships/hyperlink" Target="https://www.linkedin.com/in/dhruv-golani-051171160" TargetMode="External"/><Relationship Id="rId2" Type="http://schemas.openxmlformats.org/officeDocument/2006/relationships/hyperlink" Target="https://www.linkedin.com/in/suryaprakash-agarwal-779806133/" TargetMode="External"/><Relationship Id="rId1" Type="http://schemas.openxmlformats.org/officeDocument/2006/relationships/slideLayout" Target="../slideLayouts/slideLayout4.xml"/><Relationship Id="rId6" Type="http://schemas.openxmlformats.org/officeDocument/2006/relationships/hyperlink" Target="https://github.com/dhruvgolani" TargetMode="External"/><Relationship Id="rId5" Type="http://schemas.openxmlformats.org/officeDocument/2006/relationships/hyperlink" Target="https://www.linkedin.com/in/keshav-sarraf-0a0176132/" TargetMode="External"/><Relationship Id="rId4" Type="http://schemas.openxmlformats.org/officeDocument/2006/relationships/hyperlink" Target="https://github.com/imkesh" TargetMode="External"/><Relationship Id="rId9" Type="http://schemas.openxmlformats.org/officeDocument/2006/relationships/hyperlink" Target="https://www.linkedin.com/in/prastik-gyawali-5667511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Team</a:t>
            </a:r>
          </a:p>
        </p:txBody>
      </p:sp>
      <p:sp>
        <p:nvSpPr>
          <p:cNvPr id="3" name="Content Placeholder 2"/>
          <p:cNvSpPr>
            <a:spLocks noGrp="1"/>
          </p:cNvSpPr>
          <p:nvPr>
            <p:ph idx="1"/>
          </p:nvPr>
        </p:nvSpPr>
        <p:spPr>
          <a:xfrm>
            <a:off x="1451578" y="1949471"/>
            <a:ext cx="9603275" cy="1805783"/>
          </a:xfrm>
        </p:spPr>
        <p:txBody>
          <a:bodyPr>
            <a:noAutofit/>
          </a:bodyPr>
          <a:lstStyle/>
          <a:p>
            <a:pPr>
              <a:buFont typeface="Wingdings" panose="05000000000000000000" pitchFamily="2" charset="2"/>
              <a:buChar char="Ø"/>
            </a:pPr>
            <a:r>
              <a:rPr lang="en-US" sz="2800" dirty="0"/>
              <a:t>Suryaprakash Agarwal </a:t>
            </a:r>
          </a:p>
          <a:p>
            <a:pPr>
              <a:buFont typeface="Wingdings" panose="05000000000000000000" pitchFamily="2" charset="2"/>
              <a:buChar char="Ø"/>
            </a:pPr>
            <a:r>
              <a:rPr lang="en-US" sz="2800" dirty="0"/>
              <a:t>Dhruv </a:t>
            </a:r>
            <a:r>
              <a:rPr lang="en-US" sz="2800" dirty="0" err="1"/>
              <a:t>Golani</a:t>
            </a:r>
            <a:endParaRPr lang="en-US" sz="2800" dirty="0"/>
          </a:p>
          <a:p>
            <a:pPr>
              <a:buFont typeface="Wingdings" panose="05000000000000000000" pitchFamily="2" charset="2"/>
              <a:buChar char="Ø"/>
            </a:pPr>
            <a:r>
              <a:rPr lang="en-US" sz="2800" dirty="0"/>
              <a:t>Keshav </a:t>
            </a:r>
            <a:r>
              <a:rPr lang="en-US" sz="2800" dirty="0" err="1"/>
              <a:t>Sarraf</a:t>
            </a:r>
            <a:endParaRPr lang="en-US" sz="2800" dirty="0"/>
          </a:p>
          <a:p>
            <a:pPr>
              <a:buFont typeface="Wingdings" panose="05000000000000000000" pitchFamily="2" charset="2"/>
              <a:buChar char="Ø"/>
            </a:pPr>
            <a:r>
              <a:rPr lang="en-US" sz="2800" dirty="0" err="1"/>
              <a:t>Prastik</a:t>
            </a:r>
            <a:r>
              <a:rPr lang="en-US" sz="2800" dirty="0"/>
              <a:t> </a:t>
            </a:r>
            <a:r>
              <a:rPr lang="en-US" sz="2800" dirty="0" err="1"/>
              <a:t>Gyawali</a:t>
            </a:r>
            <a:endParaRPr lang="en-US" sz="2800" dirty="0"/>
          </a:p>
        </p:txBody>
      </p:sp>
      <p:sp>
        <p:nvSpPr>
          <p:cNvPr id="2" name="TextBox 1">
            <a:extLst>
              <a:ext uri="{FF2B5EF4-FFF2-40B4-BE49-F238E27FC236}">
                <a16:creationId xmlns:a16="http://schemas.microsoft.com/office/drawing/2014/main" id="{378128BF-0D17-4C0C-945D-2D7C55420EF5}"/>
              </a:ext>
            </a:extLst>
          </p:cNvPr>
          <p:cNvSpPr txBox="1"/>
          <p:nvPr/>
        </p:nvSpPr>
        <p:spPr>
          <a:xfrm>
            <a:off x="1451578" y="4500979"/>
            <a:ext cx="10129421" cy="584775"/>
          </a:xfrm>
          <a:prstGeom prst="rect">
            <a:avLst/>
          </a:prstGeom>
          <a:noFill/>
        </p:spPr>
        <p:txBody>
          <a:bodyPr wrap="square" rtlCol="0">
            <a:spAutoFit/>
          </a:bodyPr>
          <a:lstStyle/>
          <a:p>
            <a:r>
              <a:rPr lang="en-US" sz="3200" dirty="0"/>
              <a:t>College :- </a:t>
            </a:r>
            <a:r>
              <a:rPr lang="en-US" sz="3200" dirty="0" err="1"/>
              <a:t>Malaviya</a:t>
            </a:r>
            <a:r>
              <a:rPr lang="en-US" sz="3200" dirty="0"/>
              <a:t> National Institute of Technology, Jaipur</a:t>
            </a:r>
            <a:endParaRPr lang="en-IN" sz="3200" dirty="0"/>
          </a:p>
        </p:txBody>
      </p:sp>
    </p:spTree>
    <p:extLst>
      <p:ext uri="{BB962C8B-B14F-4D97-AF65-F5344CB8AC3E}">
        <p14:creationId xmlns:p14="http://schemas.microsoft.com/office/powerpoint/2010/main" val="359211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n>
                  <a:solidFill>
                    <a:srgbClr val="002060"/>
                  </a:solidFill>
                </a:ln>
                <a:solidFill>
                  <a:srgbClr val="00B050"/>
                </a:solidFill>
                <a:latin typeface="Algerian" panose="04020705040A02060702" pitchFamily="82" charset="0"/>
              </a:rPr>
              <a:t>Team Members</a:t>
            </a:r>
            <a:endParaRPr lang="en-US" sz="5400" dirty="0"/>
          </a:p>
        </p:txBody>
      </p:sp>
      <p:sp>
        <p:nvSpPr>
          <p:cNvPr id="3" name="Content Placeholder 2"/>
          <p:cNvSpPr>
            <a:spLocks noGrp="1"/>
          </p:cNvSpPr>
          <p:nvPr>
            <p:ph sz="half" idx="1"/>
          </p:nvPr>
        </p:nvSpPr>
        <p:spPr>
          <a:xfrm>
            <a:off x="1137148" y="1913107"/>
            <a:ext cx="5068343" cy="4283507"/>
          </a:xfrm>
        </p:spPr>
        <p:txBody>
          <a:bodyPr>
            <a:noAutofit/>
          </a:bodyPr>
          <a:lstStyle/>
          <a:p>
            <a:pPr indent="0">
              <a:buNone/>
            </a:pPr>
            <a:r>
              <a:rPr lang="en-IN" sz="2400" b="1" dirty="0"/>
              <a:t>Suryaprakash Agarwal :-</a:t>
            </a:r>
          </a:p>
          <a:p>
            <a:pPr marL="228600" indent="0">
              <a:buNone/>
            </a:pPr>
            <a:r>
              <a:rPr lang="en-IN" sz="2400" dirty="0">
                <a:hlinkClick r:id="rId2"/>
              </a:rPr>
              <a:t>https://www.linkedin.com/in/suryaprakash-agarwal-779806133/</a:t>
            </a:r>
            <a:endParaRPr lang="en-IN" sz="2400" dirty="0"/>
          </a:p>
          <a:p>
            <a:pPr marL="228600" indent="0">
              <a:buNone/>
            </a:pPr>
            <a:r>
              <a:rPr lang="en-IN" sz="2400" dirty="0">
                <a:hlinkClick r:id="rId3"/>
              </a:rPr>
              <a:t>https://github.com/Surya1231</a:t>
            </a:r>
            <a:endParaRPr lang="en-IN" sz="2200" dirty="0"/>
          </a:p>
          <a:p>
            <a:pPr indent="0">
              <a:buNone/>
            </a:pPr>
            <a:r>
              <a:rPr lang="en-IN" sz="2400" b="1" dirty="0"/>
              <a:t>Keshav Sarraf:-</a:t>
            </a:r>
            <a:endParaRPr lang="en-IN" sz="2400" dirty="0"/>
          </a:p>
          <a:p>
            <a:pPr marL="228600" indent="0">
              <a:buNone/>
            </a:pPr>
            <a:r>
              <a:rPr lang="en-IN" sz="2400" dirty="0">
                <a:hlinkClick r:id="rId4"/>
              </a:rPr>
              <a:t>https://github.com/imkesh</a:t>
            </a:r>
            <a:endParaRPr lang="en-IN" sz="2400" dirty="0"/>
          </a:p>
          <a:p>
            <a:pPr marL="228600" indent="0">
              <a:buNone/>
            </a:pPr>
            <a:r>
              <a:rPr lang="en-IN" sz="2400" dirty="0">
                <a:hlinkClick r:id="rId5"/>
              </a:rPr>
              <a:t>https://www.linkedin.com/in/keshav-sarraf-0a0176132/</a:t>
            </a:r>
            <a:endParaRPr lang="en-IN" sz="2400" dirty="0"/>
          </a:p>
          <a:p>
            <a:pPr indent="0">
              <a:buNone/>
            </a:pPr>
            <a:endParaRPr lang="en-IN" sz="2800" dirty="0"/>
          </a:p>
          <a:p>
            <a:pPr indent="0">
              <a:buNone/>
            </a:pPr>
            <a:endParaRPr lang="en-IN" sz="2800" dirty="0"/>
          </a:p>
          <a:p>
            <a:endParaRPr lang="en-US" sz="2800" dirty="0"/>
          </a:p>
        </p:txBody>
      </p:sp>
      <p:sp>
        <p:nvSpPr>
          <p:cNvPr id="5" name="Content Placeholder 2"/>
          <p:cNvSpPr>
            <a:spLocks noGrp="1"/>
          </p:cNvSpPr>
          <p:nvPr>
            <p:ph sz="half" idx="2"/>
          </p:nvPr>
        </p:nvSpPr>
        <p:spPr>
          <a:xfrm>
            <a:off x="6409700" y="1913107"/>
            <a:ext cx="4645152" cy="4350165"/>
          </a:xfrm>
        </p:spPr>
        <p:txBody>
          <a:bodyPr>
            <a:noAutofit/>
          </a:bodyPr>
          <a:lstStyle/>
          <a:p>
            <a:pPr indent="0">
              <a:buNone/>
            </a:pPr>
            <a:r>
              <a:rPr lang="en-IN" sz="2500" b="1" dirty="0"/>
              <a:t>Dhruv Golani :-</a:t>
            </a:r>
          </a:p>
          <a:p>
            <a:pPr indent="0">
              <a:buNone/>
            </a:pPr>
            <a:r>
              <a:rPr lang="en-IN" sz="2400" dirty="0">
                <a:hlinkClick r:id="rId6"/>
              </a:rPr>
              <a:t>https://github.com/dhruvgolani</a:t>
            </a:r>
            <a:endParaRPr lang="en-IN" sz="2400" dirty="0"/>
          </a:p>
          <a:p>
            <a:pPr indent="0">
              <a:buNone/>
            </a:pPr>
            <a:r>
              <a:rPr lang="en-IN" sz="2400" dirty="0">
                <a:hlinkClick r:id="rId7"/>
              </a:rPr>
              <a:t>https://www.linkedin.com/in/dhruv-golani-051171160</a:t>
            </a:r>
            <a:endParaRPr lang="en-IN" sz="2400" dirty="0"/>
          </a:p>
          <a:p>
            <a:pPr indent="0">
              <a:buNone/>
            </a:pPr>
            <a:r>
              <a:rPr lang="en-IN" sz="2500" b="1" dirty="0" err="1"/>
              <a:t>Prastik</a:t>
            </a:r>
            <a:r>
              <a:rPr lang="en-IN" sz="2500" b="1" dirty="0"/>
              <a:t> </a:t>
            </a:r>
            <a:r>
              <a:rPr lang="en-IN" sz="2500" b="1" dirty="0" err="1"/>
              <a:t>Gyawali</a:t>
            </a:r>
            <a:r>
              <a:rPr lang="en-IN" sz="2500" b="1" dirty="0"/>
              <a:t> :-</a:t>
            </a:r>
          </a:p>
          <a:p>
            <a:pPr indent="0">
              <a:buNone/>
            </a:pPr>
            <a:r>
              <a:rPr lang="en-IN" sz="2400" dirty="0">
                <a:hlinkClick r:id="rId8"/>
              </a:rPr>
              <a:t>https://github.com/dernDren161</a:t>
            </a:r>
            <a:endParaRPr lang="en-IN" sz="2400" dirty="0"/>
          </a:p>
          <a:p>
            <a:pPr indent="0">
              <a:buNone/>
            </a:pPr>
            <a:r>
              <a:rPr lang="en-IN" sz="2400" dirty="0">
                <a:hlinkClick r:id="rId9"/>
              </a:rPr>
              <a:t>https://www.linkedin.com/in/prastik-gyawali-566751144</a:t>
            </a:r>
            <a:r>
              <a:rPr lang="en-IN" sz="2400" dirty="0"/>
              <a:t>/</a:t>
            </a:r>
          </a:p>
          <a:p>
            <a:pPr indent="0">
              <a:buNone/>
            </a:pPr>
            <a:endParaRPr lang="en-IN" sz="2400" dirty="0"/>
          </a:p>
          <a:p>
            <a:pPr marL="742950" indent="-514350">
              <a:buAutoNum type="arabicPeriod"/>
            </a:pPr>
            <a:endParaRPr lang="en-IN" sz="2800" dirty="0"/>
          </a:p>
          <a:p>
            <a:pPr marL="742950" indent="-514350">
              <a:buAutoNum type="arabicPeriod"/>
            </a:pPr>
            <a:endParaRPr lang="en-IN" sz="2800" dirty="0"/>
          </a:p>
          <a:p>
            <a:pPr indent="0">
              <a:buNone/>
            </a:pPr>
            <a:endParaRPr lang="en-IN" sz="2800" dirty="0"/>
          </a:p>
          <a:p>
            <a:pPr indent="0">
              <a:buNone/>
            </a:pPr>
            <a:endParaRPr lang="en-IN" sz="2800" dirty="0"/>
          </a:p>
          <a:p>
            <a:endParaRPr lang="en-US" sz="2800" dirty="0"/>
          </a:p>
        </p:txBody>
      </p:sp>
    </p:spTree>
    <p:extLst>
      <p:ext uri="{BB962C8B-B14F-4D97-AF65-F5344CB8AC3E}">
        <p14:creationId xmlns:p14="http://schemas.microsoft.com/office/powerpoint/2010/main" val="90497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fade">
                                      <p:cBhvr>
                                        <p:cTn id="49" dur="1000"/>
                                        <p:tgtEl>
                                          <p:spTgt spid="5">
                                            <p:txEl>
                                              <p:pRg st="0" end="0"/>
                                            </p:txEl>
                                          </p:spTgt>
                                        </p:tgtEl>
                                      </p:cBhvr>
                                    </p:animEffect>
                                    <p:anim calcmode="lin" valueType="num">
                                      <p:cBhvr>
                                        <p:cTn id="5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fade">
                                      <p:cBhvr>
                                        <p:cTn id="56" dur="1000"/>
                                        <p:tgtEl>
                                          <p:spTgt spid="5">
                                            <p:txEl>
                                              <p:pRg st="1" end="1"/>
                                            </p:txEl>
                                          </p:spTgt>
                                        </p:tgtEl>
                                      </p:cBhvr>
                                    </p:animEffect>
                                    <p:anim calcmode="lin" valueType="num">
                                      <p:cBhvr>
                                        <p:cTn id="5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animEffect transition="in" filter="fade">
                                      <p:cBhvr>
                                        <p:cTn id="63" dur="1000"/>
                                        <p:tgtEl>
                                          <p:spTgt spid="5">
                                            <p:txEl>
                                              <p:pRg st="2" end="2"/>
                                            </p:txEl>
                                          </p:spTgt>
                                        </p:tgtEl>
                                      </p:cBhvr>
                                    </p:animEffect>
                                    <p:anim calcmode="lin" valueType="num">
                                      <p:cBhvr>
                                        <p:cTn id="6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3" end="3"/>
                                            </p:txEl>
                                          </p:spTgt>
                                        </p:tgtEl>
                                        <p:attrNameLst>
                                          <p:attrName>style.visibility</p:attrName>
                                        </p:attrNameLst>
                                      </p:cBhvr>
                                      <p:to>
                                        <p:strVal val="visible"/>
                                      </p:to>
                                    </p:set>
                                    <p:animEffect transition="in" filter="fade">
                                      <p:cBhvr>
                                        <p:cTn id="70" dur="1000"/>
                                        <p:tgtEl>
                                          <p:spTgt spid="5">
                                            <p:txEl>
                                              <p:pRg st="3" end="3"/>
                                            </p:txEl>
                                          </p:spTgt>
                                        </p:tgtEl>
                                      </p:cBhvr>
                                    </p:animEffect>
                                    <p:anim calcmode="lin" valueType="num">
                                      <p:cBhvr>
                                        <p:cTn id="7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Effect transition="in" filter="fade">
                                      <p:cBhvr>
                                        <p:cTn id="77" dur="1000"/>
                                        <p:tgtEl>
                                          <p:spTgt spid="5">
                                            <p:txEl>
                                              <p:pRg st="4" end="4"/>
                                            </p:txEl>
                                          </p:spTgt>
                                        </p:tgtEl>
                                      </p:cBhvr>
                                    </p:animEffect>
                                    <p:anim calcmode="lin" valueType="num">
                                      <p:cBhvr>
                                        <p:cTn id="7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5" end="5"/>
                                            </p:txEl>
                                          </p:spTgt>
                                        </p:tgtEl>
                                        <p:attrNameLst>
                                          <p:attrName>style.visibility</p:attrName>
                                        </p:attrNameLst>
                                      </p:cBhvr>
                                      <p:to>
                                        <p:strVal val="visible"/>
                                      </p:to>
                                    </p:set>
                                    <p:animEffect transition="in" filter="fade">
                                      <p:cBhvr>
                                        <p:cTn id="84" dur="1000"/>
                                        <p:tgtEl>
                                          <p:spTgt spid="5">
                                            <p:txEl>
                                              <p:pRg st="5" end="5"/>
                                            </p:txEl>
                                          </p:spTgt>
                                        </p:tgtEl>
                                      </p:cBhvr>
                                    </p:animEffect>
                                    <p:anim calcmode="lin" valueType="num">
                                      <p:cBhvr>
                                        <p:cTn id="8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Problem ??</a:t>
            </a:r>
          </a:p>
        </p:txBody>
      </p:sp>
      <p:sp>
        <p:nvSpPr>
          <p:cNvPr id="3" name="Content Placeholder 2"/>
          <p:cNvSpPr>
            <a:spLocks noGrp="1"/>
          </p:cNvSpPr>
          <p:nvPr>
            <p:ph idx="1"/>
          </p:nvPr>
        </p:nvSpPr>
        <p:spPr>
          <a:xfrm>
            <a:off x="1242875" y="2015732"/>
            <a:ext cx="9811980" cy="4067016"/>
          </a:xfrm>
        </p:spPr>
        <p:txBody>
          <a:bodyPr>
            <a:normAutofit/>
          </a:bodyPr>
          <a:lstStyle/>
          <a:p>
            <a:pPr marL="0" indent="0">
              <a:buNone/>
            </a:pPr>
            <a:r>
              <a:rPr lang="en-US" dirty="0"/>
              <a:t>We all hostelers at a point should have realized how difficult it is to  get the track of all the information regarding complaints, various resources, getting leave requests sanctioned, last moment changes in mess menu, updating and issuing of laundry cards, any important notice by hostel administration. Besides these basic issues we have no appropriate option to report any emergency issues to the administration and our companions. We just aspire to have a common platform where we can have this all in one.</a:t>
            </a:r>
          </a:p>
          <a:p>
            <a:pPr marL="0" indent="0">
              <a:buNone/>
            </a:pPr>
            <a:r>
              <a:rPr lang="en-US" dirty="0"/>
              <a:t>In short, hostel students and hostel administration do not have any source of communication between them which makes any issue look much bigger and is most of the times unsolvable. So, its high time we make a proper use of technology and develop a platform which help the administration and the students to conveniently track and manage various issues regarding the hostel.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842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Solution</a:t>
            </a:r>
          </a:p>
        </p:txBody>
      </p:sp>
      <p:sp>
        <p:nvSpPr>
          <p:cNvPr id="3" name="Content Placeholder 2"/>
          <p:cNvSpPr>
            <a:spLocks noGrp="1"/>
          </p:cNvSpPr>
          <p:nvPr>
            <p:ph idx="1"/>
          </p:nvPr>
        </p:nvSpPr>
        <p:spPr>
          <a:xfrm>
            <a:off x="1451579" y="2015732"/>
            <a:ext cx="9603275" cy="594303"/>
          </a:xfrm>
        </p:spPr>
        <p:txBody>
          <a:bodyPr>
            <a:normAutofit/>
          </a:bodyPr>
          <a:lstStyle/>
          <a:p>
            <a:pPr marL="0" indent="0">
              <a:buNone/>
            </a:pPr>
            <a:r>
              <a:rPr lang="en-US" i="1" dirty="0"/>
              <a:t> </a:t>
            </a:r>
            <a:r>
              <a:rPr lang="en-US" sz="2800" i="1" dirty="0"/>
              <a:t>SMART_HOSTEL_MANAGEMENT system</a:t>
            </a:r>
          </a:p>
          <a:p>
            <a:endParaRPr lang="en-US" i="1" dirty="0"/>
          </a:p>
        </p:txBody>
      </p:sp>
      <p:sp>
        <p:nvSpPr>
          <p:cNvPr id="4" name="TextBox 3">
            <a:extLst>
              <a:ext uri="{FF2B5EF4-FFF2-40B4-BE49-F238E27FC236}">
                <a16:creationId xmlns:a16="http://schemas.microsoft.com/office/drawing/2014/main" id="{059AD94F-1DAC-4A52-938E-BF6E38853714}"/>
              </a:ext>
            </a:extLst>
          </p:cNvPr>
          <p:cNvSpPr txBox="1"/>
          <p:nvPr/>
        </p:nvSpPr>
        <p:spPr>
          <a:xfrm>
            <a:off x="1451579" y="2610035"/>
            <a:ext cx="97609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 website with two way login one for student and for Administration.</a:t>
            </a:r>
          </a:p>
          <a:p>
            <a:endParaRPr lang="en-US" dirty="0"/>
          </a:p>
          <a:p>
            <a:pPr marL="285750" indent="-285750">
              <a:buFont typeface="Arial" panose="020B0604020202020204" pitchFamily="34" charset="0"/>
              <a:buChar char="•"/>
            </a:pPr>
            <a:r>
              <a:rPr lang="en-US" b="1" dirty="0"/>
              <a:t>Student Portal </a:t>
            </a:r>
            <a:r>
              <a:rPr lang="en-US" dirty="0"/>
              <a:t>will include following key features:-</a:t>
            </a:r>
          </a:p>
          <a:p>
            <a:pPr marL="742950" lvl="1" indent="-285750">
              <a:buFont typeface="Arial" panose="020B0604020202020204" pitchFamily="34" charset="0"/>
              <a:buChar char="•"/>
            </a:pPr>
            <a:r>
              <a:rPr lang="en-US" dirty="0"/>
              <a:t>File Various Complaints like Lan issues , Furniture issues , Mess food etc.</a:t>
            </a:r>
          </a:p>
          <a:p>
            <a:pPr marL="742950" lvl="1" indent="-285750">
              <a:buFont typeface="Arial" panose="020B0604020202020204" pitchFamily="34" charset="0"/>
              <a:buChar char="•"/>
            </a:pPr>
            <a:r>
              <a:rPr lang="en-US" dirty="0"/>
              <a:t>Real time News feed updating.</a:t>
            </a:r>
          </a:p>
          <a:p>
            <a:pPr marL="742950" lvl="1" indent="-285750">
              <a:buFont typeface="Arial" panose="020B0604020202020204" pitchFamily="34" charset="0"/>
              <a:buChar char="•"/>
            </a:pPr>
            <a:r>
              <a:rPr lang="en-US" dirty="0"/>
              <a:t>Updating Real time details about mess rush and mess menu.</a:t>
            </a:r>
          </a:p>
          <a:p>
            <a:pPr marL="742950" lvl="1" indent="-285750">
              <a:buFont typeface="Arial" panose="020B0604020202020204" pitchFamily="34" charset="0"/>
              <a:buChar char="•"/>
            </a:pPr>
            <a:r>
              <a:rPr lang="en-US" dirty="0"/>
              <a:t>Making leave requests.</a:t>
            </a:r>
          </a:p>
          <a:p>
            <a:pPr marL="742950" lvl="1" indent="-285750">
              <a:buFont typeface="Arial" panose="020B0604020202020204" pitchFamily="34" charset="0"/>
              <a:buChar char="•"/>
            </a:pPr>
            <a:r>
              <a:rPr lang="en-US" dirty="0"/>
              <a:t>Lost and Found Portal to get track of lost things and return them to their respective owners.</a:t>
            </a:r>
          </a:p>
          <a:p>
            <a:pPr marL="742950" lvl="1" indent="-285750">
              <a:buFont typeface="Arial" panose="020B0604020202020204" pitchFamily="34" charset="0"/>
              <a:buChar char="•"/>
            </a:pPr>
            <a:r>
              <a:rPr lang="en-US" dirty="0"/>
              <a:t>Voting Panel for college elections , mess committee etc.</a:t>
            </a:r>
          </a:p>
          <a:p>
            <a:pPr marL="742950" lvl="1" indent="-285750">
              <a:buFont typeface="Arial" panose="020B0604020202020204" pitchFamily="34" charset="0"/>
              <a:buChar char="•"/>
            </a:pPr>
            <a:r>
              <a:rPr lang="en-US" dirty="0"/>
              <a:t>Instantly informing about emergency to the authorities in just one tap.</a:t>
            </a:r>
          </a:p>
          <a:p>
            <a:pPr marL="742950" lvl="1" indent="-285750">
              <a:buFont typeface="Arial" panose="020B0604020202020204" pitchFamily="34" charset="0"/>
              <a:buChar char="•"/>
            </a:pPr>
            <a:r>
              <a:rPr lang="en-US" dirty="0"/>
              <a:t>Laundry recharge , Fee payment ,  keeping track of hostel attendance.</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152084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Solution</a:t>
            </a:r>
          </a:p>
        </p:txBody>
      </p:sp>
      <p:sp>
        <p:nvSpPr>
          <p:cNvPr id="3" name="Content Placeholder 2"/>
          <p:cNvSpPr>
            <a:spLocks noGrp="1"/>
          </p:cNvSpPr>
          <p:nvPr>
            <p:ph idx="1"/>
          </p:nvPr>
        </p:nvSpPr>
        <p:spPr>
          <a:xfrm>
            <a:off x="1451579" y="2015732"/>
            <a:ext cx="9603275" cy="594303"/>
          </a:xfrm>
        </p:spPr>
        <p:txBody>
          <a:bodyPr>
            <a:normAutofit/>
          </a:bodyPr>
          <a:lstStyle/>
          <a:p>
            <a:pPr marL="0" indent="0">
              <a:buNone/>
            </a:pPr>
            <a:r>
              <a:rPr lang="en-US" i="1" dirty="0"/>
              <a:t> </a:t>
            </a:r>
            <a:r>
              <a:rPr lang="en-US" sz="2800" i="1" dirty="0"/>
              <a:t>SMART_HOSTEL_MANAGEMENT system</a:t>
            </a:r>
          </a:p>
          <a:p>
            <a:endParaRPr lang="en-US" i="1" dirty="0"/>
          </a:p>
        </p:txBody>
      </p:sp>
      <p:sp>
        <p:nvSpPr>
          <p:cNvPr id="4" name="TextBox 3">
            <a:extLst>
              <a:ext uri="{FF2B5EF4-FFF2-40B4-BE49-F238E27FC236}">
                <a16:creationId xmlns:a16="http://schemas.microsoft.com/office/drawing/2014/main" id="{059AD94F-1DAC-4A52-938E-BF6E38853714}"/>
              </a:ext>
            </a:extLst>
          </p:cNvPr>
          <p:cNvSpPr txBox="1"/>
          <p:nvPr/>
        </p:nvSpPr>
        <p:spPr>
          <a:xfrm>
            <a:off x="1451579" y="2689934"/>
            <a:ext cx="976091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Admin Portal </a:t>
            </a:r>
            <a:r>
              <a:rPr lang="en-US" dirty="0"/>
              <a:t>will include following key features:-</a:t>
            </a:r>
          </a:p>
          <a:p>
            <a:pPr marL="742950" lvl="1" indent="-285750">
              <a:buFont typeface="Arial" panose="020B0604020202020204" pitchFamily="34" charset="0"/>
              <a:buChar char="•"/>
            </a:pPr>
            <a:r>
              <a:rPr lang="en-US" dirty="0"/>
              <a:t>Managing and solving complaints file by students.</a:t>
            </a:r>
          </a:p>
          <a:p>
            <a:pPr marL="742950" lvl="1" indent="-285750">
              <a:buFont typeface="Arial" panose="020B0604020202020204" pitchFamily="34" charset="0"/>
              <a:buChar char="•"/>
            </a:pPr>
            <a:r>
              <a:rPr lang="en-US" dirty="0"/>
              <a:t>Circulate any notice and urgent information.</a:t>
            </a:r>
          </a:p>
          <a:p>
            <a:pPr marL="742950" lvl="1" indent="-285750">
              <a:buFont typeface="Arial" panose="020B0604020202020204" pitchFamily="34" charset="0"/>
              <a:buChar char="•"/>
            </a:pPr>
            <a:r>
              <a:rPr lang="en-US" dirty="0"/>
              <a:t>Sanction leave request of students.</a:t>
            </a:r>
          </a:p>
          <a:p>
            <a:pPr marL="742950" lvl="1" indent="-285750">
              <a:buFont typeface="Arial" panose="020B0604020202020204" pitchFamily="34" charset="0"/>
              <a:buChar char="•"/>
            </a:pPr>
            <a:r>
              <a:rPr lang="en-US" dirty="0"/>
              <a:t>Keep track of attendance of students.</a:t>
            </a:r>
          </a:p>
          <a:p>
            <a:pPr marL="742950" lvl="1" indent="-285750">
              <a:buFont typeface="Arial" panose="020B0604020202020204" pitchFamily="34" charset="0"/>
              <a:buChar char="•"/>
            </a:pPr>
            <a:r>
              <a:rPr lang="en-US" dirty="0"/>
              <a:t>Updating mess menu.</a:t>
            </a:r>
          </a:p>
          <a:p>
            <a:pPr marL="742950" lvl="1" indent="-285750">
              <a:buFont typeface="Arial" panose="020B0604020202020204" pitchFamily="34" charset="0"/>
              <a:buChar char="•"/>
            </a:pPr>
            <a:r>
              <a:rPr lang="en-US" dirty="0"/>
              <a:t>Keep an eye on various activities running in hostel with CCTV integration.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Guest</a:t>
            </a:r>
            <a:r>
              <a:rPr lang="en-US" dirty="0"/>
              <a:t> can view and get various basic information regarding hostels.</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75875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6600" dirty="0">
                <a:ln>
                  <a:solidFill>
                    <a:srgbClr val="002060"/>
                  </a:solidFill>
                </a:ln>
                <a:solidFill>
                  <a:srgbClr val="00B050"/>
                </a:solidFill>
                <a:latin typeface="Algerian" panose="04020705040A02060702" pitchFamily="82" charset="0"/>
              </a:rPr>
              <a:t>Technology Bucket</a:t>
            </a:r>
          </a:p>
        </p:txBody>
      </p:sp>
      <p:sp>
        <p:nvSpPr>
          <p:cNvPr id="3" name="Content Placeholder 2"/>
          <p:cNvSpPr>
            <a:spLocks noGrp="1"/>
          </p:cNvSpPr>
          <p:nvPr>
            <p:ph idx="1"/>
          </p:nvPr>
        </p:nvSpPr>
        <p:spPr>
          <a:xfrm>
            <a:off x="1341304" y="2041299"/>
            <a:ext cx="3226953" cy="4067016"/>
          </a:xfrm>
        </p:spPr>
        <p:txBody>
          <a:bodyPr>
            <a:normAutofit/>
          </a:bodyPr>
          <a:lstStyle/>
          <a:p>
            <a:pPr>
              <a:buFont typeface="Wingdings" panose="05000000000000000000" pitchFamily="2" charset="2"/>
              <a:buChar char="Ø"/>
            </a:pPr>
            <a:r>
              <a:rPr lang="en-US" sz="2400" b="1" dirty="0"/>
              <a:t>Frontend :-</a:t>
            </a:r>
          </a:p>
          <a:p>
            <a:pPr lvl="1"/>
            <a:r>
              <a:rPr lang="en-US" sz="2200" dirty="0"/>
              <a:t>Html</a:t>
            </a:r>
          </a:p>
          <a:p>
            <a:pPr lvl="1"/>
            <a:r>
              <a:rPr lang="en-US" sz="2200" dirty="0"/>
              <a:t>CSS</a:t>
            </a:r>
          </a:p>
          <a:p>
            <a:pPr lvl="1"/>
            <a:r>
              <a:rPr lang="en-US" sz="2200" dirty="0"/>
              <a:t>JavaScript</a:t>
            </a:r>
          </a:p>
          <a:p>
            <a:pPr lvl="1"/>
            <a:r>
              <a:rPr lang="en-US" sz="2200" dirty="0"/>
              <a:t>Bootstrap</a:t>
            </a:r>
          </a:p>
          <a:p>
            <a:pPr lvl="1"/>
            <a:r>
              <a:rPr lang="en-US" sz="2200" dirty="0"/>
              <a:t>jQuery</a:t>
            </a:r>
          </a:p>
          <a:p>
            <a:pPr lvl="1"/>
            <a:endParaRPr lang="en-US" sz="2200" dirty="0"/>
          </a:p>
          <a:p>
            <a:pPr lvl="1"/>
            <a:endParaRPr lang="en-US" sz="2200" dirty="0"/>
          </a:p>
        </p:txBody>
      </p:sp>
      <p:sp>
        <p:nvSpPr>
          <p:cNvPr id="6" name="Content Placeholder 2">
            <a:extLst>
              <a:ext uri="{FF2B5EF4-FFF2-40B4-BE49-F238E27FC236}">
                <a16:creationId xmlns:a16="http://schemas.microsoft.com/office/drawing/2014/main" id="{1F756ABD-6551-4115-9E3E-6B7C6941774E}"/>
              </a:ext>
            </a:extLst>
          </p:cNvPr>
          <p:cNvSpPr txBox="1">
            <a:spLocks/>
          </p:cNvSpPr>
          <p:nvPr/>
        </p:nvSpPr>
        <p:spPr>
          <a:xfrm>
            <a:off x="4172674" y="1978545"/>
            <a:ext cx="3226953" cy="406701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Ø"/>
            </a:pPr>
            <a:r>
              <a:rPr lang="en-US" sz="2400" b="1" dirty="0"/>
              <a:t>Backend</a:t>
            </a:r>
            <a:r>
              <a:rPr lang="en-US" sz="2400" dirty="0"/>
              <a:t> :-</a:t>
            </a:r>
          </a:p>
          <a:p>
            <a:pPr lvl="1"/>
            <a:r>
              <a:rPr lang="en-US" sz="2200" dirty="0"/>
              <a:t>NodeJS</a:t>
            </a:r>
          </a:p>
          <a:p>
            <a:pPr lvl="1"/>
            <a:r>
              <a:rPr lang="en-US" sz="2200" dirty="0"/>
              <a:t>Express</a:t>
            </a:r>
          </a:p>
          <a:p>
            <a:pPr lvl="1"/>
            <a:r>
              <a:rPr lang="en-US" sz="2200" dirty="0"/>
              <a:t>MongoDB</a:t>
            </a:r>
          </a:p>
          <a:p>
            <a:pPr lvl="1"/>
            <a:r>
              <a:rPr lang="en-US" sz="2200" dirty="0"/>
              <a:t>Twilio</a:t>
            </a:r>
          </a:p>
          <a:p>
            <a:pPr lvl="1"/>
            <a:endParaRPr lang="en-US" sz="2200" dirty="0"/>
          </a:p>
          <a:p>
            <a:pPr lvl="1"/>
            <a:endParaRPr lang="en-US" sz="2200" dirty="0"/>
          </a:p>
          <a:p>
            <a:pPr lvl="1"/>
            <a:endParaRPr lang="en-US" sz="2200" dirty="0"/>
          </a:p>
        </p:txBody>
      </p:sp>
      <p:sp>
        <p:nvSpPr>
          <p:cNvPr id="5" name="Content Placeholder 2">
            <a:extLst>
              <a:ext uri="{FF2B5EF4-FFF2-40B4-BE49-F238E27FC236}">
                <a16:creationId xmlns:a16="http://schemas.microsoft.com/office/drawing/2014/main" id="{7525FDCD-14EC-4B31-BC0B-F848B834167A}"/>
              </a:ext>
            </a:extLst>
          </p:cNvPr>
          <p:cNvSpPr txBox="1">
            <a:spLocks/>
          </p:cNvSpPr>
          <p:nvPr/>
        </p:nvSpPr>
        <p:spPr>
          <a:xfrm>
            <a:off x="7623743" y="1978545"/>
            <a:ext cx="3226953" cy="406701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Ø"/>
            </a:pPr>
            <a:r>
              <a:rPr lang="en-US" sz="2400" b="1" dirty="0"/>
              <a:t>Machine Learning</a:t>
            </a:r>
            <a:r>
              <a:rPr lang="en-US" sz="2400" dirty="0"/>
              <a:t> :-</a:t>
            </a:r>
            <a:endParaRPr lang="en-US" sz="2200" dirty="0"/>
          </a:p>
          <a:p>
            <a:pPr lvl="1"/>
            <a:r>
              <a:rPr lang="en-US" sz="2200" dirty="0"/>
              <a:t>Python(pandas, numpy, sklearn)</a:t>
            </a:r>
          </a:p>
          <a:p>
            <a:pPr lvl="1"/>
            <a:r>
              <a:rPr lang="en-US" sz="2200" dirty="0"/>
              <a:t>Twilio</a:t>
            </a:r>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71213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p:cTn id="49"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 calcmode="lin" valueType="num">
                                      <p:cBhvr>
                                        <p:cTn id="56"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57"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58" dur="500"/>
                                        <p:tgtEl>
                                          <p:spTgt spid="6">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anim calcmode="lin" valueType="num">
                                      <p:cBhvr>
                                        <p:cTn id="63"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64"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65" dur="500"/>
                                        <p:tgtEl>
                                          <p:spTgt spid="6">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anim calcmode="lin" valueType="num">
                                      <p:cBhvr>
                                        <p:cTn id="70"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71"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 calcmode="lin" valueType="num">
                                      <p:cBhvr>
                                        <p:cTn id="7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78"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79" dur="500"/>
                                        <p:tgtEl>
                                          <p:spTgt spid="6">
                                            <p:txEl>
                                              <p:pRg st="4" end="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5">
                                            <p:txEl>
                                              <p:pRg st="0" end="0"/>
                                            </p:txEl>
                                          </p:spTgt>
                                        </p:tgtEl>
                                        <p:attrNameLst>
                                          <p:attrName>style.visibility</p:attrName>
                                        </p:attrNameLst>
                                      </p:cBhvr>
                                      <p:to>
                                        <p:strVal val="visible"/>
                                      </p:to>
                                    </p:set>
                                    <p:anim calcmode="lin" valueType="num">
                                      <p:cBhvr>
                                        <p:cTn id="8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86" dur="500"/>
                                        <p:tgtEl>
                                          <p:spTgt spid="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5">
                                            <p:txEl>
                                              <p:pRg st="1" end="1"/>
                                            </p:txEl>
                                          </p:spTgt>
                                        </p:tgtEl>
                                        <p:attrNameLst>
                                          <p:attrName>style.visibility</p:attrName>
                                        </p:attrNameLst>
                                      </p:cBhvr>
                                      <p:to>
                                        <p:strVal val="visible"/>
                                      </p:to>
                                    </p:set>
                                    <p:anim calcmode="lin" valueType="num">
                                      <p:cBhvr>
                                        <p:cTn id="91"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92"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3" dur="500"/>
                                        <p:tgtEl>
                                          <p:spTgt spid="5">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5">
                                            <p:txEl>
                                              <p:pRg st="2" end="2"/>
                                            </p:txEl>
                                          </p:spTgt>
                                        </p:tgtEl>
                                        <p:attrNameLst>
                                          <p:attrName>style.visibility</p:attrName>
                                        </p:attrNameLst>
                                      </p:cBhvr>
                                      <p:to>
                                        <p:strVal val="visible"/>
                                      </p:to>
                                    </p:set>
                                    <p:anim calcmode="lin" valueType="num">
                                      <p:cBhvr>
                                        <p:cTn id="98"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99"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0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Implementation</a:t>
            </a:r>
          </a:p>
        </p:txBody>
      </p:sp>
      <p:sp>
        <p:nvSpPr>
          <p:cNvPr id="3" name="Content Placeholder 2"/>
          <p:cNvSpPr>
            <a:spLocks noGrp="1"/>
          </p:cNvSpPr>
          <p:nvPr>
            <p:ph idx="1"/>
          </p:nvPr>
        </p:nvSpPr>
        <p:spPr>
          <a:xfrm>
            <a:off x="1451579" y="2015732"/>
            <a:ext cx="9603275" cy="4067016"/>
          </a:xfrm>
        </p:spPr>
        <p:txBody>
          <a:bodyPr>
            <a:normAutofit/>
          </a:bodyPr>
          <a:lstStyle/>
          <a:p>
            <a:r>
              <a:rPr lang="en-US" sz="2200" dirty="0"/>
              <a:t>The Solution can be implemented in colleges as a communication platform for students and administrative authority.  </a:t>
            </a:r>
            <a:r>
              <a:rPr lang="en-US" sz="2200" i="1" dirty="0"/>
              <a:t>SMART_HOSTEL_MANAGEMENT system </a:t>
            </a:r>
            <a:r>
              <a:rPr lang="en-US" sz="2200" dirty="0"/>
              <a:t>can be integrated with the existing platforms of the college to manage all the databases  of students and college authorities. Login system can be modified for students to login with their college Ids and administration will be provided with unique id to login into the system and take care of all the management.</a:t>
            </a:r>
          </a:p>
          <a:p>
            <a:endParaRPr lang="en-US" sz="2200" dirty="0"/>
          </a:p>
        </p:txBody>
      </p:sp>
    </p:spTree>
    <p:extLst>
      <p:ext uri="{BB962C8B-B14F-4D97-AF65-F5344CB8AC3E}">
        <p14:creationId xmlns:p14="http://schemas.microsoft.com/office/powerpoint/2010/main" val="4095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Stakeholders</a:t>
            </a:r>
          </a:p>
        </p:txBody>
      </p:sp>
      <p:sp>
        <p:nvSpPr>
          <p:cNvPr id="3" name="Content Placeholder 2"/>
          <p:cNvSpPr>
            <a:spLocks noGrp="1"/>
          </p:cNvSpPr>
          <p:nvPr>
            <p:ph idx="1"/>
          </p:nvPr>
        </p:nvSpPr>
        <p:spPr>
          <a:xfrm>
            <a:off x="1097281" y="2015732"/>
            <a:ext cx="9957574" cy="4067016"/>
          </a:xfrm>
        </p:spPr>
        <p:txBody>
          <a:bodyPr>
            <a:normAutofit/>
          </a:bodyPr>
          <a:lstStyle/>
          <a:p>
            <a:pPr>
              <a:buFont typeface="Arial" panose="020B0604020202020204" pitchFamily="34" charset="0"/>
              <a:buChar char="•"/>
            </a:pPr>
            <a:r>
              <a:rPr lang="en-US" sz="2200" dirty="0"/>
              <a:t>  College Authorities</a:t>
            </a:r>
          </a:p>
          <a:p>
            <a:pPr>
              <a:buFont typeface="Arial" panose="020B0604020202020204" pitchFamily="34" charset="0"/>
              <a:buChar char="•"/>
            </a:pPr>
            <a:r>
              <a:rPr lang="en-US" sz="2200" dirty="0"/>
              <a:t>  Hostelers</a:t>
            </a:r>
          </a:p>
          <a:p>
            <a:pPr>
              <a:buFont typeface="Arial" panose="020B0604020202020204" pitchFamily="34" charset="0"/>
              <a:buChar char="•"/>
            </a:pPr>
            <a:r>
              <a:rPr lang="en-US" sz="2200" dirty="0"/>
              <a:t>  Warden</a:t>
            </a:r>
          </a:p>
          <a:p>
            <a:pPr>
              <a:buFont typeface="Arial" panose="020B0604020202020204" pitchFamily="34" charset="0"/>
              <a:buChar char="•"/>
            </a:pPr>
            <a:r>
              <a:rPr lang="en-US" sz="2200" dirty="0"/>
              <a:t>  Caretaker</a:t>
            </a:r>
          </a:p>
          <a:p>
            <a:pPr>
              <a:buFont typeface="Arial" panose="020B0604020202020204" pitchFamily="34" charset="0"/>
              <a:buChar char="•"/>
            </a:pPr>
            <a:r>
              <a:rPr lang="en-US" sz="2200" dirty="0"/>
              <a:t>  Development Team</a:t>
            </a:r>
          </a:p>
          <a:p>
            <a:endParaRPr lang="en-US" dirty="0"/>
          </a:p>
          <a:p>
            <a:endParaRPr lang="en-US" dirty="0"/>
          </a:p>
        </p:txBody>
      </p:sp>
    </p:spTree>
    <p:extLst>
      <p:ext uri="{BB962C8B-B14F-4D97-AF65-F5344CB8AC3E}">
        <p14:creationId xmlns:p14="http://schemas.microsoft.com/office/powerpoint/2010/main" val="289619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n>
                  <a:solidFill>
                    <a:srgbClr val="002060"/>
                  </a:solidFill>
                </a:ln>
                <a:solidFill>
                  <a:srgbClr val="00B050"/>
                </a:solidFill>
                <a:latin typeface="Algerian" panose="04020705040A02060702" pitchFamily="82" charset="0"/>
              </a:rPr>
              <a:t>Swot analysis</a:t>
            </a:r>
            <a:endParaRPr lang="en-US" sz="5400" dirty="0"/>
          </a:p>
        </p:txBody>
      </p:sp>
      <p:sp>
        <p:nvSpPr>
          <p:cNvPr id="3" name="Content Placeholder 2"/>
          <p:cNvSpPr>
            <a:spLocks noGrp="1"/>
          </p:cNvSpPr>
          <p:nvPr>
            <p:ph sz="half" idx="1"/>
          </p:nvPr>
        </p:nvSpPr>
        <p:spPr>
          <a:xfrm>
            <a:off x="1137148" y="1913107"/>
            <a:ext cx="5068343" cy="4283507"/>
          </a:xfrm>
        </p:spPr>
        <p:txBody>
          <a:bodyPr>
            <a:noAutofit/>
          </a:bodyPr>
          <a:lstStyle/>
          <a:p>
            <a:pPr indent="0">
              <a:buNone/>
            </a:pPr>
            <a:r>
              <a:rPr lang="en-IN" sz="2400" b="1" dirty="0"/>
              <a:t>Strength :-</a:t>
            </a:r>
          </a:p>
          <a:p>
            <a:pPr marL="742950" indent="-514350">
              <a:buAutoNum type="arabicPeriod"/>
            </a:pPr>
            <a:r>
              <a:rPr lang="en-IN" sz="2200" dirty="0"/>
              <a:t>Easy Hostel Management System</a:t>
            </a:r>
          </a:p>
          <a:p>
            <a:pPr marL="742950" indent="-514350">
              <a:buAutoNum type="arabicPeriod"/>
            </a:pPr>
            <a:r>
              <a:rPr lang="en-IN" sz="2200" dirty="0"/>
              <a:t>Real time Updates</a:t>
            </a:r>
          </a:p>
          <a:p>
            <a:pPr marL="742950" indent="-514350">
              <a:buAutoNum type="arabicPeriod"/>
            </a:pPr>
            <a:r>
              <a:rPr lang="en-IN" sz="2200" dirty="0"/>
              <a:t>Transparency in System</a:t>
            </a:r>
          </a:p>
          <a:p>
            <a:pPr indent="0">
              <a:buNone/>
            </a:pPr>
            <a:r>
              <a:rPr lang="en-IN" sz="2400" b="1" dirty="0"/>
              <a:t>Weakness :-</a:t>
            </a:r>
            <a:endParaRPr lang="en-IN" sz="2400" dirty="0"/>
          </a:p>
          <a:p>
            <a:pPr marL="742950" indent="-514350">
              <a:buAutoNum type="arabicPeriod"/>
            </a:pPr>
            <a:r>
              <a:rPr lang="en-IN" sz="2200" dirty="0"/>
              <a:t>Administration need to regularly update the things.</a:t>
            </a:r>
          </a:p>
          <a:p>
            <a:pPr marL="742950" indent="-514350">
              <a:buAutoNum type="arabicPeriod"/>
            </a:pPr>
            <a:r>
              <a:rPr lang="en-IN" sz="2200" dirty="0"/>
              <a:t>Only few people have full control.</a:t>
            </a:r>
          </a:p>
          <a:p>
            <a:pPr marL="742950" indent="-514350">
              <a:buAutoNum type="arabicPeriod"/>
            </a:pPr>
            <a:endParaRPr lang="en-IN" sz="2400" dirty="0"/>
          </a:p>
          <a:p>
            <a:pPr indent="0">
              <a:buNone/>
            </a:pPr>
            <a:endParaRPr lang="en-IN" sz="2800" dirty="0"/>
          </a:p>
          <a:p>
            <a:pPr indent="0">
              <a:buNone/>
            </a:pPr>
            <a:endParaRPr lang="en-IN" sz="2800" dirty="0"/>
          </a:p>
          <a:p>
            <a:endParaRPr lang="en-US" sz="2800" dirty="0"/>
          </a:p>
        </p:txBody>
      </p:sp>
      <p:sp>
        <p:nvSpPr>
          <p:cNvPr id="5" name="Content Placeholder 2"/>
          <p:cNvSpPr>
            <a:spLocks noGrp="1"/>
          </p:cNvSpPr>
          <p:nvPr>
            <p:ph sz="half" idx="2"/>
          </p:nvPr>
        </p:nvSpPr>
        <p:spPr>
          <a:xfrm>
            <a:off x="6409700" y="2010878"/>
            <a:ext cx="4645152" cy="4350165"/>
          </a:xfrm>
        </p:spPr>
        <p:txBody>
          <a:bodyPr>
            <a:noAutofit/>
          </a:bodyPr>
          <a:lstStyle/>
          <a:p>
            <a:pPr indent="0">
              <a:buNone/>
            </a:pPr>
            <a:r>
              <a:rPr lang="en-IN" sz="2500" b="1" dirty="0"/>
              <a:t>Opportunities :-</a:t>
            </a:r>
          </a:p>
          <a:p>
            <a:pPr marL="742950" indent="-514350">
              <a:buAutoNum type="arabicPeriod"/>
            </a:pPr>
            <a:r>
              <a:rPr lang="en-IN" sz="2200" dirty="0"/>
              <a:t>No proper hostel management in colleges</a:t>
            </a:r>
          </a:p>
          <a:p>
            <a:pPr marL="742950" indent="-514350">
              <a:buAutoNum type="arabicPeriod"/>
            </a:pPr>
            <a:r>
              <a:rPr lang="en-IN" sz="2200" dirty="0"/>
              <a:t>Advancement in  Technology.</a:t>
            </a:r>
          </a:p>
          <a:p>
            <a:pPr indent="0">
              <a:buNone/>
            </a:pPr>
            <a:r>
              <a:rPr lang="en-IN" sz="2500" b="1" dirty="0"/>
              <a:t>Threats :-</a:t>
            </a:r>
          </a:p>
          <a:p>
            <a:pPr marL="742950" indent="-514350">
              <a:buAutoNum type="arabicPeriod"/>
            </a:pPr>
            <a:r>
              <a:rPr lang="en-IN" sz="2200" dirty="0"/>
              <a:t>Sustainability</a:t>
            </a:r>
          </a:p>
          <a:p>
            <a:pPr marL="742950" indent="-514350">
              <a:buAutoNum type="arabicPeriod"/>
            </a:pPr>
            <a:r>
              <a:rPr lang="en-IN" sz="2200" dirty="0"/>
              <a:t>Sluggish Administration</a:t>
            </a:r>
          </a:p>
          <a:p>
            <a:pPr indent="0">
              <a:buNone/>
            </a:pPr>
            <a:endParaRPr lang="en-IN" sz="2400" dirty="0"/>
          </a:p>
          <a:p>
            <a:pPr marL="742950" indent="-514350">
              <a:buAutoNum type="arabicPeriod"/>
            </a:pPr>
            <a:endParaRPr lang="en-IN" sz="2800" dirty="0"/>
          </a:p>
          <a:p>
            <a:pPr marL="742950" indent="-514350">
              <a:buAutoNum type="arabicPeriod"/>
            </a:pPr>
            <a:endParaRPr lang="en-IN" sz="2800" dirty="0"/>
          </a:p>
          <a:p>
            <a:pPr indent="0">
              <a:buNone/>
            </a:pPr>
            <a:endParaRPr lang="en-IN" sz="2800" dirty="0"/>
          </a:p>
          <a:p>
            <a:pPr indent="0">
              <a:buNone/>
            </a:pPr>
            <a:endParaRPr lang="en-IN" sz="2800" dirty="0"/>
          </a:p>
          <a:p>
            <a:endParaRPr lang="en-US" sz="2800" dirty="0"/>
          </a:p>
        </p:txBody>
      </p:sp>
    </p:spTree>
    <p:extLst>
      <p:ext uri="{BB962C8B-B14F-4D97-AF65-F5344CB8AC3E}">
        <p14:creationId xmlns:p14="http://schemas.microsoft.com/office/powerpoint/2010/main" val="244231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1000"/>
                                        <p:tgtEl>
                                          <p:spTgt spid="5">
                                            <p:txEl>
                                              <p:pRg st="0" end="0"/>
                                            </p:txEl>
                                          </p:spTgt>
                                        </p:tgtEl>
                                      </p:cBhvr>
                                    </p:animEffect>
                                    <p:anim calcmode="lin" valueType="num">
                                      <p:cBhvr>
                                        <p:cTn id="5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1000"/>
                                        <p:tgtEl>
                                          <p:spTgt spid="5">
                                            <p:txEl>
                                              <p:pRg st="1" end="1"/>
                                            </p:txEl>
                                          </p:spTgt>
                                        </p:tgtEl>
                                      </p:cBhvr>
                                    </p:animEffect>
                                    <p:anim calcmode="lin" valueType="num">
                                      <p:cBhvr>
                                        <p:cTn id="6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2" end="2"/>
                                            </p:txEl>
                                          </p:spTgt>
                                        </p:tgtEl>
                                        <p:attrNameLst>
                                          <p:attrName>style.visibility</p:attrName>
                                        </p:attrNameLst>
                                      </p:cBhvr>
                                      <p:to>
                                        <p:strVal val="visible"/>
                                      </p:to>
                                    </p:set>
                                    <p:animEffect transition="in" filter="fade">
                                      <p:cBhvr>
                                        <p:cTn id="70" dur="1000"/>
                                        <p:tgtEl>
                                          <p:spTgt spid="5">
                                            <p:txEl>
                                              <p:pRg st="2" end="2"/>
                                            </p:txEl>
                                          </p:spTgt>
                                        </p:tgtEl>
                                      </p:cBhvr>
                                    </p:animEffect>
                                    <p:anim calcmode="lin" valueType="num">
                                      <p:cBhvr>
                                        <p:cTn id="7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animEffect transition="in" filter="fade">
                                      <p:cBhvr>
                                        <p:cTn id="77" dur="1000"/>
                                        <p:tgtEl>
                                          <p:spTgt spid="5">
                                            <p:txEl>
                                              <p:pRg st="3" end="3"/>
                                            </p:txEl>
                                          </p:spTgt>
                                        </p:tgtEl>
                                      </p:cBhvr>
                                    </p:animEffect>
                                    <p:anim calcmode="lin" valueType="num">
                                      <p:cBhvr>
                                        <p:cTn id="7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4" end="4"/>
                                            </p:txEl>
                                          </p:spTgt>
                                        </p:tgtEl>
                                        <p:attrNameLst>
                                          <p:attrName>style.visibility</p:attrName>
                                        </p:attrNameLst>
                                      </p:cBhvr>
                                      <p:to>
                                        <p:strVal val="visible"/>
                                      </p:to>
                                    </p:set>
                                    <p:animEffect transition="in" filter="fade">
                                      <p:cBhvr>
                                        <p:cTn id="84" dur="1000"/>
                                        <p:tgtEl>
                                          <p:spTgt spid="5">
                                            <p:txEl>
                                              <p:pRg st="4" end="4"/>
                                            </p:txEl>
                                          </p:spTgt>
                                        </p:tgtEl>
                                      </p:cBhvr>
                                    </p:animEffect>
                                    <p:anim calcmode="lin" valueType="num">
                                      <p:cBhvr>
                                        <p:cTn id="8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Effect transition="in" filter="fade">
                                      <p:cBhvr>
                                        <p:cTn id="91" dur="1000"/>
                                        <p:tgtEl>
                                          <p:spTgt spid="5">
                                            <p:txEl>
                                              <p:pRg st="5" end="5"/>
                                            </p:txEl>
                                          </p:spTgt>
                                        </p:tgtEl>
                                      </p:cBhvr>
                                    </p:animEffect>
                                    <p:anim calcmode="lin" valueType="num">
                                      <p:cBhvr>
                                        <p:cTn id="9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ln>
                  <a:solidFill>
                    <a:srgbClr val="002060"/>
                  </a:solidFill>
                </a:ln>
                <a:solidFill>
                  <a:srgbClr val="00B050"/>
                </a:solidFill>
                <a:latin typeface="Algerian" panose="04020705040A02060702" pitchFamily="82" charset="0"/>
              </a:rPr>
              <a:t>Team Achievements</a:t>
            </a:r>
          </a:p>
        </p:txBody>
      </p:sp>
      <p:sp>
        <p:nvSpPr>
          <p:cNvPr id="3" name="Content Placeholder 2"/>
          <p:cNvSpPr>
            <a:spLocks noGrp="1"/>
          </p:cNvSpPr>
          <p:nvPr>
            <p:ph idx="1"/>
          </p:nvPr>
        </p:nvSpPr>
        <p:spPr>
          <a:xfrm>
            <a:off x="1097281" y="2015732"/>
            <a:ext cx="9957574" cy="4067016"/>
          </a:xfrm>
        </p:spPr>
        <p:txBody>
          <a:bodyPr>
            <a:normAutofit/>
          </a:bodyPr>
          <a:lstStyle/>
          <a:p>
            <a:pPr>
              <a:buFont typeface="Arial" panose="020B0604020202020204" pitchFamily="34" charset="0"/>
              <a:buChar char="•"/>
            </a:pPr>
            <a:r>
              <a:rPr lang="en-US" sz="2200" dirty="0"/>
              <a:t> Won 3</a:t>
            </a:r>
            <a:r>
              <a:rPr lang="en-US" sz="2200" baseline="30000" dirty="0"/>
              <a:t>rd</a:t>
            </a:r>
            <a:r>
              <a:rPr lang="en-US" sz="2200" dirty="0"/>
              <a:t> prize in SPHINX (MNIT Techfest).</a:t>
            </a:r>
          </a:p>
          <a:p>
            <a:pPr>
              <a:buFont typeface="Arial" panose="020B0604020202020204" pitchFamily="34" charset="0"/>
              <a:buChar char="•"/>
            </a:pPr>
            <a:r>
              <a:rPr lang="en-US" sz="2200" dirty="0"/>
              <a:t> Secured 2</a:t>
            </a:r>
            <a:r>
              <a:rPr lang="en-US" sz="2200" baseline="30000" dirty="0"/>
              <a:t>nd</a:t>
            </a:r>
            <a:r>
              <a:rPr lang="en-US" sz="2200" dirty="0"/>
              <a:t> position in web-hackathon organized at JECRC college.</a:t>
            </a:r>
          </a:p>
          <a:p>
            <a:pPr>
              <a:buFont typeface="Arial" panose="020B0604020202020204" pitchFamily="34" charset="0"/>
              <a:buChar char="•"/>
            </a:pPr>
            <a:r>
              <a:rPr lang="en-US" sz="2200" dirty="0"/>
              <a:t> Stood 1</a:t>
            </a:r>
            <a:r>
              <a:rPr lang="en-US" sz="2200" baseline="30000" dirty="0"/>
              <a:t>st</a:t>
            </a:r>
            <a:r>
              <a:rPr lang="en-US" sz="2200" dirty="0"/>
              <a:t> in FlairFiesta ( IIIT Kota hackathon ).</a:t>
            </a:r>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185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546</TotalTime>
  <Words>654</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Retrospect</vt:lpstr>
      <vt:lpstr>Team</vt:lpstr>
      <vt:lpstr>Problem ??</vt:lpstr>
      <vt:lpstr>Solution</vt:lpstr>
      <vt:lpstr>Solution</vt:lpstr>
      <vt:lpstr>Technology Bucket</vt:lpstr>
      <vt:lpstr>Implementation</vt:lpstr>
      <vt:lpstr>Stakeholders</vt:lpstr>
      <vt:lpstr>Swot analysis</vt:lpstr>
      <vt:lpstr>Team Achievements</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Suryaprakash Agarwal</cp:lastModifiedBy>
  <cp:revision>92</cp:revision>
  <dcterms:created xsi:type="dcterms:W3CDTF">2016-07-23T02:49:54Z</dcterms:created>
  <dcterms:modified xsi:type="dcterms:W3CDTF">2019-09-14T19:24:17Z</dcterms:modified>
</cp:coreProperties>
</file>