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howGuides="1">
      <p:cViewPr>
        <p:scale>
          <a:sx n="100" d="100"/>
          <a:sy n="100" d="100"/>
        </p:scale>
        <p:origin x="1260" y="-2628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4/12/2024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5.svg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2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19.png"/><Relationship Id="rId40" Type="http://schemas.openxmlformats.org/officeDocument/2006/relationships/image" Target="../media/image39.svg"/><Relationship Id="rId45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4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47.svg"/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0.png"/><Relationship Id="rId41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38.pn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29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42.png"/><Relationship Id="rId40" Type="http://schemas.openxmlformats.org/officeDocument/2006/relationships/image" Target="../media/image85.sv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" Type="http://schemas.openxmlformats.org/officeDocument/2006/relationships/image" Target="../media/image49.svg"/><Relationship Id="rId9" Type="http://schemas.openxmlformats.org/officeDocument/2006/relationships/image" Target="../media/image28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37.png"/><Relationship Id="rId30" Type="http://schemas.openxmlformats.org/officeDocument/2006/relationships/image" Target="../media/image75.svg"/><Relationship Id="rId35" Type="http://schemas.openxmlformats.org/officeDocument/2006/relationships/image" Target="../media/image41.png"/><Relationship Id="rId8" Type="http://schemas.openxmlformats.org/officeDocument/2006/relationships/image" Target="../media/image53.svg"/><Relationship Id="rId3" Type="http://schemas.openxmlformats.org/officeDocument/2006/relationships/image" Target="../media/image25.png"/><Relationship Id="rId12" Type="http://schemas.openxmlformats.org/officeDocument/2006/relationships/image" Target="../media/image57.svg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image" Target="../media/image8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313" y="229873"/>
            <a:ext cx="2260112" cy="920153"/>
          </a:xfrm>
        </p:spPr>
        <p:txBody>
          <a:bodyPr/>
          <a:lstStyle/>
          <a:p>
            <a:r>
              <a:rPr lang="en-US" sz="2800" dirty="0" smtClean="0"/>
              <a:t>COMPLETE DEVOPS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ROADMAP</a:t>
            </a:r>
            <a:endParaRPr lang="ru-RU" sz="2800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551777" y="721079"/>
            <a:ext cx="439200" cy="4392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0" y="1175082"/>
            <a:ext cx="1691702" cy="304102"/>
          </a:xfrm>
        </p:spPr>
        <p:txBody>
          <a:bodyPr/>
          <a:lstStyle/>
          <a:p>
            <a:r>
              <a:rPr lang="en-US" sz="1600" dirty="0" smtClean="0"/>
              <a:t>NETWORKING</a:t>
            </a:r>
            <a:endParaRPr lang="ru-RU" sz="160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6675" y="1479193"/>
            <a:ext cx="2069005" cy="638087"/>
          </a:xfrm>
        </p:spPr>
        <p:txBody>
          <a:bodyPr anchor="ctr"/>
          <a:lstStyle/>
          <a:p>
            <a:pPr algn="l">
              <a:spcBef>
                <a:spcPts val="200"/>
              </a:spcBef>
            </a:pPr>
            <a:r>
              <a:rPr lang="en-US" dirty="0" smtClean="0"/>
              <a:t>OSI MODEL, TCP/IP MODEL</a:t>
            </a:r>
          </a:p>
          <a:p>
            <a:pPr algn="l">
              <a:spcBef>
                <a:spcPts val="200"/>
              </a:spcBef>
            </a:pPr>
            <a:r>
              <a:rPr lang="en-US" dirty="0" smtClean="0"/>
              <a:t>IP ADDRESSING, SUBNET, PORTS</a:t>
            </a:r>
            <a:endParaRPr lang="en-US" dirty="0"/>
          </a:p>
          <a:p>
            <a:pPr algn="l">
              <a:spcBef>
                <a:spcPts val="200"/>
              </a:spcBef>
            </a:pPr>
            <a:r>
              <a:rPr lang="en-US" dirty="0" smtClean="0"/>
              <a:t>PROTOCOLS - DNS, SSH, HTTP/S</a:t>
            </a:r>
          </a:p>
          <a:p>
            <a:pPr algn="l">
              <a:spcBef>
                <a:spcPts val="200"/>
              </a:spcBef>
            </a:pPr>
            <a:r>
              <a:rPr lang="en-US" dirty="0" smtClean="0"/>
              <a:t>CLOUD </a:t>
            </a:r>
            <a:r>
              <a:rPr lang="en-US" dirty="0" smtClean="0"/>
              <a:t>NETWORKING COMPONENTS</a:t>
            </a:r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80" b="180"/>
          <a:stretch>
            <a:fillRect/>
          </a:stretch>
        </p:blipFill>
        <p:spPr>
          <a:xfrm>
            <a:off x="4960704" y="1466154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1" y="1543236"/>
            <a:ext cx="1566464" cy="304102"/>
          </a:xfrm>
        </p:spPr>
        <p:txBody>
          <a:bodyPr/>
          <a:lstStyle/>
          <a:p>
            <a:pPr algn="r"/>
            <a:r>
              <a:rPr lang="en-US" sz="1600" dirty="0" smtClean="0"/>
              <a:t>OPERATING SYSTEM</a:t>
            </a:r>
            <a:endParaRPr lang="ru-RU" sz="16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98779" y="2194623"/>
            <a:ext cx="2059219" cy="638087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LINUX - UBUNTU / REDHAT / CENTOS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FILE / USER / PROCESS / DISK / PACKAGE / SERVICE MANAGEMENT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SCRIPTING &amp; TEXT PROCESSING,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NETWORKING, SECURITY HARDNING, TROUBLESHOOTING</a:t>
            </a:r>
            <a:endParaRPr lang="en-US" dirty="0" smtClean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t="180" b="180"/>
          <a:stretch>
            <a:fillRect/>
          </a:stretch>
        </p:blipFill>
        <p:spPr>
          <a:xfrm>
            <a:off x="1275552" y="2690354"/>
            <a:ext cx="439200" cy="43920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8100" y="2434766"/>
            <a:ext cx="1805628" cy="477763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spcBef>
                <a:spcPts val="100"/>
              </a:spcBef>
            </a:pPr>
            <a:r>
              <a:rPr lang="en-US" sz="1600" dirty="0"/>
              <a:t>PROGRAMMING</a:t>
            </a:r>
          </a:p>
          <a:p>
            <a:pPr algn="l">
              <a:spcBef>
                <a:spcPts val="100"/>
              </a:spcBef>
            </a:pPr>
            <a:r>
              <a:rPr lang="en-US" sz="1600" dirty="0"/>
              <a:t>LANGUAGE</a:t>
            </a:r>
            <a:endParaRPr lang="ru-RU" sz="160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7093" y="2893340"/>
            <a:ext cx="1407768" cy="638087"/>
          </a:xfrm>
        </p:spPr>
        <p:txBody>
          <a:bodyPr anchor="ctr"/>
          <a:lstStyle/>
          <a:p>
            <a:pPr marL="171450" indent="-17145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</a:p>
          <a:p>
            <a:pPr marL="171450" indent="-17145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GO</a:t>
            </a:r>
          </a:p>
          <a:p>
            <a:pPr marL="171450" indent="-17145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</a:p>
          <a:p>
            <a:pPr marL="171450" indent="-171450" algn="l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RUBY</a:t>
            </a:r>
            <a:endParaRPr lang="en-US" dirty="0" smtClean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>
            <a:fillRect/>
          </a:stretch>
        </p:blipFill>
        <p:spPr>
          <a:xfrm>
            <a:off x="4970229" y="2978229"/>
            <a:ext cx="439200" cy="4392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43910" y="3086397"/>
            <a:ext cx="1566465" cy="304102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1600" dirty="0" smtClean="0"/>
              <a:t>GIT VERSION </a:t>
            </a:r>
            <a:r>
              <a:rPr lang="en-US" sz="1600" dirty="0"/>
              <a:t>CONTROL</a:t>
            </a:r>
            <a:endParaRPr lang="ru-RU" sz="16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38121" y="3604434"/>
            <a:ext cx="2019877" cy="462539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SCM TOOLS – GITHUB, </a:t>
            </a:r>
            <a:r>
              <a:rPr lang="en-US" dirty="0" smtClean="0"/>
              <a:t>GITLAB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GIT BASICS, BRANCHING STRATEGY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GIT MERGING &amp; CI/CD INTEGRATION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GIT TAGS,RELEASES,REMOTE REPO GIT COLLABORATION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>
            <a:fillRect/>
          </a:stretch>
        </p:blipFill>
        <p:spPr>
          <a:xfrm>
            <a:off x="1542252" y="3697604"/>
            <a:ext cx="439200" cy="43920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7093" y="4022722"/>
            <a:ext cx="1584609" cy="3041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dirty="0" smtClean="0"/>
              <a:t>DOCKER</a:t>
            </a:r>
            <a:endParaRPr lang="ru-RU" sz="1600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3174" y="4365042"/>
            <a:ext cx="2314574" cy="638087"/>
          </a:xfrm>
        </p:spPr>
        <p:txBody>
          <a:bodyPr/>
          <a:lstStyle/>
          <a:p>
            <a:pPr algn="l">
              <a:spcBef>
                <a:spcPts val="100"/>
              </a:spcBef>
            </a:pPr>
            <a:r>
              <a:rPr lang="en-US" dirty="0" smtClean="0"/>
              <a:t>DOCKER BASICS &amp; DOCKER IMAGES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DOCKERFILE &amp; MULTI-STAGE BUILD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DOCKER NETWORKING AND VOLUMES DOCKER REGISTRY, IMAGE MANAGEMENT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DOCKER COMPOSE, DOCKER IMAGE SCANNING &amp; SECURITY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t="180" b="180"/>
          <a:stretch>
            <a:fillRect/>
          </a:stretch>
        </p:blipFill>
        <p:spPr>
          <a:xfrm>
            <a:off x="4894029" y="4406453"/>
            <a:ext cx="439200" cy="439200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1" y="4524783"/>
            <a:ext cx="1566464" cy="304102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1600" dirty="0"/>
              <a:t>KUBERNETES</a:t>
            </a:r>
            <a:endParaRPr lang="ru-RU" sz="1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46404" y="4821108"/>
            <a:ext cx="2059219" cy="555286"/>
          </a:xfrm>
        </p:spPr>
        <p:txBody>
          <a:bodyPr/>
          <a:lstStyle/>
          <a:p>
            <a:pPr algn="r">
              <a:spcBef>
                <a:spcPts val="100"/>
              </a:spcBef>
            </a:pPr>
            <a:r>
              <a:rPr lang="en-US" dirty="0" smtClean="0"/>
              <a:t>ARCHITECTURE, INSTALLATION, CONFIGURATION &amp; SECURITY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WORKLOADS &amp; SCHEDULING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SERVICES, NETWORKING, </a:t>
            </a:r>
            <a:r>
              <a:rPr lang="en-US" b="1" dirty="0" smtClean="0"/>
              <a:t>STORAGE</a:t>
            </a:r>
            <a:endParaRPr lang="en-US" dirty="0" smtClean="0"/>
          </a:p>
          <a:p>
            <a:pPr algn="r">
              <a:spcBef>
                <a:spcPts val="100"/>
              </a:spcBef>
            </a:pPr>
            <a:r>
              <a:rPr lang="en-US" dirty="0" smtClean="0"/>
              <a:t>CLUSTER UPGRADES, MAINTENANCE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HELM CHARTS &amp; DEPLOYMENTS</a:t>
            </a:r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 t="180" b="180"/>
          <a:stretch>
            <a:fillRect/>
          </a:stretch>
        </p:blipFill>
        <p:spPr>
          <a:xfrm>
            <a:off x="1551777" y="5200154"/>
            <a:ext cx="439200" cy="439200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-123824" y="5370343"/>
            <a:ext cx="1729801" cy="30410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"/>
              </a:spcBef>
            </a:pPr>
            <a:r>
              <a:rPr lang="en-US" sz="1600" dirty="0" smtClean="0"/>
              <a:t>ANSIBLE</a:t>
            </a:r>
            <a:endParaRPr lang="ru-RU" sz="1600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/>
          <a:stretch>
            <a:fillRect/>
          </a:stretch>
        </p:blipFill>
        <p:spPr>
          <a:xfrm>
            <a:off x="4814712" y="5861325"/>
            <a:ext cx="439200" cy="43920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47586" y="5902819"/>
            <a:ext cx="1848619" cy="304102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1600" dirty="0" smtClean="0"/>
              <a:t>JENKINS CI </a:t>
            </a:r>
            <a:r>
              <a:rPr lang="en-US" sz="1600" dirty="0"/>
              <a:t>/ CD</a:t>
            </a:r>
            <a:endParaRPr lang="ru-RU" sz="1600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rcRect/>
          <a:stretch>
            <a:fillRect/>
          </a:stretch>
        </p:blipFill>
        <p:spPr>
          <a:xfrm>
            <a:off x="1532727" y="6626506"/>
            <a:ext cx="439200" cy="4392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525" y="6956089"/>
            <a:ext cx="1653602" cy="304102"/>
          </a:xfrm>
        </p:spPr>
        <p:txBody>
          <a:bodyPr/>
          <a:lstStyle/>
          <a:p>
            <a:r>
              <a:rPr lang="en-US" sz="1600" dirty="0" smtClean="0"/>
              <a:t>CLOUD &amp; TERRAFORM</a:t>
            </a:r>
            <a:endParaRPr lang="ru-RU" sz="1600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rcRect t="180" b="180"/>
          <a:stretch>
            <a:fillRect/>
          </a:stretch>
        </p:blipFill>
        <p:spPr>
          <a:xfrm>
            <a:off x="4816533" y="7336069"/>
            <a:ext cx="439200" cy="4392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6759" y="7395186"/>
            <a:ext cx="1690289" cy="328721"/>
          </a:xfrm>
        </p:spPr>
        <p:txBody>
          <a:bodyPr/>
          <a:lstStyle/>
          <a:p>
            <a:pPr algn="r"/>
            <a:r>
              <a:rPr lang="en-US" sz="1600" dirty="0" smtClean="0"/>
              <a:t>LOGGING &amp; MONITORING</a:t>
            </a:r>
            <a:endParaRPr lang="ru-RU" sz="16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46251" y="7923428"/>
            <a:ext cx="2597732" cy="996194"/>
          </a:xfrm>
        </p:spPr>
        <p:txBody>
          <a:bodyPr/>
          <a:lstStyle/>
          <a:p>
            <a:pPr algn="r">
              <a:spcBef>
                <a:spcPts val="100"/>
              </a:spcBef>
            </a:pPr>
            <a:r>
              <a:rPr lang="en-US" dirty="0" smtClean="0"/>
              <a:t>LOGGING – ELASTICSEARCH STACK MONITORING – PROMETHEUS,GRAFANA</a:t>
            </a:r>
          </a:p>
          <a:p>
            <a:pPr algn="r">
              <a:spcBef>
                <a:spcPts val="100"/>
              </a:spcBef>
            </a:pPr>
            <a:r>
              <a:rPr lang="en-US" b="1" dirty="0" smtClean="0"/>
              <a:t>DISTRIBUTED TRACING </a:t>
            </a:r>
            <a:r>
              <a:rPr lang="en-US" dirty="0" smtClean="0"/>
              <a:t>– JAEGER, OPENTELEMETRY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CLOUD MONITORING – AZURE MONITOR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227755" y="8430364"/>
            <a:ext cx="991695" cy="663488"/>
          </a:xfrm>
        </p:spPr>
        <p:txBody>
          <a:bodyPr/>
          <a:lstStyle/>
          <a:p>
            <a:r>
              <a:rPr lang="en-US" sz="2400" dirty="0" smtClean="0"/>
              <a:t>2025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2026</a:t>
            </a:r>
            <a:endParaRPr lang="ru-RU" sz="2400" dirty="0"/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 txBox="1">
            <a:spLocks/>
          </p:cNvSpPr>
          <p:nvPr/>
        </p:nvSpPr>
        <p:spPr>
          <a:xfrm>
            <a:off x="4770204" y="6240444"/>
            <a:ext cx="2154469" cy="615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00"/>
              </a:spcBef>
            </a:pPr>
            <a:r>
              <a:rPr lang="en-US" dirty="0" smtClean="0"/>
              <a:t>JENKINS, GITHUB ACTIONS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JENKINS UI &amp; CONFIGURATION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SCRIPTED &amp; DECLARATIVE PIPELINES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CI / CD WITH JENKINS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SHARED LIBRARIES, ADMINISTRATION </a:t>
            </a:r>
            <a:r>
              <a:rPr lang="en-US" dirty="0"/>
              <a:t>&amp; </a:t>
            </a:r>
            <a:r>
              <a:rPr lang="en-US" dirty="0" smtClean="0"/>
              <a:t>MAINTENANCE</a:t>
            </a:r>
          </a:p>
          <a:p>
            <a:pPr algn="r">
              <a:spcBef>
                <a:spcPts val="100"/>
              </a:spcBef>
            </a:pPr>
            <a:r>
              <a:rPr lang="en-US" dirty="0" smtClean="0"/>
              <a:t>JENKINS PLUGINS &amp; SECURITY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0" y="5737743"/>
            <a:ext cx="2314574" cy="638087"/>
          </a:xfrm>
        </p:spPr>
        <p:txBody>
          <a:bodyPr/>
          <a:lstStyle/>
          <a:p>
            <a:pPr algn="l">
              <a:spcBef>
                <a:spcPts val="100"/>
              </a:spcBef>
            </a:pPr>
            <a:r>
              <a:rPr lang="en-US" dirty="0" smtClean="0"/>
              <a:t>ANSIBLE BASICS &amp; ARCHITECTURE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ANSIBLE PLAYBOOKS AND VARIABLES</a:t>
            </a:r>
          </a:p>
          <a:p>
            <a:pPr algn="l">
              <a:spcBef>
                <a:spcPts val="100"/>
              </a:spcBef>
            </a:pPr>
            <a:r>
              <a:rPr lang="en-US" b="1" dirty="0" smtClean="0"/>
              <a:t>ANSIBLE MODULES &amp; COLLECTIONS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ANSIBLE ROLES, GALAXY &amp; VAULT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ERROR HANDLING &amp; DEBUGGING</a:t>
            </a:r>
          </a:p>
          <a:p>
            <a:pPr algn="l">
              <a:spcBef>
                <a:spcPts val="100"/>
              </a:spcBef>
            </a:pPr>
            <a:r>
              <a:rPr lang="en-US" dirty="0" smtClean="0"/>
              <a:t>DYNAMIC INVENTORIES, CI/CD INTEGRATION AND SYSTEM MANAGEMENT</a:t>
            </a:r>
            <a:endParaRPr lang="ru-RU" dirty="0"/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 txBox="1">
            <a:spLocks/>
          </p:cNvSpPr>
          <p:nvPr/>
        </p:nvSpPr>
        <p:spPr>
          <a:xfrm>
            <a:off x="0" y="7497077"/>
            <a:ext cx="2438400" cy="892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dirty="0" smtClean="0"/>
              <a:t>CLOUD – AZURE, AWS, GCP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AZURE - FUNDAMENTALS, COMPUTE, STORAGE, NETWORKING, IAM, AZURE DEVOPS, AZURE FUNCTIONS</a:t>
            </a:r>
          </a:p>
          <a:p>
            <a:pPr>
              <a:spcBef>
                <a:spcPts val="100"/>
              </a:spcBef>
            </a:pPr>
            <a:r>
              <a:rPr lang="en-US" dirty="0" smtClean="0"/>
              <a:t>IAC – TERRAFORM BASICS, PROVIDERS, CONFIG FILES, TF STATE, MODULES &amp; WORKSPACES, INFRASTRUCTURE PROVISIONING &amp; AUTOMATION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9BB5DF-A591-4D29-BE35-88A9CE3D2E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97774-A265-4891-A41E-034F9A8FA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0</TotalTime>
  <Words>274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COMPLETE DEVOPS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2024-12-04T11:45:09Z</dcterms:created>
  <dcterms:modified xsi:type="dcterms:W3CDTF">2024-12-04T16:16:35Z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