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5" r:id="rId1"/>
  </p:sld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74" d="100"/>
          <a:sy n="74" d="100"/>
        </p:scale>
        <p:origin x="103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9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2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5178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837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289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56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288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8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5666" y="646252"/>
            <a:ext cx="7360666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52525"/>
                </a:solidFill>
                <a:latin typeface="Gabriola"/>
                <a:cs typeface="Gabri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08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41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18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49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60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80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21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58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56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2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0D6333-FE2E-6716-8377-61264068B018}"/>
              </a:ext>
            </a:extLst>
          </p:cNvPr>
          <p:cNvSpPr txBox="1"/>
          <p:nvPr/>
        </p:nvSpPr>
        <p:spPr>
          <a:xfrm>
            <a:off x="6400800" y="4038600"/>
            <a:ext cx="5410200" cy="22159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236345">
              <a:lnSpc>
                <a:spcPct val="100000"/>
              </a:lnSpc>
              <a:spcBef>
                <a:spcPts val="890"/>
              </a:spcBef>
            </a:pPr>
            <a:r>
              <a:rPr lang="en-US" sz="1800" dirty="0">
                <a:latin typeface="Georgia"/>
                <a:cs typeface="Georgia"/>
              </a:rPr>
              <a:t>Name: </a:t>
            </a:r>
            <a:r>
              <a:rPr lang="en-US" dirty="0" err="1">
                <a:latin typeface="Georgia"/>
                <a:cs typeface="Georgia"/>
              </a:rPr>
              <a:t>Gawade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sanket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sunil</a:t>
            </a:r>
            <a:endParaRPr lang="en-US" sz="1800" dirty="0">
              <a:latin typeface="Georgia"/>
              <a:cs typeface="Georgia"/>
            </a:endParaRPr>
          </a:p>
          <a:p>
            <a:pPr marL="1236345">
              <a:lnSpc>
                <a:spcPct val="100000"/>
              </a:lnSpc>
              <a:spcBef>
                <a:spcPts val="890"/>
              </a:spcBef>
            </a:pPr>
            <a:r>
              <a:rPr lang="en-US" dirty="0">
                <a:latin typeface="Georgia"/>
                <a:cs typeface="Georgia"/>
              </a:rPr>
              <a:t>Class: </a:t>
            </a:r>
            <a:r>
              <a:rPr lang="en-US" dirty="0" err="1">
                <a:latin typeface="Georgia"/>
                <a:cs typeface="Georgia"/>
              </a:rPr>
              <a:t>M.Sc</a:t>
            </a:r>
            <a:r>
              <a:rPr lang="en-US" dirty="0">
                <a:latin typeface="Georgia"/>
                <a:cs typeface="Georgia"/>
              </a:rPr>
              <a:t>(Computer Science)</a:t>
            </a:r>
          </a:p>
          <a:p>
            <a:pPr marL="1236345">
              <a:lnSpc>
                <a:spcPct val="100000"/>
              </a:lnSpc>
              <a:spcBef>
                <a:spcPts val="890"/>
              </a:spcBef>
            </a:pPr>
            <a:r>
              <a:rPr lang="en-US" sz="1800" dirty="0" err="1">
                <a:latin typeface="Georgia"/>
                <a:cs typeface="Georgia"/>
              </a:rPr>
              <a:t>RollNo</a:t>
            </a:r>
            <a:r>
              <a:rPr lang="en-US" sz="1800" dirty="0">
                <a:latin typeface="Georgia"/>
                <a:cs typeface="Georgia"/>
              </a:rPr>
              <a:t>: </a:t>
            </a:r>
            <a:r>
              <a:rPr lang="en-US" dirty="0">
                <a:latin typeface="Georgia"/>
                <a:cs typeface="Georgia"/>
              </a:rPr>
              <a:t>1</a:t>
            </a:r>
            <a:r>
              <a:rPr lang="en-US" sz="1800" dirty="0">
                <a:latin typeface="Georgia"/>
                <a:cs typeface="Georgia"/>
              </a:rPr>
              <a:t>5</a:t>
            </a:r>
            <a:endParaRPr lang="en-US" dirty="0">
              <a:latin typeface="Georgia"/>
              <a:cs typeface="Georgia"/>
            </a:endParaRPr>
          </a:p>
          <a:p>
            <a:pPr marL="1236345">
              <a:lnSpc>
                <a:spcPct val="100000"/>
              </a:lnSpc>
              <a:spcBef>
                <a:spcPts val="890"/>
              </a:spcBef>
            </a:pPr>
            <a:r>
              <a:rPr lang="en-US" sz="1800" dirty="0">
                <a:latin typeface="Georgia"/>
                <a:cs typeface="Georgia"/>
              </a:rPr>
              <a:t>Subject: Web Service</a:t>
            </a:r>
          </a:p>
          <a:p>
            <a:pPr marL="1236345">
              <a:lnSpc>
                <a:spcPct val="100000"/>
              </a:lnSpc>
              <a:spcBef>
                <a:spcPts val="890"/>
              </a:spcBef>
            </a:pPr>
            <a:r>
              <a:rPr lang="en-US" dirty="0">
                <a:latin typeface="Georgia"/>
                <a:cs typeface="Georgia"/>
              </a:rPr>
              <a:t>Topic: Java RMI</a:t>
            </a:r>
            <a:endParaRPr lang="en-US" sz="1800" dirty="0">
              <a:latin typeface="Georgia"/>
              <a:cs typeface="Georgia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DF884-E3D2-573F-5593-4AB0B1F022F4}"/>
              </a:ext>
            </a:extLst>
          </p:cNvPr>
          <p:cNvSpPr txBox="1"/>
          <p:nvPr/>
        </p:nvSpPr>
        <p:spPr>
          <a:xfrm>
            <a:off x="1219200" y="533400"/>
            <a:ext cx="10134600" cy="15696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JAVA - REMOTE METHOD                              INVOCATION </a:t>
            </a:r>
            <a:endParaRPr lang="en-IN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64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1" y="457200"/>
            <a:ext cx="516775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RMI</a:t>
            </a:r>
            <a:r>
              <a:rPr sz="4000" spc="-50" dirty="0"/>
              <a:t> </a:t>
            </a:r>
            <a:r>
              <a:rPr sz="4000" spc="-10" dirty="0"/>
              <a:t>COMPONENTS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2668270" y="1642338"/>
            <a:ext cx="5530850" cy="175450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RMI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application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contains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three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components:</a:t>
            </a:r>
            <a:endParaRPr sz="20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RMI</a:t>
            </a:r>
            <a:r>
              <a:rPr sz="2000" spc="-5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Server</a:t>
            </a:r>
            <a:endParaRPr sz="20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RMI</a:t>
            </a:r>
            <a:r>
              <a:rPr sz="2000" spc="-5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Client</a:t>
            </a:r>
            <a:endParaRPr sz="20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RMI</a:t>
            </a:r>
            <a:r>
              <a:rPr sz="2000" spc="-5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Registry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685800"/>
            <a:ext cx="8458200" cy="57683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200" y="609600"/>
            <a:ext cx="373341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RMI</a:t>
            </a:r>
            <a:r>
              <a:rPr spc="-95" dirty="0"/>
              <a:t> </a:t>
            </a:r>
            <a:r>
              <a:rPr dirty="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600200"/>
            <a:ext cx="883920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0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RMI Server contains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objects whose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methods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are to be called remotely.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It 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creates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remote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objects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applies 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reference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to these objects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 Registry,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after that 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Registry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registers these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objects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who are going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be </a:t>
            </a:r>
            <a:r>
              <a:rPr sz="2000" spc="-47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called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by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client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remotely.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3400" y="609600"/>
            <a:ext cx="362585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RMI</a:t>
            </a:r>
            <a:r>
              <a:rPr spc="-95" dirty="0"/>
              <a:t> </a:t>
            </a:r>
            <a:r>
              <a:rPr spc="-5" dirty="0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1" y="1752599"/>
            <a:ext cx="9067800" cy="1988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0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RMI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Client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gets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reference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of one or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more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remote objects from 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 Registry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with the help of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object name. It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can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invoke methods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on 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 remote object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to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access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 services of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the object as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per the requirement of </a:t>
            </a:r>
            <a:r>
              <a:rPr sz="2000" spc="-47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logic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in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RMI</a:t>
            </a:r>
            <a:r>
              <a:rPr sz="2000" spc="-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application.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000" spc="38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Once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client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 gets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reference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of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remote</a:t>
            </a:r>
            <a:r>
              <a:rPr sz="2000" spc="-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object,</a:t>
            </a:r>
            <a:r>
              <a:rPr sz="2000" spc="-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methods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in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endParaRPr sz="2000" dirty="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remote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object</a:t>
            </a:r>
            <a:r>
              <a:rPr sz="2000" spc="-2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are</a:t>
            </a:r>
            <a:r>
              <a:rPr sz="2000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invoked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just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like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 as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methods</a:t>
            </a:r>
            <a:r>
              <a:rPr sz="2000" spc="-3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local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object.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609600"/>
            <a:ext cx="4034027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RMI</a:t>
            </a:r>
            <a:r>
              <a:rPr spc="-65" dirty="0"/>
              <a:t> </a:t>
            </a:r>
            <a:r>
              <a:rPr spc="-10" dirty="0"/>
              <a:t>REGISTRY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676401"/>
            <a:ext cx="8763000" cy="19883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0485" indent="-342900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000" spc="47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In</a:t>
            </a:r>
            <a:r>
              <a:rPr sz="2000" spc="9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8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Server</a:t>
            </a:r>
            <a:r>
              <a:rPr sz="2000" spc="8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side</a:t>
            </a:r>
            <a:r>
              <a:rPr sz="2000" spc="7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of</a:t>
            </a:r>
            <a:r>
              <a:rPr sz="2000" spc="9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8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reference</a:t>
            </a:r>
            <a:r>
              <a:rPr sz="2000" spc="8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of</a:t>
            </a:r>
            <a:r>
              <a:rPr sz="2000" spc="8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8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object</a:t>
            </a:r>
            <a:r>
              <a:rPr sz="2000" spc="7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(which</a:t>
            </a:r>
            <a:r>
              <a:rPr sz="2000" spc="8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is</a:t>
            </a:r>
            <a:r>
              <a:rPr sz="2000" spc="10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invoked 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remotely)</a:t>
            </a:r>
            <a:r>
              <a:rPr sz="2000" spc="-2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is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applied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and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after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that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this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reference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is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set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in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RMI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registry.</a:t>
            </a:r>
            <a:endParaRPr sz="2000" dirty="0">
              <a:latin typeface="Georgia"/>
              <a:cs typeface="Georgia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</a:pPr>
            <a:r>
              <a:rPr sz="2000"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000" spc="48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When</a:t>
            </a:r>
            <a:r>
              <a:rPr sz="2000" spc="9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8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client</a:t>
            </a:r>
            <a:r>
              <a:rPr sz="2000" spc="9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call</a:t>
            </a:r>
            <a:r>
              <a:rPr sz="2000" spc="1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8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method</a:t>
            </a:r>
            <a:r>
              <a:rPr sz="2000" spc="7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on</a:t>
            </a:r>
            <a:r>
              <a:rPr sz="2000" spc="1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this</a:t>
            </a:r>
            <a:r>
              <a:rPr sz="2000" spc="8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object,</a:t>
            </a:r>
            <a:r>
              <a:rPr sz="2000" spc="7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its</a:t>
            </a:r>
            <a:r>
              <a:rPr sz="2000" spc="10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not</a:t>
            </a:r>
            <a:r>
              <a:rPr sz="2000" spc="10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directly</a:t>
            </a:r>
            <a:r>
              <a:rPr sz="2000" spc="9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call</a:t>
            </a:r>
            <a:r>
              <a:rPr sz="2000" spc="10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but</a:t>
            </a:r>
            <a:r>
              <a:rPr sz="2000" spc="10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it</a:t>
            </a:r>
            <a:r>
              <a:rPr sz="2000" spc="9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is 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call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by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reference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which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is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 already</a:t>
            </a:r>
            <a:r>
              <a:rPr sz="2000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set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in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Registry</a:t>
            </a:r>
            <a:r>
              <a:rPr sz="2000" spc="-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so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it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first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gets</a:t>
            </a:r>
            <a:r>
              <a:rPr sz="2000" spc="-2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 </a:t>
            </a:r>
            <a:r>
              <a:rPr sz="2000" spc="-47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object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from this reference which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is available at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RMI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Registry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then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after 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calls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methods</a:t>
            </a:r>
            <a:r>
              <a:rPr sz="2000" spc="-3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as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per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requirement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logic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in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RMI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application.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457200"/>
            <a:ext cx="494982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</a:t>
            </a:r>
            <a:r>
              <a:rPr sz="4000" spc="-15" dirty="0"/>
              <a:t> </a:t>
            </a:r>
            <a:r>
              <a:rPr sz="4000" spc="-5" dirty="0"/>
              <a:t>FUTURE</a:t>
            </a:r>
            <a:r>
              <a:rPr sz="4000" spc="-35" dirty="0"/>
              <a:t> </a:t>
            </a:r>
            <a:r>
              <a:rPr sz="4000" spc="-5" dirty="0"/>
              <a:t>OF</a:t>
            </a:r>
            <a:r>
              <a:rPr sz="4000" spc="-20" dirty="0"/>
              <a:t> </a:t>
            </a:r>
            <a:r>
              <a:rPr sz="4000" spc="-10" dirty="0"/>
              <a:t>RMI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752600"/>
            <a:ext cx="8763000" cy="211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000" spc="41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Now</a:t>
            </a:r>
            <a:r>
              <a:rPr sz="2000" spc="3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that</a:t>
            </a:r>
            <a:r>
              <a:rPr sz="2000" spc="3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it</a:t>
            </a:r>
            <a:r>
              <a:rPr sz="2000" spc="3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is</a:t>
            </a:r>
            <a:r>
              <a:rPr sz="2000" spc="3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part</a:t>
            </a:r>
            <a:r>
              <a:rPr sz="2000" spc="4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of</a:t>
            </a:r>
            <a:r>
              <a:rPr sz="2000" spc="2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JDK1.1,</a:t>
            </a:r>
            <a:r>
              <a:rPr sz="2000" spc="3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it</a:t>
            </a:r>
            <a:r>
              <a:rPr sz="2000" spc="3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is</a:t>
            </a:r>
            <a:r>
              <a:rPr sz="2000" spc="4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highly</a:t>
            </a:r>
            <a:r>
              <a:rPr sz="2000" spc="3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unlikely</a:t>
            </a:r>
            <a:r>
              <a:rPr sz="2000" spc="3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that</a:t>
            </a:r>
            <a:r>
              <a:rPr sz="2000" spc="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it</a:t>
            </a:r>
            <a:r>
              <a:rPr sz="2000" spc="3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will</a:t>
            </a:r>
            <a:r>
              <a:rPr sz="2000" spc="4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be</a:t>
            </a:r>
            <a:r>
              <a:rPr sz="2000" spc="2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removed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at 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later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date.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000" spc="38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According to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Sun,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RMI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has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not</a:t>
            </a:r>
            <a:r>
              <a:rPr sz="20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been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(and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will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not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be)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replaced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by</a:t>
            </a:r>
            <a:r>
              <a:rPr sz="2000" spc="4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Corba</a:t>
            </a:r>
            <a:endParaRPr sz="2000" dirty="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IIOP.</a:t>
            </a:r>
            <a:endParaRPr sz="2000" dirty="0">
              <a:latin typeface="Georgia"/>
              <a:cs typeface="Georgia"/>
            </a:endParaRPr>
          </a:p>
          <a:p>
            <a:pPr marL="355600" marR="31750" indent="-342900">
              <a:lnSpc>
                <a:spcPct val="100000"/>
              </a:lnSpc>
              <a:spcBef>
                <a:spcPts val="994"/>
              </a:spcBef>
            </a:pPr>
            <a:r>
              <a:rPr sz="2000"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000" spc="40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According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to Java Soft,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RMI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will be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extended in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 future with the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ability 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to</a:t>
            </a:r>
            <a:r>
              <a:rPr sz="2000" spc="-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use IIOP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 as a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transport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protocol.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447800"/>
            <a:ext cx="9746034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885" algn="ctr">
              <a:lnSpc>
                <a:spcPct val="100000"/>
              </a:lnSpc>
              <a:spcBef>
                <a:spcPts val="100"/>
              </a:spcBef>
            </a:pPr>
            <a:br>
              <a:rPr lang="en-US" sz="7200" dirty="0"/>
            </a:br>
            <a:r>
              <a:rPr sz="7200" dirty="0"/>
              <a:t>THANK</a:t>
            </a:r>
            <a:r>
              <a:rPr sz="7200" spc="-105" dirty="0"/>
              <a:t> </a:t>
            </a:r>
            <a:r>
              <a:rPr sz="720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762000"/>
            <a:ext cx="7315199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spc="-5" dirty="0"/>
              <a:t>INTRODUCTION</a:t>
            </a:r>
            <a:endParaRPr sz="4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781048" y="2074545"/>
            <a:ext cx="8371205" cy="2357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i="1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	</a:t>
            </a:r>
            <a:r>
              <a:rPr sz="1800" i="1" dirty="0">
                <a:latin typeface="Georgia"/>
                <a:cs typeface="Georgia"/>
              </a:rPr>
              <a:t>The</a:t>
            </a:r>
            <a:r>
              <a:rPr sz="1800" i="1" spc="1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Java</a:t>
            </a:r>
            <a:r>
              <a:rPr sz="1800" i="1" spc="15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Remote</a:t>
            </a:r>
            <a:r>
              <a:rPr sz="1800" i="1" dirty="0">
                <a:latin typeface="Georgia"/>
                <a:cs typeface="Georgia"/>
              </a:rPr>
              <a:t> Method</a:t>
            </a:r>
            <a:r>
              <a:rPr sz="1800" i="1" spc="-25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Invocation</a:t>
            </a:r>
            <a:r>
              <a:rPr sz="1800" i="1" spc="1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(Java</a:t>
            </a:r>
            <a:r>
              <a:rPr sz="1800" i="1" spc="25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RMI)</a:t>
            </a:r>
            <a:r>
              <a:rPr sz="1800" i="1" spc="-2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is</a:t>
            </a:r>
            <a:r>
              <a:rPr sz="1800" i="1" spc="-5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a</a:t>
            </a:r>
            <a:r>
              <a:rPr sz="1800" i="1" spc="-5" dirty="0">
                <a:latin typeface="Georgia"/>
                <a:cs typeface="Georgia"/>
              </a:rPr>
              <a:t> Java</a:t>
            </a:r>
            <a:r>
              <a:rPr sz="1800" i="1" spc="25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API</a:t>
            </a:r>
            <a:r>
              <a:rPr sz="1800" i="1" spc="1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that </a:t>
            </a:r>
            <a:r>
              <a:rPr sz="1800" i="1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performs</a:t>
            </a:r>
            <a:r>
              <a:rPr sz="1800" i="1" spc="2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remote</a:t>
            </a:r>
            <a:r>
              <a:rPr sz="1800" i="1" spc="15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method</a:t>
            </a:r>
            <a:r>
              <a:rPr sz="1800" i="1" spc="2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invocation,</a:t>
            </a:r>
            <a:r>
              <a:rPr sz="1800" i="1" spc="5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the</a:t>
            </a:r>
            <a:r>
              <a:rPr sz="1800" i="1" spc="15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object-oriented</a:t>
            </a:r>
            <a:r>
              <a:rPr sz="1800" i="1" spc="5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equivalent</a:t>
            </a:r>
            <a:r>
              <a:rPr sz="1800" i="1" spc="3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of</a:t>
            </a:r>
            <a:r>
              <a:rPr sz="1800" i="1" spc="15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remote </a:t>
            </a:r>
            <a:r>
              <a:rPr sz="1800" i="1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procedure</a:t>
            </a:r>
            <a:r>
              <a:rPr sz="1800" i="1" spc="1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calls</a:t>
            </a:r>
            <a:r>
              <a:rPr sz="1800" i="1" spc="10" dirty="0">
                <a:latin typeface="Georgia"/>
                <a:cs typeface="Georgia"/>
              </a:rPr>
              <a:t> </a:t>
            </a:r>
            <a:r>
              <a:rPr sz="1800" i="1" spc="-10" dirty="0">
                <a:latin typeface="Georgia"/>
                <a:cs typeface="Georgia"/>
              </a:rPr>
              <a:t>(RPC),</a:t>
            </a:r>
            <a:r>
              <a:rPr sz="1800" i="1" spc="15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with</a:t>
            </a:r>
            <a:r>
              <a:rPr sz="1800" i="1" spc="-5" dirty="0">
                <a:latin typeface="Georgia"/>
                <a:cs typeface="Georgia"/>
              </a:rPr>
              <a:t> support for</a:t>
            </a:r>
            <a:r>
              <a:rPr sz="1800" i="1" spc="5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direct</a:t>
            </a:r>
            <a:r>
              <a:rPr sz="1800" i="1" spc="1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transfer</a:t>
            </a:r>
            <a:r>
              <a:rPr sz="1800" i="1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of</a:t>
            </a:r>
            <a:r>
              <a:rPr sz="1800" i="1" spc="35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serialized </a:t>
            </a:r>
            <a:r>
              <a:rPr sz="1800" i="1" spc="-5" dirty="0">
                <a:latin typeface="Georgia"/>
                <a:cs typeface="Georgia"/>
              </a:rPr>
              <a:t>Java</a:t>
            </a:r>
            <a:r>
              <a:rPr sz="1800" i="1" spc="25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classes </a:t>
            </a:r>
            <a:r>
              <a:rPr sz="1800" i="1" spc="-42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and</a:t>
            </a:r>
            <a:r>
              <a:rPr sz="1800" i="1" spc="-1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distributed</a:t>
            </a:r>
            <a:r>
              <a:rPr sz="1800" i="1" spc="15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garbage</a:t>
            </a:r>
            <a:r>
              <a:rPr sz="1800" i="1" spc="2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collection.</a:t>
            </a:r>
            <a:endParaRPr sz="1800" i="1" dirty="0">
              <a:latin typeface="Georgia"/>
              <a:cs typeface="Georgia"/>
            </a:endParaRPr>
          </a:p>
          <a:p>
            <a:pPr marL="355600" marR="8255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800" i="1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i="1" spc="-5" dirty="0">
                <a:latin typeface="Georgia"/>
                <a:cs typeface="Georgia"/>
              </a:rPr>
              <a:t>Usage</a:t>
            </a:r>
            <a:r>
              <a:rPr sz="1800" i="1" spc="1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of the</a:t>
            </a:r>
            <a:r>
              <a:rPr sz="1800" i="1" spc="15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term</a:t>
            </a:r>
            <a:r>
              <a:rPr sz="1800" i="1" spc="2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RMI</a:t>
            </a:r>
            <a:r>
              <a:rPr sz="1800" i="1" spc="-35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may</a:t>
            </a:r>
            <a:r>
              <a:rPr sz="1800" i="1" spc="15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denote</a:t>
            </a:r>
            <a:r>
              <a:rPr sz="1800" i="1" spc="15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solely</a:t>
            </a:r>
            <a:r>
              <a:rPr sz="1800" i="1" spc="-1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the</a:t>
            </a:r>
            <a:r>
              <a:rPr sz="1800" i="1" spc="1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programming</a:t>
            </a:r>
            <a:r>
              <a:rPr sz="1800" i="1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interface</a:t>
            </a:r>
            <a:r>
              <a:rPr sz="1800" i="1" dirty="0">
                <a:latin typeface="Georgia"/>
                <a:cs typeface="Georgia"/>
              </a:rPr>
              <a:t> or may </a:t>
            </a:r>
            <a:r>
              <a:rPr sz="1800" i="1" spc="5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signify</a:t>
            </a:r>
            <a:r>
              <a:rPr sz="1800" i="1" spc="-15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both</a:t>
            </a:r>
            <a:r>
              <a:rPr sz="1800" i="1" spc="2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the</a:t>
            </a:r>
            <a:r>
              <a:rPr sz="1800" i="1" spc="1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API and</a:t>
            </a:r>
            <a:r>
              <a:rPr sz="1800" i="1" spc="2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JRMP,</a:t>
            </a:r>
            <a:r>
              <a:rPr sz="1800" i="1" spc="15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IIOP,</a:t>
            </a:r>
            <a:r>
              <a:rPr sz="1800" i="1" spc="1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or</a:t>
            </a:r>
            <a:r>
              <a:rPr sz="1800" i="1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another</a:t>
            </a:r>
            <a:r>
              <a:rPr sz="1800" i="1" spc="1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implementation,</a:t>
            </a:r>
            <a:r>
              <a:rPr sz="1800" i="1" spc="-2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whereas</a:t>
            </a:r>
            <a:r>
              <a:rPr sz="1800" i="1" spc="1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the </a:t>
            </a:r>
            <a:r>
              <a:rPr sz="1800" i="1" spc="-415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term</a:t>
            </a:r>
            <a:r>
              <a:rPr sz="1800" i="1" spc="1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RMI-IIOP</a:t>
            </a:r>
            <a:r>
              <a:rPr sz="1800" i="1" spc="35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specifically</a:t>
            </a:r>
            <a:r>
              <a:rPr sz="1800" i="1" spc="-1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denotes</a:t>
            </a:r>
            <a:r>
              <a:rPr sz="1800" i="1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the</a:t>
            </a:r>
            <a:r>
              <a:rPr sz="1800" i="1" spc="15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RMI </a:t>
            </a:r>
            <a:r>
              <a:rPr sz="1800" i="1" spc="-5" dirty="0">
                <a:latin typeface="Georgia"/>
                <a:cs typeface="Georgia"/>
              </a:rPr>
              <a:t>interface</a:t>
            </a:r>
            <a:r>
              <a:rPr sz="1800" i="1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delegating </a:t>
            </a:r>
            <a:r>
              <a:rPr sz="1800" i="1" dirty="0">
                <a:latin typeface="Georgia"/>
                <a:cs typeface="Georgia"/>
              </a:rPr>
              <a:t>most</a:t>
            </a:r>
            <a:r>
              <a:rPr sz="1800" i="1" spc="15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of</a:t>
            </a:r>
            <a:r>
              <a:rPr sz="1800" i="1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the </a:t>
            </a:r>
            <a:r>
              <a:rPr sz="1800" i="1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functionality</a:t>
            </a:r>
            <a:r>
              <a:rPr sz="1800" i="1" spc="-2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to</a:t>
            </a:r>
            <a:r>
              <a:rPr sz="1800" i="1" spc="1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the</a:t>
            </a:r>
            <a:r>
              <a:rPr sz="1800" i="1" spc="1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supporting</a:t>
            </a:r>
            <a:r>
              <a:rPr sz="1800" i="1" spc="2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CORBA</a:t>
            </a:r>
            <a:r>
              <a:rPr sz="1800" i="1" spc="-15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implementation.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685800"/>
            <a:ext cx="538264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25" dirty="0"/>
              <a:t> </a:t>
            </a:r>
            <a:r>
              <a:rPr spc="-5" dirty="0"/>
              <a:t>IT</a:t>
            </a:r>
            <a:r>
              <a:rPr spc="-35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spc="-5" dirty="0"/>
              <a:t>NEEDED..</a:t>
            </a:r>
            <a:r>
              <a:rPr lang="en-US" spc="-5" dirty="0"/>
              <a:t>??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668270" y="1729486"/>
            <a:ext cx="7324090" cy="298132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spc="-2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400" spc="-8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Provide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 use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Georgia"/>
                <a:cs typeface="Georgia"/>
              </a:rPr>
              <a:t>w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ith</a:t>
            </a:r>
            <a:r>
              <a:rPr sz="24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“thi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n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 clien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t</a:t>
            </a:r>
            <a:r>
              <a:rPr sz="2400" spc="-2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“</a:t>
            </a:r>
            <a:endParaRPr sz="2400" dirty="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1753235" algn="l"/>
              </a:tabLst>
            </a:pPr>
            <a:r>
              <a:rPr sz="2400" spc="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lang="en-US" sz="2400" spc="5" dirty="0">
                <a:solidFill>
                  <a:srgbClr val="404040"/>
                </a:solidFill>
                <a:latin typeface="Georgia"/>
                <a:cs typeface="Microsoft Sans Serif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Georgia"/>
                <a:cs typeface="Georgia"/>
              </a:rPr>
              <a:t>llows	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good</a:t>
            </a:r>
            <a:r>
              <a:rPr sz="24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performance</a:t>
            </a:r>
            <a:r>
              <a:rPr sz="24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on</a:t>
            </a:r>
            <a:r>
              <a:rPr sz="2400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lowed</a:t>
            </a:r>
            <a:r>
              <a:rPr sz="2400" spc="-10" dirty="0">
                <a:solidFill>
                  <a:srgbClr val="404040"/>
                </a:solidFill>
                <a:latin typeface="Georgia"/>
                <a:cs typeface="Georgia"/>
              </a:rPr>
              <a:t> workstations</a:t>
            </a:r>
            <a:endParaRPr sz="2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spc="-2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400" spc="-8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R</a:t>
            </a:r>
            <a:r>
              <a:rPr sz="2400" spc="-10" dirty="0">
                <a:solidFill>
                  <a:srgbClr val="404040"/>
                </a:solidFill>
                <a:latin typeface="Georgia"/>
                <a:cs typeface="Georgia"/>
              </a:rPr>
              <a:t>u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n</a:t>
            </a:r>
            <a:r>
              <a:rPr sz="24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ser</a:t>
            </a:r>
            <a:r>
              <a:rPr sz="2400" spc="-10" dirty="0">
                <a:solidFill>
                  <a:srgbClr val="404040"/>
                </a:solidFill>
                <a:latin typeface="Georgia"/>
                <a:cs typeface="Georgia"/>
              </a:rPr>
              <a:t>v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 o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n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Georgia"/>
                <a:cs typeface="Georgia"/>
              </a:rPr>
              <a:t>h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igh</a:t>
            </a:r>
            <a:r>
              <a:rPr sz="24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en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d</a:t>
            </a:r>
            <a:r>
              <a:rPr sz="2400" spc="-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hard</a:t>
            </a:r>
            <a:r>
              <a:rPr sz="2400" spc="-15" dirty="0">
                <a:solidFill>
                  <a:srgbClr val="404040"/>
                </a:solidFill>
                <a:latin typeface="Georgia"/>
                <a:cs typeface="Georgia"/>
              </a:rPr>
              <a:t>w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are</a:t>
            </a:r>
            <a:endParaRPr sz="2400" dirty="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24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lang="en-US" sz="2400" dirty="0">
                <a:solidFill>
                  <a:srgbClr val="404040"/>
                </a:solidFill>
                <a:latin typeface="Georgia"/>
                <a:cs typeface="Microsoft Sans Serif"/>
              </a:rPr>
              <a:t>M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aximize</a:t>
            </a:r>
            <a:r>
              <a:rPr sz="2400" spc="-3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$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investment</a:t>
            </a:r>
            <a:r>
              <a:rPr sz="2400" spc="-3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over</a:t>
            </a:r>
            <a:r>
              <a:rPr sz="24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many</a:t>
            </a:r>
            <a:r>
              <a:rPr sz="24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clients</a:t>
            </a:r>
            <a:endParaRPr sz="2400" dirty="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lang="en-US" sz="2400" dirty="0">
                <a:solidFill>
                  <a:srgbClr val="404040"/>
                </a:solidFill>
                <a:latin typeface="Georgia"/>
                <a:cs typeface="Microsoft Sans Serif"/>
              </a:rPr>
              <a:t>S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erver</a:t>
            </a:r>
            <a:r>
              <a:rPr sz="24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remote</a:t>
            </a:r>
            <a:r>
              <a:rPr sz="24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from</a:t>
            </a:r>
            <a:r>
              <a:rPr sz="2400" spc="-2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client</a:t>
            </a:r>
            <a:endParaRPr sz="2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spc="-2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400" spc="-8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Distribute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d</a:t>
            </a:r>
            <a:r>
              <a:rPr sz="2400" spc="-2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net</a:t>
            </a:r>
            <a:r>
              <a:rPr sz="2400" spc="-10" dirty="0">
                <a:solidFill>
                  <a:srgbClr val="404040"/>
                </a:solidFill>
                <a:latin typeface="Georgia"/>
                <a:cs typeface="Georgia"/>
              </a:rPr>
              <a:t>w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or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k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object.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457200"/>
            <a:ext cx="92964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30" dirty="0"/>
              <a:t> </a:t>
            </a:r>
            <a:r>
              <a:rPr spc="-5" dirty="0"/>
              <a:t>NEEDED</a:t>
            </a:r>
            <a:r>
              <a:rPr spc="-3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spc="-5" dirty="0"/>
              <a:t>RMI..??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28600" y="1371601"/>
            <a:ext cx="9821253" cy="49167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0395">
              <a:lnSpc>
                <a:spcPct val="100000"/>
              </a:lnSpc>
              <a:spcBef>
                <a:spcPts val="100"/>
              </a:spcBef>
              <a:tabLst>
                <a:tab pos="2232660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5" dirty="0"/>
              <a:t>Java</a:t>
            </a:r>
            <a:r>
              <a:rPr sz="1800" spc="25" dirty="0"/>
              <a:t> </a:t>
            </a:r>
            <a:r>
              <a:rPr sz="1800" spc="-5" dirty="0"/>
              <a:t>makes</a:t>
            </a:r>
            <a:r>
              <a:rPr sz="1800" dirty="0"/>
              <a:t> </a:t>
            </a:r>
            <a:r>
              <a:rPr sz="1800" spc="-5" dirty="0"/>
              <a:t>RMI</a:t>
            </a:r>
            <a:r>
              <a:rPr sz="1800" spc="20" dirty="0"/>
              <a:t> </a:t>
            </a:r>
            <a:r>
              <a:rPr sz="1800" spc="-5" dirty="0"/>
              <a:t>(Remote</a:t>
            </a:r>
            <a:r>
              <a:rPr sz="1800" spc="15" dirty="0"/>
              <a:t> </a:t>
            </a:r>
            <a:r>
              <a:rPr sz="1800" spc="-5" dirty="0"/>
              <a:t>Method</a:t>
            </a:r>
            <a:r>
              <a:rPr sz="1800" spc="20" dirty="0"/>
              <a:t> </a:t>
            </a:r>
            <a:r>
              <a:rPr sz="1800" spc="-5" dirty="0"/>
              <a:t>Invocation)</a:t>
            </a:r>
            <a:r>
              <a:rPr sz="1800" spc="50" dirty="0"/>
              <a:t> </a:t>
            </a:r>
            <a:r>
              <a:rPr sz="1800" i="1" spc="-5" dirty="0">
                <a:latin typeface="Georgia"/>
                <a:cs typeface="Georgia"/>
              </a:rPr>
              <a:t>fairly</a:t>
            </a:r>
            <a:r>
              <a:rPr sz="1800" i="1" spc="-10" dirty="0">
                <a:latin typeface="Georgia"/>
                <a:cs typeface="Georgia"/>
              </a:rPr>
              <a:t> </a:t>
            </a:r>
            <a:r>
              <a:rPr sz="1800" dirty="0"/>
              <a:t>easy,</a:t>
            </a:r>
            <a:r>
              <a:rPr sz="1800" spc="10" dirty="0"/>
              <a:t> </a:t>
            </a:r>
            <a:r>
              <a:rPr sz="1800" spc="-5" dirty="0"/>
              <a:t>but</a:t>
            </a:r>
            <a:r>
              <a:rPr sz="1800" spc="15" dirty="0"/>
              <a:t> </a:t>
            </a:r>
            <a:r>
              <a:rPr sz="1800" spc="-5" dirty="0"/>
              <a:t>there</a:t>
            </a:r>
            <a:r>
              <a:rPr sz="1800" spc="10" dirty="0"/>
              <a:t> </a:t>
            </a:r>
            <a:r>
              <a:rPr sz="1800" dirty="0"/>
              <a:t>are</a:t>
            </a:r>
            <a:r>
              <a:rPr sz="1800" spc="15" dirty="0"/>
              <a:t> </a:t>
            </a:r>
            <a:r>
              <a:rPr sz="1800" spc="-5" dirty="0"/>
              <a:t>some</a:t>
            </a:r>
          </a:p>
          <a:p>
            <a:pPr marL="2233295">
              <a:lnSpc>
                <a:spcPct val="100000"/>
              </a:lnSpc>
              <a:spcBef>
                <a:spcPts val="5"/>
              </a:spcBef>
            </a:pPr>
            <a:r>
              <a:rPr lang="en-US" spc="-5" dirty="0"/>
              <a:t>E</a:t>
            </a:r>
            <a:r>
              <a:rPr sz="1800" spc="-5" dirty="0"/>
              <a:t>xtra</a:t>
            </a:r>
            <a:r>
              <a:rPr sz="1800" spc="-20" dirty="0"/>
              <a:t> </a:t>
            </a:r>
            <a:r>
              <a:rPr sz="1800" spc="-5" dirty="0"/>
              <a:t>steps</a:t>
            </a:r>
          </a:p>
          <a:p>
            <a:pPr marL="1890395">
              <a:lnSpc>
                <a:spcPct val="100000"/>
              </a:lnSpc>
              <a:spcBef>
                <a:spcPts val="1005"/>
              </a:spcBef>
              <a:tabLst>
                <a:tab pos="2232660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dirty="0"/>
              <a:t>To</a:t>
            </a:r>
            <a:r>
              <a:rPr sz="1800" spc="-10" dirty="0"/>
              <a:t> </a:t>
            </a:r>
            <a:r>
              <a:rPr sz="1800" dirty="0"/>
              <a:t>send</a:t>
            </a:r>
            <a:r>
              <a:rPr sz="1800" spc="-5" dirty="0"/>
              <a:t> </a:t>
            </a:r>
            <a:r>
              <a:rPr sz="1800" dirty="0"/>
              <a:t>a</a:t>
            </a:r>
            <a:r>
              <a:rPr sz="1800" spc="5" dirty="0"/>
              <a:t> </a:t>
            </a:r>
            <a:r>
              <a:rPr sz="1800" dirty="0"/>
              <a:t>message</a:t>
            </a:r>
            <a:r>
              <a:rPr sz="1800" spc="-15" dirty="0"/>
              <a:t> </a:t>
            </a:r>
            <a:r>
              <a:rPr sz="1800" spc="-5" dirty="0"/>
              <a:t>to</a:t>
            </a:r>
            <a:r>
              <a:rPr sz="1800" spc="5" dirty="0"/>
              <a:t> </a:t>
            </a:r>
            <a:r>
              <a:rPr sz="1800" dirty="0"/>
              <a:t>a</a:t>
            </a:r>
            <a:r>
              <a:rPr sz="1800" spc="-5" dirty="0"/>
              <a:t> </a:t>
            </a:r>
            <a:r>
              <a:rPr sz="1800" dirty="0"/>
              <a:t>remote</a:t>
            </a:r>
            <a:r>
              <a:rPr sz="1800" spc="5" dirty="0"/>
              <a:t> </a:t>
            </a:r>
            <a:r>
              <a:rPr sz="1800" spc="-5" dirty="0"/>
              <a:t>“server</a:t>
            </a:r>
            <a:r>
              <a:rPr sz="1800" dirty="0"/>
              <a:t> </a:t>
            </a:r>
            <a:r>
              <a:rPr sz="1800" spc="-5" dirty="0"/>
              <a:t>object,”</a:t>
            </a:r>
          </a:p>
          <a:p>
            <a:pPr marL="1877695" marR="3936365">
              <a:lnSpc>
                <a:spcPct val="100000"/>
              </a:lnSpc>
              <a:spcBef>
                <a:spcPts val="994"/>
              </a:spcBef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16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800" dirty="0"/>
              <a:t>The</a:t>
            </a:r>
            <a:r>
              <a:rPr sz="1800" spc="10" dirty="0"/>
              <a:t> </a:t>
            </a:r>
            <a:r>
              <a:rPr sz="1800" spc="-5" dirty="0"/>
              <a:t>“client</a:t>
            </a:r>
            <a:r>
              <a:rPr sz="1800" spc="-25" dirty="0"/>
              <a:t> </a:t>
            </a:r>
            <a:r>
              <a:rPr sz="1800" spc="-5" dirty="0"/>
              <a:t>object” has</a:t>
            </a:r>
            <a:r>
              <a:rPr sz="1800" spc="5" dirty="0"/>
              <a:t> </a:t>
            </a:r>
            <a:r>
              <a:rPr sz="1800" spc="-5" dirty="0"/>
              <a:t>to</a:t>
            </a:r>
            <a:r>
              <a:rPr sz="1800" spc="25" dirty="0"/>
              <a:t> </a:t>
            </a:r>
            <a:r>
              <a:rPr sz="1800" i="1" dirty="0">
                <a:latin typeface="Georgia"/>
                <a:cs typeface="Georgia"/>
              </a:rPr>
              <a:t>find</a:t>
            </a:r>
            <a:r>
              <a:rPr sz="1800" i="1" spc="-5" dirty="0">
                <a:latin typeface="Georgia"/>
                <a:cs typeface="Georgia"/>
              </a:rPr>
              <a:t> </a:t>
            </a:r>
            <a:r>
              <a:rPr sz="1800" spc="-5" dirty="0"/>
              <a:t>the</a:t>
            </a:r>
            <a:r>
              <a:rPr sz="1800" spc="5" dirty="0"/>
              <a:t> </a:t>
            </a:r>
            <a:r>
              <a:rPr sz="1800" spc="-5" dirty="0"/>
              <a:t>object</a:t>
            </a:r>
          </a:p>
          <a:p>
            <a:pPr marL="1877695" marR="3961129">
              <a:lnSpc>
                <a:spcPct val="100000"/>
              </a:lnSpc>
              <a:spcBef>
                <a:spcPts val="1000"/>
              </a:spcBef>
            </a:pPr>
            <a:r>
              <a:rPr sz="1800" spc="4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40" dirty="0"/>
              <a:t>Do</a:t>
            </a:r>
            <a:r>
              <a:rPr sz="1800" dirty="0"/>
              <a:t> </a:t>
            </a:r>
            <a:r>
              <a:rPr sz="1800" spc="-5" dirty="0"/>
              <a:t>this</a:t>
            </a:r>
            <a:r>
              <a:rPr sz="1800" dirty="0"/>
              <a:t> </a:t>
            </a:r>
            <a:r>
              <a:rPr sz="1800" spc="-5" dirty="0"/>
              <a:t>by looking</a:t>
            </a:r>
            <a:r>
              <a:rPr sz="1800" spc="5" dirty="0"/>
              <a:t> </a:t>
            </a:r>
            <a:r>
              <a:rPr sz="1800" dirty="0"/>
              <a:t>it</a:t>
            </a:r>
            <a:r>
              <a:rPr sz="1800" spc="-5" dirty="0"/>
              <a:t> up </a:t>
            </a:r>
            <a:r>
              <a:rPr sz="1800" dirty="0"/>
              <a:t>in</a:t>
            </a:r>
            <a:r>
              <a:rPr sz="1800" spc="-5" dirty="0"/>
              <a:t> </a:t>
            </a:r>
            <a:r>
              <a:rPr sz="1800" dirty="0"/>
              <a:t>a</a:t>
            </a:r>
            <a:r>
              <a:rPr sz="1800" spc="10" dirty="0"/>
              <a:t> </a:t>
            </a:r>
            <a:r>
              <a:rPr sz="1800" spc="-5" dirty="0">
                <a:solidFill>
                  <a:srgbClr val="766E53"/>
                </a:solidFill>
              </a:rPr>
              <a:t>registry</a:t>
            </a:r>
          </a:p>
          <a:p>
            <a:pPr marL="2633980" marR="803910" indent="-287020">
              <a:lnSpc>
                <a:spcPct val="100000"/>
              </a:lnSpc>
              <a:spcBef>
                <a:spcPts val="1010"/>
              </a:spcBef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800" dirty="0"/>
              <a:t>The </a:t>
            </a:r>
            <a:r>
              <a:rPr sz="1800" spc="-5" dirty="0"/>
              <a:t>client object then has to </a:t>
            </a:r>
            <a:r>
              <a:rPr sz="1800" spc="-5" dirty="0">
                <a:solidFill>
                  <a:srgbClr val="766E53"/>
                </a:solidFill>
              </a:rPr>
              <a:t>marshal </a:t>
            </a:r>
            <a:r>
              <a:rPr sz="1800" spc="-5" dirty="0"/>
              <a:t>the parameters </a:t>
            </a:r>
            <a:r>
              <a:rPr sz="1800" dirty="0"/>
              <a:t>(prepare </a:t>
            </a:r>
            <a:r>
              <a:rPr sz="1800" spc="-5" dirty="0"/>
              <a:t>them for </a:t>
            </a:r>
            <a:r>
              <a:rPr sz="1800" dirty="0"/>
              <a:t> </a:t>
            </a:r>
            <a:r>
              <a:rPr sz="1800" spc="-5" dirty="0"/>
              <a:t>transmission)</a:t>
            </a:r>
          </a:p>
          <a:p>
            <a:pPr marL="2804795">
              <a:lnSpc>
                <a:spcPct val="100000"/>
              </a:lnSpc>
              <a:spcBef>
                <a:spcPts val="994"/>
              </a:spcBef>
            </a:pPr>
            <a:r>
              <a:rPr sz="1800" spc="2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25" dirty="0"/>
              <a:t>Java</a:t>
            </a:r>
            <a:r>
              <a:rPr sz="1800" spc="20" dirty="0"/>
              <a:t> </a:t>
            </a:r>
            <a:r>
              <a:rPr sz="1800" spc="-5" dirty="0"/>
              <a:t>requires</a:t>
            </a:r>
            <a:r>
              <a:rPr sz="1800" spc="10" dirty="0"/>
              <a:t> </a:t>
            </a:r>
            <a:r>
              <a:rPr sz="1800" spc="-5" dirty="0"/>
              <a:t>Serializable</a:t>
            </a:r>
            <a:r>
              <a:rPr sz="1800" dirty="0"/>
              <a:t> </a:t>
            </a:r>
            <a:r>
              <a:rPr sz="1800" spc="-5" dirty="0"/>
              <a:t>parameters</a:t>
            </a:r>
          </a:p>
          <a:p>
            <a:pPr marL="3033395" marR="5080" indent="-228600">
              <a:lnSpc>
                <a:spcPct val="100000"/>
              </a:lnSpc>
              <a:spcBef>
                <a:spcPts val="994"/>
              </a:spcBef>
            </a:pPr>
            <a:r>
              <a:rPr sz="1800" spc="3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30" dirty="0"/>
              <a:t>The</a:t>
            </a:r>
            <a:r>
              <a:rPr sz="1800" spc="10" dirty="0"/>
              <a:t> </a:t>
            </a:r>
            <a:r>
              <a:rPr sz="1800" spc="-5" dirty="0"/>
              <a:t>server</a:t>
            </a:r>
            <a:r>
              <a:rPr sz="1800" spc="5" dirty="0"/>
              <a:t> </a:t>
            </a:r>
            <a:r>
              <a:rPr sz="1800" spc="-5" dirty="0"/>
              <a:t>object</a:t>
            </a:r>
            <a:r>
              <a:rPr sz="1800" spc="10" dirty="0"/>
              <a:t> </a:t>
            </a:r>
            <a:r>
              <a:rPr sz="1800" spc="-5" dirty="0"/>
              <a:t>has</a:t>
            </a:r>
            <a:r>
              <a:rPr sz="1800" spc="15" dirty="0"/>
              <a:t> </a:t>
            </a:r>
            <a:r>
              <a:rPr sz="1800" spc="-5" dirty="0"/>
              <a:t>to</a:t>
            </a:r>
            <a:r>
              <a:rPr sz="1800" spc="15" dirty="0"/>
              <a:t> </a:t>
            </a:r>
            <a:r>
              <a:rPr sz="1800" spc="-5" dirty="0">
                <a:solidFill>
                  <a:srgbClr val="766E53"/>
                </a:solidFill>
              </a:rPr>
              <a:t>unmarshal</a:t>
            </a:r>
            <a:r>
              <a:rPr sz="1800" spc="15" dirty="0">
                <a:solidFill>
                  <a:srgbClr val="766E53"/>
                </a:solidFill>
              </a:rPr>
              <a:t> </a:t>
            </a:r>
            <a:r>
              <a:rPr sz="1800" dirty="0"/>
              <a:t>its</a:t>
            </a:r>
            <a:r>
              <a:rPr sz="1800" spc="5" dirty="0"/>
              <a:t> </a:t>
            </a:r>
            <a:r>
              <a:rPr sz="1800" spc="-5" dirty="0"/>
              <a:t>parameters,</a:t>
            </a:r>
            <a:r>
              <a:rPr sz="1800" spc="15" dirty="0"/>
              <a:t> </a:t>
            </a:r>
            <a:r>
              <a:rPr sz="1800" spc="-5" dirty="0"/>
              <a:t>do</a:t>
            </a:r>
            <a:r>
              <a:rPr sz="1800" spc="10" dirty="0"/>
              <a:t> </a:t>
            </a:r>
            <a:r>
              <a:rPr sz="1800" dirty="0"/>
              <a:t>its</a:t>
            </a:r>
            <a:r>
              <a:rPr sz="1800" spc="5" dirty="0"/>
              <a:t> </a:t>
            </a:r>
            <a:r>
              <a:rPr sz="1800" spc="-5" dirty="0"/>
              <a:t>computation,</a:t>
            </a:r>
            <a:r>
              <a:rPr sz="1800" spc="5" dirty="0"/>
              <a:t> </a:t>
            </a:r>
            <a:r>
              <a:rPr sz="1800" dirty="0"/>
              <a:t>and </a:t>
            </a:r>
            <a:r>
              <a:rPr sz="1800" spc="5" dirty="0"/>
              <a:t> </a:t>
            </a:r>
            <a:r>
              <a:rPr sz="1800" dirty="0"/>
              <a:t>marshal</a:t>
            </a:r>
            <a:r>
              <a:rPr sz="1800" spc="5" dirty="0"/>
              <a:t> </a:t>
            </a:r>
            <a:r>
              <a:rPr sz="1800" dirty="0"/>
              <a:t>its </a:t>
            </a:r>
            <a:r>
              <a:rPr sz="1800" spc="-5" dirty="0"/>
              <a:t>response</a:t>
            </a:r>
          </a:p>
          <a:p>
            <a:pPr marL="2347595">
              <a:lnSpc>
                <a:spcPct val="100000"/>
              </a:lnSpc>
              <a:spcBef>
                <a:spcPts val="1010"/>
              </a:spcBef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16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800" dirty="0"/>
              <a:t>The</a:t>
            </a:r>
            <a:r>
              <a:rPr sz="1800" spc="5" dirty="0"/>
              <a:t> </a:t>
            </a:r>
            <a:r>
              <a:rPr sz="1800" spc="-5" dirty="0"/>
              <a:t>client</a:t>
            </a:r>
            <a:r>
              <a:rPr sz="1800" spc="-10" dirty="0"/>
              <a:t> </a:t>
            </a:r>
            <a:r>
              <a:rPr sz="1800" spc="-5" dirty="0"/>
              <a:t>object</a:t>
            </a:r>
            <a:r>
              <a:rPr sz="1800" spc="-10" dirty="0"/>
              <a:t> </a:t>
            </a:r>
            <a:r>
              <a:rPr sz="1800" spc="-5" dirty="0"/>
              <a:t>has</a:t>
            </a:r>
            <a:r>
              <a:rPr sz="1800" spc="10" dirty="0"/>
              <a:t> </a:t>
            </a:r>
            <a:r>
              <a:rPr sz="1800" spc="-5" dirty="0"/>
              <a:t>to</a:t>
            </a:r>
            <a:r>
              <a:rPr sz="1800" spc="10" dirty="0"/>
              <a:t> </a:t>
            </a:r>
            <a:r>
              <a:rPr sz="1800" spc="-5" dirty="0"/>
              <a:t>unmarshal</a:t>
            </a:r>
            <a:r>
              <a:rPr sz="1800" dirty="0"/>
              <a:t> </a:t>
            </a:r>
            <a:r>
              <a:rPr sz="1800" spc="-5" dirty="0"/>
              <a:t>the</a:t>
            </a:r>
            <a:r>
              <a:rPr sz="1800" spc="10" dirty="0"/>
              <a:t> </a:t>
            </a:r>
            <a:r>
              <a:rPr sz="1800" spc="-5" dirty="0"/>
              <a:t>response</a:t>
            </a:r>
          </a:p>
          <a:p>
            <a:pPr marL="1890395">
              <a:lnSpc>
                <a:spcPct val="100000"/>
              </a:lnSpc>
              <a:spcBef>
                <a:spcPts val="994"/>
              </a:spcBef>
              <a:tabLst>
                <a:tab pos="2232660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5" dirty="0"/>
              <a:t>Much</a:t>
            </a:r>
            <a:r>
              <a:rPr sz="1800" spc="10" dirty="0"/>
              <a:t> </a:t>
            </a:r>
            <a:r>
              <a:rPr sz="1800" spc="-5" dirty="0"/>
              <a:t>of this</a:t>
            </a:r>
            <a:r>
              <a:rPr sz="1800" spc="5" dirty="0"/>
              <a:t> </a:t>
            </a:r>
            <a:r>
              <a:rPr sz="1800" dirty="0"/>
              <a:t>is</a:t>
            </a:r>
            <a:r>
              <a:rPr sz="1800" spc="-5" dirty="0"/>
              <a:t> done</a:t>
            </a:r>
            <a:r>
              <a:rPr sz="1800" dirty="0"/>
              <a:t> </a:t>
            </a:r>
            <a:r>
              <a:rPr sz="1800" spc="-5" dirty="0"/>
              <a:t>for</a:t>
            </a:r>
            <a:r>
              <a:rPr sz="1800" dirty="0"/>
              <a:t> </a:t>
            </a:r>
            <a:r>
              <a:rPr sz="1800" spc="-5" dirty="0"/>
              <a:t>you</a:t>
            </a:r>
            <a:r>
              <a:rPr sz="1800" spc="5" dirty="0"/>
              <a:t> </a:t>
            </a:r>
            <a:r>
              <a:rPr sz="1800" spc="-5" dirty="0"/>
              <a:t>by</a:t>
            </a:r>
            <a:r>
              <a:rPr sz="1800" spc="10" dirty="0"/>
              <a:t> </a:t>
            </a:r>
            <a:r>
              <a:rPr sz="1800" spc="-5" dirty="0"/>
              <a:t>special</a:t>
            </a:r>
            <a:r>
              <a:rPr sz="1800" spc="-15" dirty="0"/>
              <a:t> </a:t>
            </a:r>
            <a:r>
              <a:rPr sz="1800" spc="-5" dirty="0"/>
              <a:t>software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95400" y="533400"/>
            <a:ext cx="7543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2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GENERAL</a:t>
            </a:r>
            <a:r>
              <a:rPr spc="-40" dirty="0"/>
              <a:t> </a:t>
            </a:r>
            <a:r>
              <a:rPr dirty="0"/>
              <a:t>FUNCTIONING</a:t>
            </a:r>
            <a:r>
              <a:rPr spc="-50" dirty="0"/>
              <a:t> </a:t>
            </a:r>
            <a:r>
              <a:rPr spc="-5"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1" y="1662397"/>
            <a:ext cx="80772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000" spc="40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RMI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provides for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remote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communication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between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programs written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 in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JAVA.</a:t>
            </a:r>
            <a:endParaRPr sz="2000" dirty="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2965" y="2743200"/>
            <a:ext cx="7360666" cy="33116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533400"/>
            <a:ext cx="541718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RMI</a:t>
            </a:r>
            <a:r>
              <a:rPr spc="-95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1660144"/>
            <a:ext cx="4890770" cy="203517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eorgia"/>
                <a:cs typeface="Georgia"/>
              </a:rPr>
              <a:t>complete</a:t>
            </a:r>
            <a:r>
              <a:rPr sz="18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404040"/>
                </a:solidFill>
                <a:latin typeface="Georgia"/>
                <a:cs typeface="Georgia"/>
              </a:rPr>
              <a:t>RMI </a:t>
            </a:r>
            <a:r>
              <a:rPr sz="1800" spc="-5" dirty="0">
                <a:solidFill>
                  <a:srgbClr val="404040"/>
                </a:solidFill>
                <a:latin typeface="Georgia"/>
                <a:cs typeface="Georgia"/>
              </a:rPr>
              <a:t>System</a:t>
            </a:r>
            <a:r>
              <a:rPr sz="1800" dirty="0">
                <a:solidFill>
                  <a:srgbClr val="404040"/>
                </a:solidFill>
                <a:latin typeface="Georgia"/>
                <a:cs typeface="Georgia"/>
              </a:rPr>
              <a:t> is</a:t>
            </a:r>
            <a:r>
              <a:rPr sz="1800" spc="-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eorgia"/>
                <a:cs typeface="Georgia"/>
              </a:rPr>
              <a:t>divided</a:t>
            </a:r>
            <a:r>
              <a:rPr sz="1800" spc="2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404040"/>
                </a:solidFill>
                <a:latin typeface="Georgia"/>
                <a:cs typeface="Georgia"/>
              </a:rPr>
              <a:t>in</a:t>
            </a:r>
            <a:r>
              <a:rPr sz="18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404040"/>
                </a:solidFill>
                <a:latin typeface="Georgia"/>
                <a:cs typeface="Georgia"/>
              </a:rPr>
              <a:t>4</a:t>
            </a:r>
            <a:r>
              <a:rPr sz="1800" spc="-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eorgia"/>
                <a:cs typeface="Georgia"/>
              </a:rPr>
              <a:t>layers:</a:t>
            </a:r>
            <a:endParaRPr sz="1800">
              <a:latin typeface="Georgia"/>
              <a:cs typeface="Georgia"/>
            </a:endParaRPr>
          </a:p>
          <a:p>
            <a:pPr marL="228600" indent="-216535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229235" algn="l"/>
              </a:tabLst>
            </a:pPr>
            <a:r>
              <a:rPr sz="1800" dirty="0">
                <a:solidFill>
                  <a:srgbClr val="404040"/>
                </a:solidFill>
                <a:latin typeface="Georgia"/>
                <a:cs typeface="Georgia"/>
              </a:rPr>
              <a:t>Application</a:t>
            </a:r>
            <a:r>
              <a:rPr sz="1800" spc="-6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404040"/>
                </a:solidFill>
                <a:latin typeface="Georgia"/>
                <a:cs typeface="Georgia"/>
              </a:rPr>
              <a:t>Layer</a:t>
            </a:r>
            <a:endParaRPr sz="1800">
              <a:latin typeface="Georgia"/>
              <a:cs typeface="Georgia"/>
            </a:endParaRPr>
          </a:p>
          <a:p>
            <a:pPr marL="256540" indent="-24447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257175" algn="l"/>
              </a:tabLst>
            </a:pPr>
            <a:r>
              <a:rPr sz="1800" spc="-5" dirty="0">
                <a:solidFill>
                  <a:srgbClr val="404040"/>
                </a:solidFill>
                <a:latin typeface="Georgia"/>
                <a:cs typeface="Georgia"/>
              </a:rPr>
              <a:t>Proxy</a:t>
            </a:r>
            <a:r>
              <a:rPr sz="1800" spc="-2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404040"/>
                </a:solidFill>
                <a:latin typeface="Georgia"/>
                <a:cs typeface="Georgia"/>
              </a:rPr>
              <a:t>Layer</a:t>
            </a:r>
            <a:endParaRPr sz="1800">
              <a:latin typeface="Georgia"/>
              <a:cs typeface="Georgia"/>
            </a:endParaRPr>
          </a:p>
          <a:p>
            <a:pPr marL="255270" indent="-243204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255904" algn="l"/>
              </a:tabLst>
            </a:pPr>
            <a:r>
              <a:rPr sz="1800" spc="-5" dirty="0">
                <a:solidFill>
                  <a:srgbClr val="404040"/>
                </a:solidFill>
                <a:latin typeface="Georgia"/>
                <a:cs typeface="Georgia"/>
              </a:rPr>
              <a:t>Remote</a:t>
            </a:r>
            <a:r>
              <a:rPr sz="180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eorgia"/>
                <a:cs typeface="Georgia"/>
              </a:rPr>
              <a:t>Reference</a:t>
            </a:r>
            <a:r>
              <a:rPr sz="1800" spc="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404040"/>
                </a:solidFill>
                <a:latin typeface="Georgia"/>
                <a:cs typeface="Georgia"/>
              </a:rPr>
              <a:t>Layer</a:t>
            </a:r>
            <a:endParaRPr sz="1800">
              <a:latin typeface="Georgia"/>
              <a:cs typeface="Georgia"/>
            </a:endParaRPr>
          </a:p>
          <a:p>
            <a:pPr marL="257810" indent="-245745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258445" algn="l"/>
              </a:tabLst>
            </a:pPr>
            <a:r>
              <a:rPr sz="1800" spc="-5" dirty="0">
                <a:solidFill>
                  <a:srgbClr val="404040"/>
                </a:solidFill>
                <a:latin typeface="Georgia"/>
                <a:cs typeface="Georgia"/>
              </a:rPr>
              <a:t>Transport</a:t>
            </a:r>
            <a:r>
              <a:rPr sz="1800" spc="-3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404040"/>
                </a:solidFill>
                <a:latin typeface="Georgia"/>
                <a:cs typeface="Georgia"/>
              </a:rPr>
              <a:t>Layer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914400"/>
            <a:ext cx="7543800" cy="53309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1" y="1524000"/>
            <a:ext cx="8915400" cy="4000967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194945">
              <a:lnSpc>
                <a:spcPct val="102699"/>
              </a:lnSpc>
              <a:spcBef>
                <a:spcPts val="225"/>
              </a:spcBef>
              <a:buAutoNum type="arabicPeriod"/>
              <a:tabLst>
                <a:tab pos="262890" algn="l"/>
              </a:tabLst>
            </a:pP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It’s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responsible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actual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logic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(implementation)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applications.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Generally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class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contain 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implementation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logic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apply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reference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appropriate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per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requirement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logic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application.</a:t>
            </a:r>
            <a:endParaRPr sz="2000" dirty="0">
              <a:latin typeface="Calibri"/>
              <a:cs typeface="Calibri"/>
            </a:endParaRPr>
          </a:p>
          <a:p>
            <a:pPr marL="12700" marR="125730">
              <a:lnSpc>
                <a:spcPct val="102800"/>
              </a:lnSpc>
              <a:spcBef>
                <a:spcPts val="735"/>
              </a:spcBef>
              <a:buAutoNum type="arabicPeriod"/>
              <a:tabLst>
                <a:tab pos="262890" algn="l"/>
              </a:tabLst>
            </a:pP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Proxy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It’s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“Stub/Skeleton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Layer”.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Stub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class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side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proxy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handles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remote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objects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getting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reference.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Skeleton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Skeleton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class 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side 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proxy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reference 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objects 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communicating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Stub.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ct val="102800"/>
              </a:lnSpc>
              <a:spcBef>
                <a:spcPts val="730"/>
              </a:spcBef>
              <a:buAutoNum type="arabicPeriod"/>
              <a:tabLst>
                <a:tab pos="262890" algn="l"/>
              </a:tabLst>
            </a:pP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Transport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b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It’s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4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Connection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Layer”.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responsible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managing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existing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connections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setting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up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connections.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works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works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Calibri"/>
                <a:cs typeface="Calibri"/>
              </a:rPr>
              <a:t>link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RRL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RRL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side.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side.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1905000"/>
            <a:ext cx="9144000" cy="29597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240"/>
              </a:spcBef>
            </a:pP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4.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5" dirty="0">
                <a:solidFill>
                  <a:srgbClr val="404040"/>
                </a:solidFill>
                <a:latin typeface="Calibri"/>
                <a:cs typeface="Calibri"/>
              </a:rPr>
              <a:t>Remote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Reference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Layer(RRL)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b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responsible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managing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references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made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remote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available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JVM(Client 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JVM(Client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Server).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Client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RRL</a:t>
            </a:r>
            <a:r>
              <a:rPr sz="20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receives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methods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methods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tub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transferred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byte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stream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serialization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serialization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(Marshalling)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RRL.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RRL.</a:t>
            </a:r>
            <a:endParaRPr sz="2000" dirty="0">
              <a:latin typeface="Calibri"/>
              <a:cs typeface="Calibri"/>
            </a:endParaRPr>
          </a:p>
          <a:p>
            <a:pPr marL="12700" marR="278765" algn="just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side 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RRL 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doing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reverse process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convert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binary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into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object. 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object. 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process 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called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deserialization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unmarshalling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then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sent 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Skeleton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class.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912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Gabriola</vt:lpstr>
      <vt:lpstr>Georgia</vt:lpstr>
      <vt:lpstr>Microsoft Sans Serif</vt:lpstr>
      <vt:lpstr>Trebuchet MS</vt:lpstr>
      <vt:lpstr>Wingdings 3</vt:lpstr>
      <vt:lpstr>Facet</vt:lpstr>
      <vt:lpstr>PowerPoint Presentation</vt:lpstr>
      <vt:lpstr>INTRODUCTION</vt:lpstr>
      <vt:lpstr>WHY IT IS NEEDED..??</vt:lpstr>
      <vt:lpstr>WHAT IS NEEDED FOR RMI..??</vt:lpstr>
      <vt:lpstr>GENERAL FUNCTIONING DIAGRAM</vt:lpstr>
      <vt:lpstr>RMI ARCHITECTURE</vt:lpstr>
      <vt:lpstr>PowerPoint Presentation</vt:lpstr>
      <vt:lpstr>PowerPoint Presentation</vt:lpstr>
      <vt:lpstr>PowerPoint Presentation</vt:lpstr>
      <vt:lpstr>RMI COMPONENTS</vt:lpstr>
      <vt:lpstr>PowerPoint Presentation</vt:lpstr>
      <vt:lpstr>RMI SERVER</vt:lpstr>
      <vt:lpstr>RMI CLIENT</vt:lpstr>
      <vt:lpstr>RMI REGISTRY</vt:lpstr>
      <vt:lpstr>THE FUTURE OF RMI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Hiro_san</dc:creator>
  <cp:lastModifiedBy>gawadesanket000@outlook.com</cp:lastModifiedBy>
  <cp:revision>3</cp:revision>
  <dcterms:created xsi:type="dcterms:W3CDTF">2023-01-18T16:18:15Z</dcterms:created>
  <dcterms:modified xsi:type="dcterms:W3CDTF">2023-01-19T05:09:28Z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2023-01-18T00:00:00Z</vt:filetime>
  </property>
</Properties>
</file>