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5/25/2024</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5/25/2024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5/25/2024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5/25/2024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5/25/2024</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5/25/2024</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D11F7-90AA-9CAE-430C-68BE2AB7312A}"/>
              </a:ext>
            </a:extLst>
          </p:cNvPr>
          <p:cNvSpPr>
            <a:spLocks noGrp="1"/>
          </p:cNvSpPr>
          <p:nvPr>
            <p:ph type="ctrTitle"/>
          </p:nvPr>
        </p:nvSpPr>
        <p:spPr/>
        <p:txBody>
          <a:bodyPr>
            <a:normAutofit/>
          </a:bodyPr>
          <a:lstStyle/>
          <a:p>
            <a:r>
              <a:rPr lang="en-US" sz="4400" dirty="0">
                <a:latin typeface="Aptos" panose="020B0004020202020204" pitchFamily="34" charset="0"/>
              </a:rPr>
              <a:t>INTRODUCTION</a:t>
            </a:r>
            <a:endParaRPr lang="en-IN" sz="4400" dirty="0">
              <a:latin typeface="Aptos" panose="020B0004020202020204" pitchFamily="34" charset="0"/>
            </a:endParaRPr>
          </a:p>
        </p:txBody>
      </p:sp>
      <p:sp>
        <p:nvSpPr>
          <p:cNvPr id="3" name="Subtitle 2">
            <a:extLst>
              <a:ext uri="{FF2B5EF4-FFF2-40B4-BE49-F238E27FC236}">
                <a16:creationId xmlns:a16="http://schemas.microsoft.com/office/drawing/2014/main" id="{E4D852E1-C21D-3394-7419-9A11D911ABE9}"/>
              </a:ext>
            </a:extLst>
          </p:cNvPr>
          <p:cNvSpPr>
            <a:spLocks noGrp="1"/>
          </p:cNvSpPr>
          <p:nvPr>
            <p:ph type="subTitle" idx="1"/>
          </p:nvPr>
        </p:nvSpPr>
        <p:spPr/>
        <p:txBody>
          <a:bodyPr>
            <a:normAutofit fontScale="25000" lnSpcReduction="20000"/>
          </a:bodyPr>
          <a:lstStyle/>
          <a:p>
            <a:r>
              <a:rPr lang="en-US" sz="6400" dirty="0">
                <a:latin typeface="Aptos" panose="020B0004020202020204" pitchFamily="34" charset="0"/>
              </a:rPr>
              <a:t>Name – </a:t>
            </a:r>
            <a:r>
              <a:rPr lang="en-US" sz="6400" dirty="0" err="1">
                <a:latin typeface="Aptos" panose="020B0004020202020204" pitchFamily="34" charset="0"/>
              </a:rPr>
              <a:t>sanket</a:t>
            </a:r>
            <a:r>
              <a:rPr lang="en-US" sz="6400" dirty="0">
                <a:latin typeface="Aptos" panose="020B0004020202020204" pitchFamily="34" charset="0"/>
              </a:rPr>
              <a:t> </a:t>
            </a:r>
            <a:r>
              <a:rPr lang="en-US" sz="6400" dirty="0" err="1">
                <a:latin typeface="Aptos" panose="020B0004020202020204" pitchFamily="34" charset="0"/>
              </a:rPr>
              <a:t>arun</a:t>
            </a:r>
            <a:r>
              <a:rPr lang="en-US" sz="6400" dirty="0">
                <a:latin typeface="Aptos" panose="020B0004020202020204" pitchFamily="34" charset="0"/>
              </a:rPr>
              <a:t> Kothawale</a:t>
            </a:r>
          </a:p>
          <a:p>
            <a:r>
              <a:rPr lang="en-US" sz="6400" dirty="0">
                <a:latin typeface="Aptos" panose="020B0004020202020204" pitchFamily="34" charset="0"/>
              </a:rPr>
              <a:t>Roll no – 34343</a:t>
            </a:r>
          </a:p>
          <a:p>
            <a:r>
              <a:rPr lang="en-US" sz="6400" dirty="0">
                <a:latin typeface="Aptos" panose="020B0004020202020204" pitchFamily="34" charset="0"/>
              </a:rPr>
              <a:t>Company – </a:t>
            </a:r>
            <a:r>
              <a:rPr lang="en-US" sz="6400" dirty="0" err="1">
                <a:latin typeface="Aptos" panose="020B0004020202020204" pitchFamily="34" charset="0"/>
              </a:rPr>
              <a:t>Maxgen</a:t>
            </a:r>
            <a:r>
              <a:rPr lang="en-US" sz="6400" dirty="0">
                <a:latin typeface="Aptos" panose="020B0004020202020204" pitchFamily="34" charset="0"/>
              </a:rPr>
              <a:t> technology </a:t>
            </a:r>
            <a:r>
              <a:rPr lang="en-US" sz="6400" dirty="0" err="1">
                <a:latin typeface="Aptos" panose="020B0004020202020204" pitchFamily="34" charset="0"/>
              </a:rPr>
              <a:t>pvt</a:t>
            </a:r>
            <a:r>
              <a:rPr lang="en-US" sz="6400" dirty="0">
                <a:latin typeface="Aptos" panose="020B0004020202020204" pitchFamily="34" charset="0"/>
              </a:rPr>
              <a:t> ltd</a:t>
            </a:r>
          </a:p>
          <a:p>
            <a:r>
              <a:rPr lang="en-US" sz="6400" dirty="0">
                <a:latin typeface="Aptos" panose="020B0004020202020204" pitchFamily="34" charset="0"/>
              </a:rPr>
              <a:t>Location – </a:t>
            </a:r>
            <a:r>
              <a:rPr lang="en-US" sz="6400" dirty="0" err="1">
                <a:latin typeface="Aptos" panose="020B0004020202020204" pitchFamily="34" charset="0"/>
              </a:rPr>
              <a:t>KHARADI,pune</a:t>
            </a:r>
            <a:r>
              <a:rPr lang="en-US" sz="6400" dirty="0">
                <a:latin typeface="Aptos" panose="020B0004020202020204" pitchFamily="34" charset="0"/>
              </a:rPr>
              <a:t> - 411014</a:t>
            </a:r>
          </a:p>
          <a:p>
            <a:r>
              <a:rPr lang="en-US" sz="6400" dirty="0">
                <a:latin typeface="Aptos" panose="020B0004020202020204" pitchFamily="34" charset="0"/>
              </a:rPr>
              <a:t>Company service – </a:t>
            </a:r>
            <a:r>
              <a:rPr lang="en-US" sz="6400" dirty="0" err="1">
                <a:latin typeface="Aptos" panose="020B0004020202020204" pitchFamily="34" charset="0"/>
              </a:rPr>
              <a:t>Maxgen</a:t>
            </a:r>
            <a:r>
              <a:rPr lang="en-US" sz="6400" dirty="0">
                <a:latin typeface="Aptos" panose="020B0004020202020204" pitchFamily="34" charset="0"/>
              </a:rPr>
              <a:t> technology is software company which provides services  and work on Web </a:t>
            </a:r>
            <a:r>
              <a:rPr lang="en-US" sz="6400" dirty="0" err="1">
                <a:latin typeface="Aptos" panose="020B0004020202020204" pitchFamily="34" charset="0"/>
              </a:rPr>
              <a:t>develop,mobile</a:t>
            </a:r>
            <a:r>
              <a:rPr lang="en-US" sz="6400" dirty="0">
                <a:latin typeface="Aptos" panose="020B0004020202020204" pitchFamily="34" charset="0"/>
              </a:rPr>
              <a:t> app dev, full stack, data science machine learning And data analytics.</a:t>
            </a:r>
          </a:p>
          <a:p>
            <a:endParaRPr lang="en-IN" dirty="0"/>
          </a:p>
        </p:txBody>
      </p:sp>
    </p:spTree>
    <p:extLst>
      <p:ext uri="{BB962C8B-B14F-4D97-AF65-F5344CB8AC3E}">
        <p14:creationId xmlns:p14="http://schemas.microsoft.com/office/powerpoint/2010/main" val="2319789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9F95-CFA7-9B4F-04F3-4DD22A224E60}"/>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TECHNOLOGY USED IN PROJECT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C43CD9-F608-447C-153B-C467B134546D}"/>
              </a:ext>
            </a:extLst>
          </p:cNvPr>
          <p:cNvSpPr>
            <a:spLocks noGrp="1"/>
          </p:cNvSpPr>
          <p:nvPr>
            <p:ph idx="1"/>
          </p:nvPr>
        </p:nvSpPr>
        <p:spPr/>
        <p:txBody>
          <a:bodyPr/>
          <a:lstStyle/>
          <a:p>
            <a:r>
              <a:rPr lang="en-US" dirty="0"/>
              <a:t>PLATFORM USED</a:t>
            </a:r>
          </a:p>
          <a:p>
            <a:pPr marL="0" indent="0">
              <a:buNone/>
            </a:pPr>
            <a:r>
              <a:rPr lang="en-US" sz="1600" dirty="0"/>
              <a:t>1) JUPYTER NOTEBOOK - </a:t>
            </a:r>
            <a:r>
              <a:rPr lang="en-US" sz="1600" dirty="0" err="1"/>
              <a:t>Jupyter</a:t>
            </a:r>
            <a:r>
              <a:rPr lang="en-US" sz="1600" dirty="0"/>
              <a:t> Notebook is an interactive web-based environment that allows users to create and share documents containing live code, visualizations, and narrative text. Python IDLE, on the other hand, is a basic integrated development environment (IDE) that comes bundled with Python for writing and executing Python code.</a:t>
            </a:r>
          </a:p>
          <a:p>
            <a:endParaRPr lang="en-US" sz="1600" dirty="0"/>
          </a:p>
          <a:p>
            <a:pPr marL="0" indent="0">
              <a:buNone/>
            </a:pPr>
            <a:r>
              <a:rPr lang="en-US" sz="1600" dirty="0"/>
              <a:t>  2) GOOGLE COLAB - </a:t>
            </a:r>
            <a:r>
              <a:rPr lang="en-US" sz="1800" dirty="0" err="1">
                <a:latin typeface="Times New Roman" panose="02020603050405020304" pitchFamily="18" charset="0"/>
                <a:cs typeface="Times New Roman" panose="02020603050405020304" pitchFamily="18" charset="0"/>
              </a:rPr>
              <a:t>Colab</a:t>
            </a:r>
            <a:r>
              <a:rPr lang="en-US" sz="1800" dirty="0">
                <a:latin typeface="Times New Roman" panose="02020603050405020304" pitchFamily="18" charset="0"/>
                <a:cs typeface="Times New Roman" panose="02020603050405020304" pitchFamily="18" charset="0"/>
              </a:rPr>
              <a:t> is a hosted </a:t>
            </a:r>
            <a:r>
              <a:rPr lang="en-US" sz="1800" dirty="0" err="1">
                <a:latin typeface="Times New Roman" panose="02020603050405020304" pitchFamily="18" charset="0"/>
                <a:cs typeface="Times New Roman" panose="02020603050405020304" pitchFamily="18" charset="0"/>
              </a:rPr>
              <a:t>Jupyter</a:t>
            </a:r>
            <a:r>
              <a:rPr lang="en-US" sz="1800" dirty="0">
                <a:latin typeface="Times New Roman" panose="02020603050405020304" pitchFamily="18" charset="0"/>
                <a:cs typeface="Times New Roman" panose="02020603050405020304" pitchFamily="18" charset="0"/>
              </a:rPr>
              <a:t> Notebook service that requires no setup to use and provides free access to computing resources, including GPUs and TPUs. </a:t>
            </a:r>
            <a:r>
              <a:rPr lang="en-US" sz="1800" dirty="0" err="1">
                <a:latin typeface="Times New Roman" panose="02020603050405020304" pitchFamily="18" charset="0"/>
                <a:cs typeface="Times New Roman" panose="02020603050405020304" pitchFamily="18" charset="0"/>
              </a:rPr>
              <a:t>Colab</a:t>
            </a:r>
            <a:r>
              <a:rPr lang="en-US" sz="1800" dirty="0">
                <a:latin typeface="Times New Roman" panose="02020603050405020304" pitchFamily="18" charset="0"/>
                <a:cs typeface="Times New Roman" panose="02020603050405020304" pitchFamily="18" charset="0"/>
              </a:rPr>
              <a:t> is especially well suited to machine learning, data science, and education</a:t>
            </a:r>
            <a:r>
              <a:rPr lang="en-US" sz="1800" dirty="0"/>
              <a:t>.</a:t>
            </a:r>
            <a:endParaRPr lang="en-IN" sz="1800" dirty="0"/>
          </a:p>
        </p:txBody>
      </p:sp>
    </p:spTree>
    <p:extLst>
      <p:ext uri="{BB962C8B-B14F-4D97-AF65-F5344CB8AC3E}">
        <p14:creationId xmlns:p14="http://schemas.microsoft.com/office/powerpoint/2010/main" val="3987736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9E58-56D7-982E-B7B5-AE3CA7F56B3B}"/>
              </a:ext>
            </a:extLst>
          </p:cNvPr>
          <p:cNvSpPr>
            <a:spLocks noGrp="1"/>
          </p:cNvSpPr>
          <p:nvPr>
            <p:ph type="title"/>
          </p:nvPr>
        </p:nvSpPr>
        <p:spPr/>
        <p:txBody>
          <a:bodyPr>
            <a:normAutofit/>
          </a:bodyPr>
          <a:lstStyle/>
          <a:p>
            <a:r>
              <a:rPr lang="en-US" sz="2400" dirty="0"/>
              <a:t>WHAT I HAVE LEARN FROM THESE SIX MONTH OF INTERNSHIP ??</a:t>
            </a:r>
            <a:endParaRPr lang="en-IN" sz="2400" dirty="0"/>
          </a:p>
        </p:txBody>
      </p:sp>
      <p:sp>
        <p:nvSpPr>
          <p:cNvPr id="3" name="Content Placeholder 2">
            <a:extLst>
              <a:ext uri="{FF2B5EF4-FFF2-40B4-BE49-F238E27FC236}">
                <a16:creationId xmlns:a16="http://schemas.microsoft.com/office/drawing/2014/main" id="{E4583439-E3F1-20B2-5B51-1F06053F5D7C}"/>
              </a:ext>
            </a:extLst>
          </p:cNvPr>
          <p:cNvSpPr>
            <a:spLocks noGrp="1"/>
          </p:cNvSpPr>
          <p:nvPr>
            <p:ph idx="1"/>
          </p:nvPr>
        </p:nvSpPr>
        <p:spPr/>
        <p:txBody>
          <a:bodyPr/>
          <a:lstStyle/>
          <a:p>
            <a:r>
              <a:rPr lang="en-US" dirty="0"/>
              <a:t>I Have gained a confidence of working with the various datasets and working and applying  various machine learning </a:t>
            </a:r>
            <a:r>
              <a:rPr lang="en-US" dirty="0" err="1"/>
              <a:t>algorithnms</a:t>
            </a:r>
            <a:r>
              <a:rPr lang="en-US" dirty="0"/>
              <a:t> on it.</a:t>
            </a:r>
          </a:p>
          <a:p>
            <a:r>
              <a:rPr lang="en-US" dirty="0"/>
              <a:t>I have gained a knowledge about all my basics of python from crash to ..how python code gets implemented in data science technology rather than only in web development.</a:t>
            </a:r>
          </a:p>
          <a:p>
            <a:r>
              <a:rPr lang="en-US" dirty="0"/>
              <a:t>I have learned new libraries like </a:t>
            </a:r>
            <a:r>
              <a:rPr lang="en-US" dirty="0" err="1"/>
              <a:t>numpy</a:t>
            </a:r>
            <a:r>
              <a:rPr lang="en-US" dirty="0"/>
              <a:t> pandas and how it works what are its roles while performing project.</a:t>
            </a:r>
            <a:endParaRPr lang="en-IN" dirty="0"/>
          </a:p>
        </p:txBody>
      </p:sp>
    </p:spTree>
    <p:extLst>
      <p:ext uri="{BB962C8B-B14F-4D97-AF65-F5344CB8AC3E}">
        <p14:creationId xmlns:p14="http://schemas.microsoft.com/office/powerpoint/2010/main" val="73831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352D8-452D-B0E0-9FF0-BE0FE1251A45}"/>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WHAT I HAVE LEARNED FROM THESE SIX MONTHS OF INTERNSHIP ??</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B2277D-8E8D-3FF5-447D-0C1371B8DA74}"/>
              </a:ext>
            </a:extLst>
          </p:cNvPr>
          <p:cNvSpPr>
            <a:spLocks noGrp="1"/>
          </p:cNvSpPr>
          <p:nvPr>
            <p:ph idx="1"/>
          </p:nvPr>
        </p:nvSpPr>
        <p:spPr/>
        <p:txBody>
          <a:bodyPr>
            <a:normAutofit lnSpcReduction="10000"/>
          </a:bodyPr>
          <a:lstStyle/>
          <a:p>
            <a:r>
              <a:rPr lang="en-US" dirty="0"/>
              <a:t>I Have learned a machine learning while how it plays a major role in data science and how it performs a major task of various </a:t>
            </a:r>
            <a:r>
              <a:rPr lang="en-US" dirty="0" err="1"/>
              <a:t>algorithnms</a:t>
            </a:r>
            <a:r>
              <a:rPr lang="en-US" dirty="0"/>
              <a:t> model its types and its role in every project</a:t>
            </a:r>
          </a:p>
          <a:p>
            <a:r>
              <a:rPr lang="en-US" dirty="0"/>
              <a:t>I have been worked and learn about various </a:t>
            </a:r>
            <a:r>
              <a:rPr lang="en-US" dirty="0" err="1"/>
              <a:t>algorithnm</a:t>
            </a:r>
            <a:r>
              <a:rPr lang="en-US" dirty="0"/>
              <a:t> models like linear regression, logistic regression, Decision tress, random forest classification, support vector machine, naïve bayes </a:t>
            </a:r>
            <a:r>
              <a:rPr lang="en-US" dirty="0" err="1"/>
              <a:t>algorithnm</a:t>
            </a:r>
            <a:r>
              <a:rPr lang="en-US" dirty="0"/>
              <a:t> , k- means clustering and k nearest </a:t>
            </a:r>
            <a:r>
              <a:rPr lang="en-US" dirty="0" err="1"/>
              <a:t>neighbour</a:t>
            </a:r>
            <a:r>
              <a:rPr lang="en-US" dirty="0"/>
              <a:t>.</a:t>
            </a:r>
          </a:p>
          <a:p>
            <a:r>
              <a:rPr lang="en-US" dirty="0"/>
              <a:t>I have learned how to train and test the data and show predictions accordingly while checking its accuracy score with different models and comparing it</a:t>
            </a:r>
            <a:endParaRPr lang="en-IN" dirty="0"/>
          </a:p>
        </p:txBody>
      </p:sp>
    </p:spTree>
    <p:extLst>
      <p:ext uri="{BB962C8B-B14F-4D97-AF65-F5344CB8AC3E}">
        <p14:creationId xmlns:p14="http://schemas.microsoft.com/office/powerpoint/2010/main" val="982549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7545B-62D8-6836-C8C0-4A8EEF3DDDDC}"/>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EXISTING SYSTEM</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26779E-D008-FB6E-A86E-F4BF00C0DE81}"/>
              </a:ext>
            </a:extLst>
          </p:cNvPr>
          <p:cNvSpPr>
            <a:spLocks noGrp="1"/>
          </p:cNvSpPr>
          <p:nvPr>
            <p:ph idx="1"/>
          </p:nvPr>
        </p:nvSpPr>
        <p:spPr/>
        <p:txBody>
          <a:bodyPr>
            <a:normAutofit lnSpcReduction="10000"/>
          </a:bodyPr>
          <a:lstStyle/>
          <a:p>
            <a:pPr marL="0" indent="0">
              <a:lnSpc>
                <a:spcPct val="107000"/>
              </a:lnSpc>
              <a:spcAft>
                <a:spcPts val="800"/>
              </a:spcAft>
              <a:buNone/>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1)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Health Care insurance prediction using linear regression analysis: Linear regression is used to predict data. Linear regression is used for modelling the relationship between a scaler dependent variable y and one or more explanatory variables denoted x.</a:t>
            </a: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2) There are advances in these field , but the limitations remain the same. Simple  linear regression is the one where only one explanatory variable are used.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Disadvantages of Existing system:-</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1)Considers only two columns of the dataset for analysis.</a:t>
            </a:r>
          </a:p>
          <a:p>
            <a:pPr marL="0" lvl="0" indent="0">
              <a:lnSpc>
                <a:spcPct val="107000"/>
              </a:lnSpc>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2)The open value and close value are considered.</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But the accuracy given is not satisfactory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0290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2AC1E-70EA-7E64-9A86-35E9008E8F02}"/>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REQUIREMENT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D027FA-438A-785F-DD25-7E0EBF5129FF}"/>
              </a:ext>
            </a:extLst>
          </p:cNvPr>
          <p:cNvSpPr>
            <a:spLocks noGrp="1"/>
          </p:cNvSpPr>
          <p:nvPr>
            <p:ph idx="1"/>
          </p:nvPr>
        </p:nvSpPr>
        <p:spPr/>
        <p:txBody>
          <a:bodyPr>
            <a:normAutofit fontScale="25000" lnSpcReduction="20000"/>
          </a:bodyPr>
          <a:lstStyle/>
          <a:p>
            <a:pPr>
              <a:lnSpc>
                <a:spcPct val="107000"/>
              </a:lnSpc>
              <a:spcAft>
                <a:spcPts val="800"/>
              </a:spcAft>
            </a:pPr>
            <a:r>
              <a:rPr lang="en-US" sz="7200" kern="100" dirty="0">
                <a:effectLst/>
                <a:latin typeface="Times New Roman" panose="02020603050405020304" pitchFamily="18" charset="0"/>
                <a:ea typeface="Calibri" panose="020F0502020204030204" pitchFamily="34" charset="0"/>
                <a:cs typeface="Times New Roman" panose="02020603050405020304" pitchFamily="18" charset="0"/>
              </a:rPr>
              <a:t>1] HARDWARE :-</a:t>
            </a:r>
            <a:endParaRPr lang="en-IN" sz="7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7200" kern="100" dirty="0">
                <a:effectLst/>
                <a:latin typeface="Times New Roman" panose="02020603050405020304" pitchFamily="18" charset="0"/>
                <a:ea typeface="Calibri" panose="020F0502020204030204" pitchFamily="34" charset="0"/>
                <a:cs typeface="Times New Roman" panose="02020603050405020304" pitchFamily="18" charset="0"/>
              </a:rPr>
              <a:t>The hardware and software used for a medical insurance prediction model in machine learning can vary depending on the scale of the project, the complexity of the model, and the specific requirements of the application. However, here are some commonly used hardware and software components:</a:t>
            </a:r>
            <a:endParaRPr lang="en-IN" sz="7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7200" kern="100" dirty="0">
                <a:effectLst/>
                <a:latin typeface="Times New Roman" panose="02020603050405020304" pitchFamily="18" charset="0"/>
                <a:ea typeface="Calibri" panose="020F0502020204030204" pitchFamily="34" charset="0"/>
                <a:cs typeface="Times New Roman" panose="02020603050405020304" pitchFamily="18" charset="0"/>
              </a:rPr>
              <a:t>1) System: AMD RYZEN 3</a:t>
            </a:r>
            <a:r>
              <a:rPr lang="en-US" sz="7200" kern="100" baseline="30000" dirty="0">
                <a:effectLst/>
                <a:latin typeface="Times New Roman" panose="02020603050405020304" pitchFamily="18" charset="0"/>
                <a:ea typeface="Calibri" panose="020F0502020204030204" pitchFamily="34" charset="0"/>
                <a:cs typeface="Times New Roman" panose="02020603050405020304" pitchFamily="18" charset="0"/>
              </a:rPr>
              <a:t>rd</a:t>
            </a:r>
            <a:r>
              <a:rPr lang="en-US" sz="7200" kern="100" dirty="0">
                <a:effectLst/>
                <a:latin typeface="Times New Roman" panose="02020603050405020304" pitchFamily="18" charset="0"/>
                <a:ea typeface="Calibri" panose="020F0502020204030204" pitchFamily="34" charset="0"/>
                <a:cs typeface="Times New Roman" panose="02020603050405020304" pitchFamily="18" charset="0"/>
              </a:rPr>
              <a:t> gen 2.60 GHz</a:t>
            </a:r>
            <a:endParaRPr lang="en-IN" sz="7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7200" kern="100" dirty="0">
                <a:effectLst/>
                <a:latin typeface="Times New Roman" panose="02020603050405020304" pitchFamily="18" charset="0"/>
                <a:ea typeface="Calibri" panose="020F0502020204030204" pitchFamily="34" charset="0"/>
                <a:cs typeface="Times New Roman" panose="02020603050405020304" pitchFamily="18" charset="0"/>
              </a:rPr>
              <a:t>2) RAM: 8GB RAM</a:t>
            </a:r>
            <a:endParaRPr lang="en-IN" sz="7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7200" kern="100" dirty="0">
                <a:effectLst/>
                <a:latin typeface="Times New Roman" panose="02020603050405020304" pitchFamily="18" charset="0"/>
                <a:ea typeface="Calibri" panose="020F0502020204030204" pitchFamily="34" charset="0"/>
                <a:cs typeface="Times New Roman" panose="02020603050405020304" pitchFamily="18" charset="0"/>
              </a:rPr>
              <a:t>3) HARD DISK:- 256GB And MORE </a:t>
            </a:r>
            <a:endParaRPr lang="en-IN" sz="72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48891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CE75C-8EE5-EDAE-FED3-3B2519976407}"/>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REQUIREMENT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2BF229-57EF-3D01-F6F8-3A6260480E69}"/>
              </a:ext>
            </a:extLst>
          </p:cNvPr>
          <p:cNvSpPr>
            <a:spLocks noGrp="1"/>
          </p:cNvSpPr>
          <p:nvPr>
            <p:ph idx="1"/>
          </p:nvPr>
        </p:nvSpPr>
        <p:spPr/>
        <p:txBody>
          <a:bodyPr/>
          <a:lstStyle/>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2] SOFTWARE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1) Operating System :- Windows 11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2)Language Used :- Python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3) LIBRARIES :-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Pandas,Numpy,Matplotlib,Seaborn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Jupyter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Notebook / Google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Colab</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68480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8E33F-4E0D-12F9-65FF-57FFA774B0B8}"/>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FLOWCHART</a:t>
            </a:r>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A766447-81B1-6F00-6B18-B5D718AE1BCA}"/>
              </a:ext>
            </a:extLst>
          </p:cNvPr>
          <p:cNvPicPr>
            <a:picLocks noChangeAspect="1"/>
          </p:cNvPicPr>
          <p:nvPr/>
        </p:nvPicPr>
        <p:blipFill>
          <a:blip r:embed="rId2"/>
          <a:stretch>
            <a:fillRect/>
          </a:stretch>
        </p:blipFill>
        <p:spPr>
          <a:xfrm>
            <a:off x="6255327" y="75555"/>
            <a:ext cx="3875809" cy="5977926"/>
          </a:xfrm>
          <a:prstGeom prst="rect">
            <a:avLst/>
          </a:prstGeom>
        </p:spPr>
      </p:pic>
    </p:spTree>
    <p:extLst>
      <p:ext uri="{BB962C8B-B14F-4D97-AF65-F5344CB8AC3E}">
        <p14:creationId xmlns:p14="http://schemas.microsoft.com/office/powerpoint/2010/main" val="3043328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40EC0-5177-A751-36B7-636D4660D258}"/>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FLOWCHART</a:t>
            </a:r>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78DF0EB-7AD8-0605-36CF-8A7BE50FCE72}"/>
              </a:ext>
            </a:extLst>
          </p:cNvPr>
          <p:cNvPicPr>
            <a:picLocks noChangeAspect="1"/>
          </p:cNvPicPr>
          <p:nvPr/>
        </p:nvPicPr>
        <p:blipFill>
          <a:blip r:embed="rId2"/>
          <a:stretch>
            <a:fillRect/>
          </a:stretch>
        </p:blipFill>
        <p:spPr>
          <a:xfrm>
            <a:off x="5590309" y="1"/>
            <a:ext cx="3822494" cy="6130636"/>
          </a:xfrm>
          <a:prstGeom prst="rect">
            <a:avLst/>
          </a:prstGeom>
        </p:spPr>
      </p:pic>
    </p:spTree>
    <p:extLst>
      <p:ext uri="{BB962C8B-B14F-4D97-AF65-F5344CB8AC3E}">
        <p14:creationId xmlns:p14="http://schemas.microsoft.com/office/powerpoint/2010/main" val="3914512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A3510-F521-85D6-E653-6149F0000694}"/>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I/O SCREEN WITH REPORT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5BCC6B-B03F-A6EF-498A-5FA1E26F1576}"/>
              </a:ext>
            </a:extLst>
          </p:cNvPr>
          <p:cNvSpPr>
            <a:spLocks noGrp="1"/>
          </p:cNvSpPr>
          <p:nvPr>
            <p:ph idx="1"/>
          </p:nvPr>
        </p:nvSpPr>
        <p:spPr/>
        <p:txBody>
          <a:bodyPr/>
          <a:lstStyle/>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data set is split into two categories: training data and test data, The </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table below contains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dataset description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Overview of Dataset:-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7FE50291-D4EE-283D-09D8-DBD1E3BB4CE8}"/>
              </a:ext>
            </a:extLst>
          </p:cNvPr>
          <p:cNvPicPr>
            <a:picLocks noChangeAspect="1"/>
          </p:cNvPicPr>
          <p:nvPr/>
        </p:nvPicPr>
        <p:blipFill>
          <a:blip r:embed="rId2"/>
          <a:stretch>
            <a:fillRect/>
          </a:stretch>
        </p:blipFill>
        <p:spPr>
          <a:xfrm>
            <a:off x="4196797" y="2380918"/>
            <a:ext cx="3798405" cy="3527090"/>
          </a:xfrm>
          <a:prstGeom prst="rect">
            <a:avLst/>
          </a:prstGeom>
        </p:spPr>
      </p:pic>
    </p:spTree>
    <p:extLst>
      <p:ext uri="{BB962C8B-B14F-4D97-AF65-F5344CB8AC3E}">
        <p14:creationId xmlns:p14="http://schemas.microsoft.com/office/powerpoint/2010/main" val="1698938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479CE-B73A-D91F-B571-77F29B731C4F}"/>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I/O INPUT SCREEN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0677D9-6B7B-49E6-B99A-6E4757450269}"/>
              </a:ext>
            </a:extLst>
          </p:cNvPr>
          <p:cNvSpPr>
            <a:spLocks noGrp="1"/>
          </p:cNvSpPr>
          <p:nvPr>
            <p:ph idx="1"/>
          </p:nvPr>
        </p:nvSpPr>
        <p:spPr/>
        <p:txBody>
          <a:bodyPr/>
          <a:lstStyle/>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There were 1338 rows and 7 columns in our data set. The charges variable, which has a float value, is our aim. Maximum number of individuals in our dataset range in age from 18 to 22.5, and the majority of them are male. Few have more than three children, and the majority of them have a BMI between 29.26 and 31.16. In this dataset, four main regions are taken into account: northeast, northwest, southeast, and southwest. The largest concentration of smokers is in the southeast, where 1064 out of 1338 people smoke. We'll investigate our information to determine how the various factors are related. Our target column in this instance is "charges," which is dependent upon every other column. We shall first examine our dataset's statistical</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18244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DB87E6-2D46-A36F-DAA1-2E12CDEFC017}"/>
              </a:ext>
            </a:extLst>
          </p:cNvPr>
          <p:cNvSpPr>
            <a:spLocks noGrp="1"/>
          </p:cNvSpPr>
          <p:nvPr>
            <p:ph type="title"/>
          </p:nvPr>
        </p:nvSpPr>
        <p:spPr/>
        <p:txBody>
          <a:bodyPr/>
          <a:lstStyle/>
          <a:p>
            <a:r>
              <a:rPr lang="en-US" dirty="0"/>
              <a:t>COMPANY PROFILE AND SERVICES</a:t>
            </a:r>
            <a:endParaRPr lang="en-IN" dirty="0"/>
          </a:p>
        </p:txBody>
      </p:sp>
      <p:pic>
        <p:nvPicPr>
          <p:cNvPr id="11" name="Content Placeholder 10">
            <a:extLst>
              <a:ext uri="{FF2B5EF4-FFF2-40B4-BE49-F238E27FC236}">
                <a16:creationId xmlns:a16="http://schemas.microsoft.com/office/drawing/2014/main" id="{4AF305C1-E698-F450-559A-270B93DF6F99}"/>
              </a:ext>
            </a:extLst>
          </p:cNvPr>
          <p:cNvPicPr>
            <a:picLocks noGrp="1" noChangeAspect="1"/>
          </p:cNvPicPr>
          <p:nvPr>
            <p:ph idx="1"/>
          </p:nvPr>
        </p:nvPicPr>
        <p:blipFill>
          <a:blip r:embed="rId2"/>
          <a:stretch>
            <a:fillRect/>
          </a:stretch>
        </p:blipFill>
        <p:spPr>
          <a:xfrm>
            <a:off x="1535113" y="2062453"/>
            <a:ext cx="9520237" cy="3356981"/>
          </a:xfrm>
        </p:spPr>
      </p:pic>
    </p:spTree>
    <p:extLst>
      <p:ext uri="{BB962C8B-B14F-4D97-AF65-F5344CB8AC3E}">
        <p14:creationId xmlns:p14="http://schemas.microsoft.com/office/powerpoint/2010/main" val="2307209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C999F-C2F2-41C0-B52D-C8AC317AF957}"/>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I/O INPUT SCREEN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7D125F-21EA-878E-D72E-6155C359C837}"/>
              </a:ext>
            </a:extLst>
          </p:cNvPr>
          <p:cNvSpPr>
            <a:spLocks noGrp="1"/>
          </p:cNvSpPr>
          <p:nvPr>
            <p:ph idx="1"/>
          </p:nvPr>
        </p:nvSpPr>
        <p:spPr/>
        <p:txBody>
          <a:bodyPr/>
          <a:lstStyle/>
          <a:p>
            <a:r>
              <a:rPr lang="en-US" dirty="0"/>
              <a:t>DATA VISUALIZATION GRAPHS</a:t>
            </a:r>
          </a:p>
          <a:p>
            <a:endParaRPr lang="en-IN" dirty="0"/>
          </a:p>
        </p:txBody>
      </p:sp>
      <p:pic>
        <p:nvPicPr>
          <p:cNvPr id="5" name="Picture 4">
            <a:extLst>
              <a:ext uri="{FF2B5EF4-FFF2-40B4-BE49-F238E27FC236}">
                <a16:creationId xmlns:a16="http://schemas.microsoft.com/office/drawing/2014/main" id="{F248D3A7-E4A1-C7A4-3807-A19A5394374F}"/>
              </a:ext>
            </a:extLst>
          </p:cNvPr>
          <p:cNvPicPr>
            <a:picLocks noChangeAspect="1"/>
          </p:cNvPicPr>
          <p:nvPr/>
        </p:nvPicPr>
        <p:blipFill>
          <a:blip r:embed="rId2"/>
          <a:stretch>
            <a:fillRect/>
          </a:stretch>
        </p:blipFill>
        <p:spPr>
          <a:xfrm>
            <a:off x="6022734" y="1391656"/>
            <a:ext cx="4578069" cy="4511600"/>
          </a:xfrm>
          <a:prstGeom prst="rect">
            <a:avLst/>
          </a:prstGeom>
        </p:spPr>
      </p:pic>
    </p:spTree>
    <p:extLst>
      <p:ext uri="{BB962C8B-B14F-4D97-AF65-F5344CB8AC3E}">
        <p14:creationId xmlns:p14="http://schemas.microsoft.com/office/powerpoint/2010/main" val="3929853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943D-DE72-ED08-8E2A-E3C7B6DE3139}"/>
              </a:ext>
            </a:extLst>
          </p:cNvPr>
          <p:cNvSpPr>
            <a:spLocks noGrp="1"/>
          </p:cNvSpPr>
          <p:nvPr>
            <p:ph type="title"/>
          </p:nvPr>
        </p:nvSpPr>
        <p:spPr>
          <a:xfrm>
            <a:off x="1451569" y="867037"/>
            <a:ext cx="9520158" cy="1049235"/>
          </a:xfrm>
        </p:spPr>
        <p:txBody>
          <a:bodyPr>
            <a:normAutofit/>
          </a:bodyPr>
          <a:lstStyle/>
          <a:p>
            <a:r>
              <a:rPr lang="en-US" sz="2800" dirty="0">
                <a:latin typeface="Times New Roman" panose="02020603050405020304" pitchFamily="18" charset="0"/>
                <a:cs typeface="Times New Roman" panose="02020603050405020304" pitchFamily="18" charset="0"/>
              </a:rPr>
              <a:t>I/O INPUT SCREEN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1E9E99-DDBF-8814-3051-4D6375F5F8B4}"/>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SEX DISTRIBUTION </a:t>
            </a:r>
          </a:p>
          <a:p>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EAEFDC2-B2D6-EAC3-70EF-C11A30B41D9A}"/>
              </a:ext>
            </a:extLst>
          </p:cNvPr>
          <p:cNvPicPr>
            <a:picLocks noChangeAspect="1"/>
          </p:cNvPicPr>
          <p:nvPr/>
        </p:nvPicPr>
        <p:blipFill>
          <a:blip r:embed="rId2"/>
          <a:stretch>
            <a:fillRect/>
          </a:stretch>
        </p:blipFill>
        <p:spPr>
          <a:xfrm>
            <a:off x="4966322" y="1600200"/>
            <a:ext cx="5049585" cy="4239491"/>
          </a:xfrm>
          <a:prstGeom prst="rect">
            <a:avLst/>
          </a:prstGeom>
        </p:spPr>
      </p:pic>
    </p:spTree>
    <p:extLst>
      <p:ext uri="{BB962C8B-B14F-4D97-AF65-F5344CB8AC3E}">
        <p14:creationId xmlns:p14="http://schemas.microsoft.com/office/powerpoint/2010/main" val="2334866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18121-534B-A8DD-9E76-08C47131A04B}"/>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I/O INPUT SCREEN</a:t>
            </a:r>
            <a:endParaRPr lang="en-IN" sz="2800" dirty="0"/>
          </a:p>
        </p:txBody>
      </p:sp>
      <p:sp>
        <p:nvSpPr>
          <p:cNvPr id="3" name="Content Placeholder 2">
            <a:extLst>
              <a:ext uri="{FF2B5EF4-FFF2-40B4-BE49-F238E27FC236}">
                <a16:creationId xmlns:a16="http://schemas.microsoft.com/office/drawing/2014/main" id="{65720277-2A32-DE3C-F300-77A82B39B2D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SMOKER NON SMOKER </a:t>
            </a:r>
          </a:p>
          <a:p>
            <a:pPr marL="0" indent="0">
              <a:buNone/>
            </a:pPr>
            <a:r>
              <a:rPr lang="en-US" dirty="0">
                <a:latin typeface="Times New Roman" panose="02020603050405020304" pitchFamily="18" charset="0"/>
                <a:cs typeface="Times New Roman" panose="02020603050405020304" pitchFamily="18" charset="0"/>
              </a:rPr>
              <a:t>    COUNT </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F7A7265-456A-BA3F-A445-FCD501BFAFDA}"/>
              </a:ext>
            </a:extLst>
          </p:cNvPr>
          <p:cNvPicPr>
            <a:picLocks noChangeAspect="1"/>
          </p:cNvPicPr>
          <p:nvPr/>
        </p:nvPicPr>
        <p:blipFill>
          <a:blip r:embed="rId2"/>
          <a:stretch>
            <a:fillRect/>
          </a:stretch>
        </p:blipFill>
        <p:spPr>
          <a:xfrm>
            <a:off x="4957661" y="1163943"/>
            <a:ext cx="4747447" cy="4688733"/>
          </a:xfrm>
          <a:prstGeom prst="rect">
            <a:avLst/>
          </a:prstGeom>
        </p:spPr>
      </p:pic>
    </p:spTree>
    <p:extLst>
      <p:ext uri="{BB962C8B-B14F-4D97-AF65-F5344CB8AC3E}">
        <p14:creationId xmlns:p14="http://schemas.microsoft.com/office/powerpoint/2010/main" val="3401078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0DCB-D016-67DE-58CD-DDB80EB7B098}"/>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I/O INPUT SCREEN</a:t>
            </a:r>
            <a:endParaRPr lang="en-IN" sz="2800" dirty="0"/>
          </a:p>
        </p:txBody>
      </p:sp>
      <p:sp>
        <p:nvSpPr>
          <p:cNvPr id="3" name="Content Placeholder 2">
            <a:extLst>
              <a:ext uri="{FF2B5EF4-FFF2-40B4-BE49-F238E27FC236}">
                <a16:creationId xmlns:a16="http://schemas.microsoft.com/office/drawing/2014/main" id="{6804486B-F058-8FE5-78A0-0D9055CD2A52}"/>
              </a:ext>
            </a:extLst>
          </p:cNvPr>
          <p:cNvSpPr>
            <a:spLocks noGrp="1"/>
          </p:cNvSpPr>
          <p:nvPr>
            <p:ph sz="half" idx="1"/>
          </p:nvPr>
        </p:nvSpPr>
        <p:spPr/>
        <p:txBody>
          <a:bodyPr>
            <a:normAutofit/>
          </a:bodyPr>
          <a:lstStyle/>
          <a:p>
            <a:r>
              <a:rPr lang="en-US" sz="1800" dirty="0">
                <a:latin typeface="Times New Roman" panose="02020603050405020304" pitchFamily="18" charset="0"/>
                <a:cs typeface="Times New Roman" panose="02020603050405020304" pitchFamily="18" charset="0"/>
              </a:rPr>
              <a:t>CHILDREN COUNT</a:t>
            </a:r>
            <a:endParaRPr lang="en-IN" sz="1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70C74D38-BB6B-0DDE-97C8-936E5C5B675A}"/>
              </a:ext>
            </a:extLst>
          </p:cNvPr>
          <p:cNvSpPr>
            <a:spLocks noGrp="1"/>
          </p:cNvSpPr>
          <p:nvPr>
            <p:ph sz="half" idx="2"/>
          </p:nvPr>
        </p:nvSpPr>
        <p:spPr/>
        <p:txBody>
          <a:bodyPr>
            <a:normAutofit/>
          </a:bodyPr>
          <a:lstStyle/>
          <a:p>
            <a:r>
              <a:rPr lang="en-US" sz="1800" dirty="0">
                <a:latin typeface="Times New Roman" panose="02020603050405020304" pitchFamily="18" charset="0"/>
                <a:cs typeface="Times New Roman" panose="02020603050405020304" pitchFamily="18" charset="0"/>
              </a:rPr>
              <a:t>REGION COUNT</a:t>
            </a:r>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9E053A1-D233-6603-0412-5B22F60D6889}"/>
              </a:ext>
            </a:extLst>
          </p:cNvPr>
          <p:cNvPicPr>
            <a:picLocks noChangeAspect="1"/>
          </p:cNvPicPr>
          <p:nvPr/>
        </p:nvPicPr>
        <p:blipFill>
          <a:blip r:embed="rId2"/>
          <a:stretch>
            <a:fillRect/>
          </a:stretch>
        </p:blipFill>
        <p:spPr>
          <a:xfrm>
            <a:off x="1628213" y="2407955"/>
            <a:ext cx="3764669" cy="3645156"/>
          </a:xfrm>
          <a:prstGeom prst="rect">
            <a:avLst/>
          </a:prstGeom>
        </p:spPr>
      </p:pic>
      <p:pic>
        <p:nvPicPr>
          <p:cNvPr id="9" name="Picture 8">
            <a:extLst>
              <a:ext uri="{FF2B5EF4-FFF2-40B4-BE49-F238E27FC236}">
                <a16:creationId xmlns:a16="http://schemas.microsoft.com/office/drawing/2014/main" id="{8F85ABC0-074E-7E37-F627-6BBCDD3FC336}"/>
              </a:ext>
            </a:extLst>
          </p:cNvPr>
          <p:cNvPicPr>
            <a:picLocks noChangeAspect="1"/>
          </p:cNvPicPr>
          <p:nvPr/>
        </p:nvPicPr>
        <p:blipFill>
          <a:blip r:embed="rId3"/>
          <a:stretch>
            <a:fillRect/>
          </a:stretch>
        </p:blipFill>
        <p:spPr>
          <a:xfrm>
            <a:off x="6050260" y="2407955"/>
            <a:ext cx="3647414" cy="3660606"/>
          </a:xfrm>
          <a:prstGeom prst="rect">
            <a:avLst/>
          </a:prstGeom>
        </p:spPr>
      </p:pic>
    </p:spTree>
    <p:extLst>
      <p:ext uri="{BB962C8B-B14F-4D97-AF65-F5344CB8AC3E}">
        <p14:creationId xmlns:p14="http://schemas.microsoft.com/office/powerpoint/2010/main" val="2113333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C96C5-CF5A-B4FE-E417-6A191443E8BA}"/>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I/O INPUT SCREEN</a:t>
            </a:r>
            <a:endParaRPr lang="en-IN" sz="2800" dirty="0"/>
          </a:p>
        </p:txBody>
      </p:sp>
      <p:sp>
        <p:nvSpPr>
          <p:cNvPr id="3" name="Content Placeholder 2">
            <a:extLst>
              <a:ext uri="{FF2B5EF4-FFF2-40B4-BE49-F238E27FC236}">
                <a16:creationId xmlns:a16="http://schemas.microsoft.com/office/drawing/2014/main" id="{266B90F6-4A91-1093-568A-5B64BF4BD782}"/>
              </a:ext>
            </a:extLst>
          </p:cNvPr>
          <p:cNvSpPr>
            <a:spLocks noGrp="1"/>
          </p:cNvSpPr>
          <p:nvPr>
            <p:ph sz="half" idx="1"/>
          </p:nvPr>
        </p:nvSpPr>
        <p:spPr/>
        <p:txBody>
          <a:bodyPr/>
          <a:lstStyle/>
          <a:p>
            <a:r>
              <a:rPr lang="en-US" dirty="0"/>
              <a:t>BMI DISTRIBUTION</a:t>
            </a:r>
            <a:endParaRPr lang="en-IN" dirty="0"/>
          </a:p>
        </p:txBody>
      </p:sp>
      <p:sp>
        <p:nvSpPr>
          <p:cNvPr id="4" name="Content Placeholder 3">
            <a:extLst>
              <a:ext uri="{FF2B5EF4-FFF2-40B4-BE49-F238E27FC236}">
                <a16:creationId xmlns:a16="http://schemas.microsoft.com/office/drawing/2014/main" id="{833D5FC3-130C-5664-2881-43A8637AFE56}"/>
              </a:ext>
            </a:extLst>
          </p:cNvPr>
          <p:cNvSpPr>
            <a:spLocks noGrp="1"/>
          </p:cNvSpPr>
          <p:nvPr>
            <p:ph sz="half" idx="2"/>
          </p:nvPr>
        </p:nvSpPr>
        <p:spPr/>
        <p:txBody>
          <a:bodyPr/>
          <a:lstStyle/>
          <a:p>
            <a:r>
              <a:rPr lang="en-US" dirty="0"/>
              <a:t>CHARGES DISTRIBUTION</a:t>
            </a:r>
            <a:endParaRPr lang="en-IN" dirty="0"/>
          </a:p>
        </p:txBody>
      </p:sp>
      <p:pic>
        <p:nvPicPr>
          <p:cNvPr id="6" name="Picture 5">
            <a:extLst>
              <a:ext uri="{FF2B5EF4-FFF2-40B4-BE49-F238E27FC236}">
                <a16:creationId xmlns:a16="http://schemas.microsoft.com/office/drawing/2014/main" id="{0E2A3B99-32F4-C88E-6C28-3328814A9483}"/>
              </a:ext>
            </a:extLst>
          </p:cNvPr>
          <p:cNvPicPr>
            <a:picLocks noChangeAspect="1"/>
          </p:cNvPicPr>
          <p:nvPr/>
        </p:nvPicPr>
        <p:blipFill>
          <a:blip r:embed="rId2"/>
          <a:stretch>
            <a:fillRect/>
          </a:stretch>
        </p:blipFill>
        <p:spPr>
          <a:xfrm>
            <a:off x="1534695" y="2433213"/>
            <a:ext cx="3665227" cy="3619897"/>
          </a:xfrm>
          <a:prstGeom prst="rect">
            <a:avLst/>
          </a:prstGeom>
        </p:spPr>
      </p:pic>
      <p:pic>
        <p:nvPicPr>
          <p:cNvPr id="8" name="Picture 7">
            <a:extLst>
              <a:ext uri="{FF2B5EF4-FFF2-40B4-BE49-F238E27FC236}">
                <a16:creationId xmlns:a16="http://schemas.microsoft.com/office/drawing/2014/main" id="{E7DF4C2B-DD12-AEA0-805C-4413D92A5A5E}"/>
              </a:ext>
            </a:extLst>
          </p:cNvPr>
          <p:cNvPicPr>
            <a:picLocks noChangeAspect="1"/>
          </p:cNvPicPr>
          <p:nvPr/>
        </p:nvPicPr>
        <p:blipFill>
          <a:blip r:embed="rId3"/>
          <a:stretch>
            <a:fillRect/>
          </a:stretch>
        </p:blipFill>
        <p:spPr>
          <a:xfrm>
            <a:off x="6650597" y="2433213"/>
            <a:ext cx="3560770" cy="3619897"/>
          </a:xfrm>
          <a:prstGeom prst="rect">
            <a:avLst/>
          </a:prstGeom>
        </p:spPr>
      </p:pic>
    </p:spTree>
    <p:extLst>
      <p:ext uri="{BB962C8B-B14F-4D97-AF65-F5344CB8AC3E}">
        <p14:creationId xmlns:p14="http://schemas.microsoft.com/office/powerpoint/2010/main" val="2344837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EECB-CED0-58F3-2B22-A9530DDADC45}"/>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I/O INPUT SCREEN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19FAC5-3CB7-F82B-F0BC-65331E7A405B}"/>
              </a:ext>
            </a:extLst>
          </p:cNvPr>
          <p:cNvSpPr>
            <a:spLocks noGrp="1"/>
          </p:cNvSpPr>
          <p:nvPr>
            <p:ph idx="1"/>
          </p:nvPr>
        </p:nvSpPr>
        <p:spPr/>
        <p:txBody>
          <a:bodyPr/>
          <a:lstStyle/>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DATA PREPROCESSING</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Three columns are numerical and three are categorical. Our machine learning model cannot suit the category values because computers cannot understand this text value. Therefore, we will give those categories qualities numerical labels. We change "female" to 1 and "male" to 0 in the "sex" field. We also change the other two columns to have numerical values. We display our results for conversion in the table below.</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7307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4C7B-6164-D756-2933-B3639E704926}"/>
              </a:ext>
            </a:extLst>
          </p:cNvPr>
          <p:cNvSpPr>
            <a:spLocks noGrp="1"/>
          </p:cNvSpPr>
          <p:nvPr>
            <p:ph type="title"/>
          </p:nvPr>
        </p:nvSpPr>
        <p:spPr/>
        <p:txBody>
          <a:bodyPr>
            <a:normAutofit/>
          </a:bodyPr>
          <a:lstStyle/>
          <a:p>
            <a:r>
              <a:rPr lang="en-US" sz="2800" dirty="0"/>
              <a:t>I/O INPUT SCREEN</a:t>
            </a:r>
            <a:endParaRPr lang="en-IN" sz="2800" dirty="0"/>
          </a:p>
        </p:txBody>
      </p:sp>
      <p:pic>
        <p:nvPicPr>
          <p:cNvPr id="5" name="Content Placeholder 4">
            <a:extLst>
              <a:ext uri="{FF2B5EF4-FFF2-40B4-BE49-F238E27FC236}">
                <a16:creationId xmlns:a16="http://schemas.microsoft.com/office/drawing/2014/main" id="{4A25D377-8233-757F-8031-46045759506A}"/>
              </a:ext>
            </a:extLst>
          </p:cNvPr>
          <p:cNvPicPr>
            <a:picLocks noGrp="1" noChangeAspect="1"/>
          </p:cNvPicPr>
          <p:nvPr>
            <p:ph idx="1"/>
          </p:nvPr>
        </p:nvPicPr>
        <p:blipFill>
          <a:blip r:embed="rId2"/>
          <a:stretch>
            <a:fillRect/>
          </a:stretch>
        </p:blipFill>
        <p:spPr>
          <a:xfrm>
            <a:off x="1387325" y="2080408"/>
            <a:ext cx="7515280" cy="1805792"/>
          </a:xfrm>
        </p:spPr>
      </p:pic>
      <p:pic>
        <p:nvPicPr>
          <p:cNvPr id="7" name="Picture 6">
            <a:extLst>
              <a:ext uri="{FF2B5EF4-FFF2-40B4-BE49-F238E27FC236}">
                <a16:creationId xmlns:a16="http://schemas.microsoft.com/office/drawing/2014/main" id="{B1FB1C2B-0B5A-066D-1A4F-68913171F740}"/>
              </a:ext>
            </a:extLst>
          </p:cNvPr>
          <p:cNvPicPr>
            <a:picLocks noChangeAspect="1"/>
          </p:cNvPicPr>
          <p:nvPr/>
        </p:nvPicPr>
        <p:blipFill>
          <a:blip r:embed="rId3"/>
          <a:stretch>
            <a:fillRect/>
          </a:stretch>
        </p:blipFill>
        <p:spPr>
          <a:xfrm>
            <a:off x="1387325" y="4018765"/>
            <a:ext cx="3772227" cy="2034716"/>
          </a:xfrm>
          <a:prstGeom prst="rect">
            <a:avLst/>
          </a:prstGeom>
        </p:spPr>
      </p:pic>
    </p:spTree>
    <p:extLst>
      <p:ext uri="{BB962C8B-B14F-4D97-AF65-F5344CB8AC3E}">
        <p14:creationId xmlns:p14="http://schemas.microsoft.com/office/powerpoint/2010/main" val="1547294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619AA-9ADF-E68D-2C78-52004C6D6DBD}"/>
              </a:ext>
            </a:extLst>
          </p:cNvPr>
          <p:cNvSpPr>
            <a:spLocks noGrp="1"/>
          </p:cNvSpPr>
          <p:nvPr>
            <p:ph type="title"/>
          </p:nvPr>
        </p:nvSpPr>
        <p:spPr/>
        <p:txBody>
          <a:bodyPr>
            <a:normAutofit/>
          </a:bodyPr>
          <a:lstStyle/>
          <a:p>
            <a:r>
              <a:rPr lang="en-US" sz="2800" dirty="0"/>
              <a:t>I/O INPUT SCREEN</a:t>
            </a:r>
            <a:endParaRPr lang="en-IN" sz="2800" dirty="0"/>
          </a:p>
        </p:txBody>
      </p:sp>
      <p:sp>
        <p:nvSpPr>
          <p:cNvPr id="3" name="Content Placeholder 2">
            <a:extLst>
              <a:ext uri="{FF2B5EF4-FFF2-40B4-BE49-F238E27FC236}">
                <a16:creationId xmlns:a16="http://schemas.microsoft.com/office/drawing/2014/main" id="{050A4EE4-E8C1-122E-EA64-51F53C0FC915}"/>
              </a:ext>
            </a:extLst>
          </p:cNvPr>
          <p:cNvSpPr>
            <a:spLocks noGrp="1"/>
          </p:cNvSpPr>
          <p:nvPr>
            <p:ph idx="1"/>
          </p:nvPr>
        </p:nvSpPr>
        <p:spPr/>
        <p:txBody>
          <a:bodyPr>
            <a:normAutofit/>
          </a:bodyPr>
          <a:lstStyle/>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MODEL SPECIFICATION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goal of the study is to forecast insurance costs based on a variety of factors, including age, sex, the number of children, location, BMI, and whether or not a person smokes. All of these characteristics aid in our ability to calculate the price of health insurance. Several regression models are used in this study to calculate the cost of health insurance. There are two portions to the data. Model testing is done in the other</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portion, whereas model training is done in the first. Data is used for training 80% of the time and testing 20%. We compute the  R-squared value (RE), and Mean Squared Error (MSE) for each model to see how accurate it is in predicting costs.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26358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8B396-8D06-E5B5-8317-B11F9EF65354}"/>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I/O INPUT SCREEN</a:t>
            </a:r>
            <a:endParaRPr lang="en-IN"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3A93E8E-577B-3C1F-ED9E-0DA3C99D692E}"/>
              </a:ext>
            </a:extLst>
          </p:cNvPr>
          <p:cNvPicPr>
            <a:picLocks noGrp="1" noChangeAspect="1"/>
          </p:cNvPicPr>
          <p:nvPr>
            <p:ph idx="1"/>
          </p:nvPr>
        </p:nvPicPr>
        <p:blipFill>
          <a:blip r:embed="rId2"/>
          <a:stretch>
            <a:fillRect/>
          </a:stretch>
        </p:blipFill>
        <p:spPr>
          <a:xfrm>
            <a:off x="1254141" y="1974562"/>
            <a:ext cx="6536198" cy="3875520"/>
          </a:xfrm>
        </p:spPr>
      </p:pic>
    </p:spTree>
    <p:extLst>
      <p:ext uri="{BB962C8B-B14F-4D97-AF65-F5344CB8AC3E}">
        <p14:creationId xmlns:p14="http://schemas.microsoft.com/office/powerpoint/2010/main" val="3497314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F7E5A-2589-DC55-65AA-6EB90911133F}"/>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I/O OUTPUT SCREEN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75B2E6-389A-D68F-6283-F35E1907A0C0}"/>
              </a:ext>
            </a:extLst>
          </p:cNvPr>
          <p:cNvSpPr>
            <a:spLocks noGrp="1"/>
          </p:cNvSpPr>
          <p:nvPr>
            <p:ph idx="1"/>
          </p:nvPr>
        </p:nvSpPr>
        <p:spPr/>
        <p:txBody>
          <a:bodyPr/>
          <a:lstStyle/>
          <a:p>
            <a:pPr>
              <a:lnSpc>
                <a:spcPct val="107000"/>
              </a:lnSpc>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RESULT AND PREDICTIVE SYSTEM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we can see how medical insurance cost prediction system predict the cost for LR,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72B1602E-3704-F292-F4AC-8E9FAB8D899B}"/>
              </a:ext>
            </a:extLst>
          </p:cNvPr>
          <p:cNvPicPr>
            <a:picLocks noChangeAspect="1"/>
          </p:cNvPicPr>
          <p:nvPr/>
        </p:nvPicPr>
        <p:blipFill>
          <a:blip r:embed="rId2"/>
          <a:stretch>
            <a:fillRect/>
          </a:stretch>
        </p:blipFill>
        <p:spPr>
          <a:xfrm>
            <a:off x="1824108" y="3031077"/>
            <a:ext cx="5428957" cy="3022404"/>
          </a:xfrm>
          <a:prstGeom prst="rect">
            <a:avLst/>
          </a:prstGeom>
        </p:spPr>
      </p:pic>
    </p:spTree>
    <p:extLst>
      <p:ext uri="{BB962C8B-B14F-4D97-AF65-F5344CB8AC3E}">
        <p14:creationId xmlns:p14="http://schemas.microsoft.com/office/powerpoint/2010/main" val="1783987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72E78-97B7-8513-ABA8-8B87296DB29A}"/>
              </a:ext>
            </a:extLst>
          </p:cNvPr>
          <p:cNvSpPr>
            <a:spLocks noGrp="1"/>
          </p:cNvSpPr>
          <p:nvPr>
            <p:ph type="title"/>
          </p:nvPr>
        </p:nvSpPr>
        <p:spPr/>
        <p:txBody>
          <a:bodyPr>
            <a:normAutofit/>
          </a:bodyPr>
          <a:lstStyle/>
          <a:p>
            <a:r>
              <a:rPr lang="en-US" sz="2800" dirty="0"/>
              <a:t>COMPANY SERVICES</a:t>
            </a:r>
            <a:endParaRPr lang="en-IN" sz="2800" dirty="0"/>
          </a:p>
        </p:txBody>
      </p:sp>
      <p:pic>
        <p:nvPicPr>
          <p:cNvPr id="5" name="Content Placeholder 4">
            <a:extLst>
              <a:ext uri="{FF2B5EF4-FFF2-40B4-BE49-F238E27FC236}">
                <a16:creationId xmlns:a16="http://schemas.microsoft.com/office/drawing/2014/main" id="{B5CD118B-CD88-C75E-2D77-32D1E801CDA8}"/>
              </a:ext>
            </a:extLst>
          </p:cNvPr>
          <p:cNvPicPr>
            <a:picLocks noGrp="1" noChangeAspect="1"/>
          </p:cNvPicPr>
          <p:nvPr>
            <p:ph idx="1"/>
          </p:nvPr>
        </p:nvPicPr>
        <p:blipFill>
          <a:blip r:embed="rId2"/>
          <a:stretch>
            <a:fillRect/>
          </a:stretch>
        </p:blipFill>
        <p:spPr>
          <a:xfrm>
            <a:off x="1534696" y="2035789"/>
            <a:ext cx="9487129" cy="3775075"/>
          </a:xfrm>
        </p:spPr>
      </p:pic>
    </p:spTree>
    <p:extLst>
      <p:ext uri="{BB962C8B-B14F-4D97-AF65-F5344CB8AC3E}">
        <p14:creationId xmlns:p14="http://schemas.microsoft.com/office/powerpoint/2010/main" val="7274444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44A0B-2D70-9360-520E-D05FB7650373}"/>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CHALLENGES I FACED DURING INTERNSHIP</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438D15-57A6-56BF-07C5-467CBAB58CD5}"/>
              </a:ext>
            </a:extLst>
          </p:cNvPr>
          <p:cNvSpPr>
            <a:spLocks noGrp="1"/>
          </p:cNvSpPr>
          <p:nvPr>
            <p:ph idx="1"/>
          </p:nvPr>
        </p:nvSpPr>
        <p:spPr/>
        <p:txBody>
          <a:bodyPr>
            <a:normAutofit fontScale="92500"/>
          </a:bodyPr>
          <a:lstStyle/>
          <a:p>
            <a:r>
              <a:rPr lang="en-US" dirty="0"/>
              <a:t>During my ongoing internship I was faced through some few challenges task during implementation of my project, like while prediction training and testing of data then predicting its value under various algorithms models.</a:t>
            </a:r>
          </a:p>
          <a:p>
            <a:r>
              <a:rPr lang="en-US" dirty="0"/>
              <a:t>It was challenging while comparing its r value accuracy score under comparison of other </a:t>
            </a:r>
            <a:r>
              <a:rPr lang="en-US" dirty="0" err="1"/>
              <a:t>models.while</a:t>
            </a:r>
            <a:r>
              <a:rPr lang="en-US" dirty="0"/>
              <a:t> predicting the accuracy score was not very at that accurate which would be drawback point of these project.</a:t>
            </a:r>
          </a:p>
          <a:p>
            <a:r>
              <a:rPr lang="en-US" dirty="0"/>
              <a:t>I have to work on various mini project of each and every model on machine learning while learning every new </a:t>
            </a:r>
            <a:r>
              <a:rPr lang="en-US" dirty="0" err="1"/>
              <a:t>algorithnm</a:t>
            </a:r>
            <a:r>
              <a:rPr lang="en-US" dirty="0"/>
              <a:t>.(</a:t>
            </a:r>
            <a:r>
              <a:rPr lang="en-US" dirty="0" err="1"/>
              <a:t>eg.</a:t>
            </a:r>
            <a:r>
              <a:rPr lang="en-US" dirty="0"/>
              <a:t> Creating every mini project for each model for linear </a:t>
            </a:r>
            <a:r>
              <a:rPr lang="en-US" dirty="0" err="1"/>
              <a:t>regression,decision</a:t>
            </a:r>
            <a:r>
              <a:rPr lang="en-US" dirty="0"/>
              <a:t> </a:t>
            </a:r>
            <a:r>
              <a:rPr lang="en-US" dirty="0" err="1"/>
              <a:t>tress,random</a:t>
            </a:r>
            <a:r>
              <a:rPr lang="en-US" dirty="0"/>
              <a:t> </a:t>
            </a:r>
            <a:r>
              <a:rPr lang="en-US" dirty="0" err="1"/>
              <a:t>forest,kmeans,knn</a:t>
            </a:r>
            <a:r>
              <a:rPr lang="en-US" dirty="0"/>
              <a:t> </a:t>
            </a:r>
            <a:r>
              <a:rPr lang="en-US" dirty="0" err="1"/>
              <a:t>etc</a:t>
            </a:r>
            <a:r>
              <a:rPr lang="en-US" dirty="0"/>
              <a:t>)</a:t>
            </a:r>
            <a:endParaRPr lang="en-IN" dirty="0"/>
          </a:p>
        </p:txBody>
      </p:sp>
    </p:spTree>
    <p:extLst>
      <p:ext uri="{BB962C8B-B14F-4D97-AF65-F5344CB8AC3E}">
        <p14:creationId xmlns:p14="http://schemas.microsoft.com/office/powerpoint/2010/main" val="4276116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49F83-FD96-9EA4-6100-EAE5A3FC5040}"/>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LIMITATION &amp; DRAWBACKS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42B1D6-69C9-6921-B0A7-E0BBA7ACC2CB}"/>
              </a:ext>
            </a:extLst>
          </p:cNvPr>
          <p:cNvSpPr>
            <a:spLocks noGrp="1"/>
          </p:cNvSpPr>
          <p:nvPr>
            <p:ph idx="1"/>
          </p:nvPr>
        </p:nvSpPr>
        <p:spPr/>
        <p:txBody>
          <a:bodyPr>
            <a:normAutofit/>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One of the biggest disadvantages in medical insurance is pre-existing exclusions where the customers have to undergo a certain waiting period for certain ailments. Most of the insurance companies have a bigger co-pay for senior citizens and they also end up paying higher premium for their policies.</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One of the challenges in the insurance claim process has to do with claim settlement i.e. late settlement or repudiation by the insurer. This leads to bad customer experiences and in the long run loss of business when the customer takes his or her business to a competitor.</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20491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C6CF4-45F2-DBD4-288C-8FB1F55E5DF8}"/>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REFERENCES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197FF85-F886-6F95-2995-9852879185F5}"/>
              </a:ext>
            </a:extLst>
          </p:cNvPr>
          <p:cNvSpPr>
            <a:spLocks noGrp="1"/>
          </p:cNvSpPr>
          <p:nvPr>
            <p:ph idx="1"/>
          </p:nvPr>
        </p:nvSpPr>
        <p:spPr/>
        <p:txBody>
          <a:bodyPr>
            <a:normAutofit fontScale="25000" lnSpcReduction="20000"/>
          </a:bodyPr>
          <a:lstStyle/>
          <a:p>
            <a:pPr>
              <a:lnSpc>
                <a:spcPct val="107000"/>
              </a:lnSpc>
              <a:spcAft>
                <a:spcPts val="800"/>
              </a:spcAft>
            </a:pP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[1] "Digital Health 150: The Digital Health Startups Transforming the Future of Healthcare | CB Insights</a:t>
            </a:r>
            <a:endParaRPr lang="en-IN" sz="5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Research", CB Insights Research, 2022. [Online].Available: https://www.cbinsights.com/research/report/digital-</a:t>
            </a:r>
            <a:endParaRPr lang="en-IN" sz="5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health-startups-redefining-healthcare. [Accessed: 10-Sep- 2022]</a:t>
            </a:r>
            <a:endParaRPr lang="en-IN" sz="5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 [2] J. H. Lee, “Pricing and reimbursement pathways of new </a:t>
            </a:r>
            <a:r>
              <a:rPr lang="en-US" sz="5600" kern="100" dirty="0" err="1">
                <a:effectLst/>
                <a:latin typeface="Times New Roman" panose="02020603050405020304" pitchFamily="18" charset="0"/>
                <a:ea typeface="Calibri" panose="020F0502020204030204" pitchFamily="34" charset="0"/>
                <a:cs typeface="Times New Roman" panose="02020603050405020304" pitchFamily="18" charset="0"/>
              </a:rPr>
              <a:t>ophan</a:t>
            </a: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 drugs in South Korea: A longitudinal comparison.</a:t>
            </a:r>
            <a:endParaRPr lang="en-IN" sz="5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in healthcare,” Multidisciplinary Digital Publishing Institute, vol. 9, no. 3, pp. 296, 2021.</a:t>
            </a:r>
            <a:endParaRPr lang="en-IN" sz="5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 [3] Gupta, S., &amp; Tripathi, P. (2016, February). An emerging trend of big data analytics with health insurance in India.</a:t>
            </a:r>
            <a:endParaRPr lang="en-IN" sz="5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In 2016 International Conference on Innovation and Challenges in Cyber Security (ICICCS-INBUSH) (pp.</a:t>
            </a:r>
            <a:endParaRPr lang="en-IN" sz="5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64-69). IEEE</a:t>
            </a:r>
            <a:endParaRPr lang="en-IN" sz="5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161446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3D5-3BF5-3FEE-7CF4-BAA4AA24FF95}"/>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25D648-A89F-5A44-C6B4-9D2630E95C7F}"/>
              </a:ext>
            </a:extLst>
          </p:cNvPr>
          <p:cNvSpPr>
            <a:spLocks noGrp="1"/>
          </p:cNvSpPr>
          <p:nvPr>
            <p:ph idx="1"/>
          </p:nvPr>
        </p:nvSpPr>
        <p:spPr/>
        <p:txBody>
          <a:bodyPr>
            <a:normAutofit fontScale="92500"/>
          </a:bodyPr>
          <a:lstStyle/>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the field of health insurance, machine learning is well-suited to tasks that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are.often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performed by people at a slower speed. AI and machine learning can analyze and evaluating large volumes of data in order to streamline and simplify health insurance operations. The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impactof</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machine learning on health insurance will save time and money for both policyholders and insurers.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In order to forecast  medical health insurance prices based on  factors medical cost individual data set, the study combines ML regression models.  By predicting insurance rates based on a variety of factors, insurance policy firms may attract consumers and save time. Machine learning may significantly reduce these individual efforts in price analysis since ML models can compute costs quickly while doing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sowould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take a person a long time. Large volumes of data can also be handled via machine learning techniques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14429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BAF34-74BB-A9A8-11CC-8B8DEE2F6FEC}"/>
              </a:ext>
            </a:extLst>
          </p:cNvPr>
          <p:cNvSpPr>
            <a:spLocks noGrp="1"/>
          </p:cNvSpPr>
          <p:nvPr>
            <p:ph type="title"/>
          </p:nvPr>
        </p:nvSpPr>
        <p:spPr/>
        <p:txBody>
          <a:bodyPr>
            <a:normAutofit/>
          </a:bodyPr>
          <a:lstStyle/>
          <a:p>
            <a:r>
              <a:rPr lang="en-US" sz="2400" dirty="0"/>
              <a:t>WORK DONE IN COMPANY</a:t>
            </a:r>
            <a:endParaRPr lang="en-IN" sz="2400" dirty="0"/>
          </a:p>
        </p:txBody>
      </p:sp>
      <p:sp>
        <p:nvSpPr>
          <p:cNvPr id="3" name="Content Placeholder 2">
            <a:extLst>
              <a:ext uri="{FF2B5EF4-FFF2-40B4-BE49-F238E27FC236}">
                <a16:creationId xmlns:a16="http://schemas.microsoft.com/office/drawing/2014/main" id="{0D0E140E-CB22-00CD-B425-567FC384249B}"/>
              </a:ext>
            </a:extLst>
          </p:cNvPr>
          <p:cNvSpPr>
            <a:spLocks noGrp="1"/>
          </p:cNvSpPr>
          <p:nvPr>
            <p:ph idx="1"/>
          </p:nvPr>
        </p:nvSpPr>
        <p:spPr/>
        <p:txBody>
          <a:bodyPr/>
          <a:lstStyle/>
          <a:p>
            <a:r>
              <a:rPr lang="en-US" dirty="0"/>
              <a:t>1] </a:t>
            </a:r>
            <a:r>
              <a:rPr lang="en-US" dirty="0" err="1"/>
              <a:t>Maxgen</a:t>
            </a:r>
            <a:r>
              <a:rPr lang="en-US" dirty="0"/>
              <a:t> technology has provided a proper training and internship  to me in data science using python.</a:t>
            </a:r>
          </a:p>
          <a:p>
            <a:r>
              <a:rPr lang="en-US" dirty="0"/>
              <a:t>2]A proper basic knowledge of python from crash was been given to me its types and then further study case and work with dataset has been done.</a:t>
            </a:r>
          </a:p>
          <a:p>
            <a:r>
              <a:rPr lang="en-US" dirty="0"/>
              <a:t>3] I have been working with various libraries like </a:t>
            </a:r>
            <a:r>
              <a:rPr lang="en-US" dirty="0" err="1"/>
              <a:t>numpy</a:t>
            </a:r>
            <a:r>
              <a:rPr lang="en-US" dirty="0"/>
              <a:t>, pandas, </a:t>
            </a:r>
            <a:r>
              <a:rPr lang="en-US" dirty="0" err="1"/>
              <a:t>matplot</a:t>
            </a:r>
            <a:r>
              <a:rPr lang="en-US" dirty="0"/>
              <a:t>, and seaborn for various data visualizations </a:t>
            </a:r>
          </a:p>
          <a:p>
            <a:r>
              <a:rPr lang="en-US" dirty="0"/>
              <a:t>4] A proper training and working was been done on various </a:t>
            </a:r>
            <a:r>
              <a:rPr lang="en-US" dirty="0" err="1"/>
              <a:t>algorithnms</a:t>
            </a:r>
            <a:r>
              <a:rPr lang="en-US" dirty="0"/>
              <a:t> in machine learning.</a:t>
            </a:r>
            <a:endParaRPr lang="en-IN" dirty="0"/>
          </a:p>
        </p:txBody>
      </p:sp>
    </p:spTree>
    <p:extLst>
      <p:ext uri="{BB962C8B-B14F-4D97-AF65-F5344CB8AC3E}">
        <p14:creationId xmlns:p14="http://schemas.microsoft.com/office/powerpoint/2010/main" val="2366903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C1D88-F646-F0EC-4E54-E88FE8E1129E}"/>
              </a:ext>
            </a:extLst>
          </p:cNvPr>
          <p:cNvSpPr>
            <a:spLocks noGrp="1"/>
          </p:cNvSpPr>
          <p:nvPr>
            <p:ph type="title"/>
          </p:nvPr>
        </p:nvSpPr>
        <p:spPr/>
        <p:txBody>
          <a:bodyPr>
            <a:normAutofit/>
          </a:bodyPr>
          <a:lstStyle/>
          <a:p>
            <a:r>
              <a:rPr lang="en-US" sz="2800" dirty="0"/>
              <a:t>WORK DONE IN COMPANY</a:t>
            </a:r>
            <a:endParaRPr lang="en-IN" sz="2800" dirty="0"/>
          </a:p>
        </p:txBody>
      </p:sp>
      <p:sp>
        <p:nvSpPr>
          <p:cNvPr id="3" name="Content Placeholder 2">
            <a:extLst>
              <a:ext uri="{FF2B5EF4-FFF2-40B4-BE49-F238E27FC236}">
                <a16:creationId xmlns:a16="http://schemas.microsoft.com/office/drawing/2014/main" id="{50E28A5D-3EFE-43B1-BB34-AE24CCA9C2B6}"/>
              </a:ext>
            </a:extLst>
          </p:cNvPr>
          <p:cNvSpPr>
            <a:spLocks noGrp="1"/>
          </p:cNvSpPr>
          <p:nvPr>
            <p:ph idx="1"/>
          </p:nvPr>
        </p:nvSpPr>
        <p:spPr/>
        <p:txBody>
          <a:bodyPr/>
          <a:lstStyle/>
          <a:p>
            <a:r>
              <a:rPr lang="en-US" dirty="0"/>
              <a:t>5] I have been trained and assign to work with various datasets and machine learning algorithms(supervise &amp; unsupervised)</a:t>
            </a:r>
          </a:p>
          <a:p>
            <a:r>
              <a:rPr lang="en-US" dirty="0"/>
              <a:t>6] While work done on various data analysis ,graphs, </a:t>
            </a:r>
            <a:r>
              <a:rPr lang="en-US" dirty="0" err="1"/>
              <a:t>charts,data</a:t>
            </a:r>
            <a:r>
              <a:rPr lang="en-US" dirty="0"/>
              <a:t> preprocessing data visualization with the help of various libraries like </a:t>
            </a:r>
            <a:r>
              <a:rPr lang="en-US" dirty="0" err="1"/>
              <a:t>matplot</a:t>
            </a:r>
            <a:r>
              <a:rPr lang="en-US" dirty="0"/>
              <a:t> and seaborn. </a:t>
            </a:r>
            <a:endParaRPr lang="en-IN" dirty="0"/>
          </a:p>
        </p:txBody>
      </p:sp>
    </p:spTree>
    <p:extLst>
      <p:ext uri="{BB962C8B-B14F-4D97-AF65-F5344CB8AC3E}">
        <p14:creationId xmlns:p14="http://schemas.microsoft.com/office/powerpoint/2010/main" val="109130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09CB1-B4B0-3886-350E-B13CAEB662BE}"/>
              </a:ext>
            </a:extLst>
          </p:cNvPr>
          <p:cNvSpPr>
            <a:spLocks noGrp="1"/>
          </p:cNvSpPr>
          <p:nvPr>
            <p:ph type="title"/>
          </p:nvPr>
        </p:nvSpPr>
        <p:spPr/>
        <p:txBody>
          <a:bodyPr>
            <a:normAutofit/>
          </a:bodyPr>
          <a:lstStyle/>
          <a:p>
            <a:r>
              <a:rPr lang="en-US" sz="2800" dirty="0"/>
              <a:t>PROJECT TOPIC INTRODUCTION</a:t>
            </a:r>
            <a:endParaRPr lang="en-IN" sz="2800" dirty="0"/>
          </a:p>
        </p:txBody>
      </p:sp>
      <p:sp>
        <p:nvSpPr>
          <p:cNvPr id="3" name="Content Placeholder 2">
            <a:extLst>
              <a:ext uri="{FF2B5EF4-FFF2-40B4-BE49-F238E27FC236}">
                <a16:creationId xmlns:a16="http://schemas.microsoft.com/office/drawing/2014/main" id="{4A864FFD-5CD5-AD7C-934B-3DEB8F57F967}"/>
              </a:ext>
            </a:extLst>
          </p:cNvPr>
          <p:cNvSpPr>
            <a:spLocks noGrp="1"/>
          </p:cNvSpPr>
          <p:nvPr>
            <p:ph idx="1"/>
          </p:nvPr>
        </p:nvSpPr>
        <p:spPr/>
        <p:txBody>
          <a:bodyPr>
            <a:normAutofit fontScale="92500" lnSpcReduction="20000"/>
          </a:bodyPr>
          <a:lstStyle/>
          <a:p>
            <a:r>
              <a:rPr lang="en-US" dirty="0"/>
              <a:t>MEDICAL INSURANCE COST PRICE PREDICTION USING LINEAR REGRESSION MODEL</a:t>
            </a:r>
          </a:p>
          <a:p>
            <a:pPr>
              <a:lnSpc>
                <a:spcPct val="107000"/>
              </a:lnSpc>
              <a:spcAft>
                <a:spcPts val="800"/>
              </a:spcAft>
            </a:pPr>
            <a:r>
              <a:rPr lang="en-US" sz="1900" dirty="0"/>
              <a:t>1</a:t>
            </a:r>
            <a:r>
              <a:rPr lang="en-US" sz="1900" dirty="0">
                <a:latin typeface="Aptos" panose="020B0004020202020204" pitchFamily="34" charset="0"/>
              </a:rPr>
              <a:t>] </a:t>
            </a: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A Crucial component of the medical industry is medical insurance. On the other hand, it is challenging</a:t>
            </a:r>
            <a:endParaRPr lang="en-IN" sz="1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2] To predict medical spending because most of the money comes from patients with rare   conditions. Numerous ML </a:t>
            </a:r>
            <a:r>
              <a:rPr lang="en-US" sz="1900" kern="100" dirty="0" err="1">
                <a:latin typeface="Times New Roman" panose="02020603050405020304" pitchFamily="18" charset="0"/>
                <a:ea typeface="Calibri" panose="020F0502020204030204" pitchFamily="34" charset="0"/>
                <a:cs typeface="Times New Roman" panose="02020603050405020304" pitchFamily="18" charset="0"/>
              </a:rPr>
              <a:t>A</a:t>
            </a:r>
            <a:r>
              <a:rPr lang="en-US" sz="1900" kern="100" dirty="0" err="1">
                <a:effectLst/>
                <a:latin typeface="Times New Roman" panose="02020603050405020304" pitchFamily="18" charset="0"/>
                <a:ea typeface="Calibri" panose="020F0502020204030204" pitchFamily="34" charset="0"/>
                <a:cs typeface="Times New Roman" panose="02020603050405020304" pitchFamily="18" charset="0"/>
              </a:rPr>
              <a:t>lgorithnm</a:t>
            </a: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 and deep learning approaches are used for data predictions .the factors of training time and accuracy are looked at.</a:t>
            </a:r>
            <a:endParaRPr lang="en-IN" sz="19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  3] The bulk of machine learning </a:t>
            </a:r>
            <a:r>
              <a:rPr lang="en-US" sz="1900" kern="100" dirty="0" err="1">
                <a:effectLst/>
                <a:latin typeface="Times New Roman" panose="02020603050405020304" pitchFamily="18" charset="0"/>
                <a:ea typeface="Calibri" panose="020F0502020204030204" pitchFamily="34" charset="0"/>
                <a:cs typeface="Times New Roman" panose="02020603050405020304" pitchFamily="18" charset="0"/>
              </a:rPr>
              <a:t>algorithnm</a:t>
            </a: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 only require a brief time of training. However, the prediction results from these technique are not particularly accurate. Deep learning models can also find hidden patterns ,but their usage in real time is </a:t>
            </a:r>
            <a:r>
              <a:rPr lang="en-US" sz="1900" kern="100" dirty="0" err="1">
                <a:effectLst/>
                <a:latin typeface="Times New Roman" panose="02020603050405020304" pitchFamily="18" charset="0"/>
                <a:ea typeface="Calibri" panose="020F0502020204030204" pitchFamily="34" charset="0"/>
                <a:cs typeface="Times New Roman" panose="02020603050405020304" pitchFamily="18" charset="0"/>
              </a:rPr>
              <a:t>contrained</a:t>
            </a: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 by the training period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23025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4787C-75EE-F42A-E2B7-56D99D07C036}"/>
              </a:ext>
            </a:extLst>
          </p:cNvPr>
          <p:cNvSpPr>
            <a:spLocks noGrp="1"/>
          </p:cNvSpPr>
          <p:nvPr>
            <p:ph type="title"/>
          </p:nvPr>
        </p:nvSpPr>
        <p:spPr/>
        <p:txBody>
          <a:bodyPr>
            <a:normAutofit/>
          </a:bodyPr>
          <a:lstStyle/>
          <a:p>
            <a:r>
              <a:rPr lang="en-US" sz="2800" dirty="0"/>
              <a:t>ROLE IN PROJECT</a:t>
            </a:r>
            <a:endParaRPr lang="en-IN" sz="2800" dirty="0"/>
          </a:p>
        </p:txBody>
      </p:sp>
      <p:sp>
        <p:nvSpPr>
          <p:cNvPr id="3" name="Content Placeholder 2">
            <a:extLst>
              <a:ext uri="{FF2B5EF4-FFF2-40B4-BE49-F238E27FC236}">
                <a16:creationId xmlns:a16="http://schemas.microsoft.com/office/drawing/2014/main" id="{76B27282-A6D3-7599-A9FF-8C2934220B75}"/>
              </a:ext>
            </a:extLst>
          </p:cNvPr>
          <p:cNvSpPr>
            <a:spLocks noGrp="1"/>
          </p:cNvSpPr>
          <p:nvPr>
            <p:ph idx="1"/>
          </p:nvPr>
        </p:nvSpPr>
        <p:spPr/>
        <p:txBody>
          <a:bodyPr>
            <a:normAutofit/>
          </a:bodyPr>
          <a:lstStyle/>
          <a:p>
            <a:pPr marL="0" indent="0">
              <a:buNone/>
            </a:pPr>
            <a:r>
              <a:rPr lang="en-US" dirty="0"/>
              <a:t>1)In these project the main role was to checkout the dataset and apply various steps and preparing a clean dataset with zero duplicate values. For further data visualizations and data modelling, testing and training.</a:t>
            </a:r>
          </a:p>
          <a:p>
            <a:pPr marL="0" indent="0">
              <a:buNone/>
            </a:pPr>
            <a:r>
              <a:rPr lang="en-US" dirty="0"/>
              <a:t>2) Below are few steps which plays a main role for our project for cost prediction.</a:t>
            </a:r>
          </a:p>
          <a:p>
            <a:pPr marL="0" lvl="0" indent="0">
              <a:lnSpc>
                <a:spcPct val="107000"/>
              </a:lnSpc>
              <a:spcAft>
                <a:spcPts val="800"/>
              </a:spcAft>
              <a:buNone/>
            </a:pPr>
            <a:r>
              <a:rPr lang="en-US" dirty="0"/>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Data Collection : - Describe how ,medical data is currently collected, including sources such as hospitals, clinics, insurance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companies,etc</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kern="100" dirty="0">
                <a:latin typeface="Times New Roman" panose="02020603050405020304" pitchFamily="18" charset="0"/>
                <a:ea typeface="Calibri" panose="020F0502020204030204" pitchFamily="34" charset="0"/>
                <a:cs typeface="Times New Roman" panose="02020603050405020304" pitchFamily="18" charset="0"/>
              </a:rPr>
              <a:t>ii</a:t>
            </a:r>
            <a:r>
              <a:rPr lang="en-US" dirty="0">
                <a:effectLst/>
                <a:latin typeface="Times New Roman" panose="02020603050405020304" pitchFamily="18" charset="0"/>
                <a:ea typeface="Calibri" panose="020F0502020204030204" pitchFamily="34" charset="0"/>
                <a:cs typeface="Times New Roman" panose="02020603050405020304" pitchFamily="18" charset="0"/>
              </a:rPr>
              <a:t>)Data storage: Explain where and how the collected data is stored ,such as databases,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spreadsheet,or</a:t>
            </a:r>
            <a:r>
              <a:rPr lang="en-US" dirty="0">
                <a:effectLst/>
                <a:latin typeface="Times New Roman" panose="02020603050405020304" pitchFamily="18" charset="0"/>
                <a:ea typeface="Calibri" panose="020F0502020204030204" pitchFamily="34" charset="0"/>
                <a:cs typeface="Times New Roman" panose="02020603050405020304" pitchFamily="18" charset="0"/>
              </a:rPr>
              <a:t> other system</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56622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F8F9C-5AF1-25F1-DC1B-87204E1D2B60}"/>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ROLE IN PROJECT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C0C855-FCC0-5D31-483E-C6F9279FA8AD}"/>
              </a:ext>
            </a:extLst>
          </p:cNvPr>
          <p:cNvSpPr>
            <a:spLocks noGrp="1"/>
          </p:cNvSpPr>
          <p:nvPr>
            <p:ph idx="1"/>
          </p:nvPr>
        </p:nvSpPr>
        <p:spPr/>
        <p:txBody>
          <a:bodyPr>
            <a:normAutofit/>
          </a:bodyPr>
          <a:lstStyle/>
          <a:p>
            <a:pPr marL="0" indent="0">
              <a:lnSpc>
                <a:spcPct val="107000"/>
              </a:lnSpc>
              <a:spcAft>
                <a:spcPts val="800"/>
              </a:spcAft>
              <a:buNone/>
            </a:pPr>
            <a:r>
              <a:rPr lang="en-US" kern="100" dirty="0">
                <a:latin typeface="Times New Roman" panose="02020603050405020304" pitchFamily="18" charset="0"/>
                <a:ea typeface="Calibri" panose="020F0502020204030204" pitchFamily="34" charset="0"/>
                <a:cs typeface="Times New Roman" panose="02020603050405020304" pitchFamily="18" charset="0"/>
              </a:rPr>
              <a:t>iii</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Data Preprocessing: Detail any preprocessing steps currently undertaken including data cleaning, and feature engineering.</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kern="100" dirty="0">
                <a:latin typeface="Times New Roman" panose="02020603050405020304" pitchFamily="18" charset="0"/>
                <a:ea typeface="Calibri" panose="020F0502020204030204" pitchFamily="34" charset="0"/>
                <a:cs typeface="Times New Roman" panose="02020603050405020304" pitchFamily="18" charset="0"/>
              </a:rPr>
              <a:t>iv</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Modelling Technique:- identify any existing modelling technique or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algorithnm</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used for health cost prediction, if any</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kern="100" dirty="0">
                <a:latin typeface="Times New Roman" panose="02020603050405020304" pitchFamily="18" charset="0"/>
                <a:ea typeface="Calibri" panose="020F0502020204030204" pitchFamily="34" charset="0"/>
                <a:cs typeface="Times New Roman" panose="02020603050405020304" pitchFamily="18" charset="0"/>
              </a:rPr>
              <a:t>v</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Performances Metrices:- Specify any performance metrices or evaluation methods currently employed to assess the accuracy and effectiveness of medical insurance cost prediction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17452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09008-81F3-2A6A-1C53-D525E0E472F6}"/>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TECHNOLOGY USED IN PROJECT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BC3F53-3A9E-5F95-3FF7-EC743788CA86}"/>
              </a:ext>
            </a:extLst>
          </p:cNvPr>
          <p:cNvSpPr>
            <a:spLocks noGrp="1"/>
          </p:cNvSpPr>
          <p:nvPr>
            <p:ph idx="1"/>
          </p:nvPr>
        </p:nvSpPr>
        <p:spPr/>
        <p:txBody>
          <a:bodyPr/>
          <a:lstStyle/>
          <a:p>
            <a:r>
              <a:rPr lang="en-US" dirty="0"/>
              <a:t>There are several technologies used in data science project  which are commonly used across different stages of the project, including data </a:t>
            </a:r>
            <a:r>
              <a:rPr lang="en-US" dirty="0" err="1"/>
              <a:t>collection,pre</a:t>
            </a:r>
            <a:r>
              <a:rPr lang="en-US" dirty="0"/>
              <a:t> processing, </a:t>
            </a:r>
            <a:r>
              <a:rPr lang="en-US" dirty="0" err="1"/>
              <a:t>modelling,and</a:t>
            </a:r>
            <a:r>
              <a:rPr lang="en-US" dirty="0"/>
              <a:t>  </a:t>
            </a:r>
            <a:r>
              <a:rPr lang="en-US" dirty="0" err="1"/>
              <a:t>deployement</a:t>
            </a:r>
            <a:r>
              <a:rPr lang="en-US" dirty="0"/>
              <a:t>.</a:t>
            </a:r>
          </a:p>
          <a:p>
            <a:r>
              <a:rPr lang="en-US" dirty="0"/>
              <a:t>Here are some few technologies used </a:t>
            </a:r>
          </a:p>
          <a:p>
            <a:r>
              <a:rPr lang="en-US" dirty="0"/>
              <a:t>1]python libraries – (pandas, </a:t>
            </a:r>
            <a:r>
              <a:rPr lang="en-US" dirty="0" err="1"/>
              <a:t>Numpy</a:t>
            </a:r>
            <a:r>
              <a:rPr lang="en-US" dirty="0"/>
              <a:t>) for data manipulation and cleaning.</a:t>
            </a:r>
          </a:p>
          <a:p>
            <a:r>
              <a:rPr lang="en-US" dirty="0"/>
              <a:t>2] visualization tools – Matplotlib, seaborn for creating static and interactive plots.</a:t>
            </a:r>
            <a:endParaRPr lang="en-IN" dirty="0"/>
          </a:p>
        </p:txBody>
      </p:sp>
    </p:spTree>
    <p:extLst>
      <p:ext uri="{BB962C8B-B14F-4D97-AF65-F5344CB8AC3E}">
        <p14:creationId xmlns:p14="http://schemas.microsoft.com/office/powerpoint/2010/main" val="212229188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TM10001114[[fn=Gallery]]</Template>
  <TotalTime>394</TotalTime>
  <Words>2158</Words>
  <Application>Microsoft Office PowerPoint</Application>
  <PresentationFormat>Widescreen</PresentationFormat>
  <Paragraphs>121</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Aptos</vt:lpstr>
      <vt:lpstr>Arial</vt:lpstr>
      <vt:lpstr>Calibri</vt:lpstr>
      <vt:lpstr>Palatino Linotype</vt:lpstr>
      <vt:lpstr>Times New Roman</vt:lpstr>
      <vt:lpstr>Gallery</vt:lpstr>
      <vt:lpstr>INTRODUCTION</vt:lpstr>
      <vt:lpstr>COMPANY PROFILE AND SERVICES</vt:lpstr>
      <vt:lpstr>COMPANY SERVICES</vt:lpstr>
      <vt:lpstr>WORK DONE IN COMPANY</vt:lpstr>
      <vt:lpstr>WORK DONE IN COMPANY</vt:lpstr>
      <vt:lpstr>PROJECT TOPIC INTRODUCTION</vt:lpstr>
      <vt:lpstr>ROLE IN PROJECT</vt:lpstr>
      <vt:lpstr>ROLE IN PROJECT</vt:lpstr>
      <vt:lpstr>TECHNOLOGY USED IN PROJECT</vt:lpstr>
      <vt:lpstr>TECHNOLOGY USED IN PROJECT</vt:lpstr>
      <vt:lpstr>WHAT I HAVE LEARN FROM THESE SIX MONTH OF INTERNSHIP ??</vt:lpstr>
      <vt:lpstr>WHAT I HAVE LEARNED FROM THESE SIX MONTHS OF INTERNSHIP ??</vt:lpstr>
      <vt:lpstr>EXISTING SYSTEM</vt:lpstr>
      <vt:lpstr>REQUIREMENT</vt:lpstr>
      <vt:lpstr>REQUIREMENT</vt:lpstr>
      <vt:lpstr>FLOWCHART</vt:lpstr>
      <vt:lpstr>FLOWCHART</vt:lpstr>
      <vt:lpstr>I/O SCREEN WITH REPORT</vt:lpstr>
      <vt:lpstr>I/O INPUT SCREEN</vt:lpstr>
      <vt:lpstr>I/O INPUT SCREEN</vt:lpstr>
      <vt:lpstr>I/O INPUT SCREEN</vt:lpstr>
      <vt:lpstr>I/O INPUT SCREEN</vt:lpstr>
      <vt:lpstr>I/O INPUT SCREEN</vt:lpstr>
      <vt:lpstr>I/O INPUT SCREEN</vt:lpstr>
      <vt:lpstr>I/O INPUT SCREEN</vt:lpstr>
      <vt:lpstr>I/O INPUT SCREEN</vt:lpstr>
      <vt:lpstr>I/O INPUT SCREEN</vt:lpstr>
      <vt:lpstr>I/O INPUT SCREEN</vt:lpstr>
      <vt:lpstr>I/O OUTPUT SCREEN</vt:lpstr>
      <vt:lpstr>CHALLENGES I FACED DURING INTERNSHIP</vt:lpstr>
      <vt:lpstr>LIMITATION &amp; DRAWBACKS</vt:lpstr>
      <vt:lpstr>REFERENCES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Sanket Kothawale</dc:creator>
  <cp:lastModifiedBy>Sanket Kothawale</cp:lastModifiedBy>
  <cp:revision>5</cp:revision>
  <dcterms:created xsi:type="dcterms:W3CDTF">2024-05-17T09:27:25Z</dcterms:created>
  <dcterms:modified xsi:type="dcterms:W3CDTF">2024-05-25T07:10:48Z</dcterms:modified>
</cp:coreProperties>
</file>