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1" r:id="rId3"/>
    <p:sldId id="257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81" r:id="rId13"/>
    <p:sldId id="282" r:id="rId14"/>
    <p:sldId id="270" r:id="rId15"/>
    <p:sldId id="272" r:id="rId16"/>
    <p:sldId id="287" r:id="rId17"/>
    <p:sldId id="288" r:id="rId18"/>
    <p:sldId id="289" r:id="rId19"/>
    <p:sldId id="273" r:id="rId20"/>
    <p:sldId id="275" r:id="rId21"/>
    <p:sldId id="280" r:id="rId22"/>
    <p:sldId id="286" r:id="rId23"/>
    <p:sldId id="284" r:id="rId24"/>
    <p:sldId id="283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7E2"/>
    <a:srgbClr val="ECF5FE"/>
    <a:srgbClr val="7EE2F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A76AB-F1DD-49A8-B6BA-5E1FB320271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AF2C0D-BE4C-4791-8624-70966474569B}">
      <dgm:prSet phldrT="[Text]"/>
      <dgm:spPr/>
      <dgm:t>
        <a:bodyPr/>
        <a:lstStyle/>
        <a:p>
          <a:endParaRPr lang="en-US" dirty="0"/>
        </a:p>
      </dgm:t>
    </dgm:pt>
    <dgm:pt modelId="{AD66D4A1-4B7A-48AA-97A6-03ACB15F55DC}" type="parTrans" cxnId="{933BBACC-34D3-4F4C-9C78-5DDBF76DD483}">
      <dgm:prSet/>
      <dgm:spPr/>
      <dgm:t>
        <a:bodyPr/>
        <a:lstStyle/>
        <a:p>
          <a:endParaRPr lang="en-US"/>
        </a:p>
      </dgm:t>
    </dgm:pt>
    <dgm:pt modelId="{DFEB2EA0-A553-4777-8DDF-124E995CFE1F}" type="sibTrans" cxnId="{933BBACC-34D3-4F4C-9C78-5DDBF76DD483}">
      <dgm:prSet/>
      <dgm:spPr/>
      <dgm:t>
        <a:bodyPr/>
        <a:lstStyle/>
        <a:p>
          <a:endParaRPr lang="en-US"/>
        </a:p>
      </dgm:t>
    </dgm:pt>
    <dgm:pt modelId="{55C4CF75-59B9-4256-81DC-89597B9F731F}">
      <dgm:prSet phldrT="[Text]"/>
      <dgm:spPr/>
      <dgm:t>
        <a:bodyPr/>
        <a:lstStyle/>
        <a:p>
          <a:r>
            <a:rPr lang="en-US" dirty="0" smtClean="0"/>
            <a:t>Find the most popular and trending apps</a:t>
          </a:r>
          <a:endParaRPr lang="en-US" dirty="0"/>
        </a:p>
      </dgm:t>
    </dgm:pt>
    <dgm:pt modelId="{61C55E06-C778-4D9B-8E95-9B3D89508F46}" type="parTrans" cxnId="{036140EB-14E8-47CC-837A-A2D246DE7209}">
      <dgm:prSet/>
      <dgm:spPr/>
      <dgm:t>
        <a:bodyPr/>
        <a:lstStyle/>
        <a:p>
          <a:endParaRPr lang="en-US"/>
        </a:p>
      </dgm:t>
    </dgm:pt>
    <dgm:pt modelId="{5DF0713F-3878-481F-B011-66A84DC5CDF6}" type="sibTrans" cxnId="{036140EB-14E8-47CC-837A-A2D246DE7209}">
      <dgm:prSet/>
      <dgm:spPr/>
      <dgm:t>
        <a:bodyPr/>
        <a:lstStyle/>
        <a:p>
          <a:endParaRPr lang="en-US"/>
        </a:p>
      </dgm:t>
    </dgm:pt>
    <dgm:pt modelId="{FAC4D72C-38DD-45CA-B361-856C38A7D93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1F19645-CB04-4329-BB1C-CB9EAF2225DB}" type="parTrans" cxnId="{64B01D0B-A62B-4904-BAAF-2BC65E4543AD}">
      <dgm:prSet/>
      <dgm:spPr/>
      <dgm:t>
        <a:bodyPr/>
        <a:lstStyle/>
        <a:p>
          <a:endParaRPr lang="en-US"/>
        </a:p>
      </dgm:t>
    </dgm:pt>
    <dgm:pt modelId="{9D1735A5-C849-42E6-B921-750A7D037559}" type="sibTrans" cxnId="{64B01D0B-A62B-4904-BAAF-2BC65E4543AD}">
      <dgm:prSet/>
      <dgm:spPr/>
      <dgm:t>
        <a:bodyPr/>
        <a:lstStyle/>
        <a:p>
          <a:endParaRPr lang="en-US"/>
        </a:p>
      </dgm:t>
    </dgm:pt>
    <dgm:pt modelId="{348DC2E3-D8A6-4E89-8F0A-B9A97C86E75D}">
      <dgm:prSet phldrT="[Text]"/>
      <dgm:spPr/>
      <dgm:t>
        <a:bodyPr/>
        <a:lstStyle/>
        <a:p>
          <a:r>
            <a:rPr lang="en-US" dirty="0" err="1" smtClean="0"/>
            <a:t>Analyse</a:t>
          </a:r>
          <a:r>
            <a:rPr lang="en-US" dirty="0" smtClean="0"/>
            <a:t> the Reviews, Rating, Sentiments of people towards various apps .</a:t>
          </a:r>
          <a:endParaRPr lang="en-US" dirty="0"/>
        </a:p>
      </dgm:t>
    </dgm:pt>
    <dgm:pt modelId="{64EE9773-89EC-48B0-B5D5-8EACC254CDFB}" type="parTrans" cxnId="{ABF06CBA-6290-4614-8643-DF00BF83C66A}">
      <dgm:prSet/>
      <dgm:spPr/>
      <dgm:t>
        <a:bodyPr/>
        <a:lstStyle/>
        <a:p>
          <a:endParaRPr lang="en-US"/>
        </a:p>
      </dgm:t>
    </dgm:pt>
    <dgm:pt modelId="{FD2B02DC-D3AF-468D-A28E-9DED3A234A22}" type="sibTrans" cxnId="{ABF06CBA-6290-4614-8643-DF00BF83C66A}">
      <dgm:prSet/>
      <dgm:spPr/>
      <dgm:t>
        <a:bodyPr/>
        <a:lstStyle/>
        <a:p>
          <a:endParaRPr lang="en-US"/>
        </a:p>
      </dgm:t>
    </dgm:pt>
    <dgm:pt modelId="{B95183A3-2298-46D8-BBB4-257A35865248}">
      <dgm:prSet phldrT="[Text]"/>
      <dgm:spPr/>
      <dgm:t>
        <a:bodyPr/>
        <a:lstStyle/>
        <a:p>
          <a:r>
            <a:rPr lang="en-US" dirty="0" smtClean="0"/>
            <a:t>Find how small changes or update impacts on app performance</a:t>
          </a:r>
          <a:endParaRPr lang="en-US" dirty="0"/>
        </a:p>
      </dgm:t>
    </dgm:pt>
    <dgm:pt modelId="{D1AECB5D-0B1A-477E-B3AC-BD990A81EBF6}" type="sibTrans" cxnId="{E3FD4110-ABD9-4FDC-8A1D-F6F4496CA784}">
      <dgm:prSet/>
      <dgm:spPr/>
      <dgm:t>
        <a:bodyPr/>
        <a:lstStyle/>
        <a:p>
          <a:endParaRPr lang="en-US"/>
        </a:p>
      </dgm:t>
    </dgm:pt>
    <dgm:pt modelId="{B1C925A7-65B6-4276-9805-A27F5BD520F0}" type="parTrans" cxnId="{E3FD4110-ABD9-4FDC-8A1D-F6F4496CA784}">
      <dgm:prSet/>
      <dgm:spPr/>
      <dgm:t>
        <a:bodyPr/>
        <a:lstStyle/>
        <a:p>
          <a:endParaRPr lang="en-US"/>
        </a:p>
      </dgm:t>
    </dgm:pt>
    <dgm:pt modelId="{329E36EE-374D-46B0-8483-34592E96049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84DFEBD-B387-4A20-A617-7596AA131F6F}" type="sibTrans" cxnId="{72DF2F18-17FF-4BB5-97FF-BE619B7F1C8A}">
      <dgm:prSet/>
      <dgm:spPr/>
      <dgm:t>
        <a:bodyPr/>
        <a:lstStyle/>
        <a:p>
          <a:endParaRPr lang="en-US"/>
        </a:p>
      </dgm:t>
    </dgm:pt>
    <dgm:pt modelId="{E86BF40C-983A-4731-B977-CFEE9F41A6CE}" type="parTrans" cxnId="{72DF2F18-17FF-4BB5-97FF-BE619B7F1C8A}">
      <dgm:prSet/>
      <dgm:spPr/>
      <dgm:t>
        <a:bodyPr/>
        <a:lstStyle/>
        <a:p>
          <a:endParaRPr lang="en-US"/>
        </a:p>
      </dgm:t>
    </dgm:pt>
    <dgm:pt modelId="{9FB1445A-C069-412B-AF5F-132D566C3A3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095C0CA-9CB0-48A8-835B-FE24670EEBDF}" type="parTrans" cxnId="{5A209D32-02BE-4204-B812-EF9DBF5AC99E}">
      <dgm:prSet/>
      <dgm:spPr/>
    </dgm:pt>
    <dgm:pt modelId="{C1259A8C-D771-4D39-A34C-618D7BB25631}" type="sibTrans" cxnId="{5A209D32-02BE-4204-B812-EF9DBF5AC99E}">
      <dgm:prSet/>
      <dgm:spPr/>
    </dgm:pt>
    <dgm:pt modelId="{53C471A5-8141-4EC7-92BE-B67A8FBFBB6F}">
      <dgm:prSet/>
      <dgm:spPr/>
      <dgm:t>
        <a:bodyPr/>
        <a:lstStyle/>
        <a:p>
          <a:r>
            <a:rPr lang="en-US" dirty="0" smtClean="0"/>
            <a:t>Understanding Consumer </a:t>
          </a:r>
          <a:r>
            <a:rPr lang="en-US" dirty="0" err="1" smtClean="0"/>
            <a:t>behaviour</a:t>
          </a:r>
          <a:r>
            <a:rPr lang="en-US" dirty="0" smtClean="0"/>
            <a:t> and demand ,how they react with different genres of Google </a:t>
          </a:r>
          <a:r>
            <a:rPr lang="en-US" dirty="0" err="1" smtClean="0"/>
            <a:t>Playstore</a:t>
          </a:r>
          <a:r>
            <a:rPr lang="en-US" dirty="0" smtClean="0"/>
            <a:t> Apps</a:t>
          </a:r>
          <a:endParaRPr lang="en-US" dirty="0"/>
        </a:p>
      </dgm:t>
    </dgm:pt>
    <dgm:pt modelId="{7257CF3E-9534-493B-816C-D49490DE77D8}" type="parTrans" cxnId="{C2432DF8-2373-45DA-AC64-B01C868187EE}">
      <dgm:prSet/>
      <dgm:spPr/>
    </dgm:pt>
    <dgm:pt modelId="{71BC1E38-1016-4DCA-AD2D-4DD1C65ED3FD}" type="sibTrans" cxnId="{C2432DF8-2373-45DA-AC64-B01C868187EE}">
      <dgm:prSet/>
      <dgm:spPr/>
    </dgm:pt>
    <dgm:pt modelId="{192399A5-BA96-4A2F-B4A3-87FE33738338}" type="pres">
      <dgm:prSet presAssocID="{045A76AB-F1DD-49A8-B6BA-5E1FB320271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A4928-CB2D-48A9-8AF1-CF266506BB42}" type="pres">
      <dgm:prSet presAssocID="{A2AF2C0D-BE4C-4791-8624-70966474569B}" presName="composite" presStyleCnt="0"/>
      <dgm:spPr/>
    </dgm:pt>
    <dgm:pt modelId="{FCCBDBCD-01CD-43D3-AFEE-C14265B36965}" type="pres">
      <dgm:prSet presAssocID="{A2AF2C0D-BE4C-4791-8624-70966474569B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0B9B4-A305-403B-9A24-D1410A3135AF}" type="pres">
      <dgm:prSet presAssocID="{A2AF2C0D-BE4C-4791-8624-70966474569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56291-64EC-4D61-B463-1EDD14F04E85}" type="pres">
      <dgm:prSet presAssocID="{DFEB2EA0-A553-4777-8DDF-124E995CFE1F}" presName="sp" presStyleCnt="0"/>
      <dgm:spPr/>
    </dgm:pt>
    <dgm:pt modelId="{66EEC2DC-2AA5-4601-8A54-D6ECA137D69F}" type="pres">
      <dgm:prSet presAssocID="{329E36EE-374D-46B0-8483-34592E96049B}" presName="composite" presStyleCnt="0"/>
      <dgm:spPr/>
    </dgm:pt>
    <dgm:pt modelId="{2E774F3B-548C-4119-9E2E-A9C7616E5083}" type="pres">
      <dgm:prSet presAssocID="{329E36EE-374D-46B0-8483-34592E96049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E627A-18AD-46D1-BE21-004159ACDD82}" type="pres">
      <dgm:prSet presAssocID="{329E36EE-374D-46B0-8483-34592E96049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70405-B520-4D73-A21D-17C9759BA576}" type="pres">
      <dgm:prSet presAssocID="{F84DFEBD-B387-4A20-A617-7596AA131F6F}" presName="sp" presStyleCnt="0"/>
      <dgm:spPr/>
    </dgm:pt>
    <dgm:pt modelId="{05778542-7497-4232-91BC-B4B11AE5F29E}" type="pres">
      <dgm:prSet presAssocID="{FAC4D72C-38DD-45CA-B361-856C38A7D932}" presName="composite" presStyleCnt="0"/>
      <dgm:spPr/>
    </dgm:pt>
    <dgm:pt modelId="{5909C107-89FB-484D-9F19-4EEFEC401334}" type="pres">
      <dgm:prSet presAssocID="{FAC4D72C-38DD-45CA-B361-856C38A7D93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01E45-F2C7-45E3-A15F-85FD44959DB1}" type="pres">
      <dgm:prSet presAssocID="{FAC4D72C-38DD-45CA-B361-856C38A7D93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12BDC-9CC3-45C7-BC78-D073A451745C}" type="pres">
      <dgm:prSet presAssocID="{9D1735A5-C849-42E6-B921-750A7D037559}" presName="sp" presStyleCnt="0"/>
      <dgm:spPr/>
    </dgm:pt>
    <dgm:pt modelId="{ED4CD90D-D0FA-460A-86A5-5514A61933C2}" type="pres">
      <dgm:prSet presAssocID="{9FB1445A-C069-412B-AF5F-132D566C3A33}" presName="composite" presStyleCnt="0"/>
      <dgm:spPr/>
    </dgm:pt>
    <dgm:pt modelId="{9AD86E7F-0064-4973-8DC9-685EBB2709CF}" type="pres">
      <dgm:prSet presAssocID="{9FB1445A-C069-412B-AF5F-132D566C3A3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8D5440-CFE6-4843-AACE-8A2D06957684}" type="pres">
      <dgm:prSet presAssocID="{9FB1445A-C069-412B-AF5F-132D566C3A3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551F63-3483-46C5-ACC0-156D41448874}" type="presOf" srcId="{FAC4D72C-38DD-45CA-B361-856C38A7D932}" destId="{5909C107-89FB-484D-9F19-4EEFEC401334}" srcOrd="0" destOrd="0" presId="urn:microsoft.com/office/officeart/2005/8/layout/chevron2"/>
    <dgm:cxn modelId="{8FE1C9B7-ED0A-4507-AC9B-207449F86AEF}" type="presOf" srcId="{55C4CF75-59B9-4256-81DC-89597B9F731F}" destId="{B730B9B4-A305-403B-9A24-D1410A3135AF}" srcOrd="0" destOrd="0" presId="urn:microsoft.com/office/officeart/2005/8/layout/chevron2"/>
    <dgm:cxn modelId="{036140EB-14E8-47CC-837A-A2D246DE7209}" srcId="{A2AF2C0D-BE4C-4791-8624-70966474569B}" destId="{55C4CF75-59B9-4256-81DC-89597B9F731F}" srcOrd="0" destOrd="0" parTransId="{61C55E06-C778-4D9B-8E95-9B3D89508F46}" sibTransId="{5DF0713F-3878-481F-B011-66A84DC5CDF6}"/>
    <dgm:cxn modelId="{C2432DF8-2373-45DA-AC64-B01C868187EE}" srcId="{9FB1445A-C069-412B-AF5F-132D566C3A33}" destId="{53C471A5-8141-4EC7-92BE-B67A8FBFBB6F}" srcOrd="0" destOrd="0" parTransId="{7257CF3E-9534-493B-816C-D49490DE77D8}" sibTransId="{71BC1E38-1016-4DCA-AD2D-4DD1C65ED3FD}"/>
    <dgm:cxn modelId="{0EAD1DC2-9948-4493-BED7-79929C634A48}" type="presOf" srcId="{329E36EE-374D-46B0-8483-34592E96049B}" destId="{2E774F3B-548C-4119-9E2E-A9C7616E5083}" srcOrd="0" destOrd="0" presId="urn:microsoft.com/office/officeart/2005/8/layout/chevron2"/>
    <dgm:cxn modelId="{87EA9540-0FAC-4308-91AB-03413D549ECC}" type="presOf" srcId="{A2AF2C0D-BE4C-4791-8624-70966474569B}" destId="{FCCBDBCD-01CD-43D3-AFEE-C14265B36965}" srcOrd="0" destOrd="0" presId="urn:microsoft.com/office/officeart/2005/8/layout/chevron2"/>
    <dgm:cxn modelId="{453CE5B1-85E2-4A55-90EB-ED76C9D139F0}" type="presOf" srcId="{348DC2E3-D8A6-4E89-8F0A-B9A97C86E75D}" destId="{D9001E45-F2C7-45E3-A15F-85FD44959DB1}" srcOrd="0" destOrd="0" presId="urn:microsoft.com/office/officeart/2005/8/layout/chevron2"/>
    <dgm:cxn modelId="{72DF2F18-17FF-4BB5-97FF-BE619B7F1C8A}" srcId="{045A76AB-F1DD-49A8-B6BA-5E1FB3202714}" destId="{329E36EE-374D-46B0-8483-34592E96049B}" srcOrd="1" destOrd="0" parTransId="{E86BF40C-983A-4731-B977-CFEE9F41A6CE}" sibTransId="{F84DFEBD-B387-4A20-A617-7596AA131F6F}"/>
    <dgm:cxn modelId="{933BBACC-34D3-4F4C-9C78-5DDBF76DD483}" srcId="{045A76AB-F1DD-49A8-B6BA-5E1FB3202714}" destId="{A2AF2C0D-BE4C-4791-8624-70966474569B}" srcOrd="0" destOrd="0" parTransId="{AD66D4A1-4B7A-48AA-97A6-03ACB15F55DC}" sibTransId="{DFEB2EA0-A553-4777-8DDF-124E995CFE1F}"/>
    <dgm:cxn modelId="{64B01D0B-A62B-4904-BAAF-2BC65E4543AD}" srcId="{045A76AB-F1DD-49A8-B6BA-5E1FB3202714}" destId="{FAC4D72C-38DD-45CA-B361-856C38A7D932}" srcOrd="2" destOrd="0" parTransId="{11F19645-CB04-4329-BB1C-CB9EAF2225DB}" sibTransId="{9D1735A5-C849-42E6-B921-750A7D037559}"/>
    <dgm:cxn modelId="{5A209D32-02BE-4204-B812-EF9DBF5AC99E}" srcId="{045A76AB-F1DD-49A8-B6BA-5E1FB3202714}" destId="{9FB1445A-C069-412B-AF5F-132D566C3A33}" srcOrd="3" destOrd="0" parTransId="{1095C0CA-9CB0-48A8-835B-FE24670EEBDF}" sibTransId="{C1259A8C-D771-4D39-A34C-618D7BB25631}"/>
    <dgm:cxn modelId="{CCB3F7DB-6E95-45CC-A1B3-B75307D6D891}" type="presOf" srcId="{53C471A5-8141-4EC7-92BE-B67A8FBFBB6F}" destId="{B18D5440-CFE6-4843-AACE-8A2D06957684}" srcOrd="0" destOrd="0" presId="urn:microsoft.com/office/officeart/2005/8/layout/chevron2"/>
    <dgm:cxn modelId="{C287731F-95C8-4184-B800-952C29158A36}" type="presOf" srcId="{9FB1445A-C069-412B-AF5F-132D566C3A33}" destId="{9AD86E7F-0064-4973-8DC9-685EBB2709CF}" srcOrd="0" destOrd="0" presId="urn:microsoft.com/office/officeart/2005/8/layout/chevron2"/>
    <dgm:cxn modelId="{86B40FF2-21EB-47B3-B819-8494B2036EE9}" type="presOf" srcId="{B95183A3-2298-46D8-BBB4-257A35865248}" destId="{3C3E627A-18AD-46D1-BE21-004159ACDD82}" srcOrd="0" destOrd="0" presId="urn:microsoft.com/office/officeart/2005/8/layout/chevron2"/>
    <dgm:cxn modelId="{E3FD4110-ABD9-4FDC-8A1D-F6F4496CA784}" srcId="{329E36EE-374D-46B0-8483-34592E96049B}" destId="{B95183A3-2298-46D8-BBB4-257A35865248}" srcOrd="0" destOrd="0" parTransId="{B1C925A7-65B6-4276-9805-A27F5BD520F0}" sibTransId="{D1AECB5D-0B1A-477E-B3AC-BD990A81EBF6}"/>
    <dgm:cxn modelId="{430C198D-0631-48AA-B753-22ACD77A872C}" type="presOf" srcId="{045A76AB-F1DD-49A8-B6BA-5E1FB3202714}" destId="{192399A5-BA96-4A2F-B4A3-87FE33738338}" srcOrd="0" destOrd="0" presId="urn:microsoft.com/office/officeart/2005/8/layout/chevron2"/>
    <dgm:cxn modelId="{ABF06CBA-6290-4614-8643-DF00BF83C66A}" srcId="{FAC4D72C-38DD-45CA-B361-856C38A7D932}" destId="{348DC2E3-D8A6-4E89-8F0A-B9A97C86E75D}" srcOrd="0" destOrd="0" parTransId="{64EE9773-89EC-48B0-B5D5-8EACC254CDFB}" sibTransId="{FD2B02DC-D3AF-468D-A28E-9DED3A234A22}"/>
    <dgm:cxn modelId="{657A57D1-19FB-40F5-B20F-C3536C787E4C}" type="presParOf" srcId="{192399A5-BA96-4A2F-B4A3-87FE33738338}" destId="{BC9A4928-CB2D-48A9-8AF1-CF266506BB42}" srcOrd="0" destOrd="0" presId="urn:microsoft.com/office/officeart/2005/8/layout/chevron2"/>
    <dgm:cxn modelId="{0DB7CE7F-969B-4467-B74B-1929EB5FBF65}" type="presParOf" srcId="{BC9A4928-CB2D-48A9-8AF1-CF266506BB42}" destId="{FCCBDBCD-01CD-43D3-AFEE-C14265B36965}" srcOrd="0" destOrd="0" presId="urn:microsoft.com/office/officeart/2005/8/layout/chevron2"/>
    <dgm:cxn modelId="{D756D2D3-C47B-449D-B785-E16CDA40E47B}" type="presParOf" srcId="{BC9A4928-CB2D-48A9-8AF1-CF266506BB42}" destId="{B730B9B4-A305-403B-9A24-D1410A3135AF}" srcOrd="1" destOrd="0" presId="urn:microsoft.com/office/officeart/2005/8/layout/chevron2"/>
    <dgm:cxn modelId="{69775742-AE1D-4BC7-82F1-959C9C357FB8}" type="presParOf" srcId="{192399A5-BA96-4A2F-B4A3-87FE33738338}" destId="{66056291-64EC-4D61-B463-1EDD14F04E85}" srcOrd="1" destOrd="0" presId="urn:microsoft.com/office/officeart/2005/8/layout/chevron2"/>
    <dgm:cxn modelId="{DE88DCB5-D959-4C63-BFC7-B19CCBEB8A98}" type="presParOf" srcId="{192399A5-BA96-4A2F-B4A3-87FE33738338}" destId="{66EEC2DC-2AA5-4601-8A54-D6ECA137D69F}" srcOrd="2" destOrd="0" presId="urn:microsoft.com/office/officeart/2005/8/layout/chevron2"/>
    <dgm:cxn modelId="{FF56D5F3-D6AD-4368-B73A-9D8C6EA13B60}" type="presParOf" srcId="{66EEC2DC-2AA5-4601-8A54-D6ECA137D69F}" destId="{2E774F3B-548C-4119-9E2E-A9C7616E5083}" srcOrd="0" destOrd="0" presId="urn:microsoft.com/office/officeart/2005/8/layout/chevron2"/>
    <dgm:cxn modelId="{CDFFD913-60F8-4633-B538-36FF7B59E598}" type="presParOf" srcId="{66EEC2DC-2AA5-4601-8A54-D6ECA137D69F}" destId="{3C3E627A-18AD-46D1-BE21-004159ACDD82}" srcOrd="1" destOrd="0" presId="urn:microsoft.com/office/officeart/2005/8/layout/chevron2"/>
    <dgm:cxn modelId="{6D26D1F9-E5BD-4427-B225-657109044F25}" type="presParOf" srcId="{192399A5-BA96-4A2F-B4A3-87FE33738338}" destId="{45C70405-B520-4D73-A21D-17C9759BA576}" srcOrd="3" destOrd="0" presId="urn:microsoft.com/office/officeart/2005/8/layout/chevron2"/>
    <dgm:cxn modelId="{8B92D3D4-409E-4CE2-9A65-19D041139C63}" type="presParOf" srcId="{192399A5-BA96-4A2F-B4A3-87FE33738338}" destId="{05778542-7497-4232-91BC-B4B11AE5F29E}" srcOrd="4" destOrd="0" presId="urn:microsoft.com/office/officeart/2005/8/layout/chevron2"/>
    <dgm:cxn modelId="{F28D4BA3-AC99-4A0E-A9FE-AE9B36E7E21F}" type="presParOf" srcId="{05778542-7497-4232-91BC-B4B11AE5F29E}" destId="{5909C107-89FB-484D-9F19-4EEFEC401334}" srcOrd="0" destOrd="0" presId="urn:microsoft.com/office/officeart/2005/8/layout/chevron2"/>
    <dgm:cxn modelId="{1511293F-02C6-4872-91BD-2219E5E87126}" type="presParOf" srcId="{05778542-7497-4232-91BC-B4B11AE5F29E}" destId="{D9001E45-F2C7-45E3-A15F-85FD44959DB1}" srcOrd="1" destOrd="0" presId="urn:microsoft.com/office/officeart/2005/8/layout/chevron2"/>
    <dgm:cxn modelId="{77728D1A-85F3-422B-89C8-BCF8949BA3CF}" type="presParOf" srcId="{192399A5-BA96-4A2F-B4A3-87FE33738338}" destId="{4A612BDC-9CC3-45C7-BC78-D073A451745C}" srcOrd="5" destOrd="0" presId="urn:microsoft.com/office/officeart/2005/8/layout/chevron2"/>
    <dgm:cxn modelId="{F3F6A7D4-C634-403E-A7DE-A5DBC9C4B701}" type="presParOf" srcId="{192399A5-BA96-4A2F-B4A3-87FE33738338}" destId="{ED4CD90D-D0FA-460A-86A5-5514A61933C2}" srcOrd="6" destOrd="0" presId="urn:microsoft.com/office/officeart/2005/8/layout/chevron2"/>
    <dgm:cxn modelId="{67421331-B736-4CD6-AED8-BCA57DC5C632}" type="presParOf" srcId="{ED4CD90D-D0FA-460A-86A5-5514A61933C2}" destId="{9AD86E7F-0064-4973-8DC9-685EBB2709CF}" srcOrd="0" destOrd="0" presId="urn:microsoft.com/office/officeart/2005/8/layout/chevron2"/>
    <dgm:cxn modelId="{30B87074-8D83-421B-8B6B-D24C58427CEA}" type="presParOf" srcId="{ED4CD90D-D0FA-460A-86A5-5514A61933C2}" destId="{B18D5440-CFE6-4843-AACE-8A2D06957684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FFE67-689A-46E3-9F9B-EF8C943CCF26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FFE67-689A-46E3-9F9B-EF8C943CCF26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FFE67-689A-46E3-9F9B-EF8C943CCF26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FFE67-689A-46E3-9F9B-EF8C943CCF26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FFE67-689A-46E3-9F9B-EF8C943CCF26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FFE67-689A-46E3-9F9B-EF8C943CCF26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FFE67-689A-46E3-9F9B-EF8C943CCF26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FFE67-689A-46E3-9F9B-EF8C943CCF26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FFE67-689A-46E3-9F9B-EF8C943CCF26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FFE67-689A-46E3-9F9B-EF8C943CCF26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FFE67-689A-46E3-9F9B-EF8C943CCF26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98FFE67-689A-46E3-9F9B-EF8C943CCF26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wipe dir="r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714936" cy="2301240"/>
          </a:xfrm>
        </p:spPr>
        <p:txBody>
          <a:bodyPr/>
          <a:lstStyle/>
          <a:p>
            <a:pPr algn="ctr"/>
            <a:r>
              <a:rPr lang="en-US" dirty="0" smtClean="0"/>
              <a:t>P</a:t>
            </a:r>
            <a:r>
              <a:rPr smtClean="0"/>
              <a:t>lay  store app reviwew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Capstone project  1</a:t>
            </a:r>
            <a:endParaRPr lang="en-US" sz="4000" b="1" dirty="0"/>
          </a:p>
        </p:txBody>
      </p:sp>
      <p:pic>
        <p:nvPicPr>
          <p:cNvPr id="4" name="Picture 3" descr="photo_2022-09-25_10-07-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6172200" y="2743200"/>
            <a:ext cx="2687409" cy="19049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2.User Reviews data: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 smtClean="0">
                <a:solidFill>
                  <a:srgbClr val="00B0F0"/>
                </a:solidFill>
              </a:rPr>
              <a:t>App</a:t>
            </a:r>
            <a:r>
              <a:rPr lang="en-US" sz="2400" dirty="0" smtClean="0"/>
              <a:t>:  An app name</a:t>
            </a:r>
          </a:p>
          <a:p>
            <a:pPr>
              <a:buFont typeface="Arial" charset="0"/>
              <a:buChar char="•"/>
            </a:pPr>
            <a:r>
              <a:rPr lang="en-US" sz="2400" b="1" dirty="0" smtClean="0">
                <a:solidFill>
                  <a:srgbClr val="00B0F0"/>
                </a:solidFill>
              </a:rPr>
              <a:t>Sentiments</a:t>
            </a:r>
            <a:r>
              <a:rPr lang="en-US" sz="2400" dirty="0" smtClean="0"/>
              <a:t>:  Sentiment given to  an apps by consumer</a:t>
            </a:r>
          </a:p>
          <a:p>
            <a:pPr>
              <a:buFont typeface="Arial" charset="0"/>
              <a:buChar char="•"/>
            </a:pPr>
            <a:r>
              <a:rPr lang="en-US" sz="2400" b="1" dirty="0" smtClean="0">
                <a:solidFill>
                  <a:srgbClr val="00B0F0"/>
                </a:solidFill>
              </a:rPr>
              <a:t>Sentiment polarity</a:t>
            </a:r>
            <a:r>
              <a:rPr lang="en-US" sz="2400" dirty="0" smtClean="0"/>
              <a:t>:  The polarity of sentiments measures how negative and positive the context is.</a:t>
            </a:r>
          </a:p>
          <a:p>
            <a:pPr>
              <a:buFont typeface="Arial" charset="0"/>
              <a:buChar char="•"/>
            </a:pPr>
            <a:r>
              <a:rPr lang="en-US" sz="2400" b="1" dirty="0" smtClean="0">
                <a:solidFill>
                  <a:srgbClr val="00B0F0"/>
                </a:solidFill>
              </a:rPr>
              <a:t>Sentiment subjectivity:  </a:t>
            </a:r>
            <a:r>
              <a:rPr lang="en-US" sz="2400" dirty="0" smtClean="0"/>
              <a:t>The subjectivity of sentiment is how likely that sentiment is to be based on data or factual information.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cleaning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is the most </a:t>
            </a:r>
            <a:r>
              <a:rPr lang="en-US" sz="2000" dirty="0" err="1" smtClean="0"/>
              <a:t>importent</a:t>
            </a:r>
            <a:r>
              <a:rPr lang="en-US" sz="2000" dirty="0" smtClean="0"/>
              <a:t> part of </a:t>
            </a:r>
            <a:r>
              <a:rPr lang="en-US" sz="2000" dirty="0" err="1" smtClean="0"/>
              <a:t>project.Validate</a:t>
            </a:r>
            <a:r>
              <a:rPr lang="en-US" sz="2000" dirty="0" smtClean="0"/>
              <a:t> and cleanse the data is the essential for eliminating inaccurate data and completing gaps. Here are several key duties </a:t>
            </a:r>
          </a:p>
          <a:p>
            <a:r>
              <a:rPr lang="en-US" sz="2000" dirty="0" smtClean="0"/>
              <a:t>deleting unnecessary data completing blank values. </a:t>
            </a:r>
          </a:p>
          <a:p>
            <a:r>
              <a:rPr lang="en-US" sz="2000" dirty="0" smtClean="0"/>
              <a:t>For a given application, a dataset might contain duplicate values we need to remove it.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Data cleaning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Data cleaning step: </a:t>
            </a:r>
          </a:p>
          <a:p>
            <a:pPr>
              <a:buNone/>
            </a:pPr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Removing unwanted value</a:t>
            </a:r>
            <a:r>
              <a:rPr lang="en-US" sz="2000" dirty="0" smtClean="0"/>
              <a:t>: Removal of duplicate / invalid values.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Handling missing values: </a:t>
            </a:r>
            <a:r>
              <a:rPr lang="en-US" sz="2000" dirty="0" smtClean="0"/>
              <a:t> dealing with missing values in our data base.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Filtering Unwanted outliers</a:t>
            </a:r>
            <a:r>
              <a:rPr lang="en-US" sz="2000" dirty="0" smtClean="0"/>
              <a:t>: Removing incorrect or unwanted outliers.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Data Analysis &amp; visualization</a:t>
            </a: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Height number of apps in different category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From the above </a:t>
            </a:r>
            <a:r>
              <a:rPr lang="en-US" sz="2000" dirty="0" err="1" smtClean="0"/>
              <a:t>graph,we</a:t>
            </a:r>
            <a:r>
              <a:rPr lang="en-US" sz="2000" dirty="0" smtClean="0"/>
              <a:t> can conclude that Family category has highest number of apps in </a:t>
            </a:r>
            <a:r>
              <a:rPr lang="en-US" sz="2000" dirty="0" err="1" smtClean="0"/>
              <a:t>playstore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Also top 5 category, which has the large number of apps in </a:t>
            </a:r>
            <a:r>
              <a:rPr lang="en-US" sz="2000" dirty="0" err="1" smtClean="0"/>
              <a:t>playstore</a:t>
            </a:r>
            <a:r>
              <a:rPr lang="en-US" sz="2000" dirty="0" smtClean="0"/>
              <a:t> are </a:t>
            </a:r>
            <a:r>
              <a:rPr lang="en-US" sz="2000" dirty="0" err="1" smtClean="0"/>
              <a:t>Family,Game,Tools,Business</a:t>
            </a:r>
            <a:r>
              <a:rPr lang="en-US" sz="2000" dirty="0" smtClean="0"/>
              <a:t>,   Medical</a:t>
            </a:r>
          </a:p>
          <a:p>
            <a:r>
              <a:rPr lang="en-US" sz="2000" dirty="0" smtClean="0"/>
              <a:t>Family which category has maximum apps in play store more than 1950</a:t>
            </a:r>
            <a:endParaRPr lang="en-US" sz="2000" dirty="0"/>
          </a:p>
        </p:txBody>
      </p:sp>
      <p:pic>
        <p:nvPicPr>
          <p:cNvPr id="6" name="Content Placeholder 5" descr="photo_2022-09-25_10-07-33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6850" y="1371600"/>
            <a:ext cx="3657600" cy="4572000"/>
          </a:xfrm>
        </p:spPr>
      </p:pic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Analysis &amp; visualization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rating distribution of apps installed on </a:t>
            </a:r>
            <a:r>
              <a:rPr lang="en-US" sz="2400" b="1" dirty="0" err="1" smtClean="0">
                <a:solidFill>
                  <a:schemeClr val="tx1"/>
                </a:solidFill>
              </a:rPr>
              <a:t>playstore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As we can see clearly from above bar graph that approx more than 1100 apps have a 4.5 rating. And</a:t>
            </a:r>
          </a:p>
          <a:p>
            <a:r>
              <a:rPr lang="en-US" sz="2000" dirty="0" smtClean="0"/>
              <a:t> According to the below diagram most of the apps is highly rated and less number of apps is low rated . 4.4 is highest number of apps rating</a:t>
            </a:r>
            <a:endParaRPr lang="en-US" sz="2000" dirty="0"/>
          </a:p>
        </p:txBody>
      </p:sp>
      <p:pic>
        <p:nvPicPr>
          <p:cNvPr id="6" name="Content Placeholder 5" descr="photo_2022-09-25_10-07-36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6850" y="1600199"/>
            <a:ext cx="3867150" cy="2362201"/>
          </a:xfrm>
        </p:spPr>
      </p:pic>
      <p:pic>
        <p:nvPicPr>
          <p:cNvPr id="5" name="Picture 4" descr="photo_2022-09-25_10-07-3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962400"/>
            <a:ext cx="4039156" cy="246697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Analysis &amp; visualization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mostly percentage of content on </a:t>
            </a:r>
            <a:r>
              <a:rPr lang="en-US" sz="2200" dirty="0" err="1" smtClean="0">
                <a:solidFill>
                  <a:schemeClr val="tx1"/>
                </a:solidFill>
              </a:rPr>
              <a:t>playstore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From the above pie chart we can conclude that most of the apps installed on the </a:t>
            </a:r>
            <a:r>
              <a:rPr lang="en-US" sz="2000" dirty="0" err="1" smtClean="0"/>
              <a:t>playstore</a:t>
            </a:r>
            <a:r>
              <a:rPr lang="en-US" sz="2000" dirty="0" smtClean="0"/>
              <a:t> is for </a:t>
            </a:r>
            <a:r>
              <a:rPr lang="en-US" sz="2000" dirty="0" err="1" smtClean="0"/>
              <a:t>everone</a:t>
            </a:r>
            <a:r>
              <a:rPr lang="en-US" sz="2000" dirty="0" smtClean="0"/>
              <a:t> group  with 80%(approx) ,followed by Teen, mature17+,</a:t>
            </a:r>
            <a:r>
              <a:rPr lang="en-US" dirty="0" smtClean="0"/>
              <a:t>etc</a:t>
            </a:r>
            <a:endParaRPr lang="en-US" dirty="0"/>
          </a:p>
        </p:txBody>
      </p:sp>
      <p:pic>
        <p:nvPicPr>
          <p:cNvPr id="6" name="Content Placeholder 5" descr="photo_2022-09-25_10-07-38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6400" y="1447800"/>
            <a:ext cx="3657600" cy="4191000"/>
          </a:xfrm>
        </p:spPr>
      </p:pic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Analysis &amp; visualization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200" b="1" dirty="0" smtClean="0">
                <a:solidFill>
                  <a:schemeClr val="tx1"/>
                </a:solidFill>
              </a:rPr>
              <a:t>Height number of Install by consumer in each category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From the above graph we can conclude that a large number of installation is done by consumer in communication category ,followed by social ,</a:t>
            </a:r>
            <a:r>
              <a:rPr lang="en-US" sz="2000" dirty="0" err="1" smtClean="0"/>
              <a:t>productivity,etc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This means that most of the consumer likes the communication apps </a:t>
            </a:r>
            <a:r>
              <a:rPr lang="en-US" sz="2000" dirty="0" err="1" smtClean="0"/>
              <a:t>so,Developer</a:t>
            </a:r>
            <a:r>
              <a:rPr lang="en-US" sz="2000" dirty="0" smtClean="0"/>
              <a:t> needs to make more apps in this domain.</a:t>
            </a:r>
          </a:p>
          <a:p>
            <a:endParaRPr lang="en-US" sz="2000" dirty="0"/>
          </a:p>
        </p:txBody>
      </p:sp>
      <p:pic>
        <p:nvPicPr>
          <p:cNvPr id="6" name="Content Placeholder 5" descr="photo_2022-09-25_10-07-43 (2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6850" y="1447800"/>
            <a:ext cx="3657600" cy="4876800"/>
          </a:xfrm>
        </p:spPr>
      </p:pic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Analysis &amp; visualization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There is a strong positive correlation between the Reviews and Installation</a:t>
            </a:r>
          </a:p>
          <a:p>
            <a:r>
              <a:rPr lang="en-US" dirty="0" smtClean="0"/>
              <a:t>The price is negatively correlated with </a:t>
            </a:r>
            <a:r>
              <a:rPr lang="en-US" dirty="0" err="1" smtClean="0"/>
              <a:t>Rating,Reviews</a:t>
            </a:r>
            <a:r>
              <a:rPr lang="en-US" dirty="0" smtClean="0"/>
              <a:t>, and Installs.</a:t>
            </a:r>
            <a:endParaRPr lang="en-US" dirty="0"/>
          </a:p>
        </p:txBody>
      </p:sp>
      <p:pic>
        <p:nvPicPr>
          <p:cNvPr id="6" name="Content Placeholder 5" descr="photo_2022-09-25_10-07-46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6850" y="1600200"/>
            <a:ext cx="3657600" cy="4419599"/>
          </a:xfrm>
        </p:spPr>
      </p:pic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Analysis &amp; visualization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Mostly used words on </a:t>
            </a:r>
            <a:r>
              <a:rPr lang="en-US" sz="2200" dirty="0" err="1" smtClean="0">
                <a:solidFill>
                  <a:schemeClr val="tx1"/>
                </a:solidFill>
              </a:rPr>
              <a:t>playstore</a:t>
            </a:r>
            <a:r>
              <a:rPr lang="en-US" sz="2200" dirty="0" smtClean="0">
                <a:solidFill>
                  <a:schemeClr val="tx1"/>
                </a:solidFill>
              </a:rPr>
              <a:t> reviews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Here ,</a:t>
            </a:r>
            <a:r>
              <a:rPr lang="en-US" sz="2000" dirty="0" err="1" smtClean="0"/>
              <a:t>food,best,app,help,work</a:t>
            </a:r>
            <a:r>
              <a:rPr lang="en-US" sz="2000" dirty="0" smtClean="0"/>
              <a:t> words are used most of the times by the consumer in reviews.</a:t>
            </a:r>
          </a:p>
          <a:p>
            <a:r>
              <a:rPr lang="en-US" sz="2000" dirty="0" err="1" smtClean="0"/>
              <a:t>So,we</a:t>
            </a:r>
            <a:r>
              <a:rPr lang="en-US" sz="2000" dirty="0" smtClean="0"/>
              <a:t> can </a:t>
            </a:r>
            <a:r>
              <a:rPr lang="en-US" sz="2000" dirty="0" err="1" smtClean="0"/>
              <a:t>coclude</a:t>
            </a:r>
            <a:r>
              <a:rPr lang="en-US" sz="2000" dirty="0" smtClean="0"/>
              <a:t> that most of consumer like food domain apps therefore if </a:t>
            </a:r>
            <a:r>
              <a:rPr lang="en-US" sz="2000" dirty="0" err="1" smtClean="0"/>
              <a:t>develpoper</a:t>
            </a:r>
            <a:r>
              <a:rPr lang="en-US" sz="2000" dirty="0" smtClean="0"/>
              <a:t> works in this domain then there is a high chance of successful apps.</a:t>
            </a:r>
            <a:endParaRPr lang="en-US" sz="2000" dirty="0"/>
          </a:p>
        </p:txBody>
      </p:sp>
      <p:pic>
        <p:nvPicPr>
          <p:cNvPr id="6" name="Content Placeholder 5" descr="photo_2022-09-25_10-07-48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6850" y="1676400"/>
            <a:ext cx="3657600" cy="3581400"/>
          </a:xfrm>
        </p:spPr>
      </p:pic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Analysis &amp; visualization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content rating in free and paid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From we can conclude that ,most of the consumer given the maximum rating in free apps of everyone category than paid apps.</a:t>
            </a:r>
          </a:p>
          <a:p>
            <a:r>
              <a:rPr lang="en-US" sz="2000" dirty="0" smtClean="0"/>
              <a:t>Everyone category has maximum number of paid apps </a:t>
            </a:r>
            <a:r>
              <a:rPr lang="en-US" sz="2000" dirty="0" err="1" smtClean="0"/>
              <a:t>compaired</a:t>
            </a:r>
            <a:r>
              <a:rPr lang="en-US" sz="2000" dirty="0" smtClean="0"/>
              <a:t> other category paid apps.</a:t>
            </a:r>
            <a:endParaRPr lang="en-US" sz="2000" dirty="0"/>
          </a:p>
        </p:txBody>
      </p:sp>
      <p:pic>
        <p:nvPicPr>
          <p:cNvPr id="6" name="Content Placeholder 5" descr="photo_2022-09-25_10-07-39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81600" y="1676400"/>
            <a:ext cx="3657600" cy="3124200"/>
          </a:xfrm>
        </p:spPr>
      </p:pic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_2022-09-25_10-07-05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47800" y="1143000"/>
            <a:ext cx="6657975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2496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Analysis &amp; visualization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overall percentage of review sentiments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Most of the sentiments reviews given by the user are positive with 63.62%</a:t>
            </a:r>
          </a:p>
          <a:p>
            <a:r>
              <a:rPr lang="en-US" sz="2000" dirty="0" smtClean="0"/>
              <a:t>But also there is a negative sentiments percentage of 24.98%</a:t>
            </a:r>
          </a:p>
          <a:p>
            <a:r>
              <a:rPr lang="en-US" sz="2000" dirty="0" smtClean="0"/>
              <a:t>This mean developer had to do their </a:t>
            </a:r>
            <a:r>
              <a:rPr lang="en-US" sz="2000" dirty="0" err="1" smtClean="0"/>
              <a:t>hardwork</a:t>
            </a:r>
            <a:r>
              <a:rPr lang="en-US" sz="2000" dirty="0" smtClean="0"/>
              <a:t> to change this negative sentiments into positive or neutral.</a:t>
            </a:r>
            <a:endParaRPr lang="en-US" sz="2000" dirty="0"/>
          </a:p>
        </p:txBody>
      </p:sp>
      <p:pic>
        <p:nvPicPr>
          <p:cNvPr id="6" name="Content Placeholder 5" descr="photo_2022-09-25_10-07-43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0" y="1981200"/>
            <a:ext cx="3657600" cy="3369733"/>
          </a:xfrm>
        </p:spPr>
      </p:pic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Analysis &amp; visualization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size of most of the apps installed on </a:t>
            </a:r>
            <a:r>
              <a:rPr lang="en-US" sz="2000" dirty="0" err="1" smtClean="0">
                <a:solidFill>
                  <a:schemeClr val="tx1"/>
                </a:solidFill>
              </a:rPr>
              <a:t>playstore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Here, we can say that high number of apps which are installed on </a:t>
            </a:r>
            <a:r>
              <a:rPr lang="en-US" sz="2000" dirty="0" err="1" smtClean="0"/>
              <a:t>playstore</a:t>
            </a:r>
            <a:r>
              <a:rPr lang="en-US" sz="2000" dirty="0" smtClean="0"/>
              <a:t> are between 0 to 20 Mb size</a:t>
            </a:r>
          </a:p>
          <a:p>
            <a:r>
              <a:rPr lang="en-US" sz="2000" dirty="0" smtClean="0"/>
              <a:t>This means that if the size of apps is less than 20 MB size then it is very high chance to downloading that apps.</a:t>
            </a:r>
            <a:endParaRPr lang="en-US" sz="2000" dirty="0"/>
          </a:p>
        </p:txBody>
      </p:sp>
      <p:pic>
        <p:nvPicPr>
          <p:cNvPr id="5" name="Content Placeholder 4" descr="photo_2022-09-25_10-07-44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6850" y="1600200"/>
            <a:ext cx="3657600" cy="4419600"/>
          </a:xfrm>
        </p:spPr>
      </p:pic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</a:t>
            </a:r>
            <a:r>
              <a:rPr lang="en-US" dirty="0" smtClean="0">
                <a:solidFill>
                  <a:srgbClr val="FF0000"/>
                </a:solidFill>
              </a:rPr>
              <a:t>Analysis </a:t>
            </a:r>
            <a:r>
              <a:rPr lang="en-US" dirty="0" smtClean="0">
                <a:solidFill>
                  <a:srgbClr val="FF0000"/>
                </a:solidFill>
              </a:rPr>
              <a:t>&amp; </a:t>
            </a:r>
            <a:r>
              <a:rPr lang="en-US" dirty="0" smtClean="0">
                <a:solidFill>
                  <a:srgbClr val="FF0000"/>
                </a:solidFill>
              </a:rPr>
              <a:t>visualization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Distribution of Installs with Size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Above plot clearly indicates that size of apps are directly impact on number of </a:t>
            </a:r>
            <a:r>
              <a:rPr lang="en-US" dirty="0" err="1" smtClean="0"/>
              <a:t>instllations</a:t>
            </a:r>
            <a:r>
              <a:rPr lang="en-US" dirty="0" smtClean="0"/>
              <a:t>. Apps in bigger size are less installed.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76850" y="1524000"/>
            <a:ext cx="36576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Percentage of free apps is higher than paid apps</a:t>
            </a:r>
          </a:p>
          <a:p>
            <a:endParaRPr lang="en-US" sz="2000" dirty="0" smtClean="0"/>
          </a:p>
          <a:p>
            <a:r>
              <a:rPr lang="en-US" sz="2000" dirty="0" smtClean="0"/>
              <a:t>Percentage of </a:t>
            </a:r>
            <a:r>
              <a:rPr lang="en-US" sz="2000" dirty="0" err="1" smtClean="0"/>
              <a:t>apps,installed</a:t>
            </a:r>
            <a:r>
              <a:rPr lang="en-US" sz="2000" dirty="0" smtClean="0"/>
              <a:t> on </a:t>
            </a:r>
            <a:r>
              <a:rPr lang="en-US" sz="2000" dirty="0" err="1" smtClean="0"/>
              <a:t>playstore</a:t>
            </a:r>
            <a:r>
              <a:rPr lang="en-US" sz="2000" dirty="0" smtClean="0"/>
              <a:t> , in family category is higher than other category.</a:t>
            </a:r>
          </a:p>
          <a:p>
            <a:endParaRPr lang="en-US" sz="2000" dirty="0" smtClean="0"/>
          </a:p>
          <a:p>
            <a:r>
              <a:rPr lang="en-US" sz="2000" dirty="0" smtClean="0"/>
              <a:t>There is a strong positive correlation between the Reviews and Installation</a:t>
            </a:r>
          </a:p>
          <a:p>
            <a:endParaRPr lang="en-US" sz="2000" dirty="0" smtClean="0"/>
          </a:p>
          <a:p>
            <a:r>
              <a:rPr lang="en-US" sz="2000" dirty="0" smtClean="0"/>
              <a:t>The apps whose size is less than 20 MB has a high chance of downloading that apps by consumer.</a:t>
            </a:r>
          </a:p>
          <a:p>
            <a:r>
              <a:rPr lang="en-US" sz="2000" dirty="0" smtClean="0"/>
              <a:t>Price is negatively correlated with the rating, reviews and installation.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Challenges Faced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Huge chunk of data was to be handled on our first project when we have not any experience or do not know how to handled ,where to </a:t>
            </a:r>
            <a:r>
              <a:rPr lang="en-US" dirty="0" err="1" smtClean="0"/>
              <a:t>start,where</a:t>
            </a:r>
            <a:r>
              <a:rPr lang="en-US" dirty="0" smtClean="0"/>
              <a:t> to end.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Computation time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498080" cy="28194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Yayyy</a:t>
            </a:r>
            <a:r>
              <a:rPr lang="en-US" sz="3600" dirty="0" smtClean="0"/>
              <a:t>!!! This is the end of our story. Hope you enjoyed this journey. In this, we have seen How every feature has a unique impact on the story .!!! 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Content Placeholder 3" descr="photo_2022-09-25_18-38-4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819400"/>
            <a:ext cx="8077200" cy="4038600"/>
          </a:xfrm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Team members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rgbClr val="0C77E2"/>
                </a:solidFill>
              </a:rPr>
              <a:t>Deepankar</a:t>
            </a:r>
            <a:r>
              <a:rPr lang="en-US" i="1" dirty="0" smtClean="0">
                <a:solidFill>
                  <a:srgbClr val="0C77E2"/>
                </a:solidFill>
              </a:rPr>
              <a:t>  </a:t>
            </a:r>
            <a:r>
              <a:rPr lang="en-US" i="1" dirty="0" err="1" smtClean="0">
                <a:solidFill>
                  <a:srgbClr val="0C77E2"/>
                </a:solidFill>
              </a:rPr>
              <a:t>singh</a:t>
            </a:r>
            <a:endParaRPr lang="en-US" i="1" dirty="0" smtClean="0">
              <a:solidFill>
                <a:srgbClr val="0C77E2"/>
              </a:solidFill>
            </a:endParaRPr>
          </a:p>
          <a:p>
            <a:r>
              <a:rPr lang="en-US" i="1" dirty="0" err="1" smtClean="0">
                <a:solidFill>
                  <a:srgbClr val="0C77E2"/>
                </a:solidFill>
              </a:rPr>
              <a:t>Dhruv</a:t>
            </a:r>
            <a:r>
              <a:rPr lang="en-US" i="1" dirty="0" smtClean="0">
                <a:solidFill>
                  <a:srgbClr val="0C77E2"/>
                </a:solidFill>
              </a:rPr>
              <a:t> </a:t>
            </a:r>
            <a:r>
              <a:rPr lang="en-US" i="1" dirty="0" err="1" smtClean="0">
                <a:solidFill>
                  <a:srgbClr val="0C77E2"/>
                </a:solidFill>
              </a:rPr>
              <a:t>Dubey</a:t>
            </a:r>
            <a:endParaRPr lang="en-US" i="1" dirty="0" smtClean="0">
              <a:solidFill>
                <a:srgbClr val="0C77E2"/>
              </a:solidFill>
            </a:endParaRPr>
          </a:p>
          <a:p>
            <a:r>
              <a:rPr lang="en-US" i="1" dirty="0" err="1" smtClean="0">
                <a:solidFill>
                  <a:srgbClr val="0C77E2"/>
                </a:solidFill>
              </a:rPr>
              <a:t>Sanket</a:t>
            </a:r>
            <a:r>
              <a:rPr lang="en-US" i="1" dirty="0" smtClean="0">
                <a:solidFill>
                  <a:srgbClr val="0C77E2"/>
                </a:solidFill>
              </a:rPr>
              <a:t> </a:t>
            </a:r>
            <a:r>
              <a:rPr lang="en-US" i="1" dirty="0" err="1" smtClean="0">
                <a:solidFill>
                  <a:srgbClr val="0C77E2"/>
                </a:solidFill>
              </a:rPr>
              <a:t>Kamble</a:t>
            </a:r>
            <a:endParaRPr lang="en-US" i="1" dirty="0" smtClean="0">
              <a:solidFill>
                <a:srgbClr val="0C77E2"/>
              </a:solidFill>
            </a:endParaRPr>
          </a:p>
          <a:p>
            <a:r>
              <a:rPr lang="en-US" i="1" dirty="0" err="1" smtClean="0">
                <a:solidFill>
                  <a:srgbClr val="0C77E2"/>
                </a:solidFill>
              </a:rPr>
              <a:t>Pratikisha</a:t>
            </a:r>
            <a:r>
              <a:rPr lang="en-US" i="1" dirty="0" smtClean="0">
                <a:solidFill>
                  <a:srgbClr val="0C77E2"/>
                </a:solidFill>
              </a:rPr>
              <a:t> </a:t>
            </a:r>
            <a:r>
              <a:rPr lang="en-US" i="1" dirty="0" err="1" smtClean="0">
                <a:solidFill>
                  <a:srgbClr val="0C77E2"/>
                </a:solidFill>
              </a:rPr>
              <a:t>Chimankar</a:t>
            </a:r>
            <a:endParaRPr lang="en-US" i="1" dirty="0" smtClean="0">
              <a:solidFill>
                <a:srgbClr val="0C77E2"/>
              </a:solidFill>
            </a:endParaRPr>
          </a:p>
          <a:p>
            <a:r>
              <a:rPr lang="en-US" i="1" dirty="0" err="1" smtClean="0">
                <a:solidFill>
                  <a:srgbClr val="0C77E2"/>
                </a:solidFill>
              </a:rPr>
              <a:t>Komal</a:t>
            </a:r>
            <a:r>
              <a:rPr lang="en-US" i="1" dirty="0" smtClean="0">
                <a:solidFill>
                  <a:srgbClr val="0C77E2"/>
                </a:solidFill>
              </a:rPr>
              <a:t> </a:t>
            </a:r>
            <a:r>
              <a:rPr lang="en-US" i="1" dirty="0" err="1" smtClean="0">
                <a:solidFill>
                  <a:srgbClr val="0C77E2"/>
                </a:solidFill>
              </a:rPr>
              <a:t>Sursawant</a:t>
            </a:r>
            <a:endParaRPr lang="en-US" i="1" dirty="0">
              <a:solidFill>
                <a:srgbClr val="0C77E2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Contents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Problem statements</a:t>
            </a:r>
          </a:p>
          <a:p>
            <a:r>
              <a:rPr lang="en-US" dirty="0" smtClean="0"/>
              <a:t>Description  of  data</a:t>
            </a:r>
          </a:p>
          <a:p>
            <a:r>
              <a:rPr lang="en-US" dirty="0" smtClean="0"/>
              <a:t>Cleaning of data</a:t>
            </a:r>
          </a:p>
          <a:p>
            <a:r>
              <a:rPr lang="en-US" dirty="0" smtClean="0"/>
              <a:t>Data analysis and visualization</a:t>
            </a:r>
          </a:p>
          <a:p>
            <a:r>
              <a:rPr lang="en-US" dirty="0" smtClean="0"/>
              <a:t>conclusion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Google play store was launched on March 6, 2012,bringing </a:t>
            </a:r>
            <a:r>
              <a:rPr lang="en-US" dirty="0" err="1" smtClean="0"/>
              <a:t>togther</a:t>
            </a:r>
            <a:r>
              <a:rPr lang="en-US" dirty="0" smtClean="0"/>
              <a:t> </a:t>
            </a:r>
            <a:r>
              <a:rPr lang="en-US" dirty="0" smtClean="0"/>
              <a:t>Android Market marketing a shift in the Google’s digital distribution strategy</a:t>
            </a:r>
          </a:p>
          <a:p>
            <a:endParaRPr lang="en-US" dirty="0" smtClean="0"/>
          </a:p>
          <a:p>
            <a:r>
              <a:rPr lang="en-US" dirty="0" smtClean="0"/>
              <a:t>As we know that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smtClean="0"/>
              <a:t>play store </a:t>
            </a:r>
            <a:r>
              <a:rPr lang="en-US" dirty="0" smtClean="0"/>
              <a:t>apps is the biggest market for Android app because of more than 5 millions application with more than 3 billion active users in more than 190 countries.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 Objectives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Problem statements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*  What are the top </a:t>
            </a:r>
            <a:r>
              <a:rPr lang="en-US" sz="2400" dirty="0" smtClean="0"/>
              <a:t>categories </a:t>
            </a:r>
            <a:r>
              <a:rPr lang="en-US" sz="2400" dirty="0" smtClean="0"/>
              <a:t>on </a:t>
            </a:r>
            <a:r>
              <a:rPr lang="en-US" sz="2400" dirty="0" smtClean="0"/>
              <a:t>play store</a:t>
            </a:r>
            <a:r>
              <a:rPr lang="en-US" sz="2400" dirty="0" smtClean="0"/>
              <a:t>?</a:t>
            </a:r>
          </a:p>
          <a:p>
            <a:pPr>
              <a:buNone/>
            </a:pPr>
            <a:r>
              <a:rPr lang="en-US" sz="2400" dirty="0" smtClean="0"/>
              <a:t>*   How importance is the rating of application?</a:t>
            </a:r>
          </a:p>
          <a:p>
            <a:pPr>
              <a:buNone/>
            </a:pPr>
            <a:r>
              <a:rPr lang="en-US" sz="2400" dirty="0" smtClean="0"/>
              <a:t>*   </a:t>
            </a:r>
            <a:r>
              <a:rPr lang="en-US" sz="2400" dirty="0" smtClean="0"/>
              <a:t>Most percentage of content on play store?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*   Which category has the most number of installation?</a:t>
            </a:r>
          </a:p>
          <a:p>
            <a:pPr>
              <a:buNone/>
            </a:pPr>
            <a:r>
              <a:rPr lang="en-US" sz="2400" dirty="0" smtClean="0"/>
              <a:t>*   </a:t>
            </a:r>
            <a:r>
              <a:rPr lang="en-US" sz="2400" dirty="0" smtClean="0"/>
              <a:t>Check correlation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*   How are reviews and rating co-related?</a:t>
            </a:r>
          </a:p>
          <a:p>
            <a:pPr>
              <a:buNone/>
            </a:pPr>
            <a:r>
              <a:rPr lang="en-US" sz="2400" dirty="0" smtClean="0"/>
              <a:t>*   </a:t>
            </a:r>
            <a:r>
              <a:rPr lang="en-US" sz="2400" dirty="0" smtClean="0"/>
              <a:t>Mostly used words on play store reviews?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*   Relationship between content Rating in Free and paid apps?</a:t>
            </a:r>
          </a:p>
          <a:p>
            <a:pPr>
              <a:buNone/>
            </a:pPr>
            <a:r>
              <a:rPr lang="en-US" sz="2400" dirty="0" smtClean="0"/>
              <a:t>*   What are the sentiments across database?</a:t>
            </a:r>
          </a:p>
          <a:p>
            <a:pPr>
              <a:buNone/>
            </a:pPr>
            <a:r>
              <a:rPr lang="en-US" sz="2400" dirty="0" smtClean="0"/>
              <a:t>*    How size impacts on </a:t>
            </a:r>
            <a:r>
              <a:rPr lang="en-US" sz="2400" dirty="0" smtClean="0"/>
              <a:t>installation </a:t>
            </a:r>
            <a:r>
              <a:rPr lang="en-US" sz="2400" dirty="0" smtClean="0"/>
              <a:t>of apps?</a:t>
            </a:r>
          </a:p>
          <a:p>
            <a:pPr>
              <a:buFont typeface="Arial" charset="0"/>
              <a:buChar char="•"/>
            </a:pPr>
            <a:endParaRPr lang="en-US" sz="2400" dirty="0" smtClean="0"/>
          </a:p>
          <a:p>
            <a:pPr>
              <a:buFont typeface="Arial" charset="0"/>
              <a:buChar char="•"/>
            </a:pPr>
            <a:endParaRPr lang="en-US" sz="2400" dirty="0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Description of dataset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</a:rPr>
              <a:t>Playstore</a:t>
            </a:r>
            <a:r>
              <a:rPr lang="en-US" sz="2800" b="1" dirty="0" smtClean="0">
                <a:solidFill>
                  <a:srgbClr val="00B0F0"/>
                </a:solidFill>
              </a:rPr>
              <a:t> data:-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App</a:t>
            </a:r>
            <a:r>
              <a:rPr lang="en-US" sz="2400" dirty="0" smtClean="0"/>
              <a:t>: name of the application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Category</a:t>
            </a:r>
            <a:r>
              <a:rPr lang="en-US" sz="2400" dirty="0" smtClean="0"/>
              <a:t>: category of application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Rating</a:t>
            </a:r>
            <a:r>
              <a:rPr lang="en-US" sz="2400" dirty="0" smtClean="0"/>
              <a:t> : rating given to the application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Reviews</a:t>
            </a:r>
            <a:r>
              <a:rPr lang="en-US" sz="2400" dirty="0" smtClean="0"/>
              <a:t>: Number of reviews given to the Application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Size </a:t>
            </a:r>
            <a:r>
              <a:rPr lang="en-US" sz="2400" dirty="0" smtClean="0"/>
              <a:t>: Size of the application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Installs</a:t>
            </a:r>
            <a:r>
              <a:rPr lang="en-US" sz="2400" dirty="0" smtClean="0"/>
              <a:t>: Number of downloads of the Applications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Type</a:t>
            </a:r>
            <a:r>
              <a:rPr lang="en-US" sz="2400" dirty="0" smtClean="0"/>
              <a:t> : Free or Paid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Price</a:t>
            </a:r>
            <a:r>
              <a:rPr lang="en-US" sz="2400" dirty="0" smtClean="0"/>
              <a:t> : Price of the applications</a:t>
            </a:r>
            <a:endParaRPr lang="en-US" sz="2400" dirty="0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Description of Dataset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b="1" dirty="0" smtClean="0">
                <a:solidFill>
                  <a:srgbClr val="00B0F0"/>
                </a:solidFill>
              </a:rPr>
              <a:t>Content Rating </a:t>
            </a:r>
            <a:r>
              <a:rPr lang="en-US" dirty="0" smtClean="0"/>
              <a:t>: it is related to the age of consumer</a:t>
            </a:r>
          </a:p>
          <a:p>
            <a:pPr>
              <a:buFont typeface="Arial" charset="0"/>
              <a:buChar char="•"/>
            </a:pPr>
            <a:r>
              <a:rPr lang="en-US" b="1" dirty="0" smtClean="0">
                <a:solidFill>
                  <a:srgbClr val="00B0F0"/>
                </a:solidFill>
              </a:rPr>
              <a:t>Genres </a:t>
            </a:r>
            <a:r>
              <a:rPr lang="en-US" dirty="0" smtClean="0"/>
              <a:t>: Types of Genre of the Application on the </a:t>
            </a:r>
            <a:r>
              <a:rPr lang="en-US" dirty="0" err="1" smtClean="0"/>
              <a:t>playstore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591</TotalTime>
  <Words>1019</Words>
  <Application>Microsoft Office PowerPoint</Application>
  <PresentationFormat>On-screen Show (4:3)</PresentationFormat>
  <Paragraphs>110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Play  store app reviwew analysis</vt:lpstr>
      <vt:lpstr>Slide 2</vt:lpstr>
      <vt:lpstr>             Team members</vt:lpstr>
      <vt:lpstr>Contents</vt:lpstr>
      <vt:lpstr>Introduction</vt:lpstr>
      <vt:lpstr>              Objectives</vt:lpstr>
      <vt:lpstr>Problem statements</vt:lpstr>
      <vt:lpstr>Description of dataset</vt:lpstr>
      <vt:lpstr>Description of Dataset</vt:lpstr>
      <vt:lpstr>2.User Reviews data:</vt:lpstr>
      <vt:lpstr>Data cleaning</vt:lpstr>
      <vt:lpstr>Data cleaning</vt:lpstr>
      <vt:lpstr>Data Analysis &amp; visualization Height number of apps in different category</vt:lpstr>
      <vt:lpstr>Data Analysis &amp; visualization rating distribution of apps installed on playstore.</vt:lpstr>
      <vt:lpstr>Data Analysis &amp; visualization mostly percentage of content on playstore </vt:lpstr>
      <vt:lpstr>Data Analysis &amp; visualization Height number of Install by consumer in each category</vt:lpstr>
      <vt:lpstr>Data Analysis &amp; visualization </vt:lpstr>
      <vt:lpstr>Data Analysis &amp; visualization Mostly used words on playstore reviews</vt:lpstr>
      <vt:lpstr>Data Analysis &amp; visualization content rating in free and paid</vt:lpstr>
      <vt:lpstr>Data Analysis &amp; visualization overall percentage of review sentiments</vt:lpstr>
      <vt:lpstr>Data Analysis &amp; visualization size of most of the apps installed on playstore</vt:lpstr>
      <vt:lpstr>Data Analysis &amp; visualization  Distribution of Installs with Size </vt:lpstr>
      <vt:lpstr>conclusion</vt:lpstr>
      <vt:lpstr>Challenges Faced </vt:lpstr>
      <vt:lpstr>Yayyy!!! This is the end of our story. Hope you enjoyed this journey. In this, we have seen How every feature has a unique impact on the story .!!!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</dc:title>
  <dc:creator>PC</dc:creator>
  <cp:lastModifiedBy>Admin</cp:lastModifiedBy>
  <cp:revision>61</cp:revision>
  <dcterms:created xsi:type="dcterms:W3CDTF">2022-09-25T02:47:54Z</dcterms:created>
  <dcterms:modified xsi:type="dcterms:W3CDTF">2022-09-25T16:22:42Z</dcterms:modified>
</cp:coreProperties>
</file>