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7" r:id="rId5"/>
    <p:sldId id="259" r:id="rId6"/>
    <p:sldId id="260" r:id="rId7"/>
    <p:sldId id="282" r:id="rId8"/>
    <p:sldId id="262" r:id="rId9"/>
    <p:sldId id="263" r:id="rId10"/>
    <p:sldId id="264" r:id="rId11"/>
    <p:sldId id="265" r:id="rId12"/>
    <p:sldId id="266" r:id="rId13"/>
    <p:sldId id="267" r:id="rId14"/>
    <p:sldId id="268" r:id="rId15"/>
    <p:sldId id="269" r:id="rId16"/>
    <p:sldId id="271" r:id="rId17"/>
    <p:sldId id="270" r:id="rId18"/>
    <p:sldId id="283" r:id="rId19"/>
    <p:sldId id="272" r:id="rId20"/>
    <p:sldId id="273" r:id="rId21"/>
    <p:sldId id="274" r:id="rId22"/>
    <p:sldId id="275" r:id="rId23"/>
    <p:sldId id="276" r:id="rId24"/>
    <p:sldId id="277" r:id="rId25"/>
    <p:sldId id="284" r:id="rId26"/>
    <p:sldId id="279" r:id="rId27"/>
    <p:sldId id="285" r:id="rId28"/>
    <p:sldId id="286" r:id="rId29"/>
    <p:sldId id="280" r:id="rId30"/>
    <p:sldId id="281" r:id="rId31"/>
    <p:sldId id="25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446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90756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7281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450939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98719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74940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49504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61833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707860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295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6388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5473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4/22/2023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03948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855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9667345-2558-425A-8533-9BFDBCE15005}" type="datetime1">
              <a:rPr lang="en-US" smtClean="0"/>
              <a:t>4/22/2023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105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21570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4/22/2023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1562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2D6E202-B606-4609-B914-27C9371A1F6D}" type="datetime1">
              <a:rPr lang="en-US" smtClean="0"/>
              <a:t>4/22/2023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31032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8"/>
            <a:ext cx="6253317" cy="154616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r>
              <a:rPr lang="en-US" sz="8000" dirty="0">
                <a:solidFill>
                  <a:srgbClr val="FF0000"/>
                </a:solidFill>
                <a:latin typeface="Bookman Old Style" panose="02050604050505020204" pitchFamily="18" charset="0"/>
              </a:rPr>
              <a:t>CAPSTONE PROJECT - 2</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rgbClr val="0070C0"/>
                </a:solidFill>
                <a:latin typeface="Century Schoolbook" panose="02040604050505020304" pitchFamily="18" charset="0"/>
              </a:rPr>
              <a:t>By – </a:t>
            </a:r>
            <a:r>
              <a:rPr lang="en-US" sz="2400" dirty="0" err="1">
                <a:solidFill>
                  <a:srgbClr val="0070C0"/>
                </a:solidFill>
                <a:latin typeface="Calisto MT" panose="02040603050505030304" pitchFamily="18" charset="0"/>
              </a:rPr>
              <a:t>sanket</a:t>
            </a:r>
            <a:r>
              <a:rPr lang="en-US" sz="2400" dirty="0">
                <a:solidFill>
                  <a:srgbClr val="0070C0"/>
                </a:solidFill>
                <a:latin typeface="Century Schoolbook" panose="02040604050505020304" pitchFamily="18" charset="0"/>
              </a:rPr>
              <a:t> </a:t>
            </a:r>
            <a:r>
              <a:rPr lang="en-US" sz="2400" dirty="0" err="1">
                <a:solidFill>
                  <a:srgbClr val="0070C0"/>
                </a:solidFill>
                <a:latin typeface="Century Schoolbook" panose="02040604050505020304" pitchFamily="18" charset="0"/>
              </a:rPr>
              <a:t>kamble</a:t>
            </a:r>
            <a:endParaRPr lang="en-US" sz="2400" dirty="0">
              <a:solidFill>
                <a:srgbClr val="0070C0"/>
              </a:solidFill>
              <a:latin typeface="Century Schoolbook" panose="02040604050505020304" pitchFamily="18" charset="0"/>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
            <a:ext cx="4814889" cy="6857997"/>
          </a:xfrm>
          <a:prstGeom prst="rect">
            <a:avLst/>
          </a:prstGeom>
        </p:spPr>
      </p:pic>
      <p:sp>
        <p:nvSpPr>
          <p:cNvPr id="7" name="TextBox 6">
            <a:extLst>
              <a:ext uri="{FF2B5EF4-FFF2-40B4-BE49-F238E27FC236}">
                <a16:creationId xmlns:a16="http://schemas.microsoft.com/office/drawing/2014/main" id="{65814948-AEC6-3B12-5530-6D0039CF20E0}"/>
              </a:ext>
            </a:extLst>
          </p:cNvPr>
          <p:cNvSpPr txBox="1"/>
          <p:nvPr/>
        </p:nvSpPr>
        <p:spPr>
          <a:xfrm>
            <a:off x="4984124" y="1983346"/>
            <a:ext cx="7207876" cy="221599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4000" b="1" i="0" u="none" strike="noStrike" kern="1200" cap="none" spc="0" normalizeH="0" baseline="0" noProof="0" dirty="0">
              <a:ln>
                <a:noFill/>
              </a:ln>
              <a:solidFill>
                <a:srgbClr val="FF0000"/>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0070C0"/>
                </a:solidFill>
                <a:effectLst/>
                <a:uLnTx/>
                <a:uFillTx/>
                <a:latin typeface="Algerian" panose="04020705040A02060702" pitchFamily="82" charset="0"/>
              </a:rPr>
              <a:t>YES BANK STOCK CLOSING PRICE PREDICTION</a:t>
            </a:r>
          </a:p>
          <a:p>
            <a:endParaRPr lang="en-IN" dirty="0"/>
          </a:p>
        </p:txBody>
      </p:sp>
      <p:pic>
        <p:nvPicPr>
          <p:cNvPr id="9" name="Picture 8">
            <a:extLst>
              <a:ext uri="{FF2B5EF4-FFF2-40B4-BE49-F238E27FC236}">
                <a16:creationId xmlns:a16="http://schemas.microsoft.com/office/drawing/2014/main" id="{6BEE5B94-0FDC-B942-C130-578DB7A76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1" y="-4294"/>
            <a:ext cx="768439" cy="76843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07BC20-8678-8DE4-BB15-2CBD6BBD1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pic>
        <p:nvPicPr>
          <p:cNvPr id="3" name="Picture 2">
            <a:extLst>
              <a:ext uri="{FF2B5EF4-FFF2-40B4-BE49-F238E27FC236}">
                <a16:creationId xmlns:a16="http://schemas.microsoft.com/office/drawing/2014/main" id="{A45A34F1-0248-AEE2-1114-51B242F75DB4}"/>
              </a:ext>
            </a:extLst>
          </p:cNvPr>
          <p:cNvPicPr>
            <a:picLocks noChangeAspect="1"/>
          </p:cNvPicPr>
          <p:nvPr/>
        </p:nvPicPr>
        <p:blipFill>
          <a:blip r:embed="rId3"/>
          <a:stretch>
            <a:fillRect/>
          </a:stretch>
        </p:blipFill>
        <p:spPr>
          <a:xfrm>
            <a:off x="0" y="2408349"/>
            <a:ext cx="12192000" cy="362741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7E089E8C-91A6-B1B6-E4C8-9CFB18BE4A92}"/>
              </a:ext>
            </a:extLst>
          </p:cNvPr>
          <p:cNvSpPr txBox="1"/>
          <p:nvPr/>
        </p:nvSpPr>
        <p:spPr>
          <a:xfrm>
            <a:off x="2855890" y="6222572"/>
            <a:ext cx="6098146" cy="400110"/>
          </a:xfrm>
          <a:prstGeom prst="rect">
            <a:avLst/>
          </a:prstGeom>
          <a:noFill/>
        </p:spPr>
        <p:txBody>
          <a:bodyPr wrap="square">
            <a:spAutoFit/>
          </a:bodyPr>
          <a:lstStyle/>
          <a:p>
            <a:r>
              <a:rPr lang="en-US" sz="2000" dirty="0">
                <a:latin typeface="Bookman Old Style" panose="02050604050505020204" pitchFamily="18" charset="0"/>
              </a:rPr>
              <a:t>Plot distribution for Open , High and low</a:t>
            </a:r>
            <a:r>
              <a:rPr lang="en-US" dirty="0"/>
              <a:t>.</a:t>
            </a:r>
            <a:endParaRPr lang="en-IN" dirty="0"/>
          </a:p>
        </p:txBody>
      </p:sp>
      <p:sp>
        <p:nvSpPr>
          <p:cNvPr id="8" name="TextBox 7">
            <a:extLst>
              <a:ext uri="{FF2B5EF4-FFF2-40B4-BE49-F238E27FC236}">
                <a16:creationId xmlns:a16="http://schemas.microsoft.com/office/drawing/2014/main" id="{5F59AF15-9559-E7C2-3433-7174B4C62F62}"/>
              </a:ext>
            </a:extLst>
          </p:cNvPr>
          <p:cNvSpPr txBox="1"/>
          <p:nvPr/>
        </p:nvSpPr>
        <p:spPr>
          <a:xfrm>
            <a:off x="1130121" y="470078"/>
            <a:ext cx="7653270" cy="1569660"/>
          </a:xfrm>
          <a:prstGeom prst="rect">
            <a:avLst/>
          </a:prstGeom>
          <a:noFill/>
        </p:spPr>
        <p:txBody>
          <a:bodyPr wrap="square">
            <a:spAutoFit/>
          </a:bodyPr>
          <a:lstStyle/>
          <a:p>
            <a:r>
              <a:rPr lang="en-US" sz="2400" dirty="0">
                <a:latin typeface="Calisto MT" panose="02040603050505030304" pitchFamily="18" charset="0"/>
              </a:rPr>
              <a:t>Opening price, high price, and low price distribution are all right skewed.</a:t>
            </a:r>
          </a:p>
          <a:p>
            <a:r>
              <a:rPr lang="en-US" sz="2400" dirty="0">
                <a:latin typeface="Calisto MT" panose="02040603050505030304" pitchFamily="18" charset="0"/>
              </a:rPr>
              <a:t>To make them normally distributed apply log transformation</a:t>
            </a:r>
            <a:endParaRPr lang="en-IN" sz="2400" dirty="0">
              <a:latin typeface="Calisto MT" panose="02040603050505030304" pitchFamily="18" charset="0"/>
            </a:endParaRPr>
          </a:p>
        </p:txBody>
      </p:sp>
    </p:spTree>
    <p:extLst>
      <p:ext uri="{BB962C8B-B14F-4D97-AF65-F5344CB8AC3E}">
        <p14:creationId xmlns:p14="http://schemas.microsoft.com/office/powerpoint/2010/main" val="3527229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8A4FF1-33A9-EB61-9C01-7E88A5303410}"/>
              </a:ext>
            </a:extLst>
          </p:cNvPr>
          <p:cNvPicPr>
            <a:picLocks noChangeAspect="1"/>
          </p:cNvPicPr>
          <p:nvPr/>
        </p:nvPicPr>
        <p:blipFill>
          <a:blip r:embed="rId2"/>
          <a:stretch>
            <a:fillRect/>
          </a:stretch>
        </p:blipFill>
        <p:spPr>
          <a:xfrm>
            <a:off x="0" y="1980874"/>
            <a:ext cx="12192000" cy="3230880"/>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AE4F6869-87F9-2ED2-D3C3-669EA122700B}"/>
              </a:ext>
            </a:extLst>
          </p:cNvPr>
          <p:cNvSpPr txBox="1"/>
          <p:nvPr/>
        </p:nvSpPr>
        <p:spPr>
          <a:xfrm>
            <a:off x="1207394" y="607178"/>
            <a:ext cx="8696460" cy="1200329"/>
          </a:xfrm>
          <a:prstGeom prst="rect">
            <a:avLst/>
          </a:prstGeom>
          <a:noFill/>
        </p:spPr>
        <p:txBody>
          <a:bodyPr wrap="square">
            <a:spAutoFit/>
          </a:bodyPr>
          <a:lstStyle/>
          <a:p>
            <a:r>
              <a:rPr lang="en-US" sz="2400" dirty="0">
                <a:latin typeface="Calisto MT" panose="02040603050505030304" pitchFamily="18" charset="0"/>
              </a:rPr>
              <a:t>The observed data was discovered to be skewed, as seen in the slides that came before. Before provide the data to our machine learning models, we will change it to make it uniform.</a:t>
            </a:r>
          </a:p>
        </p:txBody>
      </p:sp>
      <p:pic>
        <p:nvPicPr>
          <p:cNvPr id="5" name="Picture 4">
            <a:extLst>
              <a:ext uri="{FF2B5EF4-FFF2-40B4-BE49-F238E27FC236}">
                <a16:creationId xmlns:a16="http://schemas.microsoft.com/office/drawing/2014/main" id="{9D7B405E-266E-5714-5BAD-507438BFC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
        <p:nvSpPr>
          <p:cNvPr id="9" name="TextBox 8">
            <a:extLst>
              <a:ext uri="{FF2B5EF4-FFF2-40B4-BE49-F238E27FC236}">
                <a16:creationId xmlns:a16="http://schemas.microsoft.com/office/drawing/2014/main" id="{83C0CD15-11DB-A930-4725-81DA7E63B604}"/>
              </a:ext>
            </a:extLst>
          </p:cNvPr>
          <p:cNvSpPr txBox="1"/>
          <p:nvPr/>
        </p:nvSpPr>
        <p:spPr>
          <a:xfrm>
            <a:off x="1101143" y="6001088"/>
            <a:ext cx="10528480" cy="830997"/>
          </a:xfrm>
          <a:prstGeom prst="rect">
            <a:avLst/>
          </a:prstGeom>
          <a:noFill/>
        </p:spPr>
        <p:txBody>
          <a:bodyPr wrap="square">
            <a:spAutoFit/>
          </a:bodyPr>
          <a:lstStyle/>
          <a:p>
            <a:r>
              <a:rPr lang="en-US" sz="2400" dirty="0">
                <a:latin typeface="Calisto MT" panose="02040603050505030304" pitchFamily="18" charset="0"/>
              </a:rPr>
              <a:t>The Opening Price, High Price and Low Price distribution is now a normal distribution</a:t>
            </a:r>
            <a:r>
              <a:rPr lang="en-US" dirty="0"/>
              <a:t>.</a:t>
            </a:r>
            <a:endParaRPr lang="en-IN" dirty="0"/>
          </a:p>
        </p:txBody>
      </p:sp>
      <p:sp>
        <p:nvSpPr>
          <p:cNvPr id="10" name="TextBox 9">
            <a:extLst>
              <a:ext uri="{FF2B5EF4-FFF2-40B4-BE49-F238E27FC236}">
                <a16:creationId xmlns:a16="http://schemas.microsoft.com/office/drawing/2014/main" id="{752C725C-D02D-6F65-F6CB-699558483BC0}"/>
              </a:ext>
            </a:extLst>
          </p:cNvPr>
          <p:cNvSpPr txBox="1"/>
          <p:nvPr/>
        </p:nvSpPr>
        <p:spPr>
          <a:xfrm>
            <a:off x="991673" y="5318975"/>
            <a:ext cx="9208395" cy="400110"/>
          </a:xfrm>
          <a:prstGeom prst="rect">
            <a:avLst/>
          </a:prstGeom>
          <a:noFill/>
        </p:spPr>
        <p:txBody>
          <a:bodyPr wrap="square" rtlCol="0">
            <a:spAutoFit/>
          </a:bodyPr>
          <a:lstStyle/>
          <a:p>
            <a:pPr algn="ctr"/>
            <a:r>
              <a:rPr lang="en-US" sz="2000" dirty="0">
                <a:latin typeface="Bookman Old Style" panose="02050604050505020204" pitchFamily="18" charset="0"/>
              </a:rPr>
              <a:t>PLOT DISTRIBUTION FOR OPEN ,HIGH AND LOW</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71130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85EEB6-8843-7481-37D7-DD0166B3C4EE}"/>
              </a:ext>
            </a:extLst>
          </p:cNvPr>
          <p:cNvPicPr>
            <a:picLocks noChangeAspect="1"/>
          </p:cNvPicPr>
          <p:nvPr/>
        </p:nvPicPr>
        <p:blipFill>
          <a:blip r:embed="rId2"/>
          <a:stretch>
            <a:fillRect/>
          </a:stretch>
        </p:blipFill>
        <p:spPr>
          <a:xfrm>
            <a:off x="4404575" y="1696760"/>
            <a:ext cx="7787425" cy="4288727"/>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6A1689F2-1DCB-4857-0FAE-767BD3DCA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
        <p:nvSpPr>
          <p:cNvPr id="5" name="TextBox 4">
            <a:extLst>
              <a:ext uri="{FF2B5EF4-FFF2-40B4-BE49-F238E27FC236}">
                <a16:creationId xmlns:a16="http://schemas.microsoft.com/office/drawing/2014/main" id="{BF275CA4-947C-0B34-50E7-F94EF0F5FA4D}"/>
              </a:ext>
            </a:extLst>
          </p:cNvPr>
          <p:cNvSpPr txBox="1"/>
          <p:nvPr/>
        </p:nvSpPr>
        <p:spPr>
          <a:xfrm>
            <a:off x="4404575" y="5985487"/>
            <a:ext cx="7787425" cy="707886"/>
          </a:xfrm>
          <a:prstGeom prst="rect">
            <a:avLst/>
          </a:prstGeom>
          <a:noFill/>
        </p:spPr>
        <p:txBody>
          <a:bodyPr wrap="square">
            <a:spAutoFit/>
          </a:bodyPr>
          <a:lstStyle/>
          <a:p>
            <a:r>
              <a:rPr lang="en-US" sz="2000" dirty="0">
                <a:latin typeface="Bookman Old Style" panose="02050604050505020204" pitchFamily="18" charset="0"/>
              </a:rPr>
              <a:t>scatter plot to see the relationship between target dependent (closing price) and independent variables</a:t>
            </a:r>
            <a:endParaRPr lang="en-IN" sz="2000" dirty="0">
              <a:latin typeface="Bookman Old Style" panose="02050604050505020204" pitchFamily="18" charset="0"/>
            </a:endParaRPr>
          </a:p>
        </p:txBody>
      </p:sp>
      <p:sp>
        <p:nvSpPr>
          <p:cNvPr id="6" name="TextBox 5">
            <a:extLst>
              <a:ext uri="{FF2B5EF4-FFF2-40B4-BE49-F238E27FC236}">
                <a16:creationId xmlns:a16="http://schemas.microsoft.com/office/drawing/2014/main" id="{EB6F125F-E62B-0340-CBF6-A90206CDBD25}"/>
              </a:ext>
            </a:extLst>
          </p:cNvPr>
          <p:cNvSpPr txBox="1"/>
          <p:nvPr/>
        </p:nvSpPr>
        <p:spPr>
          <a:xfrm>
            <a:off x="178158" y="384219"/>
            <a:ext cx="10985678" cy="5632311"/>
          </a:xfrm>
          <a:prstGeom prst="rect">
            <a:avLst/>
          </a:prstGeom>
          <a:noFill/>
        </p:spPr>
        <p:txBody>
          <a:bodyPr wrap="square">
            <a:spAutoFit/>
          </a:bodyPr>
          <a:lstStyle/>
          <a:p>
            <a:r>
              <a:rPr lang="en-US" sz="2400" dirty="0">
                <a:latin typeface="Calisto MT" panose="02040603050505030304" pitchFamily="18" charset="0"/>
              </a:rPr>
              <a:t>One of the most simple kinds of statistical analysis is bivariate analysis. Two variables are analyzed in order to figure out their empirical relationship with one another. Here we can see relationship between the Dependent Variable (close price) and Independent Variable</a:t>
            </a:r>
          </a:p>
          <a:p>
            <a:r>
              <a:rPr lang="en-US" sz="2400" dirty="0">
                <a:latin typeface="Calisto MT" panose="02040603050505030304" pitchFamily="18" charset="0"/>
              </a:rPr>
              <a:t>(open, High, Low price) .</a:t>
            </a:r>
          </a:p>
          <a:p>
            <a:endParaRPr lang="en-US" sz="2400" dirty="0">
              <a:latin typeface="Calisto MT" panose="02040603050505030304" pitchFamily="18" charset="0"/>
            </a:endParaRPr>
          </a:p>
          <a:p>
            <a:r>
              <a:rPr lang="en-US" sz="2400" dirty="0">
                <a:latin typeface="Calisto MT" panose="02040603050505030304" pitchFamily="18" charset="0"/>
              </a:rPr>
              <a:t>In this entire scatter plot we can </a:t>
            </a:r>
          </a:p>
          <a:p>
            <a:r>
              <a:rPr lang="en-US" sz="2400" dirty="0">
                <a:latin typeface="Calisto MT" panose="02040603050505030304" pitchFamily="18" charset="0"/>
              </a:rPr>
              <a:t>conclude that bivariate analysis</a:t>
            </a:r>
          </a:p>
          <a:p>
            <a:r>
              <a:rPr lang="en-US" sz="2400" dirty="0">
                <a:latin typeface="Calisto MT" panose="02040603050505030304" pitchFamily="18" charset="0"/>
              </a:rPr>
              <a:t>shows high correlation  of close</a:t>
            </a:r>
          </a:p>
          <a:p>
            <a:r>
              <a:rPr lang="en-US" sz="2400" dirty="0">
                <a:latin typeface="Calisto MT" panose="02040603050505030304" pitchFamily="18" charset="0"/>
              </a:rPr>
              <a:t>price with other features, and </a:t>
            </a:r>
          </a:p>
          <a:p>
            <a:r>
              <a:rPr lang="en-US" sz="2400" dirty="0">
                <a:latin typeface="Calisto MT" panose="02040603050505030304" pitchFamily="18" charset="0"/>
              </a:rPr>
              <a:t>other features also shows </a:t>
            </a:r>
          </a:p>
          <a:p>
            <a:r>
              <a:rPr lang="en-US" sz="2400" dirty="0">
                <a:latin typeface="Calisto MT" panose="02040603050505030304" pitchFamily="18" charset="0"/>
              </a:rPr>
              <a:t>correlation between each </a:t>
            </a:r>
          </a:p>
          <a:p>
            <a:r>
              <a:rPr lang="en-US" sz="2400" dirty="0">
                <a:latin typeface="Calisto MT" panose="02040603050505030304" pitchFamily="18" charset="0"/>
              </a:rPr>
              <a:t>Other. it appears that all </a:t>
            </a:r>
            <a:r>
              <a:rPr lang="en-US" sz="2400" dirty="0" err="1">
                <a:latin typeface="Calisto MT" panose="02040603050505030304" pitchFamily="18" charset="0"/>
              </a:rPr>
              <a:t>indepe</a:t>
            </a:r>
            <a:r>
              <a:rPr lang="en-US" sz="2400" dirty="0">
                <a:latin typeface="Calisto MT" panose="02040603050505030304" pitchFamily="18" charset="0"/>
              </a:rPr>
              <a:t>-</a:t>
            </a:r>
          </a:p>
          <a:p>
            <a:r>
              <a:rPr lang="en-US" sz="2400" dirty="0" err="1">
                <a:latin typeface="Calisto MT" panose="02040603050505030304" pitchFamily="18" charset="0"/>
              </a:rPr>
              <a:t>ndent</a:t>
            </a:r>
            <a:r>
              <a:rPr lang="en-US" sz="2400" dirty="0">
                <a:latin typeface="Calisto MT" panose="02040603050505030304" pitchFamily="18" charset="0"/>
              </a:rPr>
              <a:t> variables are directly prop-</a:t>
            </a:r>
          </a:p>
          <a:p>
            <a:r>
              <a:rPr lang="en-US" sz="2400" dirty="0" err="1">
                <a:latin typeface="Calisto MT" panose="02040603050505030304" pitchFamily="18" charset="0"/>
              </a:rPr>
              <a:t>ortional</a:t>
            </a:r>
            <a:r>
              <a:rPr lang="en-US" sz="2400" dirty="0">
                <a:latin typeface="Calisto MT" panose="02040603050505030304" pitchFamily="18" charset="0"/>
              </a:rPr>
              <a:t> to the target.</a:t>
            </a:r>
            <a:endParaRPr lang="en-IN" sz="2400" dirty="0">
              <a:latin typeface="Calisto MT" panose="02040603050505030304" pitchFamily="18" charset="0"/>
            </a:endParaRPr>
          </a:p>
        </p:txBody>
      </p:sp>
    </p:spTree>
    <p:extLst>
      <p:ext uri="{BB962C8B-B14F-4D97-AF65-F5344CB8AC3E}">
        <p14:creationId xmlns:p14="http://schemas.microsoft.com/office/powerpoint/2010/main" val="180519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D6F249-3868-A12B-1099-DE7816D24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pic>
        <p:nvPicPr>
          <p:cNvPr id="3" name="Picture 2">
            <a:extLst>
              <a:ext uri="{FF2B5EF4-FFF2-40B4-BE49-F238E27FC236}">
                <a16:creationId xmlns:a16="http://schemas.microsoft.com/office/drawing/2014/main" id="{E3F38A0F-8F07-4314-A8B3-B8BB6DC48300}"/>
              </a:ext>
            </a:extLst>
          </p:cNvPr>
          <p:cNvPicPr>
            <a:picLocks noChangeAspect="1"/>
          </p:cNvPicPr>
          <p:nvPr/>
        </p:nvPicPr>
        <p:blipFill>
          <a:blip r:embed="rId3"/>
          <a:stretch>
            <a:fillRect/>
          </a:stretch>
        </p:blipFill>
        <p:spPr>
          <a:xfrm>
            <a:off x="0" y="2390688"/>
            <a:ext cx="12182475" cy="3820618"/>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C68388B4-7772-3CD7-A32A-B3BA3A3CE054}"/>
              </a:ext>
            </a:extLst>
          </p:cNvPr>
          <p:cNvSpPr txBox="1"/>
          <p:nvPr/>
        </p:nvSpPr>
        <p:spPr>
          <a:xfrm>
            <a:off x="3177862" y="6325604"/>
            <a:ext cx="6098146" cy="400110"/>
          </a:xfrm>
          <a:prstGeom prst="rect">
            <a:avLst/>
          </a:prstGeom>
          <a:noFill/>
        </p:spPr>
        <p:txBody>
          <a:bodyPr wrap="square">
            <a:spAutoFit/>
          </a:bodyPr>
          <a:lstStyle/>
          <a:p>
            <a:pPr algn="ctr"/>
            <a:r>
              <a:rPr lang="en-IN" sz="2000" dirty="0">
                <a:latin typeface="Bookman Old Style" panose="02050604050505020204" pitchFamily="18" charset="0"/>
              </a:rPr>
              <a:t>Box plot</a:t>
            </a:r>
          </a:p>
        </p:txBody>
      </p:sp>
      <p:sp>
        <p:nvSpPr>
          <p:cNvPr id="7" name="TextBox 6">
            <a:extLst>
              <a:ext uri="{FF2B5EF4-FFF2-40B4-BE49-F238E27FC236}">
                <a16:creationId xmlns:a16="http://schemas.microsoft.com/office/drawing/2014/main" id="{81B6A9B4-1A8E-9906-C871-00DD63807938}"/>
              </a:ext>
            </a:extLst>
          </p:cNvPr>
          <p:cNvSpPr txBox="1"/>
          <p:nvPr/>
        </p:nvSpPr>
        <p:spPr>
          <a:xfrm>
            <a:off x="201705" y="106627"/>
            <a:ext cx="10542493" cy="2308324"/>
          </a:xfrm>
          <a:prstGeom prst="rect">
            <a:avLst/>
          </a:prstGeom>
          <a:noFill/>
        </p:spPr>
        <p:txBody>
          <a:bodyPr wrap="square">
            <a:spAutoFit/>
          </a:bodyPr>
          <a:lstStyle/>
          <a:p>
            <a:r>
              <a:rPr lang="en-US" sz="2400" dirty="0">
                <a:latin typeface="Calisto MT" panose="02040603050505030304" pitchFamily="18" charset="0"/>
              </a:rPr>
              <a:t>Box plots are used to display the distributions of numerical data values, particularly when comparing them across various groups. The 5-number summary of the data is displayed using the box plot. They are designed to give high-level information at a glance and provide details. There are a few outliers. Every feature is extremely corelated with each other.</a:t>
            </a:r>
          </a:p>
          <a:p>
            <a:r>
              <a:rPr lang="en-US" sz="2400" dirty="0">
                <a:latin typeface="Calisto MT" panose="02040603050505030304" pitchFamily="18" charset="0"/>
              </a:rPr>
              <a:t>The median are close to each other.</a:t>
            </a:r>
            <a:endParaRPr lang="en-IN" sz="2400" dirty="0">
              <a:latin typeface="Calisto MT" panose="02040603050505030304" pitchFamily="18" charset="0"/>
            </a:endParaRPr>
          </a:p>
        </p:txBody>
      </p:sp>
    </p:spTree>
    <p:extLst>
      <p:ext uri="{BB962C8B-B14F-4D97-AF65-F5344CB8AC3E}">
        <p14:creationId xmlns:p14="http://schemas.microsoft.com/office/powerpoint/2010/main" val="2679429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5AD0E4-E71B-8694-452D-F8A6AFEA0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pic>
        <p:nvPicPr>
          <p:cNvPr id="1026" name="Picture 2">
            <a:extLst>
              <a:ext uri="{FF2B5EF4-FFF2-40B4-BE49-F238E27FC236}">
                <a16:creationId xmlns:a16="http://schemas.microsoft.com/office/drawing/2014/main" id="{EEC423F9-E527-9C2C-8C89-83ADF9E4C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348" y="2550017"/>
            <a:ext cx="5351652" cy="37413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5B220C-CDCD-A5AF-A924-2E0DD673891A}"/>
              </a:ext>
            </a:extLst>
          </p:cNvPr>
          <p:cNvSpPr txBox="1"/>
          <p:nvPr/>
        </p:nvSpPr>
        <p:spPr>
          <a:xfrm>
            <a:off x="6951372" y="6293407"/>
            <a:ext cx="6098146" cy="400110"/>
          </a:xfrm>
          <a:prstGeom prst="rect">
            <a:avLst/>
          </a:prstGeom>
          <a:noFill/>
        </p:spPr>
        <p:txBody>
          <a:bodyPr wrap="square">
            <a:spAutoFit/>
          </a:bodyPr>
          <a:lstStyle/>
          <a:p>
            <a:r>
              <a:rPr lang="en-IN" sz="2000" b="1" dirty="0">
                <a:latin typeface="Bookman Old Style" panose="02050604050505020204" pitchFamily="18" charset="0"/>
              </a:rPr>
              <a:t>Correlation analysis using Heatmap</a:t>
            </a:r>
          </a:p>
        </p:txBody>
      </p:sp>
      <p:sp>
        <p:nvSpPr>
          <p:cNvPr id="8" name="TextBox 7">
            <a:extLst>
              <a:ext uri="{FF2B5EF4-FFF2-40B4-BE49-F238E27FC236}">
                <a16:creationId xmlns:a16="http://schemas.microsoft.com/office/drawing/2014/main" id="{6D36A552-44CB-050F-0178-3ECB154E0E19}"/>
              </a:ext>
            </a:extLst>
          </p:cNvPr>
          <p:cNvSpPr txBox="1"/>
          <p:nvPr/>
        </p:nvSpPr>
        <p:spPr>
          <a:xfrm>
            <a:off x="183524" y="445671"/>
            <a:ext cx="9557197" cy="6001643"/>
          </a:xfrm>
          <a:prstGeom prst="rect">
            <a:avLst/>
          </a:prstGeom>
          <a:noFill/>
        </p:spPr>
        <p:txBody>
          <a:bodyPr wrap="square">
            <a:spAutoFit/>
          </a:bodyPr>
          <a:lstStyle/>
          <a:p>
            <a:r>
              <a:rPr lang="en-US" sz="2400" dirty="0">
                <a:latin typeface="Calisto MT" panose="02040603050505030304" pitchFamily="18" charset="0"/>
              </a:rPr>
              <a:t>A procedure for determining the connections between two variables is known as correlation.</a:t>
            </a:r>
          </a:p>
          <a:p>
            <a:endParaRPr lang="en-US" sz="2400" dirty="0">
              <a:latin typeface="Calisto MT" panose="02040603050505030304" pitchFamily="18" charset="0"/>
            </a:endParaRPr>
          </a:p>
          <a:p>
            <a:r>
              <a:rPr lang="en-US" sz="2400" dirty="0">
                <a:latin typeface="Calisto MT" panose="02040603050505030304" pitchFamily="18" charset="0"/>
              </a:rPr>
              <a:t>Heatmaps are useful for examining correlation. With one variable drawn on each axis, heatmaps are used to display relationships between two variables, therefore I </a:t>
            </a:r>
            <a:r>
              <a:rPr lang="en-US" sz="2400" dirty="0" err="1">
                <a:latin typeface="Calisto MT" panose="02040603050505030304" pitchFamily="18" charset="0"/>
              </a:rPr>
              <a:t>utilised</a:t>
            </a:r>
            <a:r>
              <a:rPr lang="en-US" sz="2400" dirty="0">
                <a:latin typeface="Calisto MT" panose="02040603050505030304" pitchFamily="18" charset="0"/>
              </a:rPr>
              <a:t> them.</a:t>
            </a:r>
          </a:p>
          <a:p>
            <a:r>
              <a:rPr lang="en-US" sz="2400" dirty="0">
                <a:latin typeface="Calisto MT" panose="02040603050505030304" pitchFamily="18" charset="0"/>
              </a:rPr>
              <a:t>Positive correlation: There would be 1 correlation.</a:t>
            </a:r>
          </a:p>
          <a:p>
            <a:r>
              <a:rPr lang="en-US" sz="2400" dirty="0">
                <a:latin typeface="Calisto MT" panose="02040603050505030304" pitchFamily="18" charset="0"/>
              </a:rPr>
              <a:t>This indicates that the two variables changed in the</a:t>
            </a:r>
          </a:p>
          <a:p>
            <a:r>
              <a:rPr lang="en-US" sz="2400" dirty="0">
                <a:latin typeface="Calisto MT" panose="02040603050505030304" pitchFamily="18" charset="0"/>
              </a:rPr>
              <a:t>same direction, either up or down. We have </a:t>
            </a:r>
            <a:r>
              <a:rPr lang="en-US" sz="2400" dirty="0" err="1">
                <a:latin typeface="Calisto MT" panose="02040603050505030304" pitchFamily="18" charset="0"/>
              </a:rPr>
              <a:t>multic</a:t>
            </a:r>
            <a:r>
              <a:rPr lang="en-US" sz="2400" dirty="0">
                <a:latin typeface="Calisto MT" panose="02040603050505030304" pitchFamily="18" charset="0"/>
              </a:rPr>
              <a:t>-</a:t>
            </a:r>
          </a:p>
          <a:p>
            <a:r>
              <a:rPr lang="en-US" sz="2400" dirty="0" err="1">
                <a:latin typeface="Calisto MT" panose="02040603050505030304" pitchFamily="18" charset="0"/>
              </a:rPr>
              <a:t>ollinearity</a:t>
            </a:r>
            <a:r>
              <a:rPr lang="en-US" sz="2400" dirty="0">
                <a:latin typeface="Calisto MT" panose="02040603050505030304" pitchFamily="18" charset="0"/>
              </a:rPr>
              <a:t> since there is a significant correlation </a:t>
            </a:r>
          </a:p>
          <a:p>
            <a:r>
              <a:rPr lang="en-US" sz="2400" dirty="0">
                <a:latin typeface="Calisto MT" panose="02040603050505030304" pitchFamily="18" charset="0"/>
              </a:rPr>
              <a:t>between the independent variables in this situation.</a:t>
            </a:r>
          </a:p>
          <a:p>
            <a:endParaRPr lang="en-US" sz="2400" dirty="0">
              <a:latin typeface="Calisto MT" panose="02040603050505030304" pitchFamily="18" charset="0"/>
            </a:endParaRPr>
          </a:p>
          <a:p>
            <a:r>
              <a:rPr lang="en-US" sz="2400" dirty="0">
                <a:latin typeface="Calisto MT" panose="02040603050505030304" pitchFamily="18" charset="0"/>
              </a:rPr>
              <a:t> High multicollinearity makes it </a:t>
            </a:r>
          </a:p>
          <a:p>
            <a:r>
              <a:rPr lang="en-US" sz="2400" dirty="0">
                <a:latin typeface="Calisto MT" panose="02040603050505030304" pitchFamily="18" charset="0"/>
              </a:rPr>
              <a:t>difficult to fit models and make predictions since</a:t>
            </a:r>
          </a:p>
          <a:p>
            <a:r>
              <a:rPr lang="en-US" sz="2400" dirty="0">
                <a:latin typeface="Calisto MT" panose="02040603050505030304" pitchFamily="18" charset="0"/>
              </a:rPr>
              <a:t>even small changes to just one independent variable</a:t>
            </a:r>
          </a:p>
          <a:p>
            <a:r>
              <a:rPr lang="en-US" sz="2400" dirty="0">
                <a:latin typeface="Calisto MT" panose="02040603050505030304" pitchFamily="18" charset="0"/>
              </a:rPr>
              <a:t>can lead to wildly unanticipated outcomes.</a:t>
            </a:r>
            <a:endParaRPr lang="en-IN" sz="2400" dirty="0">
              <a:latin typeface="Calisto MT" panose="02040603050505030304" pitchFamily="18" charset="0"/>
            </a:endParaRPr>
          </a:p>
        </p:txBody>
      </p:sp>
    </p:spTree>
    <p:extLst>
      <p:ext uri="{BB962C8B-B14F-4D97-AF65-F5344CB8AC3E}">
        <p14:creationId xmlns:p14="http://schemas.microsoft.com/office/powerpoint/2010/main" val="3260924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3DCC6C9-8917-F203-76EC-37761C600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258" y="336176"/>
            <a:ext cx="8745071" cy="48274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2982B6-20B4-B296-C3B9-45348B2238C8}"/>
              </a:ext>
            </a:extLst>
          </p:cNvPr>
          <p:cNvSpPr txBox="1"/>
          <p:nvPr/>
        </p:nvSpPr>
        <p:spPr>
          <a:xfrm>
            <a:off x="1331257" y="5351494"/>
            <a:ext cx="8175813" cy="1600438"/>
          </a:xfrm>
          <a:prstGeom prst="rect">
            <a:avLst/>
          </a:prstGeom>
          <a:noFill/>
        </p:spPr>
        <p:txBody>
          <a:bodyPr wrap="square">
            <a:spAutoFit/>
          </a:bodyPr>
          <a:lstStyle/>
          <a:p>
            <a:r>
              <a:rPr lang="en-US" sz="2000" dirty="0">
                <a:latin typeface="Roboto" panose="02000000000000000000" pitchFamily="2" charset="0"/>
                <a:ea typeface="Roboto" panose="02000000000000000000" pitchFamily="2" charset="0"/>
                <a:cs typeface="Roboto" panose="02000000000000000000" pitchFamily="2" charset="0"/>
              </a:rPr>
              <a:t>The pair chart helps us understand how the various pairs of variables vary with one another and how they are distributed.</a:t>
            </a:r>
          </a:p>
          <a:p>
            <a:pPr algn="l"/>
            <a:r>
              <a:rPr lang="en-US" sz="2000" b="0" i="0" dirty="0">
                <a:solidFill>
                  <a:srgbClr val="212121"/>
                </a:solidFill>
                <a:effectLst/>
                <a:latin typeface="Roboto" panose="02000000000000000000" pitchFamily="2" charset="0"/>
              </a:rPr>
              <a:t>The variables are dependent to each other . They change on a linear basis.</a:t>
            </a:r>
          </a:p>
          <a:p>
            <a:endParaRPr lang="en-IN" dirty="0"/>
          </a:p>
        </p:txBody>
      </p:sp>
      <p:sp>
        <p:nvSpPr>
          <p:cNvPr id="5" name="TextBox 4">
            <a:extLst>
              <a:ext uri="{FF2B5EF4-FFF2-40B4-BE49-F238E27FC236}">
                <a16:creationId xmlns:a16="http://schemas.microsoft.com/office/drawing/2014/main" id="{E51A814D-6993-4C1E-F519-EEC2C75925F8}"/>
              </a:ext>
            </a:extLst>
          </p:cNvPr>
          <p:cNvSpPr txBox="1"/>
          <p:nvPr/>
        </p:nvSpPr>
        <p:spPr>
          <a:xfrm>
            <a:off x="4649321" y="0"/>
            <a:ext cx="6098240" cy="400110"/>
          </a:xfrm>
          <a:prstGeom prst="rect">
            <a:avLst/>
          </a:prstGeom>
          <a:noFill/>
        </p:spPr>
        <p:txBody>
          <a:bodyPr wrap="square">
            <a:spAutoFit/>
          </a:bodyPr>
          <a:lstStyle/>
          <a:p>
            <a:pPr algn="l"/>
            <a:r>
              <a:rPr lang="en-IN" sz="2000" b="1" i="0" dirty="0">
                <a:solidFill>
                  <a:srgbClr val="212121"/>
                </a:solidFill>
                <a:effectLst/>
                <a:latin typeface="Baskerville Old Face" panose="02020602080505020303" pitchFamily="18" charset="0"/>
              </a:rPr>
              <a:t>Pair Plot</a:t>
            </a:r>
          </a:p>
        </p:txBody>
      </p:sp>
      <p:pic>
        <p:nvPicPr>
          <p:cNvPr id="6" name="Picture 5">
            <a:extLst>
              <a:ext uri="{FF2B5EF4-FFF2-40B4-BE49-F238E27FC236}">
                <a16:creationId xmlns:a16="http://schemas.microsoft.com/office/drawing/2014/main" id="{E7546B6E-82C1-7DB0-B641-BBE364470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1" y="-4294"/>
            <a:ext cx="768439" cy="768439"/>
          </a:xfrm>
          <a:prstGeom prst="rect">
            <a:avLst/>
          </a:prstGeom>
        </p:spPr>
      </p:pic>
    </p:spTree>
    <p:extLst>
      <p:ext uri="{BB962C8B-B14F-4D97-AF65-F5344CB8AC3E}">
        <p14:creationId xmlns:p14="http://schemas.microsoft.com/office/powerpoint/2010/main" val="788830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92909D-826A-1B59-BA69-8C0FCD1EB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
        <p:nvSpPr>
          <p:cNvPr id="4" name="TextBox 3">
            <a:extLst>
              <a:ext uri="{FF2B5EF4-FFF2-40B4-BE49-F238E27FC236}">
                <a16:creationId xmlns:a16="http://schemas.microsoft.com/office/drawing/2014/main" id="{D54C2720-CFD7-55B1-0D79-F8728D78B2CF}"/>
              </a:ext>
            </a:extLst>
          </p:cNvPr>
          <p:cNvSpPr txBox="1"/>
          <p:nvPr/>
        </p:nvSpPr>
        <p:spPr>
          <a:xfrm>
            <a:off x="408904" y="62075"/>
            <a:ext cx="6098146"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buFont typeface="Wingdings" panose="05000000000000000000" pitchFamily="2" charset="2"/>
              <a:buChar char="v"/>
            </a:pPr>
            <a:r>
              <a:rPr lang="en-IN" sz="2800" dirty="0">
                <a:solidFill>
                  <a:srgbClr val="FF0000"/>
                </a:solidFill>
                <a:latin typeface="Bookman Old Style" panose="02050604050505020204" pitchFamily="18" charset="0"/>
              </a:rPr>
              <a:t>MODEL IMPLEMENTATION</a:t>
            </a:r>
          </a:p>
        </p:txBody>
      </p:sp>
      <p:sp>
        <p:nvSpPr>
          <p:cNvPr id="6" name="TextBox 5">
            <a:extLst>
              <a:ext uri="{FF2B5EF4-FFF2-40B4-BE49-F238E27FC236}">
                <a16:creationId xmlns:a16="http://schemas.microsoft.com/office/drawing/2014/main" id="{C31AD696-40A6-B613-E0F6-1487760C0A2D}"/>
              </a:ext>
            </a:extLst>
          </p:cNvPr>
          <p:cNvSpPr txBox="1"/>
          <p:nvPr/>
        </p:nvSpPr>
        <p:spPr>
          <a:xfrm>
            <a:off x="408904" y="476811"/>
            <a:ext cx="6098146" cy="461665"/>
          </a:xfrm>
          <a:prstGeom prst="rect">
            <a:avLst/>
          </a:prstGeom>
          <a:noFill/>
        </p:spPr>
        <p:txBody>
          <a:bodyPr wrap="square">
            <a:spAutoFit/>
          </a:bodyPr>
          <a:lstStyle/>
          <a:p>
            <a:r>
              <a:rPr lang="en-IN" sz="2400" dirty="0">
                <a:solidFill>
                  <a:schemeClr val="tx2">
                    <a:lumMod val="50000"/>
                  </a:schemeClr>
                </a:solidFill>
                <a:latin typeface="Bookman Old Style" panose="02050604050505020204" pitchFamily="18" charset="0"/>
              </a:rPr>
              <a:t>1</a:t>
            </a:r>
            <a:r>
              <a:rPr lang="en-IN" sz="2400" b="1" dirty="0">
                <a:solidFill>
                  <a:schemeClr val="tx2">
                    <a:lumMod val="50000"/>
                  </a:schemeClr>
                </a:solidFill>
                <a:latin typeface="Bookman Old Style" panose="02050604050505020204" pitchFamily="18" charset="0"/>
              </a:rPr>
              <a:t>. </a:t>
            </a:r>
            <a:r>
              <a:rPr lang="en-IN" sz="2400" dirty="0">
                <a:solidFill>
                  <a:schemeClr val="tx2">
                    <a:lumMod val="50000"/>
                  </a:schemeClr>
                </a:solidFill>
                <a:latin typeface="Bookman Old Style" panose="02050604050505020204" pitchFamily="18" charset="0"/>
              </a:rPr>
              <a:t>Linear</a:t>
            </a:r>
            <a:r>
              <a:rPr lang="en-IN" sz="2400" b="1" dirty="0">
                <a:solidFill>
                  <a:schemeClr val="tx2">
                    <a:lumMod val="50000"/>
                  </a:schemeClr>
                </a:solidFill>
                <a:latin typeface="Bookman Old Style" panose="02050604050505020204" pitchFamily="18" charset="0"/>
              </a:rPr>
              <a:t> </a:t>
            </a:r>
            <a:r>
              <a:rPr lang="en-IN" sz="2400" dirty="0">
                <a:solidFill>
                  <a:schemeClr val="tx2">
                    <a:lumMod val="50000"/>
                  </a:schemeClr>
                </a:solidFill>
                <a:latin typeface="Bookman Old Style" panose="02050604050505020204" pitchFamily="18" charset="0"/>
              </a:rPr>
              <a:t>Regression</a:t>
            </a:r>
          </a:p>
        </p:txBody>
      </p:sp>
      <p:sp>
        <p:nvSpPr>
          <p:cNvPr id="8" name="TextBox 7">
            <a:extLst>
              <a:ext uri="{FF2B5EF4-FFF2-40B4-BE49-F238E27FC236}">
                <a16:creationId xmlns:a16="http://schemas.microsoft.com/office/drawing/2014/main" id="{E1C8AD36-36F7-76C9-4FD0-54FA293F35DF}"/>
              </a:ext>
            </a:extLst>
          </p:cNvPr>
          <p:cNvSpPr txBox="1"/>
          <p:nvPr/>
        </p:nvSpPr>
        <p:spPr>
          <a:xfrm>
            <a:off x="408904" y="846117"/>
            <a:ext cx="11783096" cy="2031325"/>
          </a:xfrm>
          <a:prstGeom prst="rect">
            <a:avLst/>
          </a:prstGeom>
          <a:noFill/>
        </p:spPr>
        <p:txBody>
          <a:bodyPr wrap="square">
            <a:spAutoFit/>
          </a:bodyPr>
          <a:lstStyle/>
          <a:p>
            <a:r>
              <a:rPr lang="en-US" dirty="0">
                <a:latin typeface="Calisto MT" panose="02040603050505030304" pitchFamily="18" charset="0"/>
              </a:rPr>
              <a:t>A variable's value can be predicted using linear regression analysis based on the value of another variable. The dependent variable is the one you're trying to predict. The differences between predicted and real output values are minimized by linear regression by fitting a straight line or surface.</a:t>
            </a:r>
          </a:p>
          <a:p>
            <a:pPr marL="285750" indent="-285750">
              <a:buFont typeface="Arial" panose="020B0604020202020204" pitchFamily="34" charset="0"/>
              <a:buChar char="•"/>
            </a:pPr>
            <a:r>
              <a:rPr lang="en-US" dirty="0">
                <a:latin typeface="Calisto MT" panose="02040603050505030304" pitchFamily="18" charset="0"/>
              </a:rPr>
              <a:t> Explain each evaluation metric's indication towards business and the business impact pf the ML model used.</a:t>
            </a:r>
          </a:p>
          <a:p>
            <a:r>
              <a:rPr lang="en-US" dirty="0">
                <a:latin typeface="Calisto MT" panose="02040603050505030304" pitchFamily="18" charset="0"/>
              </a:rPr>
              <a:t>R2 evaluates how well a model fits the data. The R2 coefficient of determination in regression is a statistical indicator of how closely the regression predictions match the actual data points. When the R2 value is 1, the regression's predictions accurately reflect the data.</a:t>
            </a:r>
            <a:endParaRPr lang="en-IN" dirty="0">
              <a:latin typeface="Calisto MT" panose="02040603050505030304" pitchFamily="18" charset="0"/>
            </a:endParaRPr>
          </a:p>
        </p:txBody>
      </p:sp>
      <p:pic>
        <p:nvPicPr>
          <p:cNvPr id="9" name="Picture 8">
            <a:extLst>
              <a:ext uri="{FF2B5EF4-FFF2-40B4-BE49-F238E27FC236}">
                <a16:creationId xmlns:a16="http://schemas.microsoft.com/office/drawing/2014/main" id="{C5CC87BA-766A-CB89-7F36-72C644B69736}"/>
              </a:ext>
            </a:extLst>
          </p:cNvPr>
          <p:cNvPicPr>
            <a:picLocks noChangeAspect="1"/>
          </p:cNvPicPr>
          <p:nvPr/>
        </p:nvPicPr>
        <p:blipFill>
          <a:blip r:embed="rId3"/>
          <a:stretch>
            <a:fillRect/>
          </a:stretch>
        </p:blipFill>
        <p:spPr>
          <a:xfrm>
            <a:off x="3859306" y="2604216"/>
            <a:ext cx="8332694" cy="4253784"/>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1881056D-1DC1-78CA-32D7-BC14FD0D7D3A}"/>
              </a:ext>
            </a:extLst>
          </p:cNvPr>
          <p:cNvSpPr txBox="1"/>
          <p:nvPr/>
        </p:nvSpPr>
        <p:spPr>
          <a:xfrm>
            <a:off x="202306" y="2785083"/>
            <a:ext cx="6098146" cy="2031325"/>
          </a:xfrm>
          <a:prstGeom prst="rect">
            <a:avLst/>
          </a:prstGeom>
          <a:noFill/>
        </p:spPr>
        <p:txBody>
          <a:bodyPr wrap="square">
            <a:spAutoFit/>
          </a:bodyPr>
          <a:lstStyle/>
          <a:p>
            <a:r>
              <a:rPr lang="en-US" dirty="0"/>
              <a:t>Testing Performance of </a:t>
            </a:r>
          </a:p>
          <a:p>
            <a:r>
              <a:rPr lang="en-US" dirty="0"/>
              <a:t>Linear Regression Model</a:t>
            </a:r>
          </a:p>
          <a:p>
            <a:r>
              <a:rPr lang="pt-BR" b="0" i="0" dirty="0">
                <a:solidFill>
                  <a:srgbClr val="212121"/>
                </a:solidFill>
                <a:effectLst/>
                <a:latin typeface="Courier New" panose="02070309020205020404" pitchFamily="49" charset="0"/>
              </a:rPr>
              <a:t>MSE : 0.032 </a:t>
            </a:r>
          </a:p>
          <a:p>
            <a:r>
              <a:rPr lang="pt-BR" b="0" i="0" dirty="0">
                <a:solidFill>
                  <a:srgbClr val="212121"/>
                </a:solidFill>
                <a:effectLst/>
                <a:latin typeface="Courier New" panose="02070309020205020404" pitchFamily="49" charset="0"/>
              </a:rPr>
              <a:t>RMSE : 0.178 </a:t>
            </a:r>
          </a:p>
          <a:p>
            <a:r>
              <a:rPr lang="pt-BR" b="0" i="0" dirty="0">
                <a:solidFill>
                  <a:srgbClr val="212121"/>
                </a:solidFill>
                <a:effectLst/>
                <a:latin typeface="Courier New" panose="02070309020205020404" pitchFamily="49" charset="0"/>
              </a:rPr>
              <a:t>MAE : 0.151 </a:t>
            </a:r>
          </a:p>
          <a:p>
            <a:r>
              <a:rPr lang="pt-BR" b="0" i="0" dirty="0">
                <a:solidFill>
                  <a:srgbClr val="212121"/>
                </a:solidFill>
                <a:effectLst/>
                <a:latin typeface="Courier New" panose="02070309020205020404" pitchFamily="49" charset="0"/>
              </a:rPr>
              <a:t>MAPE : 0.095 </a:t>
            </a:r>
          </a:p>
          <a:p>
            <a:r>
              <a:rPr lang="pt-BR" b="0" i="0" dirty="0">
                <a:solidFill>
                  <a:srgbClr val="212121"/>
                </a:solidFill>
                <a:effectLst/>
                <a:latin typeface="Courier New" panose="02070309020205020404" pitchFamily="49" charset="0"/>
              </a:rPr>
              <a:t>R2 : 0.823</a:t>
            </a:r>
            <a:endParaRPr lang="en-IN" dirty="0"/>
          </a:p>
        </p:txBody>
      </p:sp>
    </p:spTree>
    <p:extLst>
      <p:ext uri="{BB962C8B-B14F-4D97-AF65-F5344CB8AC3E}">
        <p14:creationId xmlns:p14="http://schemas.microsoft.com/office/powerpoint/2010/main" val="575886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CAF4E9-1587-3B23-B3BB-261E0405390A}"/>
              </a:ext>
            </a:extLst>
          </p:cNvPr>
          <p:cNvSpPr txBox="1"/>
          <p:nvPr/>
        </p:nvSpPr>
        <p:spPr>
          <a:xfrm>
            <a:off x="511935" y="259654"/>
            <a:ext cx="6098146" cy="461665"/>
          </a:xfrm>
          <a:prstGeom prst="rect">
            <a:avLst/>
          </a:prstGeom>
          <a:noFill/>
        </p:spPr>
        <p:txBody>
          <a:bodyPr wrap="square">
            <a:spAutoFit/>
          </a:bodyPr>
          <a:lstStyle/>
          <a:p>
            <a:r>
              <a:rPr lang="en-IN" sz="2400" dirty="0">
                <a:latin typeface="Bookman Old Style" panose="02050604050505020204" pitchFamily="18" charset="0"/>
              </a:rPr>
              <a:t>2.Lasso Regression</a:t>
            </a:r>
          </a:p>
        </p:txBody>
      </p:sp>
      <p:sp>
        <p:nvSpPr>
          <p:cNvPr id="5" name="TextBox 4">
            <a:extLst>
              <a:ext uri="{FF2B5EF4-FFF2-40B4-BE49-F238E27FC236}">
                <a16:creationId xmlns:a16="http://schemas.microsoft.com/office/drawing/2014/main" id="{B8E7975D-363D-14D0-8E83-B01CACC92409}"/>
              </a:ext>
            </a:extLst>
          </p:cNvPr>
          <p:cNvSpPr txBox="1"/>
          <p:nvPr/>
        </p:nvSpPr>
        <p:spPr>
          <a:xfrm>
            <a:off x="1" y="751344"/>
            <a:ext cx="12191998" cy="1938992"/>
          </a:xfrm>
          <a:prstGeom prst="rect">
            <a:avLst/>
          </a:prstGeom>
          <a:noFill/>
        </p:spPr>
        <p:txBody>
          <a:bodyPr wrap="square">
            <a:spAutoFit/>
          </a:bodyPr>
          <a:lstStyle/>
          <a:p>
            <a:r>
              <a:rPr lang="en-US" sz="2400" dirty="0">
                <a:latin typeface="Calisto MT" panose="02040603050505030304" pitchFamily="18" charset="0"/>
              </a:rPr>
              <a:t>Lasso regression is a linear regression, but it uses a "shrinkage" technique where the coefficients of determination shrink to towards zero. Lasso (least absolute shrinkage and selection operator) is regression analysis method that variable selection and regularization performs both in order to enhance the prediction accuracy and interpretability of the resulting statistical model. This method performs L1 regularization.</a:t>
            </a:r>
            <a:endParaRPr lang="en-IN" sz="2400" dirty="0">
              <a:latin typeface="Calisto MT" panose="02040603050505030304" pitchFamily="18" charset="0"/>
            </a:endParaRPr>
          </a:p>
        </p:txBody>
      </p:sp>
      <p:sp>
        <p:nvSpPr>
          <p:cNvPr id="8" name="TextBox 7">
            <a:extLst>
              <a:ext uri="{FF2B5EF4-FFF2-40B4-BE49-F238E27FC236}">
                <a16:creationId xmlns:a16="http://schemas.microsoft.com/office/drawing/2014/main" id="{8792BC72-89A8-35FF-63A9-7152920CCC66}"/>
              </a:ext>
            </a:extLst>
          </p:cNvPr>
          <p:cNvSpPr txBox="1"/>
          <p:nvPr/>
        </p:nvSpPr>
        <p:spPr>
          <a:xfrm>
            <a:off x="241479" y="3429000"/>
            <a:ext cx="6098146" cy="400110"/>
          </a:xfrm>
          <a:prstGeom prst="rect">
            <a:avLst/>
          </a:prstGeom>
          <a:noFill/>
        </p:spPr>
        <p:txBody>
          <a:bodyPr wrap="square">
            <a:spAutoFit/>
          </a:bodyPr>
          <a:lstStyle/>
          <a:p>
            <a:r>
              <a:rPr lang="en-US" sz="2000" dirty="0">
                <a:latin typeface="+mj-lt"/>
              </a:rPr>
              <a:t>Evaluation Metrics of Lasso Regression</a:t>
            </a:r>
            <a:endParaRPr lang="en-IN" sz="2000" dirty="0">
              <a:latin typeface="+mj-lt"/>
            </a:endParaRPr>
          </a:p>
        </p:txBody>
      </p:sp>
      <p:sp>
        <p:nvSpPr>
          <p:cNvPr id="10" name="TextBox 9">
            <a:extLst>
              <a:ext uri="{FF2B5EF4-FFF2-40B4-BE49-F238E27FC236}">
                <a16:creationId xmlns:a16="http://schemas.microsoft.com/office/drawing/2014/main" id="{DB966D72-954C-4E1D-DB07-3706E1C48470}"/>
              </a:ext>
            </a:extLst>
          </p:cNvPr>
          <p:cNvSpPr txBox="1"/>
          <p:nvPr/>
        </p:nvSpPr>
        <p:spPr>
          <a:xfrm>
            <a:off x="175475" y="3816231"/>
            <a:ext cx="6098146" cy="1477328"/>
          </a:xfrm>
          <a:prstGeom prst="rect">
            <a:avLst/>
          </a:prstGeom>
          <a:noFill/>
        </p:spPr>
        <p:txBody>
          <a:bodyPr wrap="square">
            <a:spAutoFit/>
          </a:bodyPr>
          <a:lstStyle/>
          <a:p>
            <a:r>
              <a:rPr lang="it-IT" b="0" i="0" dirty="0">
                <a:solidFill>
                  <a:srgbClr val="212121"/>
                </a:solidFill>
                <a:effectLst/>
                <a:latin typeface="Courier New" panose="02070309020205020404" pitchFamily="49" charset="0"/>
              </a:rPr>
              <a:t>MSE score: 0.032 </a:t>
            </a:r>
          </a:p>
          <a:p>
            <a:r>
              <a:rPr lang="it-IT" b="0" i="0" dirty="0">
                <a:solidFill>
                  <a:srgbClr val="212121"/>
                </a:solidFill>
                <a:effectLst/>
                <a:latin typeface="Courier New" panose="02070309020205020404" pitchFamily="49" charset="0"/>
              </a:rPr>
              <a:t>RMSE score: 0.179 </a:t>
            </a:r>
          </a:p>
          <a:p>
            <a:r>
              <a:rPr lang="it-IT" b="0" i="0" dirty="0">
                <a:solidFill>
                  <a:srgbClr val="212121"/>
                </a:solidFill>
                <a:effectLst/>
                <a:latin typeface="Courier New" panose="02070309020205020404" pitchFamily="49" charset="0"/>
              </a:rPr>
              <a:t>MAE score: 0.152 </a:t>
            </a:r>
          </a:p>
          <a:p>
            <a:r>
              <a:rPr lang="it-IT" b="0" i="0" dirty="0">
                <a:solidFill>
                  <a:srgbClr val="212121"/>
                </a:solidFill>
                <a:effectLst/>
                <a:latin typeface="Courier New" panose="02070309020205020404" pitchFamily="49" charset="0"/>
              </a:rPr>
              <a:t>MAPE score: 0.096 </a:t>
            </a:r>
          </a:p>
          <a:p>
            <a:r>
              <a:rPr lang="it-IT" b="0" i="0" dirty="0">
                <a:solidFill>
                  <a:srgbClr val="212121"/>
                </a:solidFill>
                <a:effectLst/>
                <a:latin typeface="Courier New" panose="02070309020205020404" pitchFamily="49" charset="0"/>
              </a:rPr>
              <a:t>R2 score: 0.82</a:t>
            </a:r>
            <a:endParaRPr lang="en-IN" dirty="0"/>
          </a:p>
        </p:txBody>
      </p:sp>
      <p:pic>
        <p:nvPicPr>
          <p:cNvPr id="11" name="Picture 10">
            <a:extLst>
              <a:ext uri="{FF2B5EF4-FFF2-40B4-BE49-F238E27FC236}">
                <a16:creationId xmlns:a16="http://schemas.microsoft.com/office/drawing/2014/main" id="{7FFD905C-1E83-6E89-E40F-FB5ACA3F7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
        <p:nvSpPr>
          <p:cNvPr id="4" name="TextBox 3">
            <a:extLst>
              <a:ext uri="{FF2B5EF4-FFF2-40B4-BE49-F238E27FC236}">
                <a16:creationId xmlns:a16="http://schemas.microsoft.com/office/drawing/2014/main" id="{13F2601C-7AD6-B674-49EA-C220B4130099}"/>
              </a:ext>
            </a:extLst>
          </p:cNvPr>
          <p:cNvSpPr txBox="1"/>
          <p:nvPr/>
        </p:nvSpPr>
        <p:spPr>
          <a:xfrm>
            <a:off x="140579" y="5574026"/>
            <a:ext cx="6299946" cy="1200329"/>
          </a:xfrm>
          <a:prstGeom prst="rect">
            <a:avLst/>
          </a:prstGeom>
          <a:noFill/>
        </p:spPr>
        <p:txBody>
          <a:bodyPr wrap="square">
            <a:spAutoFit/>
          </a:bodyPr>
          <a:lstStyle/>
          <a:p>
            <a:r>
              <a:rPr lang="it-IT" dirty="0"/>
              <a:t>Cross- Validation</a:t>
            </a:r>
          </a:p>
          <a:p>
            <a:r>
              <a:rPr lang="it-IT" dirty="0"/>
              <a:t>MSE score: 0.032  MAPE score: 0.097</a:t>
            </a:r>
          </a:p>
          <a:p>
            <a:r>
              <a:rPr lang="it-IT" dirty="0"/>
              <a:t>RMSE score: 0.18  R2 score: 0.819</a:t>
            </a:r>
          </a:p>
          <a:p>
            <a:r>
              <a:rPr lang="it-IT" dirty="0"/>
              <a:t>MAE score: 0.153</a:t>
            </a:r>
          </a:p>
        </p:txBody>
      </p:sp>
      <p:pic>
        <p:nvPicPr>
          <p:cNvPr id="3074" name="Picture 2">
            <a:extLst>
              <a:ext uri="{FF2B5EF4-FFF2-40B4-BE49-F238E27FC236}">
                <a16:creationId xmlns:a16="http://schemas.microsoft.com/office/drawing/2014/main" id="{F3A62D9A-11E7-B9AA-BAF3-87E6020C2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8894" y="2668932"/>
            <a:ext cx="7593106" cy="38509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057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653F7E-2A3D-A796-1833-A57D3497FDF9}"/>
              </a:ext>
            </a:extLst>
          </p:cNvPr>
          <p:cNvSpPr txBox="1"/>
          <p:nvPr/>
        </p:nvSpPr>
        <p:spPr>
          <a:xfrm>
            <a:off x="396025" y="130865"/>
            <a:ext cx="6098146" cy="461665"/>
          </a:xfrm>
          <a:prstGeom prst="rect">
            <a:avLst/>
          </a:prstGeom>
          <a:noFill/>
        </p:spPr>
        <p:txBody>
          <a:bodyPr wrap="square">
            <a:spAutoFit/>
          </a:bodyPr>
          <a:lstStyle/>
          <a:p>
            <a:r>
              <a:rPr lang="en-IN" sz="2400" dirty="0">
                <a:latin typeface="Bookman Old Style" panose="02050604050505020204" pitchFamily="18" charset="0"/>
              </a:rPr>
              <a:t>3.Ridge Regression</a:t>
            </a:r>
          </a:p>
        </p:txBody>
      </p:sp>
      <p:sp>
        <p:nvSpPr>
          <p:cNvPr id="5" name="TextBox 4">
            <a:extLst>
              <a:ext uri="{FF2B5EF4-FFF2-40B4-BE49-F238E27FC236}">
                <a16:creationId xmlns:a16="http://schemas.microsoft.com/office/drawing/2014/main" id="{ED511748-0359-7C63-503E-BDD17D99B645}"/>
              </a:ext>
            </a:extLst>
          </p:cNvPr>
          <p:cNvSpPr txBox="1"/>
          <p:nvPr/>
        </p:nvSpPr>
        <p:spPr>
          <a:xfrm>
            <a:off x="396025" y="592530"/>
            <a:ext cx="11658600" cy="1631216"/>
          </a:xfrm>
          <a:prstGeom prst="rect">
            <a:avLst/>
          </a:prstGeom>
          <a:noFill/>
        </p:spPr>
        <p:txBody>
          <a:bodyPr wrap="square">
            <a:spAutoFit/>
          </a:bodyPr>
          <a:lstStyle/>
          <a:p>
            <a:r>
              <a:rPr lang="en-US" sz="2000" dirty="0">
                <a:latin typeface="Calisto MT" panose="02040603050505030304" pitchFamily="18" charset="0"/>
              </a:rPr>
              <a:t>A regularized variation of linear least squares regression is ridge regression. It functions by reducing the weights or coefficients of the regression method. Ridge regression is a model adjustment method that is used to analyze any data that suffers from multi-</a:t>
            </a:r>
            <a:r>
              <a:rPr lang="en-US" sz="2000" dirty="0" err="1">
                <a:latin typeface="Calisto MT" panose="02040603050505030304" pitchFamily="18" charset="0"/>
              </a:rPr>
              <a:t>llinearity</a:t>
            </a:r>
            <a:r>
              <a:rPr lang="en-US" sz="2000" dirty="0">
                <a:latin typeface="Calisto MT" panose="02040603050505030304" pitchFamily="18" charset="0"/>
              </a:rPr>
              <a:t>. This method adjusts to L2. When the issue of multicollinearity occurs, least-squares are unbiased, and variances are large, this results in predicted values to be far away from the actual values.</a:t>
            </a:r>
            <a:endParaRPr lang="en-IN" sz="2000" dirty="0">
              <a:latin typeface="Calisto MT" panose="02040603050505030304" pitchFamily="18" charset="0"/>
            </a:endParaRPr>
          </a:p>
        </p:txBody>
      </p:sp>
      <p:sp>
        <p:nvSpPr>
          <p:cNvPr id="8" name="TextBox 7">
            <a:extLst>
              <a:ext uri="{FF2B5EF4-FFF2-40B4-BE49-F238E27FC236}">
                <a16:creationId xmlns:a16="http://schemas.microsoft.com/office/drawing/2014/main" id="{3B5A49F8-7DB0-C547-BA9A-35DADAE4F8D5}"/>
              </a:ext>
            </a:extLst>
          </p:cNvPr>
          <p:cNvSpPr txBox="1"/>
          <p:nvPr/>
        </p:nvSpPr>
        <p:spPr>
          <a:xfrm>
            <a:off x="396025" y="2993187"/>
            <a:ext cx="6297768" cy="400110"/>
          </a:xfrm>
          <a:prstGeom prst="rect">
            <a:avLst/>
          </a:prstGeom>
          <a:noFill/>
        </p:spPr>
        <p:txBody>
          <a:bodyPr wrap="square">
            <a:spAutoFit/>
          </a:bodyPr>
          <a:lstStyle/>
          <a:p>
            <a:r>
              <a:rPr lang="en-IN" sz="2000" dirty="0">
                <a:latin typeface="Bookman Old Style" panose="02050604050505020204" pitchFamily="18" charset="0"/>
              </a:rPr>
              <a:t>Test Performance</a:t>
            </a:r>
          </a:p>
        </p:txBody>
      </p:sp>
      <p:sp>
        <p:nvSpPr>
          <p:cNvPr id="20" name="TextBox 19">
            <a:extLst>
              <a:ext uri="{FF2B5EF4-FFF2-40B4-BE49-F238E27FC236}">
                <a16:creationId xmlns:a16="http://schemas.microsoft.com/office/drawing/2014/main" id="{F6B53AE8-24E9-A17C-ECC5-755B868A0251}"/>
              </a:ext>
            </a:extLst>
          </p:cNvPr>
          <p:cNvSpPr txBox="1"/>
          <p:nvPr/>
        </p:nvSpPr>
        <p:spPr>
          <a:xfrm>
            <a:off x="196403" y="3393297"/>
            <a:ext cx="6297768" cy="1477328"/>
          </a:xfrm>
          <a:prstGeom prst="rect">
            <a:avLst/>
          </a:prstGeom>
          <a:noFill/>
        </p:spPr>
        <p:txBody>
          <a:bodyPr wrap="square">
            <a:spAutoFit/>
          </a:bodyPr>
          <a:lstStyle/>
          <a:p>
            <a:r>
              <a:rPr lang="it-IT" b="0" i="0" dirty="0">
                <a:solidFill>
                  <a:srgbClr val="212121"/>
                </a:solidFill>
                <a:effectLst/>
                <a:latin typeface="Courier New" panose="02070309020205020404" pitchFamily="49" charset="0"/>
              </a:rPr>
              <a:t>MSE score: 0.0316 </a:t>
            </a:r>
          </a:p>
          <a:p>
            <a:r>
              <a:rPr lang="it-IT" b="0" i="0" dirty="0">
                <a:solidFill>
                  <a:srgbClr val="212121"/>
                </a:solidFill>
                <a:effectLst/>
                <a:latin typeface="Courier New" panose="02070309020205020404" pitchFamily="49" charset="0"/>
              </a:rPr>
              <a:t>RMSE score: 0.1777 </a:t>
            </a:r>
          </a:p>
          <a:p>
            <a:r>
              <a:rPr lang="it-IT" b="0" i="0" dirty="0">
                <a:solidFill>
                  <a:srgbClr val="212121"/>
                </a:solidFill>
                <a:effectLst/>
                <a:latin typeface="Courier New" panose="02070309020205020404" pitchFamily="49" charset="0"/>
              </a:rPr>
              <a:t>MAE score: 0.1513 </a:t>
            </a:r>
          </a:p>
          <a:p>
            <a:r>
              <a:rPr lang="it-IT" b="0" i="0" dirty="0">
                <a:solidFill>
                  <a:srgbClr val="212121"/>
                </a:solidFill>
                <a:effectLst/>
                <a:latin typeface="Courier New" panose="02070309020205020404" pitchFamily="49" charset="0"/>
              </a:rPr>
              <a:t>MAPE score: 0.0954 </a:t>
            </a:r>
          </a:p>
          <a:p>
            <a:r>
              <a:rPr lang="it-IT" b="0" i="0" dirty="0">
                <a:solidFill>
                  <a:srgbClr val="212121"/>
                </a:solidFill>
                <a:effectLst/>
                <a:latin typeface="Courier New" panose="02070309020205020404" pitchFamily="49" charset="0"/>
              </a:rPr>
              <a:t>R2 score: 0.8225</a:t>
            </a:r>
            <a:endParaRPr lang="en-IN" dirty="0"/>
          </a:p>
        </p:txBody>
      </p:sp>
      <p:pic>
        <p:nvPicPr>
          <p:cNvPr id="21" name="Picture 20">
            <a:extLst>
              <a:ext uri="{FF2B5EF4-FFF2-40B4-BE49-F238E27FC236}">
                <a16:creationId xmlns:a16="http://schemas.microsoft.com/office/drawing/2014/main" id="{DD00E931-E724-1AD5-8E43-36A8155B4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pic>
        <p:nvPicPr>
          <p:cNvPr id="4100" name="Picture 4">
            <a:extLst>
              <a:ext uri="{FF2B5EF4-FFF2-40B4-BE49-F238E27FC236}">
                <a16:creationId xmlns:a16="http://schemas.microsoft.com/office/drawing/2014/main" id="{A346C131-FD1F-454A-1C1B-F93617ADA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165" y="2905841"/>
            <a:ext cx="7915835" cy="40125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67286B1-3316-6028-24D5-AC48B9CA4008}"/>
              </a:ext>
            </a:extLst>
          </p:cNvPr>
          <p:cNvSpPr txBox="1"/>
          <p:nvPr/>
        </p:nvSpPr>
        <p:spPr>
          <a:xfrm>
            <a:off x="-2240" y="4912113"/>
            <a:ext cx="6098240" cy="923330"/>
          </a:xfrm>
          <a:prstGeom prst="rect">
            <a:avLst/>
          </a:prstGeom>
          <a:noFill/>
        </p:spPr>
        <p:txBody>
          <a:bodyPr wrap="square">
            <a:spAutoFit/>
          </a:bodyPr>
          <a:lstStyle/>
          <a:p>
            <a:r>
              <a:rPr lang="pt-BR" b="0" i="0" dirty="0">
                <a:solidFill>
                  <a:srgbClr val="212121"/>
                </a:solidFill>
                <a:effectLst/>
                <a:latin typeface="Courier New" panose="02070309020205020404" pitchFamily="49" charset="0"/>
              </a:rPr>
              <a:t>Cross- Validation</a:t>
            </a:r>
          </a:p>
          <a:p>
            <a:r>
              <a:rPr lang="pt-BR" b="0" i="0" dirty="0">
                <a:solidFill>
                  <a:srgbClr val="212121"/>
                </a:solidFill>
                <a:effectLst/>
                <a:latin typeface="Courier New" panose="02070309020205020404" pitchFamily="49" charset="0"/>
              </a:rPr>
              <a:t>MSE:0.033 RMSE:0.18 MAE:0.153 </a:t>
            </a:r>
          </a:p>
          <a:p>
            <a:r>
              <a:rPr lang="pt-BR" b="0" i="0" dirty="0">
                <a:solidFill>
                  <a:srgbClr val="212121"/>
                </a:solidFill>
                <a:effectLst/>
                <a:latin typeface="Courier New" panose="02070309020205020404" pitchFamily="49" charset="0"/>
              </a:rPr>
              <a:t>MAPE: 0.097 R2: 0.817</a:t>
            </a:r>
            <a:endParaRPr lang="en-IN" dirty="0"/>
          </a:p>
        </p:txBody>
      </p:sp>
      <p:sp>
        <p:nvSpPr>
          <p:cNvPr id="9" name="TextBox 8">
            <a:extLst>
              <a:ext uri="{FF2B5EF4-FFF2-40B4-BE49-F238E27FC236}">
                <a16:creationId xmlns:a16="http://schemas.microsoft.com/office/drawing/2014/main" id="{5F80420E-0765-9744-6EF7-02DF744408D8}"/>
              </a:ext>
            </a:extLst>
          </p:cNvPr>
          <p:cNvSpPr txBox="1"/>
          <p:nvPr/>
        </p:nvSpPr>
        <p:spPr>
          <a:xfrm>
            <a:off x="396025" y="2118885"/>
            <a:ext cx="9797571" cy="707886"/>
          </a:xfrm>
          <a:prstGeom prst="rect">
            <a:avLst/>
          </a:prstGeom>
          <a:noFill/>
        </p:spPr>
        <p:txBody>
          <a:bodyPr wrap="square">
            <a:spAutoFit/>
          </a:bodyPr>
          <a:lstStyle/>
          <a:p>
            <a:pPr marL="342900" indent="-342900">
              <a:buFont typeface="Arial" panose="020B0604020202020204" pitchFamily="34" charset="0"/>
              <a:buChar char="•"/>
            </a:pPr>
            <a:r>
              <a:rPr lang="en-US" sz="2000" dirty="0"/>
              <a:t>Which hyperparameter optimization technique have you used and why?</a:t>
            </a:r>
          </a:p>
          <a:p>
            <a:r>
              <a:rPr lang="en-US" sz="2000" dirty="0"/>
              <a:t>In order to choose the optimal parameter, I </a:t>
            </a:r>
            <a:r>
              <a:rPr lang="en-US" sz="2000" dirty="0" err="1"/>
              <a:t>utilised</a:t>
            </a:r>
            <a:r>
              <a:rPr lang="en-US" sz="2000" dirty="0"/>
              <a:t> </a:t>
            </a:r>
            <a:r>
              <a:rPr lang="en-US" sz="2000" dirty="0" err="1"/>
              <a:t>gridsearchcv</a:t>
            </a:r>
            <a:r>
              <a:rPr lang="en-US" sz="2000" dirty="0"/>
              <a:t>.</a:t>
            </a:r>
            <a:endParaRPr lang="en-IN" sz="2000" dirty="0"/>
          </a:p>
        </p:txBody>
      </p:sp>
    </p:spTree>
    <p:extLst>
      <p:ext uri="{BB962C8B-B14F-4D97-AF65-F5344CB8AC3E}">
        <p14:creationId xmlns:p14="http://schemas.microsoft.com/office/powerpoint/2010/main" val="131496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BF554C-3362-0222-2C53-8A8D50AB9674}"/>
              </a:ext>
            </a:extLst>
          </p:cNvPr>
          <p:cNvSpPr txBox="1"/>
          <p:nvPr/>
        </p:nvSpPr>
        <p:spPr>
          <a:xfrm>
            <a:off x="254358" y="55361"/>
            <a:ext cx="6098146" cy="461665"/>
          </a:xfrm>
          <a:prstGeom prst="rect">
            <a:avLst/>
          </a:prstGeom>
          <a:noFill/>
        </p:spPr>
        <p:txBody>
          <a:bodyPr wrap="square">
            <a:spAutoFit/>
          </a:bodyPr>
          <a:lstStyle/>
          <a:p>
            <a:r>
              <a:rPr lang="en-IN" sz="2400" dirty="0">
                <a:latin typeface="Bookman Old Style" panose="02050604050505020204" pitchFamily="18" charset="0"/>
              </a:rPr>
              <a:t>4.Elastic Net regression</a:t>
            </a:r>
          </a:p>
        </p:txBody>
      </p:sp>
      <p:sp>
        <p:nvSpPr>
          <p:cNvPr id="5" name="TextBox 4">
            <a:extLst>
              <a:ext uri="{FF2B5EF4-FFF2-40B4-BE49-F238E27FC236}">
                <a16:creationId xmlns:a16="http://schemas.microsoft.com/office/drawing/2014/main" id="{702A50DF-F2E6-608E-11A6-0A8EBAD237BA}"/>
              </a:ext>
            </a:extLst>
          </p:cNvPr>
          <p:cNvSpPr txBox="1"/>
          <p:nvPr/>
        </p:nvSpPr>
        <p:spPr>
          <a:xfrm>
            <a:off x="254358" y="517026"/>
            <a:ext cx="11079050" cy="1877437"/>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Calisto MT" panose="02040603050505030304" pitchFamily="18" charset="0"/>
              </a:rPr>
              <a:t>Explain the ML Model used and it's performance using Evaluation metric Score Chart.</a:t>
            </a:r>
          </a:p>
          <a:p>
            <a:r>
              <a:rPr lang="en-US" sz="2400" dirty="0">
                <a:latin typeface="Calisto MT" panose="02040603050505030304" pitchFamily="18" charset="0"/>
              </a:rPr>
              <a:t>The third type of regularization method is elastic net regression. It was created as a result of the Lasso regression's limitation. Lasso regression can’t take correct alpha and lambda values as per requirement of data. It combines two popular penalties, specifically the L1 and L2 penalty.</a:t>
            </a:r>
            <a:endParaRPr lang="en-IN" sz="2400" dirty="0">
              <a:latin typeface="Calisto MT" panose="02040603050505030304" pitchFamily="18" charset="0"/>
            </a:endParaRPr>
          </a:p>
        </p:txBody>
      </p:sp>
      <p:sp>
        <p:nvSpPr>
          <p:cNvPr id="10" name="TextBox 9">
            <a:extLst>
              <a:ext uri="{FF2B5EF4-FFF2-40B4-BE49-F238E27FC236}">
                <a16:creationId xmlns:a16="http://schemas.microsoft.com/office/drawing/2014/main" id="{BECBC10D-7713-9C87-9E4E-2057C0107ED6}"/>
              </a:ext>
            </a:extLst>
          </p:cNvPr>
          <p:cNvSpPr txBox="1"/>
          <p:nvPr/>
        </p:nvSpPr>
        <p:spPr>
          <a:xfrm>
            <a:off x="254358" y="2548350"/>
            <a:ext cx="6297768" cy="400110"/>
          </a:xfrm>
          <a:prstGeom prst="rect">
            <a:avLst/>
          </a:prstGeom>
          <a:noFill/>
        </p:spPr>
        <p:txBody>
          <a:bodyPr wrap="square">
            <a:spAutoFit/>
          </a:bodyPr>
          <a:lstStyle/>
          <a:p>
            <a:r>
              <a:rPr lang="en-IN" sz="2000" b="0" dirty="0">
                <a:solidFill>
                  <a:schemeClr val="tx2">
                    <a:lumMod val="50000"/>
                  </a:schemeClr>
                </a:solidFill>
                <a:effectLst/>
                <a:latin typeface="Calisto MT" panose="02040603050505030304" pitchFamily="18" charset="0"/>
              </a:rPr>
              <a:t>Test Performance</a:t>
            </a:r>
          </a:p>
        </p:txBody>
      </p:sp>
      <p:sp>
        <p:nvSpPr>
          <p:cNvPr id="12" name="TextBox 11">
            <a:extLst>
              <a:ext uri="{FF2B5EF4-FFF2-40B4-BE49-F238E27FC236}">
                <a16:creationId xmlns:a16="http://schemas.microsoft.com/office/drawing/2014/main" id="{3FB4546F-F965-5EEE-C749-B820655EE7D8}"/>
              </a:ext>
            </a:extLst>
          </p:cNvPr>
          <p:cNvSpPr txBox="1"/>
          <p:nvPr/>
        </p:nvSpPr>
        <p:spPr>
          <a:xfrm>
            <a:off x="254358" y="2984319"/>
            <a:ext cx="6297768" cy="1477328"/>
          </a:xfrm>
          <a:prstGeom prst="rect">
            <a:avLst/>
          </a:prstGeom>
          <a:noFill/>
        </p:spPr>
        <p:txBody>
          <a:bodyPr wrap="square">
            <a:spAutoFit/>
          </a:bodyPr>
          <a:lstStyle/>
          <a:p>
            <a:r>
              <a:rPr lang="pt-BR" b="0" i="0" dirty="0">
                <a:solidFill>
                  <a:srgbClr val="212121"/>
                </a:solidFill>
                <a:effectLst/>
                <a:latin typeface="Courier New" panose="02070309020205020404" pitchFamily="49" charset="0"/>
              </a:rPr>
              <a:t>MSE : 0.036 </a:t>
            </a:r>
          </a:p>
          <a:p>
            <a:r>
              <a:rPr lang="pt-BR" b="0" i="0" dirty="0">
                <a:solidFill>
                  <a:srgbClr val="212121"/>
                </a:solidFill>
                <a:effectLst/>
                <a:latin typeface="Courier New" panose="02070309020205020404" pitchFamily="49" charset="0"/>
              </a:rPr>
              <a:t>RMSE : 0.191 </a:t>
            </a:r>
          </a:p>
          <a:p>
            <a:r>
              <a:rPr lang="pt-BR" b="0" i="0" dirty="0">
                <a:solidFill>
                  <a:srgbClr val="212121"/>
                </a:solidFill>
                <a:effectLst/>
                <a:latin typeface="Courier New" panose="02070309020205020404" pitchFamily="49" charset="0"/>
              </a:rPr>
              <a:t>MAE : 0.157 </a:t>
            </a:r>
          </a:p>
          <a:p>
            <a:r>
              <a:rPr lang="pt-BR" b="0" i="0" dirty="0">
                <a:solidFill>
                  <a:srgbClr val="212121"/>
                </a:solidFill>
                <a:effectLst/>
                <a:latin typeface="Courier New" panose="02070309020205020404" pitchFamily="49" charset="0"/>
              </a:rPr>
              <a:t>MAPE : 0.102 </a:t>
            </a:r>
          </a:p>
          <a:p>
            <a:r>
              <a:rPr lang="pt-BR" b="0" i="0" dirty="0">
                <a:solidFill>
                  <a:srgbClr val="212121"/>
                </a:solidFill>
                <a:effectLst/>
                <a:latin typeface="Courier New" panose="02070309020205020404" pitchFamily="49" charset="0"/>
              </a:rPr>
              <a:t>R2 : 0.796</a:t>
            </a:r>
            <a:endParaRPr lang="en-IN" dirty="0"/>
          </a:p>
        </p:txBody>
      </p:sp>
      <p:pic>
        <p:nvPicPr>
          <p:cNvPr id="13" name="Picture 12">
            <a:extLst>
              <a:ext uri="{FF2B5EF4-FFF2-40B4-BE49-F238E27FC236}">
                <a16:creationId xmlns:a16="http://schemas.microsoft.com/office/drawing/2014/main" id="{1F3FDE7B-268B-56A8-B443-AAEC963F7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pic>
        <p:nvPicPr>
          <p:cNvPr id="5122" name="Picture 2">
            <a:extLst>
              <a:ext uri="{FF2B5EF4-FFF2-40B4-BE49-F238E27FC236}">
                <a16:creationId xmlns:a16="http://schemas.microsoft.com/office/drawing/2014/main" id="{3A4614D5-70A1-902F-5A7D-0B1390900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6540" y="2330424"/>
            <a:ext cx="8265459" cy="452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00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4CE080-2760-5B76-87AC-75D91F9B7455}"/>
              </a:ext>
            </a:extLst>
          </p:cNvPr>
          <p:cNvSpPr txBox="1"/>
          <p:nvPr/>
        </p:nvSpPr>
        <p:spPr>
          <a:xfrm>
            <a:off x="347730" y="379926"/>
            <a:ext cx="6001555" cy="689419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3200" dirty="0">
                <a:solidFill>
                  <a:srgbClr val="FF0000"/>
                </a:solidFill>
                <a:latin typeface="Bookman Old Style" panose="02050604050505020204" pitchFamily="18" charset="0"/>
              </a:rPr>
              <a:t>CONTENTS</a:t>
            </a:r>
          </a:p>
          <a:p>
            <a:endParaRPr lang="en-IN" sz="1600" dirty="0">
              <a:solidFill>
                <a:schemeClr val="accent1"/>
              </a:solidFill>
              <a:latin typeface="Calisto MT" panose="02040603050505030304" pitchFamily="18" charset="0"/>
            </a:endParaRPr>
          </a:p>
          <a:p>
            <a:pPr marL="342900" indent="-342900">
              <a:buFont typeface="Wingdings" panose="05000000000000000000" pitchFamily="2" charset="2"/>
              <a:buChar char="q"/>
            </a:pPr>
            <a:r>
              <a:rPr lang="en-IN" sz="2000" dirty="0">
                <a:solidFill>
                  <a:schemeClr val="accent1">
                    <a:lumMod val="50000"/>
                  </a:schemeClr>
                </a:solidFill>
                <a:latin typeface="Calisto MT" panose="02040603050505030304" pitchFamily="18" charset="0"/>
              </a:rPr>
              <a:t>INTROCUTION</a:t>
            </a:r>
          </a:p>
          <a:p>
            <a:pPr marL="342900" indent="-342900">
              <a:buFont typeface="Wingdings" panose="05000000000000000000" pitchFamily="2" charset="2"/>
              <a:buChar char="q"/>
            </a:pPr>
            <a:endParaRPr lang="en-IN" sz="2000" dirty="0">
              <a:solidFill>
                <a:schemeClr val="accent1">
                  <a:lumMod val="50000"/>
                </a:schemeClr>
              </a:solidFill>
              <a:latin typeface="Calisto MT" panose="02040603050505030304" pitchFamily="18" charset="0"/>
            </a:endParaRPr>
          </a:p>
          <a:p>
            <a:pPr marL="342900" indent="-342900">
              <a:buFont typeface="Wingdings" panose="05000000000000000000" pitchFamily="2" charset="2"/>
              <a:buChar char="q"/>
            </a:pPr>
            <a:r>
              <a:rPr lang="en-IN" sz="2000" dirty="0">
                <a:solidFill>
                  <a:schemeClr val="accent1">
                    <a:lumMod val="50000"/>
                  </a:schemeClr>
                </a:solidFill>
                <a:latin typeface="Calisto MT" panose="02040603050505030304" pitchFamily="18" charset="0"/>
              </a:rPr>
              <a:t>OBJECTIVE</a:t>
            </a:r>
          </a:p>
          <a:p>
            <a:pPr marL="342900" indent="-342900">
              <a:buFont typeface="Wingdings" panose="05000000000000000000" pitchFamily="2" charset="2"/>
              <a:buChar char="q"/>
            </a:pPr>
            <a:endParaRPr lang="en-IN" sz="2000" dirty="0">
              <a:solidFill>
                <a:schemeClr val="accent1">
                  <a:lumMod val="50000"/>
                </a:schemeClr>
              </a:solidFill>
              <a:latin typeface="Calisto MT" panose="02040603050505030304" pitchFamily="18" charset="0"/>
            </a:endParaRPr>
          </a:p>
          <a:p>
            <a:pPr marL="342900" indent="-342900">
              <a:buFont typeface="Wingdings" panose="05000000000000000000" pitchFamily="2" charset="2"/>
              <a:buChar char="q"/>
            </a:pPr>
            <a:r>
              <a:rPr lang="en-IN" sz="2000" dirty="0">
                <a:solidFill>
                  <a:schemeClr val="accent1">
                    <a:lumMod val="50000"/>
                  </a:schemeClr>
                </a:solidFill>
                <a:latin typeface="Calisto MT" panose="02040603050505030304" pitchFamily="18" charset="0"/>
              </a:rPr>
              <a:t>PROBLEM STATEMENT</a:t>
            </a:r>
          </a:p>
          <a:p>
            <a:pPr marL="342900" indent="-342900">
              <a:buFont typeface="Wingdings" panose="05000000000000000000" pitchFamily="2" charset="2"/>
              <a:buChar char="q"/>
            </a:pPr>
            <a:endParaRPr lang="en-IN" sz="2000" dirty="0">
              <a:solidFill>
                <a:schemeClr val="accent1">
                  <a:lumMod val="50000"/>
                </a:schemeClr>
              </a:solidFill>
              <a:latin typeface="Calisto MT" panose="02040603050505030304" pitchFamily="18" charset="0"/>
            </a:endParaRPr>
          </a:p>
          <a:p>
            <a:pPr marL="342900" indent="-342900">
              <a:buFont typeface="Wingdings" panose="05000000000000000000" pitchFamily="2" charset="2"/>
              <a:buChar char="q"/>
            </a:pPr>
            <a:r>
              <a:rPr lang="en-IN" sz="2000" dirty="0">
                <a:solidFill>
                  <a:schemeClr val="accent1">
                    <a:lumMod val="50000"/>
                  </a:schemeClr>
                </a:solidFill>
                <a:latin typeface="Calisto MT" panose="02040603050505030304" pitchFamily="18" charset="0"/>
              </a:rPr>
              <a:t>DATA UNDERSTANDING</a:t>
            </a:r>
          </a:p>
          <a:p>
            <a:pPr marL="342900" indent="-342900">
              <a:buFont typeface="Wingdings" panose="05000000000000000000" pitchFamily="2" charset="2"/>
              <a:buChar char="q"/>
            </a:pPr>
            <a:endParaRPr lang="en-IN" sz="2000" dirty="0">
              <a:solidFill>
                <a:schemeClr val="accent1">
                  <a:lumMod val="50000"/>
                </a:schemeClr>
              </a:solidFill>
              <a:latin typeface="Calisto MT" panose="02040603050505030304" pitchFamily="18" charset="0"/>
            </a:endParaRPr>
          </a:p>
          <a:p>
            <a:pPr marL="342900" indent="-342900">
              <a:buFont typeface="Wingdings" panose="05000000000000000000" pitchFamily="2" charset="2"/>
              <a:buChar char="q"/>
            </a:pPr>
            <a:r>
              <a:rPr lang="en-IN" sz="2000" dirty="0">
                <a:solidFill>
                  <a:schemeClr val="accent1">
                    <a:lumMod val="50000"/>
                  </a:schemeClr>
                </a:solidFill>
                <a:latin typeface="Calisto MT" panose="02040603050505030304" pitchFamily="18" charset="0"/>
              </a:rPr>
              <a:t>EXPLORATORY DATA ANALYSIS (EDA)</a:t>
            </a:r>
          </a:p>
          <a:p>
            <a:pPr marL="342900" indent="-342900">
              <a:buFont typeface="Wingdings" panose="05000000000000000000" pitchFamily="2" charset="2"/>
              <a:buChar char="q"/>
            </a:pPr>
            <a:endParaRPr lang="en-IN" sz="2000" dirty="0">
              <a:solidFill>
                <a:schemeClr val="accent1">
                  <a:lumMod val="50000"/>
                </a:schemeClr>
              </a:solidFill>
              <a:latin typeface="Calisto MT" panose="02040603050505030304" pitchFamily="18" charset="0"/>
            </a:endParaRPr>
          </a:p>
          <a:p>
            <a:pPr marL="342900" indent="-342900">
              <a:buFont typeface="Wingdings" panose="05000000000000000000" pitchFamily="2" charset="2"/>
              <a:buChar char="q"/>
            </a:pPr>
            <a:r>
              <a:rPr lang="en-IN" sz="2000" dirty="0">
                <a:solidFill>
                  <a:schemeClr val="accent1">
                    <a:lumMod val="50000"/>
                  </a:schemeClr>
                </a:solidFill>
                <a:latin typeface="Calisto MT" panose="02040603050505030304" pitchFamily="18" charset="0"/>
              </a:rPr>
              <a:t>MODEL IMPLEMENTATION</a:t>
            </a:r>
          </a:p>
          <a:p>
            <a:pPr marL="342900" indent="-342900">
              <a:buFont typeface="Wingdings" panose="05000000000000000000" pitchFamily="2" charset="2"/>
              <a:buChar char="q"/>
            </a:pPr>
            <a:endParaRPr lang="en-IN" sz="2000" dirty="0">
              <a:solidFill>
                <a:schemeClr val="accent1">
                  <a:lumMod val="50000"/>
                </a:schemeClr>
              </a:solidFill>
              <a:latin typeface="Calisto MT" panose="02040603050505030304" pitchFamily="18" charset="0"/>
            </a:endParaRPr>
          </a:p>
          <a:p>
            <a:pPr marL="342900" indent="-342900">
              <a:buFont typeface="Wingdings" panose="05000000000000000000" pitchFamily="2" charset="2"/>
              <a:buChar char="q"/>
            </a:pPr>
            <a:r>
              <a:rPr lang="en-IN" sz="2000" dirty="0">
                <a:solidFill>
                  <a:schemeClr val="accent1">
                    <a:lumMod val="50000"/>
                  </a:schemeClr>
                </a:solidFill>
                <a:latin typeface="Calisto MT" panose="02040603050505030304" pitchFamily="18" charset="0"/>
              </a:rPr>
              <a:t>COMPARE ALL THE MODELS</a:t>
            </a:r>
          </a:p>
          <a:p>
            <a:pPr marL="342900" indent="-342900">
              <a:buFont typeface="Wingdings" panose="05000000000000000000" pitchFamily="2" charset="2"/>
              <a:buChar char="q"/>
            </a:pPr>
            <a:endParaRPr lang="en-IN" sz="2000" dirty="0">
              <a:solidFill>
                <a:schemeClr val="accent1">
                  <a:lumMod val="50000"/>
                </a:schemeClr>
              </a:solidFill>
              <a:latin typeface="Calisto MT" panose="02040603050505030304" pitchFamily="18" charset="0"/>
            </a:endParaRPr>
          </a:p>
          <a:p>
            <a:pPr marL="342900" indent="-342900">
              <a:buFont typeface="Wingdings" panose="05000000000000000000" pitchFamily="2" charset="2"/>
              <a:buChar char="q"/>
            </a:pPr>
            <a:r>
              <a:rPr lang="en-IN" sz="2000" dirty="0">
                <a:solidFill>
                  <a:schemeClr val="accent1">
                    <a:lumMod val="50000"/>
                  </a:schemeClr>
                </a:solidFill>
                <a:latin typeface="Calisto MT" panose="02040603050505030304" pitchFamily="18" charset="0"/>
              </a:rPr>
              <a:t>CONCLUSION</a:t>
            </a:r>
          </a:p>
          <a:p>
            <a:endParaRPr lang="en-IN" sz="1600" dirty="0">
              <a:solidFill>
                <a:schemeClr val="accent1">
                  <a:lumMod val="50000"/>
                </a:schemeClr>
              </a:solidFill>
              <a:latin typeface="Calisto MT" panose="02040603050505030304" pitchFamily="18" charset="0"/>
            </a:endParaRPr>
          </a:p>
          <a:p>
            <a:endParaRPr lang="en-IN" sz="1600" dirty="0">
              <a:latin typeface="Calisto MT" panose="02040603050505030304" pitchFamily="18" charset="0"/>
            </a:endParaRPr>
          </a:p>
          <a:p>
            <a:endParaRPr lang="en-IN" sz="1600" dirty="0">
              <a:latin typeface="Calisto MT" panose="02040603050505030304" pitchFamily="18" charset="0"/>
            </a:endParaRPr>
          </a:p>
          <a:p>
            <a:endParaRPr lang="en-IN" sz="1400" dirty="0">
              <a:latin typeface="Calisto MT" panose="02040603050505030304" pitchFamily="18" charset="0"/>
            </a:endParaRPr>
          </a:p>
          <a:p>
            <a:endParaRPr lang="en-IN" sz="3200" dirty="0">
              <a:solidFill>
                <a:srgbClr val="FF0000"/>
              </a:solidFill>
              <a:latin typeface="Calisto MT" panose="02040603050505030304" pitchFamily="18" charset="0"/>
            </a:endParaRPr>
          </a:p>
        </p:txBody>
      </p:sp>
      <p:pic>
        <p:nvPicPr>
          <p:cNvPr id="6" name="Picture 5">
            <a:extLst>
              <a:ext uri="{FF2B5EF4-FFF2-40B4-BE49-F238E27FC236}">
                <a16:creationId xmlns:a16="http://schemas.microsoft.com/office/drawing/2014/main" id="{133A7742-B656-CAE0-BA6B-CC827ED888BF}"/>
              </a:ext>
            </a:extLst>
          </p:cNvPr>
          <p:cNvPicPr>
            <a:picLocks noChangeAspect="1"/>
          </p:cNvPicPr>
          <p:nvPr/>
        </p:nvPicPr>
        <p:blipFill>
          <a:blip r:embed="rId2"/>
          <a:stretch>
            <a:fillRect/>
          </a:stretch>
        </p:blipFill>
        <p:spPr>
          <a:xfrm>
            <a:off x="5975797" y="-1"/>
            <a:ext cx="6216203" cy="6478074"/>
          </a:xfrm>
          <a:prstGeom prst="ellipse">
            <a:avLst/>
          </a:prstGeom>
          <a:ln>
            <a:noFill/>
          </a:ln>
          <a:effectLst>
            <a:softEdge rad="112500"/>
          </a:effectLst>
        </p:spPr>
      </p:pic>
      <p:pic>
        <p:nvPicPr>
          <p:cNvPr id="8" name="Picture 7">
            <a:extLst>
              <a:ext uri="{FF2B5EF4-FFF2-40B4-BE49-F238E27FC236}">
                <a16:creationId xmlns:a16="http://schemas.microsoft.com/office/drawing/2014/main" id="{7170B6F1-F3F6-BD0F-3051-2F01FCFE7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1" y="-4294"/>
            <a:ext cx="768439" cy="768439"/>
          </a:xfrm>
          <a:prstGeom prst="rect">
            <a:avLst/>
          </a:prstGeom>
        </p:spPr>
      </p:pic>
    </p:spTree>
    <p:extLst>
      <p:ext uri="{BB962C8B-B14F-4D97-AF65-F5344CB8AC3E}">
        <p14:creationId xmlns:p14="http://schemas.microsoft.com/office/powerpoint/2010/main" val="8133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AD8038-FB8A-2747-A368-154E73DC8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
        <p:nvSpPr>
          <p:cNvPr id="4" name="TextBox 3">
            <a:extLst>
              <a:ext uri="{FF2B5EF4-FFF2-40B4-BE49-F238E27FC236}">
                <a16:creationId xmlns:a16="http://schemas.microsoft.com/office/drawing/2014/main" id="{63EADBAF-19A4-2A56-0E76-9B42C9391260}"/>
              </a:ext>
            </a:extLst>
          </p:cNvPr>
          <p:cNvSpPr txBox="1"/>
          <p:nvPr/>
        </p:nvSpPr>
        <p:spPr>
          <a:xfrm>
            <a:off x="486178" y="122609"/>
            <a:ext cx="6098146" cy="523220"/>
          </a:xfrm>
          <a:prstGeom prst="rect">
            <a:avLst/>
          </a:prstGeom>
          <a:noFill/>
        </p:spPr>
        <p:txBody>
          <a:bodyPr wrap="square">
            <a:spAutoFit/>
          </a:bodyPr>
          <a:lstStyle/>
          <a:p>
            <a:r>
              <a:rPr lang="en-IN" sz="2800" dirty="0">
                <a:latin typeface="Bookman Old Style" panose="02050604050505020204" pitchFamily="18" charset="0"/>
              </a:rPr>
              <a:t>5.Gradient Boosting Regression</a:t>
            </a:r>
          </a:p>
        </p:txBody>
      </p:sp>
      <p:sp>
        <p:nvSpPr>
          <p:cNvPr id="6" name="TextBox 5">
            <a:extLst>
              <a:ext uri="{FF2B5EF4-FFF2-40B4-BE49-F238E27FC236}">
                <a16:creationId xmlns:a16="http://schemas.microsoft.com/office/drawing/2014/main" id="{9B7A2A1A-8FF5-9F97-B134-99C5B522DBF9}"/>
              </a:ext>
            </a:extLst>
          </p:cNvPr>
          <p:cNvSpPr txBox="1"/>
          <p:nvPr/>
        </p:nvSpPr>
        <p:spPr>
          <a:xfrm>
            <a:off x="486178" y="544197"/>
            <a:ext cx="10576774" cy="1938992"/>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Calisto MT" panose="02040603050505030304" pitchFamily="18" charset="0"/>
              </a:rPr>
              <a:t> Explain the ML Model used and it's performance using Evaluation metric Score Chart.</a:t>
            </a:r>
          </a:p>
          <a:p>
            <a:r>
              <a:rPr lang="en-US" sz="2400" dirty="0">
                <a:latin typeface="Calisto MT" panose="02040603050505030304" pitchFamily="18" charset="0"/>
              </a:rPr>
              <a:t>The difference between the present forecast and the known correct target value is calculated using gradient boosting regression. This variation is referred to as residual. After that, a weak model that maps features to that residual is trained using gradient boosting regression.</a:t>
            </a:r>
            <a:endParaRPr lang="en-IN" sz="2400" dirty="0">
              <a:latin typeface="Calisto MT" panose="02040603050505030304" pitchFamily="18" charset="0"/>
            </a:endParaRPr>
          </a:p>
        </p:txBody>
      </p:sp>
      <p:pic>
        <p:nvPicPr>
          <p:cNvPr id="7" name="Picture 6">
            <a:extLst>
              <a:ext uri="{FF2B5EF4-FFF2-40B4-BE49-F238E27FC236}">
                <a16:creationId xmlns:a16="http://schemas.microsoft.com/office/drawing/2014/main" id="{CC8CA517-90C4-4251-2DB9-F1339637C6E5}"/>
              </a:ext>
            </a:extLst>
          </p:cNvPr>
          <p:cNvPicPr>
            <a:picLocks noChangeAspect="1"/>
          </p:cNvPicPr>
          <p:nvPr/>
        </p:nvPicPr>
        <p:blipFill>
          <a:blip r:embed="rId3"/>
          <a:stretch>
            <a:fillRect/>
          </a:stretch>
        </p:blipFill>
        <p:spPr>
          <a:xfrm>
            <a:off x="4208929" y="2338099"/>
            <a:ext cx="7841403" cy="4519901"/>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190C5EF2-63AB-C4EA-962D-B57EC785595B}"/>
              </a:ext>
            </a:extLst>
          </p:cNvPr>
          <p:cNvSpPr txBox="1"/>
          <p:nvPr/>
        </p:nvSpPr>
        <p:spPr>
          <a:xfrm>
            <a:off x="486178" y="2628279"/>
            <a:ext cx="6226934" cy="400110"/>
          </a:xfrm>
          <a:prstGeom prst="rect">
            <a:avLst/>
          </a:prstGeom>
          <a:noFill/>
        </p:spPr>
        <p:txBody>
          <a:bodyPr wrap="square">
            <a:spAutoFit/>
          </a:bodyPr>
          <a:lstStyle/>
          <a:p>
            <a:r>
              <a:rPr lang="en-IN" sz="2000" dirty="0">
                <a:latin typeface="Bookman Old Style" panose="02050604050505020204" pitchFamily="18" charset="0"/>
              </a:rPr>
              <a:t>Test Performance </a:t>
            </a:r>
          </a:p>
        </p:txBody>
      </p:sp>
      <p:sp>
        <p:nvSpPr>
          <p:cNvPr id="11" name="TextBox 10">
            <a:extLst>
              <a:ext uri="{FF2B5EF4-FFF2-40B4-BE49-F238E27FC236}">
                <a16:creationId xmlns:a16="http://schemas.microsoft.com/office/drawing/2014/main" id="{08DADC1D-5CA7-E6E3-C612-9A20112AEFE9}"/>
              </a:ext>
            </a:extLst>
          </p:cNvPr>
          <p:cNvSpPr txBox="1"/>
          <p:nvPr/>
        </p:nvSpPr>
        <p:spPr>
          <a:xfrm>
            <a:off x="486178" y="3105834"/>
            <a:ext cx="6226934" cy="1477328"/>
          </a:xfrm>
          <a:prstGeom prst="rect">
            <a:avLst/>
          </a:prstGeom>
          <a:noFill/>
        </p:spPr>
        <p:txBody>
          <a:bodyPr wrap="square">
            <a:spAutoFit/>
          </a:bodyPr>
          <a:lstStyle/>
          <a:p>
            <a:r>
              <a:rPr lang="pt-BR" b="0" i="0" dirty="0">
                <a:solidFill>
                  <a:srgbClr val="212121"/>
                </a:solidFill>
                <a:effectLst/>
                <a:latin typeface="Courier New" panose="02070309020205020404" pitchFamily="49" charset="0"/>
              </a:rPr>
              <a:t>MSE : 0.002 </a:t>
            </a:r>
          </a:p>
          <a:p>
            <a:r>
              <a:rPr lang="pt-BR" b="0" i="0" dirty="0">
                <a:solidFill>
                  <a:srgbClr val="212121"/>
                </a:solidFill>
                <a:effectLst/>
                <a:latin typeface="Courier New" panose="02070309020205020404" pitchFamily="49" charset="0"/>
              </a:rPr>
              <a:t>RMSE : 0.041 </a:t>
            </a:r>
          </a:p>
          <a:p>
            <a:r>
              <a:rPr lang="pt-BR" b="0" i="0" dirty="0">
                <a:solidFill>
                  <a:srgbClr val="212121"/>
                </a:solidFill>
                <a:effectLst/>
                <a:latin typeface="Courier New" panose="02070309020205020404" pitchFamily="49" charset="0"/>
              </a:rPr>
              <a:t>MAE : 0.031 </a:t>
            </a:r>
          </a:p>
          <a:p>
            <a:r>
              <a:rPr lang="pt-BR" b="0" i="0" dirty="0">
                <a:solidFill>
                  <a:srgbClr val="212121"/>
                </a:solidFill>
                <a:effectLst/>
                <a:latin typeface="Courier New" panose="02070309020205020404" pitchFamily="49" charset="0"/>
              </a:rPr>
              <a:t>MAPE : 0.02 </a:t>
            </a:r>
          </a:p>
          <a:p>
            <a:r>
              <a:rPr lang="pt-BR" b="0" i="0" dirty="0">
                <a:solidFill>
                  <a:srgbClr val="212121"/>
                </a:solidFill>
                <a:effectLst/>
                <a:latin typeface="Courier New" panose="02070309020205020404" pitchFamily="49" charset="0"/>
              </a:rPr>
              <a:t>R2 : 0.99</a:t>
            </a:r>
            <a:endParaRPr lang="en-IN" dirty="0"/>
          </a:p>
        </p:txBody>
      </p:sp>
    </p:spTree>
    <p:extLst>
      <p:ext uri="{BB962C8B-B14F-4D97-AF65-F5344CB8AC3E}">
        <p14:creationId xmlns:p14="http://schemas.microsoft.com/office/powerpoint/2010/main" val="3520469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34C133-3E5E-3D5D-6CBE-1476A84C721B}"/>
              </a:ext>
            </a:extLst>
          </p:cNvPr>
          <p:cNvSpPr txBox="1"/>
          <p:nvPr/>
        </p:nvSpPr>
        <p:spPr>
          <a:xfrm>
            <a:off x="305872" y="233896"/>
            <a:ext cx="8400245" cy="400110"/>
          </a:xfrm>
          <a:prstGeom prst="rect">
            <a:avLst/>
          </a:prstGeom>
          <a:noFill/>
        </p:spPr>
        <p:txBody>
          <a:bodyPr wrap="square">
            <a:spAutoFit/>
          </a:bodyPr>
          <a:lstStyle/>
          <a:p>
            <a:r>
              <a:rPr lang="en-US" sz="2000" dirty="0">
                <a:latin typeface="Bookman Old Style" panose="02050604050505020204" pitchFamily="18" charset="0"/>
              </a:rPr>
              <a:t>6.Extreme Gradient Boosting or </a:t>
            </a:r>
            <a:r>
              <a:rPr lang="en-US" sz="2000" dirty="0" err="1">
                <a:latin typeface="Bookman Old Style" panose="02050604050505020204" pitchFamily="18" charset="0"/>
              </a:rPr>
              <a:t>XGBoost</a:t>
            </a:r>
            <a:r>
              <a:rPr lang="en-US" sz="2000" dirty="0">
                <a:latin typeface="Bookman Old Style" panose="02050604050505020204" pitchFamily="18" charset="0"/>
              </a:rPr>
              <a:t> regression</a:t>
            </a:r>
            <a:endParaRPr lang="en-IN" sz="2000" dirty="0">
              <a:latin typeface="Bookman Old Style" panose="02050604050505020204" pitchFamily="18" charset="0"/>
            </a:endParaRPr>
          </a:p>
        </p:txBody>
      </p:sp>
      <p:sp>
        <p:nvSpPr>
          <p:cNvPr id="5" name="TextBox 4">
            <a:extLst>
              <a:ext uri="{FF2B5EF4-FFF2-40B4-BE49-F238E27FC236}">
                <a16:creationId xmlns:a16="http://schemas.microsoft.com/office/drawing/2014/main" id="{9AB7F79B-C04B-7757-4F20-9DB172D83F64}"/>
              </a:ext>
            </a:extLst>
          </p:cNvPr>
          <p:cNvSpPr txBox="1"/>
          <p:nvPr/>
        </p:nvSpPr>
        <p:spPr>
          <a:xfrm>
            <a:off x="576329" y="634006"/>
            <a:ext cx="11478296" cy="1877437"/>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212121"/>
                </a:solidFill>
                <a:effectLst/>
                <a:latin typeface="Roboto" panose="02000000000000000000" pitchFamily="2" charset="0"/>
              </a:rPr>
              <a:t>Explain the ML Model used and it's performance using Evaluation metric Score Chart</a:t>
            </a:r>
            <a:endParaRPr lang="en-US" sz="2000" dirty="0">
              <a:latin typeface="Calisto MT" panose="02040603050505030304" pitchFamily="18" charset="0"/>
            </a:endParaRPr>
          </a:p>
          <a:p>
            <a:r>
              <a:rPr lang="en-US" sz="2400" dirty="0">
                <a:latin typeface="Calisto MT" panose="02040603050505030304" pitchFamily="18" charset="0"/>
              </a:rPr>
              <a:t>Each feature utilized for prediction is generally ranked in order of importance by the </a:t>
            </a:r>
            <a:r>
              <a:rPr lang="en-US" sz="2400" dirty="0" err="1">
                <a:latin typeface="Calisto MT" panose="02040603050505030304" pitchFamily="18" charset="0"/>
              </a:rPr>
              <a:t>XGBoostRegression</a:t>
            </a:r>
            <a:r>
              <a:rPr lang="en-US" sz="2400" dirty="0">
                <a:latin typeface="Calisto MT" panose="02040603050505030304" pitchFamily="18" charset="0"/>
              </a:rPr>
              <a:t>. Gradient boosting has the advantage that retrieving relevance ratings for each attribute is not too difficult after the boosted trees have been built.</a:t>
            </a:r>
          </a:p>
          <a:p>
            <a:r>
              <a:rPr lang="en-US" sz="2400" dirty="0">
                <a:latin typeface="Calisto MT" panose="02040603050505030304" pitchFamily="18" charset="0"/>
              </a:rPr>
              <a:t>The two key benefits of </a:t>
            </a:r>
            <a:r>
              <a:rPr lang="en-US" sz="2400" dirty="0" err="1">
                <a:latin typeface="Calisto MT" panose="02040603050505030304" pitchFamily="18" charset="0"/>
              </a:rPr>
              <a:t>XGBoost</a:t>
            </a:r>
            <a:r>
              <a:rPr lang="en-US" sz="2400" dirty="0">
                <a:latin typeface="Calisto MT" panose="02040603050505030304" pitchFamily="18" charset="0"/>
              </a:rPr>
              <a:t> are model performance and execution speed.</a:t>
            </a:r>
            <a:endParaRPr lang="en-IN" sz="2400" dirty="0">
              <a:latin typeface="Calisto MT" panose="02040603050505030304" pitchFamily="18" charset="0"/>
            </a:endParaRPr>
          </a:p>
        </p:txBody>
      </p:sp>
      <p:pic>
        <p:nvPicPr>
          <p:cNvPr id="6" name="Picture 5">
            <a:extLst>
              <a:ext uri="{FF2B5EF4-FFF2-40B4-BE49-F238E27FC236}">
                <a16:creationId xmlns:a16="http://schemas.microsoft.com/office/drawing/2014/main" id="{FA7C8E3D-EC86-F608-2C2B-A962EA9D890C}"/>
              </a:ext>
            </a:extLst>
          </p:cNvPr>
          <p:cNvPicPr>
            <a:picLocks noChangeAspect="1"/>
          </p:cNvPicPr>
          <p:nvPr/>
        </p:nvPicPr>
        <p:blipFill>
          <a:blip r:embed="rId2"/>
          <a:stretch>
            <a:fillRect/>
          </a:stretch>
        </p:blipFill>
        <p:spPr>
          <a:xfrm>
            <a:off x="4467984" y="2603776"/>
            <a:ext cx="7724016" cy="3915219"/>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A5096CF0-87DE-8551-1F25-A360E8A30102}"/>
              </a:ext>
            </a:extLst>
          </p:cNvPr>
          <p:cNvSpPr txBox="1"/>
          <p:nvPr/>
        </p:nvSpPr>
        <p:spPr>
          <a:xfrm>
            <a:off x="576329" y="2859613"/>
            <a:ext cx="6297768" cy="400110"/>
          </a:xfrm>
          <a:prstGeom prst="rect">
            <a:avLst/>
          </a:prstGeom>
          <a:noFill/>
        </p:spPr>
        <p:txBody>
          <a:bodyPr wrap="square">
            <a:spAutoFit/>
          </a:bodyPr>
          <a:lstStyle/>
          <a:p>
            <a:r>
              <a:rPr lang="en-IN" sz="2000" dirty="0">
                <a:latin typeface="Bookman Old Style" panose="02050604050505020204" pitchFamily="18" charset="0"/>
              </a:rPr>
              <a:t> Test Performance</a:t>
            </a:r>
          </a:p>
        </p:txBody>
      </p:sp>
      <p:pic>
        <p:nvPicPr>
          <p:cNvPr id="13" name="Picture 12">
            <a:extLst>
              <a:ext uri="{FF2B5EF4-FFF2-40B4-BE49-F238E27FC236}">
                <a16:creationId xmlns:a16="http://schemas.microsoft.com/office/drawing/2014/main" id="{B55EB2C9-FB41-ECE9-B2B9-740A73FFC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
        <p:nvSpPr>
          <p:cNvPr id="20" name="Rectangle 13">
            <a:extLst>
              <a:ext uri="{FF2B5EF4-FFF2-40B4-BE49-F238E27FC236}">
                <a16:creationId xmlns:a16="http://schemas.microsoft.com/office/drawing/2014/main" id="{07705DF7-8BE5-DF83-F151-D76F853578BE}"/>
              </a:ext>
            </a:extLst>
          </p:cNvPr>
          <p:cNvSpPr>
            <a:spLocks noChangeArrowheads="1"/>
          </p:cNvSpPr>
          <p:nvPr/>
        </p:nvSpPr>
        <p:spPr bwMode="auto">
          <a:xfrm>
            <a:off x="305872" y="3429000"/>
            <a:ext cx="1971886" cy="170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var(--colab-code-font-family)"/>
              </a:rPr>
              <a:t>MSE score: 0.002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var(--colab-code-font-family)"/>
              </a:rPr>
              <a:t>RMSE score: 0.043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var(--colab-code-font-family)"/>
              </a:rPr>
              <a:t>MAE score: 0.031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var(--colab-code-font-family)"/>
              </a:rPr>
              <a:t>MAPE score: 0.02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var(--colab-code-font-family)"/>
              </a:rPr>
              <a:t>R2 score: 0.989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5">
            <a:extLst>
              <a:ext uri="{FF2B5EF4-FFF2-40B4-BE49-F238E27FC236}">
                <a16:creationId xmlns:a16="http://schemas.microsoft.com/office/drawing/2014/main" id="{DC55AB93-DFA9-DF43-B7D1-4396517295F0}"/>
              </a:ext>
            </a:extLst>
          </p:cNvPr>
          <p:cNvSpPr>
            <a:spLocks noChangeArrowheads="1"/>
          </p:cNvSpPr>
          <p:nvPr/>
        </p:nvSpPr>
        <p:spPr bwMode="auto">
          <a:xfrm>
            <a:off x="-137375" y="10219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011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814264-B525-66E5-F70C-92009909CB07}"/>
              </a:ext>
            </a:extLst>
          </p:cNvPr>
          <p:cNvSpPr txBox="1"/>
          <p:nvPr/>
        </p:nvSpPr>
        <p:spPr>
          <a:xfrm>
            <a:off x="641536" y="751928"/>
            <a:ext cx="10586197" cy="830997"/>
          </a:xfrm>
          <a:prstGeom prst="rect">
            <a:avLst/>
          </a:prstGeom>
          <a:noFill/>
        </p:spPr>
        <p:txBody>
          <a:bodyPr wrap="square">
            <a:spAutoFit/>
          </a:bodyPr>
          <a:lstStyle/>
          <a:p>
            <a:pPr marL="342900" indent="-342900" algn="l">
              <a:buFont typeface="Wingdings" panose="05000000000000000000" pitchFamily="2" charset="2"/>
              <a:buChar char="v"/>
            </a:pPr>
            <a:r>
              <a:rPr lang="en-US" sz="2400" b="0" i="0" dirty="0">
                <a:solidFill>
                  <a:srgbClr val="212121"/>
                </a:solidFill>
                <a:effectLst/>
                <a:latin typeface="Baskerville Old Face" panose="02020602080505020303" pitchFamily="18" charset="0"/>
              </a:rPr>
              <a:t>Which Evaluation metrics did you consider for a positive business impact and why?</a:t>
            </a:r>
          </a:p>
        </p:txBody>
      </p:sp>
      <p:sp>
        <p:nvSpPr>
          <p:cNvPr id="5" name="TextBox 4">
            <a:extLst>
              <a:ext uri="{FF2B5EF4-FFF2-40B4-BE49-F238E27FC236}">
                <a16:creationId xmlns:a16="http://schemas.microsoft.com/office/drawing/2014/main" id="{A4D0C6E9-68E1-2112-D9F2-A65D2DFCE68F}"/>
              </a:ext>
            </a:extLst>
          </p:cNvPr>
          <p:cNvSpPr txBox="1"/>
          <p:nvPr/>
        </p:nvSpPr>
        <p:spPr>
          <a:xfrm>
            <a:off x="641536" y="1582925"/>
            <a:ext cx="10721229" cy="3416320"/>
          </a:xfrm>
          <a:prstGeom prst="rect">
            <a:avLst/>
          </a:prstGeom>
          <a:noFill/>
        </p:spPr>
        <p:txBody>
          <a:bodyPr wrap="square">
            <a:spAutoFit/>
          </a:bodyPr>
          <a:lstStyle/>
          <a:p>
            <a:r>
              <a:rPr lang="en-US" sz="2400" b="0" i="0" dirty="0">
                <a:solidFill>
                  <a:srgbClr val="212121"/>
                </a:solidFill>
                <a:effectLst/>
                <a:latin typeface="Calisto MT" panose="02040603050505030304" pitchFamily="18" charset="0"/>
              </a:rPr>
              <a:t>Because we wanted to come as near to the close price as possible, here R2 score has received the most weight in my analysis. R2 evaluates how well a model fits the data. The R2 coefficient of determination in regression is a statistical indicator of how closely the regression predictions match the actual data points. When the R2 value is 1, the regression's predictions accurately reflect the data. In other words, the closer the model is to 1, the better it can forecast our dependent variable. R2 is the ideal evaluation indicator to provide a positive business impact given our desired objective because it will assist us assess how well our models are </a:t>
            </a:r>
            <a:r>
              <a:rPr lang="en-US" sz="2400" b="0" i="0" dirty="0" err="1">
                <a:solidFill>
                  <a:srgbClr val="212121"/>
                </a:solidFill>
                <a:effectLst/>
                <a:latin typeface="Calisto MT" panose="02040603050505030304" pitchFamily="18" charset="0"/>
              </a:rPr>
              <a:t>doing.I</a:t>
            </a:r>
            <a:r>
              <a:rPr lang="en-US" sz="2400" b="0" i="0" dirty="0">
                <a:solidFill>
                  <a:srgbClr val="212121"/>
                </a:solidFill>
                <a:effectLst/>
                <a:latin typeface="Calisto MT" panose="02040603050505030304" pitchFamily="18" charset="0"/>
              </a:rPr>
              <a:t> found this using </a:t>
            </a:r>
            <a:r>
              <a:rPr lang="en-US" sz="2400" b="0" i="0" dirty="0" err="1">
                <a:solidFill>
                  <a:srgbClr val="212121"/>
                </a:solidFill>
                <a:effectLst/>
                <a:latin typeface="Calisto MT" panose="02040603050505030304" pitchFamily="18" charset="0"/>
              </a:rPr>
              <a:t>gridsearchcv</a:t>
            </a:r>
            <a:r>
              <a:rPr lang="en-US" sz="2400" b="0" i="0" dirty="0">
                <a:solidFill>
                  <a:srgbClr val="212121"/>
                </a:solidFill>
                <a:effectLst/>
                <a:latin typeface="Calisto MT" panose="02040603050505030304" pitchFamily="18" charset="0"/>
              </a:rPr>
              <a:t> the perfect parameter.</a:t>
            </a:r>
            <a:endParaRPr lang="en-IN" sz="2400" dirty="0">
              <a:latin typeface="Calisto MT" panose="02040603050505030304" pitchFamily="18" charset="0"/>
            </a:endParaRPr>
          </a:p>
        </p:txBody>
      </p:sp>
      <p:pic>
        <p:nvPicPr>
          <p:cNvPr id="12" name="Picture 11">
            <a:extLst>
              <a:ext uri="{FF2B5EF4-FFF2-40B4-BE49-F238E27FC236}">
                <a16:creationId xmlns:a16="http://schemas.microsoft.com/office/drawing/2014/main" id="{7CBB95B5-ED14-99D5-CC79-F7E15F33F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4294"/>
            <a:ext cx="768439" cy="768439"/>
          </a:xfrm>
          <a:prstGeom prst="rect">
            <a:avLst/>
          </a:prstGeom>
        </p:spPr>
      </p:pic>
    </p:spTree>
    <p:extLst>
      <p:ext uri="{BB962C8B-B14F-4D97-AF65-F5344CB8AC3E}">
        <p14:creationId xmlns:p14="http://schemas.microsoft.com/office/powerpoint/2010/main" val="32412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8522FC-A6C9-47DD-CD53-ECA26A0F4FB0}"/>
              </a:ext>
            </a:extLst>
          </p:cNvPr>
          <p:cNvSpPr txBox="1"/>
          <p:nvPr/>
        </p:nvSpPr>
        <p:spPr>
          <a:xfrm>
            <a:off x="228600" y="0"/>
            <a:ext cx="6098146"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buFont typeface="Wingdings" panose="05000000000000000000" pitchFamily="2" charset="2"/>
              <a:buChar char="v"/>
            </a:pPr>
            <a:r>
              <a:rPr lang="en-IN" sz="2800" dirty="0">
                <a:solidFill>
                  <a:srgbClr val="FF0000"/>
                </a:solidFill>
                <a:latin typeface="Bookman Old Style" panose="02050604050505020204" pitchFamily="18" charset="0"/>
              </a:rPr>
              <a:t>COMPARE ALL THE MODELS</a:t>
            </a:r>
          </a:p>
        </p:txBody>
      </p:sp>
      <p:pic>
        <p:nvPicPr>
          <p:cNvPr id="4" name="Picture 3">
            <a:extLst>
              <a:ext uri="{FF2B5EF4-FFF2-40B4-BE49-F238E27FC236}">
                <a16:creationId xmlns:a16="http://schemas.microsoft.com/office/drawing/2014/main" id="{FD0C0E5A-3C0E-9D6F-5877-D07802E61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graphicFrame>
        <p:nvGraphicFramePr>
          <p:cNvPr id="2" name="Table 11">
            <a:extLst>
              <a:ext uri="{FF2B5EF4-FFF2-40B4-BE49-F238E27FC236}">
                <a16:creationId xmlns:a16="http://schemas.microsoft.com/office/drawing/2014/main" id="{8F0AC755-06CD-B1BD-A6D7-6B8720B1BCE3}"/>
              </a:ext>
            </a:extLst>
          </p:cNvPr>
          <p:cNvGraphicFramePr>
            <a:graphicFrameLocks noGrp="1"/>
          </p:cNvGraphicFramePr>
          <p:nvPr>
            <p:extLst>
              <p:ext uri="{D42A27DB-BD31-4B8C-83A1-F6EECF244321}">
                <p14:modId xmlns:p14="http://schemas.microsoft.com/office/powerpoint/2010/main" val="1525455629"/>
              </p:ext>
            </p:extLst>
          </p:nvPr>
        </p:nvGraphicFramePr>
        <p:xfrm>
          <a:off x="332815" y="2271606"/>
          <a:ext cx="11833410" cy="3593056"/>
        </p:xfrm>
        <a:graphic>
          <a:graphicData uri="http://schemas.openxmlformats.org/drawingml/2006/table">
            <a:tbl>
              <a:tblPr firstRow="1" bandRow="1">
                <a:tableStyleId>{5C22544A-7EE6-4342-B048-85BDC9FD1C3A}</a:tableStyleId>
              </a:tblPr>
              <a:tblGrid>
                <a:gridCol w="1035424">
                  <a:extLst>
                    <a:ext uri="{9D8B030D-6E8A-4147-A177-3AD203B41FA5}">
                      <a16:colId xmlns:a16="http://schemas.microsoft.com/office/drawing/2014/main" val="1332646198"/>
                    </a:ext>
                  </a:extLst>
                </a:gridCol>
                <a:gridCol w="2909046">
                  <a:extLst>
                    <a:ext uri="{9D8B030D-6E8A-4147-A177-3AD203B41FA5}">
                      <a16:colId xmlns:a16="http://schemas.microsoft.com/office/drawing/2014/main" val="3078040723"/>
                    </a:ext>
                  </a:extLst>
                </a:gridCol>
                <a:gridCol w="1972235">
                  <a:extLst>
                    <a:ext uri="{9D8B030D-6E8A-4147-A177-3AD203B41FA5}">
                      <a16:colId xmlns:a16="http://schemas.microsoft.com/office/drawing/2014/main" val="1294315825"/>
                    </a:ext>
                  </a:extLst>
                </a:gridCol>
                <a:gridCol w="1972235">
                  <a:extLst>
                    <a:ext uri="{9D8B030D-6E8A-4147-A177-3AD203B41FA5}">
                      <a16:colId xmlns:a16="http://schemas.microsoft.com/office/drawing/2014/main" val="1020953999"/>
                    </a:ext>
                  </a:extLst>
                </a:gridCol>
                <a:gridCol w="1972235">
                  <a:extLst>
                    <a:ext uri="{9D8B030D-6E8A-4147-A177-3AD203B41FA5}">
                      <a16:colId xmlns:a16="http://schemas.microsoft.com/office/drawing/2014/main" val="586748237"/>
                    </a:ext>
                  </a:extLst>
                </a:gridCol>
                <a:gridCol w="1972235">
                  <a:extLst>
                    <a:ext uri="{9D8B030D-6E8A-4147-A177-3AD203B41FA5}">
                      <a16:colId xmlns:a16="http://schemas.microsoft.com/office/drawing/2014/main" val="2616334401"/>
                    </a:ext>
                  </a:extLst>
                </a:gridCol>
              </a:tblGrid>
              <a:tr h="323677">
                <a:tc>
                  <a:txBody>
                    <a:bodyPr/>
                    <a:lstStyle/>
                    <a:p>
                      <a:r>
                        <a:rPr lang="en-US" dirty="0"/>
                        <a:t>Sr. No.</a:t>
                      </a:r>
                      <a:endParaRPr lang="en-IN" dirty="0"/>
                    </a:p>
                  </a:txBody>
                  <a:tcPr/>
                </a:tc>
                <a:tc>
                  <a:txBody>
                    <a:bodyPr/>
                    <a:lstStyle/>
                    <a:p>
                      <a:r>
                        <a:rPr lang="en-IN" sz="1800" b="1" i="0" kern="1200" dirty="0">
                          <a:solidFill>
                            <a:schemeClr val="lt1"/>
                          </a:solidFill>
                          <a:effectLst/>
                          <a:latin typeface="+mn-lt"/>
                          <a:ea typeface="+mn-ea"/>
                          <a:cs typeface="+mn-cs"/>
                        </a:rPr>
                        <a:t>Name</a:t>
                      </a:r>
                      <a:endParaRPr lang="en-IN" dirty="0"/>
                    </a:p>
                  </a:txBody>
                  <a:tcPr/>
                </a:tc>
                <a:tc>
                  <a:txBody>
                    <a:bodyPr/>
                    <a:lstStyle/>
                    <a:p>
                      <a:r>
                        <a:rPr lang="en-IN" sz="1800" b="1" i="0" kern="1200" dirty="0">
                          <a:solidFill>
                            <a:schemeClr val="lt1"/>
                          </a:solidFill>
                          <a:effectLst/>
                          <a:latin typeface="+mn-lt"/>
                          <a:ea typeface="+mn-ea"/>
                          <a:cs typeface="+mn-cs"/>
                        </a:rPr>
                        <a:t>MAE</a:t>
                      </a:r>
                      <a:endParaRPr lang="en-IN" dirty="0"/>
                    </a:p>
                  </a:txBody>
                  <a:tcPr/>
                </a:tc>
                <a:tc>
                  <a:txBody>
                    <a:bodyPr/>
                    <a:lstStyle/>
                    <a:p>
                      <a:r>
                        <a:rPr lang="en-IN" sz="1800" b="1" i="0" kern="1200" dirty="0">
                          <a:solidFill>
                            <a:schemeClr val="lt1"/>
                          </a:solidFill>
                          <a:effectLst/>
                          <a:latin typeface="+mn-lt"/>
                          <a:ea typeface="+mn-ea"/>
                          <a:cs typeface="+mn-cs"/>
                        </a:rPr>
                        <a:t>MSE</a:t>
                      </a:r>
                      <a:endParaRPr lang="en-IN" dirty="0"/>
                    </a:p>
                  </a:txBody>
                  <a:tcPr/>
                </a:tc>
                <a:tc>
                  <a:txBody>
                    <a:bodyPr/>
                    <a:lstStyle/>
                    <a:p>
                      <a:r>
                        <a:rPr lang="en-IN" sz="1800" b="1" i="0" kern="1200" dirty="0">
                          <a:solidFill>
                            <a:schemeClr val="lt1"/>
                          </a:solidFill>
                          <a:effectLst/>
                          <a:latin typeface="+mn-lt"/>
                          <a:ea typeface="+mn-ea"/>
                          <a:cs typeface="+mn-cs"/>
                        </a:rPr>
                        <a:t>RMSE</a:t>
                      </a:r>
                      <a:endParaRPr lang="en-IN" dirty="0"/>
                    </a:p>
                  </a:txBody>
                  <a:tcPr/>
                </a:tc>
                <a:tc>
                  <a:txBody>
                    <a:bodyPr/>
                    <a:lstStyle/>
                    <a:p>
                      <a:r>
                        <a:rPr lang="en-IN" sz="1800" b="1" i="0" kern="1200" dirty="0">
                          <a:solidFill>
                            <a:schemeClr val="lt1"/>
                          </a:solidFill>
                          <a:effectLst/>
                          <a:latin typeface="+mn-lt"/>
                          <a:ea typeface="+mn-ea"/>
                          <a:cs typeface="+mn-cs"/>
                        </a:rPr>
                        <a:t>R2_score</a:t>
                      </a:r>
                      <a:endParaRPr lang="en-IN" dirty="0"/>
                    </a:p>
                  </a:txBody>
                  <a:tcPr/>
                </a:tc>
                <a:extLst>
                  <a:ext uri="{0D108BD9-81ED-4DB2-BD59-A6C34878D82A}">
                    <a16:rowId xmlns:a16="http://schemas.microsoft.com/office/drawing/2014/main" val="2406184176"/>
                  </a:ext>
                </a:extLst>
              </a:tr>
              <a:tr h="403412">
                <a:tc>
                  <a:txBody>
                    <a:bodyPr/>
                    <a:lstStyle/>
                    <a:p>
                      <a:r>
                        <a:rPr lang="en-US" dirty="0"/>
                        <a:t>1</a:t>
                      </a:r>
                      <a:endParaRPr lang="en-IN" dirty="0"/>
                    </a:p>
                  </a:txBody>
                  <a:tcPr/>
                </a:tc>
                <a:tc>
                  <a:txBody>
                    <a:bodyPr/>
                    <a:lstStyle/>
                    <a:p>
                      <a:r>
                        <a:rPr lang="en-IN" sz="1800" b="0" i="0" kern="1200" dirty="0">
                          <a:solidFill>
                            <a:schemeClr val="dk1"/>
                          </a:solidFill>
                          <a:effectLst/>
                          <a:latin typeface="+mn-lt"/>
                          <a:ea typeface="+mn-ea"/>
                          <a:cs typeface="+mn-cs"/>
                        </a:rPr>
                        <a:t>Linear Regression</a:t>
                      </a:r>
                      <a:endParaRPr lang="en-IN" dirty="0"/>
                    </a:p>
                  </a:txBody>
                  <a:tcPr/>
                </a:tc>
                <a:tc>
                  <a:txBody>
                    <a:bodyPr/>
                    <a:lstStyle/>
                    <a:p>
                      <a:r>
                        <a:rPr lang="en-US" dirty="0"/>
                        <a:t>0.151</a:t>
                      </a:r>
                      <a:endParaRPr lang="en-IN" dirty="0"/>
                    </a:p>
                  </a:txBody>
                  <a:tcPr/>
                </a:tc>
                <a:tc>
                  <a:txBody>
                    <a:bodyPr/>
                    <a:lstStyle/>
                    <a:p>
                      <a:r>
                        <a:rPr lang="en-US" dirty="0"/>
                        <a:t>0.032</a:t>
                      </a:r>
                      <a:endParaRPr lang="en-IN" dirty="0"/>
                    </a:p>
                  </a:txBody>
                  <a:tcPr/>
                </a:tc>
                <a:tc>
                  <a:txBody>
                    <a:bodyPr/>
                    <a:lstStyle/>
                    <a:p>
                      <a:r>
                        <a:rPr lang="en-US" dirty="0"/>
                        <a:t>0.178</a:t>
                      </a:r>
                      <a:endParaRPr lang="en-IN" dirty="0"/>
                    </a:p>
                  </a:txBody>
                  <a:tcPr/>
                </a:tc>
                <a:tc>
                  <a:txBody>
                    <a:bodyPr/>
                    <a:lstStyle/>
                    <a:p>
                      <a:r>
                        <a:rPr lang="en-US" dirty="0"/>
                        <a:t>0.823</a:t>
                      </a:r>
                      <a:endParaRPr lang="en-IN" dirty="0"/>
                    </a:p>
                  </a:txBody>
                  <a:tcPr/>
                </a:tc>
                <a:extLst>
                  <a:ext uri="{0D108BD9-81ED-4DB2-BD59-A6C34878D82A}">
                    <a16:rowId xmlns:a16="http://schemas.microsoft.com/office/drawing/2014/main" val="4015305471"/>
                  </a:ext>
                </a:extLst>
              </a:tr>
              <a:tr h="403412">
                <a:tc>
                  <a:txBody>
                    <a:bodyPr/>
                    <a:lstStyle/>
                    <a:p>
                      <a:r>
                        <a:rPr lang="en-US" dirty="0"/>
                        <a:t>2</a:t>
                      </a:r>
                      <a:endParaRPr lang="en-IN" dirty="0"/>
                    </a:p>
                  </a:txBody>
                  <a:tcPr/>
                </a:tc>
                <a:tc>
                  <a:txBody>
                    <a:bodyPr/>
                    <a:lstStyle/>
                    <a:p>
                      <a:r>
                        <a:rPr lang="en-IN" sz="1800" b="0" i="0" kern="1200" dirty="0">
                          <a:solidFill>
                            <a:schemeClr val="dk1"/>
                          </a:solidFill>
                          <a:effectLst/>
                          <a:latin typeface="+mn-lt"/>
                          <a:ea typeface="+mn-ea"/>
                          <a:cs typeface="+mn-cs"/>
                        </a:rPr>
                        <a:t>Lasso Regression</a:t>
                      </a:r>
                      <a:endParaRPr lang="en-IN" dirty="0"/>
                    </a:p>
                  </a:txBody>
                  <a:tcPr/>
                </a:tc>
                <a:tc>
                  <a:txBody>
                    <a:bodyPr/>
                    <a:lstStyle/>
                    <a:p>
                      <a:r>
                        <a:rPr lang="en-US" dirty="0"/>
                        <a:t>0.152</a:t>
                      </a:r>
                      <a:endParaRPr lang="en-IN" dirty="0"/>
                    </a:p>
                  </a:txBody>
                  <a:tcPr/>
                </a:tc>
                <a:tc>
                  <a:txBody>
                    <a:bodyPr/>
                    <a:lstStyle/>
                    <a:p>
                      <a:r>
                        <a:rPr lang="en-US" dirty="0"/>
                        <a:t>0.032</a:t>
                      </a:r>
                      <a:endParaRPr lang="en-IN" dirty="0"/>
                    </a:p>
                  </a:txBody>
                  <a:tcPr/>
                </a:tc>
                <a:tc>
                  <a:txBody>
                    <a:bodyPr/>
                    <a:lstStyle/>
                    <a:p>
                      <a:r>
                        <a:rPr lang="en-US" dirty="0"/>
                        <a:t>0.179</a:t>
                      </a:r>
                      <a:endParaRPr lang="en-IN" dirty="0"/>
                    </a:p>
                  </a:txBody>
                  <a:tcPr/>
                </a:tc>
                <a:tc>
                  <a:txBody>
                    <a:bodyPr/>
                    <a:lstStyle/>
                    <a:p>
                      <a:r>
                        <a:rPr lang="en-US" dirty="0"/>
                        <a:t>0.820</a:t>
                      </a:r>
                      <a:endParaRPr lang="en-IN" dirty="0"/>
                    </a:p>
                  </a:txBody>
                  <a:tcPr/>
                </a:tc>
                <a:extLst>
                  <a:ext uri="{0D108BD9-81ED-4DB2-BD59-A6C34878D82A}">
                    <a16:rowId xmlns:a16="http://schemas.microsoft.com/office/drawing/2014/main" val="2985404833"/>
                  </a:ext>
                </a:extLst>
              </a:tr>
              <a:tr h="403412">
                <a:tc>
                  <a:txBody>
                    <a:bodyPr/>
                    <a:lstStyle/>
                    <a:p>
                      <a:r>
                        <a:rPr lang="en-US" dirty="0"/>
                        <a:t>3</a:t>
                      </a:r>
                      <a:endParaRPr lang="en-IN" dirty="0"/>
                    </a:p>
                  </a:txBody>
                  <a:tcPr/>
                </a:tc>
                <a:tc>
                  <a:txBody>
                    <a:bodyPr/>
                    <a:lstStyle/>
                    <a:p>
                      <a:pPr algn="l"/>
                      <a:r>
                        <a:rPr lang="en-IN" dirty="0">
                          <a:effectLst/>
                        </a:rPr>
                        <a:t>Lasso Regression cv</a:t>
                      </a:r>
                    </a:p>
                  </a:txBody>
                  <a:tcPr anchor="ctr"/>
                </a:tc>
                <a:tc>
                  <a:txBody>
                    <a:bodyPr/>
                    <a:lstStyle/>
                    <a:p>
                      <a:r>
                        <a:rPr lang="en-US" dirty="0"/>
                        <a:t>0.153</a:t>
                      </a:r>
                      <a:endParaRPr lang="en-IN" dirty="0"/>
                    </a:p>
                  </a:txBody>
                  <a:tcPr/>
                </a:tc>
                <a:tc>
                  <a:txBody>
                    <a:bodyPr/>
                    <a:lstStyle/>
                    <a:p>
                      <a:r>
                        <a:rPr lang="en-US" dirty="0"/>
                        <a:t>0.032</a:t>
                      </a:r>
                      <a:endParaRPr lang="en-IN" dirty="0"/>
                    </a:p>
                  </a:txBody>
                  <a:tcPr/>
                </a:tc>
                <a:tc>
                  <a:txBody>
                    <a:bodyPr/>
                    <a:lstStyle/>
                    <a:p>
                      <a:r>
                        <a:rPr lang="en-US" dirty="0"/>
                        <a:t>0.180</a:t>
                      </a:r>
                      <a:endParaRPr lang="en-IN" dirty="0"/>
                    </a:p>
                  </a:txBody>
                  <a:tcPr/>
                </a:tc>
                <a:tc>
                  <a:txBody>
                    <a:bodyPr/>
                    <a:lstStyle/>
                    <a:p>
                      <a:r>
                        <a:rPr lang="en-US" dirty="0"/>
                        <a:t>0.819</a:t>
                      </a:r>
                      <a:endParaRPr lang="en-IN" dirty="0"/>
                    </a:p>
                  </a:txBody>
                  <a:tcPr/>
                </a:tc>
                <a:extLst>
                  <a:ext uri="{0D108BD9-81ED-4DB2-BD59-A6C34878D82A}">
                    <a16:rowId xmlns:a16="http://schemas.microsoft.com/office/drawing/2014/main" val="238672315"/>
                  </a:ext>
                </a:extLst>
              </a:tr>
              <a:tr h="403412">
                <a:tc>
                  <a:txBody>
                    <a:bodyPr/>
                    <a:lstStyle/>
                    <a:p>
                      <a:r>
                        <a:rPr lang="en-US" dirty="0"/>
                        <a:t>4</a:t>
                      </a:r>
                      <a:endParaRPr lang="en-IN" dirty="0"/>
                    </a:p>
                  </a:txBody>
                  <a:tcPr/>
                </a:tc>
                <a:tc>
                  <a:txBody>
                    <a:bodyPr/>
                    <a:lstStyle/>
                    <a:p>
                      <a:r>
                        <a:rPr lang="en-IN" sz="1800" b="0" i="0" kern="1200" dirty="0">
                          <a:solidFill>
                            <a:schemeClr val="dk1"/>
                          </a:solidFill>
                          <a:effectLst/>
                          <a:latin typeface="+mn-lt"/>
                          <a:ea typeface="+mn-ea"/>
                          <a:cs typeface="+mn-cs"/>
                        </a:rPr>
                        <a:t>Ridge Regression</a:t>
                      </a:r>
                      <a:endParaRPr lang="en-IN" dirty="0"/>
                    </a:p>
                  </a:txBody>
                  <a:tcPr/>
                </a:tc>
                <a:tc>
                  <a:txBody>
                    <a:bodyPr/>
                    <a:lstStyle/>
                    <a:p>
                      <a:r>
                        <a:rPr lang="en-US" dirty="0"/>
                        <a:t>0.151</a:t>
                      </a:r>
                      <a:endParaRPr lang="en-IN" dirty="0"/>
                    </a:p>
                  </a:txBody>
                  <a:tcPr/>
                </a:tc>
                <a:tc>
                  <a:txBody>
                    <a:bodyPr/>
                    <a:lstStyle/>
                    <a:p>
                      <a:r>
                        <a:rPr lang="en-US" dirty="0"/>
                        <a:t>0.032</a:t>
                      </a:r>
                      <a:endParaRPr lang="en-IN" dirty="0"/>
                    </a:p>
                  </a:txBody>
                  <a:tcPr/>
                </a:tc>
                <a:tc>
                  <a:txBody>
                    <a:bodyPr/>
                    <a:lstStyle/>
                    <a:p>
                      <a:r>
                        <a:rPr lang="en-US" dirty="0"/>
                        <a:t>0.178</a:t>
                      </a:r>
                      <a:endParaRPr lang="en-IN" dirty="0"/>
                    </a:p>
                  </a:txBody>
                  <a:tcPr/>
                </a:tc>
                <a:tc>
                  <a:txBody>
                    <a:bodyPr/>
                    <a:lstStyle/>
                    <a:p>
                      <a:r>
                        <a:rPr lang="en-US" dirty="0"/>
                        <a:t>0.823</a:t>
                      </a:r>
                      <a:endParaRPr lang="en-IN" dirty="0"/>
                    </a:p>
                  </a:txBody>
                  <a:tcPr/>
                </a:tc>
                <a:extLst>
                  <a:ext uri="{0D108BD9-81ED-4DB2-BD59-A6C34878D82A}">
                    <a16:rowId xmlns:a16="http://schemas.microsoft.com/office/drawing/2014/main" val="3442476136"/>
                  </a:ext>
                </a:extLst>
              </a:tr>
              <a:tr h="403412">
                <a:tc>
                  <a:txBody>
                    <a:bodyPr/>
                    <a:lstStyle/>
                    <a:p>
                      <a:r>
                        <a:rPr lang="en-US" dirty="0"/>
                        <a:t>5</a:t>
                      </a:r>
                      <a:endParaRPr lang="en-IN" dirty="0"/>
                    </a:p>
                  </a:txBody>
                  <a:tcPr/>
                </a:tc>
                <a:tc>
                  <a:txBody>
                    <a:bodyPr/>
                    <a:lstStyle/>
                    <a:p>
                      <a:r>
                        <a:rPr lang="en-IN" sz="1800" b="0" i="0" kern="1200" dirty="0">
                          <a:solidFill>
                            <a:schemeClr val="dk1"/>
                          </a:solidFill>
                          <a:effectLst/>
                          <a:latin typeface="+mn-lt"/>
                          <a:ea typeface="+mn-ea"/>
                          <a:cs typeface="+mn-cs"/>
                        </a:rPr>
                        <a:t>Ridge Regression cv</a:t>
                      </a:r>
                      <a:endParaRPr lang="en-IN" dirty="0"/>
                    </a:p>
                  </a:txBody>
                  <a:tcPr/>
                </a:tc>
                <a:tc>
                  <a:txBody>
                    <a:bodyPr/>
                    <a:lstStyle/>
                    <a:p>
                      <a:r>
                        <a:rPr lang="en-US" dirty="0"/>
                        <a:t>0.153</a:t>
                      </a:r>
                      <a:endParaRPr lang="en-IN" dirty="0"/>
                    </a:p>
                  </a:txBody>
                  <a:tcPr/>
                </a:tc>
                <a:tc>
                  <a:txBody>
                    <a:bodyPr/>
                    <a:lstStyle/>
                    <a:p>
                      <a:r>
                        <a:rPr lang="en-US" dirty="0"/>
                        <a:t>0.033</a:t>
                      </a:r>
                      <a:endParaRPr lang="en-IN" dirty="0"/>
                    </a:p>
                  </a:txBody>
                  <a:tcPr/>
                </a:tc>
                <a:tc>
                  <a:txBody>
                    <a:bodyPr/>
                    <a:lstStyle/>
                    <a:p>
                      <a:r>
                        <a:rPr lang="en-US" dirty="0"/>
                        <a:t>0.180</a:t>
                      </a:r>
                      <a:endParaRPr lang="en-IN" dirty="0"/>
                    </a:p>
                  </a:txBody>
                  <a:tcPr/>
                </a:tc>
                <a:tc>
                  <a:txBody>
                    <a:bodyPr/>
                    <a:lstStyle/>
                    <a:p>
                      <a:r>
                        <a:rPr lang="en-US" dirty="0"/>
                        <a:t>0.817</a:t>
                      </a:r>
                      <a:endParaRPr lang="en-IN" dirty="0"/>
                    </a:p>
                  </a:txBody>
                  <a:tcPr/>
                </a:tc>
                <a:extLst>
                  <a:ext uri="{0D108BD9-81ED-4DB2-BD59-A6C34878D82A}">
                    <a16:rowId xmlns:a16="http://schemas.microsoft.com/office/drawing/2014/main" val="2880476224"/>
                  </a:ext>
                </a:extLst>
              </a:tr>
              <a:tr h="403412">
                <a:tc>
                  <a:txBody>
                    <a:bodyPr/>
                    <a:lstStyle/>
                    <a:p>
                      <a:r>
                        <a:rPr lang="en-US" dirty="0"/>
                        <a:t>6</a:t>
                      </a:r>
                      <a:endParaRPr lang="en-IN" dirty="0"/>
                    </a:p>
                  </a:txBody>
                  <a:tcPr/>
                </a:tc>
                <a:tc>
                  <a:txBody>
                    <a:bodyPr/>
                    <a:lstStyle/>
                    <a:p>
                      <a:r>
                        <a:rPr lang="en-IN" sz="1800" b="0" i="0" kern="1200" dirty="0" err="1">
                          <a:solidFill>
                            <a:schemeClr val="dk1"/>
                          </a:solidFill>
                          <a:effectLst/>
                          <a:latin typeface="+mn-lt"/>
                          <a:ea typeface="+mn-ea"/>
                          <a:cs typeface="+mn-cs"/>
                        </a:rPr>
                        <a:t>ElasticNet</a:t>
                      </a:r>
                      <a:endParaRPr lang="en-IN" dirty="0"/>
                    </a:p>
                  </a:txBody>
                  <a:tcPr/>
                </a:tc>
                <a:tc>
                  <a:txBody>
                    <a:bodyPr/>
                    <a:lstStyle/>
                    <a:p>
                      <a:r>
                        <a:rPr lang="en-US" dirty="0"/>
                        <a:t>0.157</a:t>
                      </a:r>
                      <a:endParaRPr lang="en-IN" dirty="0"/>
                    </a:p>
                  </a:txBody>
                  <a:tcPr/>
                </a:tc>
                <a:tc>
                  <a:txBody>
                    <a:bodyPr/>
                    <a:lstStyle/>
                    <a:p>
                      <a:r>
                        <a:rPr lang="en-US" dirty="0"/>
                        <a:t>0.036</a:t>
                      </a:r>
                      <a:endParaRPr lang="en-IN" dirty="0"/>
                    </a:p>
                  </a:txBody>
                  <a:tcPr/>
                </a:tc>
                <a:tc>
                  <a:txBody>
                    <a:bodyPr/>
                    <a:lstStyle/>
                    <a:p>
                      <a:r>
                        <a:rPr lang="en-US" dirty="0"/>
                        <a:t>0.191</a:t>
                      </a:r>
                      <a:endParaRPr lang="en-IN" dirty="0"/>
                    </a:p>
                  </a:txBody>
                  <a:tcPr/>
                </a:tc>
                <a:tc>
                  <a:txBody>
                    <a:bodyPr/>
                    <a:lstStyle/>
                    <a:p>
                      <a:r>
                        <a:rPr lang="en-US" dirty="0"/>
                        <a:t>0.796</a:t>
                      </a:r>
                      <a:endParaRPr lang="en-IN" dirty="0"/>
                    </a:p>
                  </a:txBody>
                  <a:tcPr/>
                </a:tc>
                <a:extLst>
                  <a:ext uri="{0D108BD9-81ED-4DB2-BD59-A6C34878D82A}">
                    <a16:rowId xmlns:a16="http://schemas.microsoft.com/office/drawing/2014/main" val="3590094692"/>
                  </a:ext>
                </a:extLst>
              </a:tr>
              <a:tr h="403412">
                <a:tc>
                  <a:txBody>
                    <a:bodyPr/>
                    <a:lstStyle/>
                    <a:p>
                      <a:r>
                        <a:rPr lang="en-US" dirty="0"/>
                        <a:t>7</a:t>
                      </a:r>
                      <a:endParaRPr lang="en-IN" dirty="0"/>
                    </a:p>
                  </a:txBody>
                  <a:tcPr/>
                </a:tc>
                <a:tc>
                  <a:txBody>
                    <a:bodyPr/>
                    <a:lstStyle/>
                    <a:p>
                      <a:r>
                        <a:rPr lang="en-IN" sz="1800" b="0" i="0" kern="1200" dirty="0">
                          <a:solidFill>
                            <a:schemeClr val="dk1"/>
                          </a:solidFill>
                          <a:effectLst/>
                          <a:latin typeface="+mn-lt"/>
                          <a:ea typeface="+mn-ea"/>
                          <a:cs typeface="+mn-cs"/>
                        </a:rPr>
                        <a:t>Gradient Boosting Regression</a:t>
                      </a:r>
                      <a:endParaRPr lang="en-IN" dirty="0"/>
                    </a:p>
                  </a:txBody>
                  <a:tcPr/>
                </a:tc>
                <a:tc>
                  <a:txBody>
                    <a:bodyPr/>
                    <a:lstStyle/>
                    <a:p>
                      <a:r>
                        <a:rPr lang="en-US" dirty="0"/>
                        <a:t>0.030</a:t>
                      </a:r>
                      <a:endParaRPr lang="en-IN" dirty="0"/>
                    </a:p>
                  </a:txBody>
                  <a:tcPr/>
                </a:tc>
                <a:tc>
                  <a:txBody>
                    <a:bodyPr/>
                    <a:lstStyle/>
                    <a:p>
                      <a:r>
                        <a:rPr lang="en-US" dirty="0"/>
                        <a:t>0.002</a:t>
                      </a:r>
                      <a:endParaRPr lang="en-IN" dirty="0"/>
                    </a:p>
                  </a:txBody>
                  <a:tcPr/>
                </a:tc>
                <a:tc>
                  <a:txBody>
                    <a:bodyPr/>
                    <a:lstStyle/>
                    <a:p>
                      <a:r>
                        <a:rPr lang="en-US" dirty="0"/>
                        <a:t>0.041</a:t>
                      </a:r>
                      <a:endParaRPr lang="en-IN" dirty="0"/>
                    </a:p>
                  </a:txBody>
                  <a:tcPr/>
                </a:tc>
                <a:tc>
                  <a:txBody>
                    <a:bodyPr/>
                    <a:lstStyle/>
                    <a:p>
                      <a:r>
                        <a:rPr lang="en-US" dirty="0"/>
                        <a:t>0.991</a:t>
                      </a:r>
                      <a:endParaRPr lang="en-IN" dirty="0"/>
                    </a:p>
                  </a:txBody>
                  <a:tcPr/>
                </a:tc>
                <a:extLst>
                  <a:ext uri="{0D108BD9-81ED-4DB2-BD59-A6C34878D82A}">
                    <a16:rowId xmlns:a16="http://schemas.microsoft.com/office/drawing/2014/main" val="4254882174"/>
                  </a:ext>
                </a:extLst>
              </a:tr>
              <a:tr h="403412">
                <a:tc>
                  <a:txBody>
                    <a:bodyPr/>
                    <a:lstStyle/>
                    <a:p>
                      <a:r>
                        <a:rPr lang="en-US" dirty="0"/>
                        <a:t>8</a:t>
                      </a:r>
                      <a:endParaRPr lang="en-IN" dirty="0"/>
                    </a:p>
                  </a:txBody>
                  <a:tcPr/>
                </a:tc>
                <a:tc>
                  <a:txBody>
                    <a:bodyPr/>
                    <a:lstStyle/>
                    <a:p>
                      <a:r>
                        <a:rPr lang="en-IN" sz="1800" b="0" i="0" kern="1200" dirty="0">
                          <a:solidFill>
                            <a:schemeClr val="dk1"/>
                          </a:solidFill>
                          <a:effectLst/>
                          <a:latin typeface="+mn-lt"/>
                          <a:ea typeface="+mn-ea"/>
                          <a:cs typeface="+mn-cs"/>
                        </a:rPr>
                        <a:t>XG Boost Regression</a:t>
                      </a:r>
                      <a:endParaRPr lang="en-IN" dirty="0"/>
                    </a:p>
                  </a:txBody>
                  <a:tcPr/>
                </a:tc>
                <a:tc>
                  <a:txBody>
                    <a:bodyPr/>
                    <a:lstStyle/>
                    <a:p>
                      <a:r>
                        <a:rPr lang="en-US" dirty="0"/>
                        <a:t>0.031</a:t>
                      </a:r>
                      <a:endParaRPr lang="en-IN" dirty="0"/>
                    </a:p>
                  </a:txBody>
                  <a:tcPr/>
                </a:tc>
                <a:tc>
                  <a:txBody>
                    <a:bodyPr/>
                    <a:lstStyle/>
                    <a:p>
                      <a:r>
                        <a:rPr lang="en-US" dirty="0"/>
                        <a:t>0.002</a:t>
                      </a:r>
                      <a:endParaRPr lang="en-IN" dirty="0"/>
                    </a:p>
                  </a:txBody>
                  <a:tcPr/>
                </a:tc>
                <a:tc>
                  <a:txBody>
                    <a:bodyPr/>
                    <a:lstStyle/>
                    <a:p>
                      <a:r>
                        <a:rPr lang="en-US" dirty="0"/>
                        <a:t>0.043</a:t>
                      </a:r>
                      <a:endParaRPr lang="en-IN" dirty="0"/>
                    </a:p>
                  </a:txBody>
                  <a:tcPr/>
                </a:tc>
                <a:tc>
                  <a:txBody>
                    <a:bodyPr/>
                    <a:lstStyle/>
                    <a:p>
                      <a:r>
                        <a:rPr lang="en-US" dirty="0"/>
                        <a:t>0.989</a:t>
                      </a:r>
                      <a:endParaRPr lang="en-IN" dirty="0"/>
                    </a:p>
                  </a:txBody>
                  <a:tcPr/>
                </a:tc>
                <a:extLst>
                  <a:ext uri="{0D108BD9-81ED-4DB2-BD59-A6C34878D82A}">
                    <a16:rowId xmlns:a16="http://schemas.microsoft.com/office/drawing/2014/main" val="727789171"/>
                  </a:ext>
                </a:extLst>
              </a:tr>
            </a:tbl>
          </a:graphicData>
        </a:graphic>
      </p:graphicFrame>
      <p:sp>
        <p:nvSpPr>
          <p:cNvPr id="7" name="TextBox 6">
            <a:extLst>
              <a:ext uri="{FF2B5EF4-FFF2-40B4-BE49-F238E27FC236}">
                <a16:creationId xmlns:a16="http://schemas.microsoft.com/office/drawing/2014/main" id="{122FCEB8-3DCA-F104-80A9-80AEF41DD83D}"/>
              </a:ext>
            </a:extLst>
          </p:cNvPr>
          <p:cNvSpPr txBox="1"/>
          <p:nvPr/>
        </p:nvSpPr>
        <p:spPr>
          <a:xfrm>
            <a:off x="332815" y="993338"/>
            <a:ext cx="10808357" cy="830997"/>
          </a:xfrm>
          <a:prstGeom prst="rect">
            <a:avLst/>
          </a:prstGeom>
          <a:noFill/>
        </p:spPr>
        <p:txBody>
          <a:bodyPr wrap="square">
            <a:spAutoFit/>
          </a:bodyPr>
          <a:lstStyle/>
          <a:p>
            <a:pPr marL="285750" indent="-285750">
              <a:buFont typeface="Wingdings" panose="05000000000000000000" pitchFamily="2" charset="2"/>
              <a:buChar char="v"/>
            </a:pPr>
            <a:r>
              <a:rPr lang="en-US" sz="2400" dirty="0">
                <a:latin typeface="Baskerville Old Face" panose="02020602080505020303" pitchFamily="18" charset="0"/>
              </a:rPr>
              <a:t>Which ML model did you choose from the above created models as your final prediction model and why?</a:t>
            </a: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3036348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D33DB4-5EB7-B710-8723-7BD5FD2CA47E}"/>
              </a:ext>
            </a:extLst>
          </p:cNvPr>
          <p:cNvSpPr txBox="1"/>
          <p:nvPr/>
        </p:nvSpPr>
        <p:spPr>
          <a:xfrm>
            <a:off x="1066800" y="895233"/>
            <a:ext cx="10058399" cy="4093428"/>
          </a:xfrm>
          <a:prstGeom prst="rect">
            <a:avLst/>
          </a:prstGeom>
          <a:noFill/>
        </p:spPr>
        <p:txBody>
          <a:bodyPr wrap="square">
            <a:spAutoFit/>
          </a:bodyPr>
          <a:lstStyle/>
          <a:p>
            <a:r>
              <a:rPr lang="en-US" sz="2000" dirty="0"/>
              <a:t>I've decided to use Gradient Boosting Regression as my last prediction model. Although the other models also did well, the majority of them had a R square score of between 70% to 80%. The R-square score for We got 99% highest accuracy for Gradient Boosting Regression. If we look attentively at the graph, we can see that Gradient Boosting accurately captures the data trend, even when it goes around the corners. The other models weren't able to recognize the corner trend, which reduced their score. My second preference will be for </a:t>
            </a:r>
            <a:r>
              <a:rPr lang="en-US" sz="2000" dirty="0" err="1"/>
              <a:t>XGBoost</a:t>
            </a:r>
            <a:r>
              <a:rPr lang="en-US" sz="2000" dirty="0"/>
              <a:t> Regression reasons are the same above but we got second </a:t>
            </a:r>
            <a:r>
              <a:rPr lang="en-US" sz="2000" dirty="0" err="1"/>
              <a:t>higest</a:t>
            </a:r>
            <a:r>
              <a:rPr lang="en-US" sz="2000" dirty="0"/>
              <a:t> 98% accuracy.</a:t>
            </a:r>
          </a:p>
          <a:p>
            <a:endParaRPr lang="en-US" sz="2000" dirty="0"/>
          </a:p>
          <a:p>
            <a:r>
              <a:rPr lang="en-US" sz="2000" dirty="0"/>
              <a:t>For predicting continuous numeric values, </a:t>
            </a:r>
            <a:r>
              <a:rPr lang="en-US" sz="2000" dirty="0" err="1"/>
              <a:t>XGBoost</a:t>
            </a:r>
            <a:r>
              <a:rPr lang="en-US" sz="2000" dirty="0"/>
              <a:t> regression and Gradient Boosting regression are both effective machine learning models. If you need great accuracy and speed with a large and complicated dataset, </a:t>
            </a:r>
            <a:r>
              <a:rPr lang="en-US" sz="2000" dirty="0" err="1"/>
              <a:t>XGBoost</a:t>
            </a:r>
            <a:r>
              <a:rPr lang="en-US" sz="2000" dirty="0"/>
              <a:t> regression can be a better option. Since my dataset is relatively small has only has 185 rows and 5 columns, gradient boosting regression is a better option since it can provide a simpler and more interpretable model</a:t>
            </a:r>
            <a:endParaRPr lang="en-IN" sz="2000" dirty="0"/>
          </a:p>
        </p:txBody>
      </p:sp>
      <p:pic>
        <p:nvPicPr>
          <p:cNvPr id="4" name="Picture 3">
            <a:extLst>
              <a:ext uri="{FF2B5EF4-FFF2-40B4-BE49-F238E27FC236}">
                <a16:creationId xmlns:a16="http://schemas.microsoft.com/office/drawing/2014/main" id="{6310B099-10D7-5475-47D1-6CA74BAB3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4294"/>
            <a:ext cx="768439" cy="768439"/>
          </a:xfrm>
          <a:prstGeom prst="rect">
            <a:avLst/>
          </a:prstGeom>
        </p:spPr>
      </p:pic>
    </p:spTree>
    <p:extLst>
      <p:ext uri="{BB962C8B-B14F-4D97-AF65-F5344CB8AC3E}">
        <p14:creationId xmlns:p14="http://schemas.microsoft.com/office/powerpoint/2010/main" val="472082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CC1A4A-AFAB-40E6-1B4F-ABD4CFF0DE79}"/>
              </a:ext>
            </a:extLst>
          </p:cNvPr>
          <p:cNvSpPr txBox="1"/>
          <p:nvPr/>
        </p:nvSpPr>
        <p:spPr>
          <a:xfrm>
            <a:off x="268941" y="322294"/>
            <a:ext cx="10071847" cy="830997"/>
          </a:xfrm>
          <a:prstGeom prst="rect">
            <a:avLst/>
          </a:prstGeom>
          <a:noFill/>
        </p:spPr>
        <p:txBody>
          <a:bodyPr wrap="square">
            <a:spAutoFit/>
          </a:bodyPr>
          <a:lstStyle/>
          <a:p>
            <a:pPr marL="342900" indent="-342900">
              <a:buFont typeface="Wingdings" panose="05000000000000000000" pitchFamily="2" charset="2"/>
              <a:buChar char="v"/>
            </a:pPr>
            <a:r>
              <a:rPr lang="en-US" sz="2400" dirty="0">
                <a:latin typeface="Baskerville Old Face" panose="02020602080505020303" pitchFamily="18" charset="0"/>
              </a:rPr>
              <a:t>Explain the model which you have used and the feature importance using any model </a:t>
            </a:r>
            <a:r>
              <a:rPr lang="en-US" sz="2400" dirty="0" err="1">
                <a:latin typeface="Baskerville Old Face" panose="02020602080505020303" pitchFamily="18" charset="0"/>
              </a:rPr>
              <a:t>explainability</a:t>
            </a:r>
            <a:r>
              <a:rPr lang="en-US" sz="2400" dirty="0">
                <a:latin typeface="Baskerville Old Face" panose="02020602080505020303" pitchFamily="18" charset="0"/>
              </a:rPr>
              <a:t> tool?</a:t>
            </a:r>
            <a:endParaRPr lang="en-IN" sz="2400" dirty="0">
              <a:latin typeface="Baskerville Old Face" panose="02020602080505020303" pitchFamily="18" charset="0"/>
            </a:endParaRPr>
          </a:p>
        </p:txBody>
      </p:sp>
      <p:sp>
        <p:nvSpPr>
          <p:cNvPr id="5" name="TextBox 4">
            <a:extLst>
              <a:ext uri="{FF2B5EF4-FFF2-40B4-BE49-F238E27FC236}">
                <a16:creationId xmlns:a16="http://schemas.microsoft.com/office/drawing/2014/main" id="{9FB33CBC-9C72-0D30-4913-0E1F11210A3E}"/>
              </a:ext>
            </a:extLst>
          </p:cNvPr>
          <p:cNvSpPr txBox="1"/>
          <p:nvPr/>
        </p:nvSpPr>
        <p:spPr>
          <a:xfrm>
            <a:off x="551328" y="1305342"/>
            <a:ext cx="10071847" cy="3816429"/>
          </a:xfrm>
          <a:prstGeom prst="rect">
            <a:avLst/>
          </a:prstGeom>
          <a:noFill/>
        </p:spPr>
        <p:txBody>
          <a:bodyPr wrap="square">
            <a:spAutoFit/>
          </a:bodyPr>
          <a:lstStyle/>
          <a:p>
            <a:r>
              <a:rPr lang="en-US" sz="2200" dirty="0"/>
              <a:t>Gradient Boosting regression is a simpler ,easy to understood and more easily interpretable model which uses the same sequential forming approach to decision trees. Gradient boosting is a supervised learning algorithm that attempts to precisely predict a target variable by combining estimates from a set of simpler and weaker models.</a:t>
            </a:r>
          </a:p>
          <a:p>
            <a:endParaRPr lang="en-US" sz="2200" dirty="0"/>
          </a:p>
          <a:p>
            <a:r>
              <a:rPr lang="en-US" sz="2200" dirty="0"/>
              <a:t>One of the ensemble technique variations that uses numerous weak models combined for greater overall performance is known as gradient boosting. One of the most recognized machine learning techniques for tabular datasets is gradient boosting. It has excellent usability, can deal with missing values, outliers, and large cardinality categorical values on your features, and is strong enough to detect any nonlinear relationship between your model target and features.</a:t>
            </a:r>
            <a:endParaRPr lang="en-IN" sz="2200" dirty="0"/>
          </a:p>
        </p:txBody>
      </p:sp>
      <p:pic>
        <p:nvPicPr>
          <p:cNvPr id="6" name="Picture 5">
            <a:extLst>
              <a:ext uri="{FF2B5EF4-FFF2-40B4-BE49-F238E27FC236}">
                <a16:creationId xmlns:a16="http://schemas.microsoft.com/office/drawing/2014/main" id="{1D2BD5AE-55D7-AF12-3F2A-3D45401FD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4294"/>
            <a:ext cx="768439" cy="768439"/>
          </a:xfrm>
          <a:prstGeom prst="rect">
            <a:avLst/>
          </a:prstGeom>
        </p:spPr>
      </p:pic>
    </p:spTree>
    <p:extLst>
      <p:ext uri="{BB962C8B-B14F-4D97-AF65-F5344CB8AC3E}">
        <p14:creationId xmlns:p14="http://schemas.microsoft.com/office/powerpoint/2010/main" val="313056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5F778D-8DC7-9DA1-ED7A-2D162AEE7787}"/>
              </a:ext>
            </a:extLst>
          </p:cNvPr>
          <p:cNvSpPr txBox="1"/>
          <p:nvPr/>
        </p:nvSpPr>
        <p:spPr>
          <a:xfrm>
            <a:off x="280116" y="169502"/>
            <a:ext cx="6098146"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342900" indent="-342900">
              <a:buFont typeface="Wingdings" panose="05000000000000000000" pitchFamily="2" charset="2"/>
              <a:buChar char="v"/>
            </a:pPr>
            <a:r>
              <a:rPr lang="en-IN" sz="2400" dirty="0">
                <a:solidFill>
                  <a:srgbClr val="FF0000"/>
                </a:solidFill>
                <a:latin typeface="Bookman Old Style" panose="02050604050505020204" pitchFamily="18" charset="0"/>
              </a:rPr>
              <a:t>CONCLUSION</a:t>
            </a:r>
          </a:p>
        </p:txBody>
      </p:sp>
      <p:sp>
        <p:nvSpPr>
          <p:cNvPr id="5" name="TextBox 4">
            <a:extLst>
              <a:ext uri="{FF2B5EF4-FFF2-40B4-BE49-F238E27FC236}">
                <a16:creationId xmlns:a16="http://schemas.microsoft.com/office/drawing/2014/main" id="{89A520BF-B162-5514-3E66-43440B9A21CC}"/>
              </a:ext>
            </a:extLst>
          </p:cNvPr>
          <p:cNvSpPr txBox="1"/>
          <p:nvPr/>
        </p:nvSpPr>
        <p:spPr>
          <a:xfrm>
            <a:off x="0" y="631167"/>
            <a:ext cx="12312203" cy="6555641"/>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Calisto MT" panose="02040603050505030304" pitchFamily="18" charset="0"/>
              </a:rPr>
              <a:t>Beginning from Exploratory Data Analysis we see the sudden change in stock price from 2014.</a:t>
            </a:r>
          </a:p>
          <a:p>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Bank share price is at the highest in 2018-19.After there is a Sudden fall in price of stock .</a:t>
            </a:r>
          </a:p>
          <a:p>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After that stock price start to increase again but price fall again.</a:t>
            </a:r>
          </a:p>
          <a:p>
            <a:pPr marL="342900" indent="-342900">
              <a:buFont typeface="Wingdings" panose="05000000000000000000" pitchFamily="2" charset="2"/>
              <a:buChar char="Ø"/>
            </a:pPr>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From the scatter plot we can see </a:t>
            </a:r>
            <a:r>
              <a:rPr lang="en-US" sz="2000" dirty="0" err="1">
                <a:latin typeface="Calisto MT" panose="02040603050505030304" pitchFamily="18" charset="0"/>
              </a:rPr>
              <a:t>High,open,low</a:t>
            </a:r>
            <a:r>
              <a:rPr lang="en-US" sz="2000" dirty="0">
                <a:latin typeface="Calisto MT" panose="02040603050505030304" pitchFamily="18" charset="0"/>
              </a:rPr>
              <a:t> price of share are directly correlate with the closing price of share.</a:t>
            </a:r>
          </a:p>
          <a:p>
            <a:pPr marL="342900" indent="-342900">
              <a:buFont typeface="Wingdings" panose="05000000000000000000" pitchFamily="2" charset="2"/>
              <a:buChar char="Ø"/>
            </a:pPr>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we applied following regression model on data set and result are </a:t>
            </a:r>
            <a:r>
              <a:rPr lang="en-US" sz="2000" dirty="0" err="1">
                <a:latin typeface="Calisto MT" panose="02040603050505030304" pitchFamily="18" charset="0"/>
              </a:rPr>
              <a:t>evaluted</a:t>
            </a:r>
            <a:r>
              <a:rPr lang="en-US" sz="2000" dirty="0">
                <a:latin typeface="Calisto MT" panose="02040603050505030304" pitchFamily="18" charset="0"/>
              </a:rPr>
              <a:t> and compared</a:t>
            </a:r>
          </a:p>
          <a:p>
            <a:r>
              <a:rPr lang="en-US" sz="2000" dirty="0">
                <a:latin typeface="Calisto MT" panose="02040603050505030304" pitchFamily="18" charset="0"/>
              </a:rPr>
              <a:t> </a:t>
            </a:r>
          </a:p>
          <a:p>
            <a:r>
              <a:rPr lang="en-US" sz="2000" dirty="0">
                <a:latin typeface="Calisto MT" panose="02040603050505030304" pitchFamily="18" charset="0"/>
              </a:rPr>
              <a:t>1.LinearRegression                               4.GradientBoostingRegressor</a:t>
            </a:r>
          </a:p>
          <a:p>
            <a:pPr marL="342900" indent="-342900">
              <a:buFont typeface="Wingdings" panose="05000000000000000000" pitchFamily="2" charset="2"/>
              <a:buChar char="§"/>
            </a:pPr>
            <a:endParaRPr lang="en-US" sz="2000" dirty="0">
              <a:latin typeface="Calisto MT" panose="02040603050505030304" pitchFamily="18" charset="0"/>
            </a:endParaRPr>
          </a:p>
          <a:p>
            <a:r>
              <a:rPr lang="en-US" sz="2000" dirty="0">
                <a:latin typeface="Calisto MT" panose="02040603050505030304" pitchFamily="18" charset="0"/>
              </a:rPr>
              <a:t>2.Lasso Regression                                5. </a:t>
            </a:r>
            <a:r>
              <a:rPr lang="en-US" sz="2000" dirty="0" err="1">
                <a:latin typeface="Calisto MT" panose="02040603050505030304" pitchFamily="18" charset="0"/>
              </a:rPr>
              <a:t>ElasticNetCV</a:t>
            </a:r>
            <a:r>
              <a:rPr lang="en-US" sz="2000" dirty="0">
                <a:latin typeface="Calisto MT" panose="02040603050505030304" pitchFamily="18" charset="0"/>
              </a:rPr>
              <a:t> </a:t>
            </a:r>
          </a:p>
          <a:p>
            <a:endParaRPr lang="en-US" sz="2000" dirty="0">
              <a:latin typeface="Calisto MT" panose="02040603050505030304" pitchFamily="18" charset="0"/>
            </a:endParaRPr>
          </a:p>
          <a:p>
            <a:r>
              <a:rPr lang="en-US" sz="2000" dirty="0">
                <a:latin typeface="Calisto MT" panose="02040603050505030304" pitchFamily="18" charset="0"/>
              </a:rPr>
              <a:t>3.Ridge Regression                                 6.XGBRegressor </a:t>
            </a:r>
          </a:p>
          <a:p>
            <a:r>
              <a:rPr lang="en-US" sz="2000" dirty="0">
                <a:latin typeface="Calisto MT" panose="02040603050505030304" pitchFamily="18" charset="0"/>
              </a:rPr>
              <a:t>                                   </a:t>
            </a:r>
          </a:p>
          <a:p>
            <a:pPr marL="342900" indent="-342900">
              <a:buFont typeface="Wingdings" panose="05000000000000000000" pitchFamily="2" charset="2"/>
              <a:buChar char="§"/>
            </a:pPr>
            <a:endParaRPr lang="en-US" sz="2000" dirty="0">
              <a:latin typeface="Calisto MT" panose="02040603050505030304" pitchFamily="18" charset="0"/>
            </a:endParaRPr>
          </a:p>
          <a:p>
            <a:pPr marL="342900" indent="-342900">
              <a:buFont typeface="Wingdings" panose="05000000000000000000" pitchFamily="2" charset="2"/>
              <a:buChar char="§"/>
            </a:pPr>
            <a:endParaRPr lang="en-US" sz="2000" dirty="0">
              <a:latin typeface="Calisto MT" panose="02040603050505030304" pitchFamily="18" charset="0"/>
            </a:endParaRPr>
          </a:p>
          <a:p>
            <a:pPr marL="342900" indent="-342900">
              <a:buFont typeface="Wingdings" panose="05000000000000000000" pitchFamily="2" charset="2"/>
              <a:buChar char="§"/>
            </a:pPr>
            <a:endParaRPr lang="en-US" sz="2000" dirty="0">
              <a:latin typeface="Calisto MT" panose="02040603050505030304" pitchFamily="18" charset="0"/>
            </a:endParaRPr>
          </a:p>
          <a:p>
            <a:pPr marL="342900" indent="-342900">
              <a:buFont typeface="Wingdings" panose="05000000000000000000" pitchFamily="2" charset="2"/>
              <a:buChar char="§"/>
            </a:pPr>
            <a:endParaRPr lang="en-US" sz="2000" dirty="0">
              <a:latin typeface="Calisto MT" panose="02040603050505030304" pitchFamily="18" charset="0"/>
            </a:endParaRPr>
          </a:p>
        </p:txBody>
      </p:sp>
      <p:pic>
        <p:nvPicPr>
          <p:cNvPr id="6" name="Picture 5">
            <a:extLst>
              <a:ext uri="{FF2B5EF4-FFF2-40B4-BE49-F238E27FC236}">
                <a16:creationId xmlns:a16="http://schemas.microsoft.com/office/drawing/2014/main" id="{486DD882-E893-1830-D3EC-EFE170035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Tree>
    <p:extLst>
      <p:ext uri="{BB962C8B-B14F-4D97-AF65-F5344CB8AC3E}">
        <p14:creationId xmlns:p14="http://schemas.microsoft.com/office/powerpoint/2010/main" val="141755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7AD4FD-4611-57D4-9A23-A85F807A8D4E}"/>
              </a:ext>
            </a:extLst>
          </p:cNvPr>
          <p:cNvSpPr txBox="1"/>
          <p:nvPr/>
        </p:nvSpPr>
        <p:spPr>
          <a:xfrm>
            <a:off x="206063" y="668198"/>
            <a:ext cx="10547796" cy="4093428"/>
          </a:xfrm>
          <a:prstGeom prst="rect">
            <a:avLst/>
          </a:prstGeom>
          <a:noFill/>
        </p:spPr>
        <p:txBody>
          <a:bodyPr wrap="square">
            <a:spAutoFit/>
          </a:bodyPr>
          <a:lstStyle/>
          <a:p>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we check test performance such as mean </a:t>
            </a:r>
            <a:r>
              <a:rPr lang="en-US" sz="2000" dirty="0" err="1">
                <a:latin typeface="Calisto MT" panose="02040603050505030304" pitchFamily="18" charset="0"/>
              </a:rPr>
              <a:t>absoulte</a:t>
            </a:r>
            <a:r>
              <a:rPr lang="en-US" sz="2000" dirty="0">
                <a:latin typeface="Calisto MT" panose="02040603050505030304" pitchFamily="18" charset="0"/>
              </a:rPr>
              <a:t> error, mean squared error, root mean squared error, r2</a:t>
            </a:r>
          </a:p>
          <a:p>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We got 99% highest accuracy for Gradient Boosting Regression and 98% for XGB Regressor</a:t>
            </a:r>
          </a:p>
          <a:p>
            <a:pPr marL="342900" indent="-342900">
              <a:buFont typeface="Wingdings" panose="05000000000000000000" pitchFamily="2" charset="2"/>
              <a:buChar char="Ø"/>
            </a:pPr>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we got almost </a:t>
            </a:r>
            <a:r>
              <a:rPr lang="en-US" sz="2000" dirty="0" err="1">
                <a:latin typeface="Calisto MT" panose="02040603050505030304" pitchFamily="18" charset="0"/>
              </a:rPr>
              <a:t>simillar</a:t>
            </a:r>
            <a:r>
              <a:rPr lang="en-US" sz="2000" dirty="0">
                <a:latin typeface="Calisto MT" panose="02040603050505030304" pitchFamily="18" charset="0"/>
              </a:rPr>
              <a:t> result for Linear Regression, Lasso Regression and Ridge Regression</a:t>
            </a:r>
          </a:p>
          <a:p>
            <a:pPr marL="342900" indent="-342900">
              <a:buFont typeface="Wingdings" panose="05000000000000000000" pitchFamily="2" charset="2"/>
              <a:buChar char="Ø"/>
            </a:pPr>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Cross Validation has been applied on various algorithms. However, the outcome is nearly identical.</a:t>
            </a:r>
          </a:p>
          <a:p>
            <a:pPr marL="342900" indent="-342900">
              <a:buFont typeface="Wingdings" panose="05000000000000000000" pitchFamily="2" charset="2"/>
              <a:buChar char="Ø"/>
            </a:pPr>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Using data on the closing price of Yes Bank's shares, Gradient </a:t>
            </a:r>
            <a:r>
              <a:rPr lang="en-US" sz="2000" dirty="0" err="1">
                <a:latin typeface="Calisto MT" panose="02040603050505030304" pitchFamily="18" charset="0"/>
              </a:rPr>
              <a:t>BoostingRegressor</a:t>
            </a:r>
            <a:r>
              <a:rPr lang="en-US" sz="2000" dirty="0">
                <a:latin typeface="Calisto MT" panose="02040603050505030304" pitchFamily="18" charset="0"/>
              </a:rPr>
              <a:t> and </a:t>
            </a:r>
            <a:r>
              <a:rPr lang="en-US" sz="2000" dirty="0" err="1">
                <a:latin typeface="Calisto MT" panose="02040603050505030304" pitchFamily="18" charset="0"/>
              </a:rPr>
              <a:t>Xgboost</a:t>
            </a:r>
            <a:r>
              <a:rPr lang="en-US" sz="2000" dirty="0">
                <a:latin typeface="Calisto MT" panose="02040603050505030304" pitchFamily="18" charset="0"/>
              </a:rPr>
              <a:t> regression is the best model to apply.</a:t>
            </a:r>
          </a:p>
        </p:txBody>
      </p:sp>
      <p:pic>
        <p:nvPicPr>
          <p:cNvPr id="4" name="Picture 3">
            <a:extLst>
              <a:ext uri="{FF2B5EF4-FFF2-40B4-BE49-F238E27FC236}">
                <a16:creationId xmlns:a16="http://schemas.microsoft.com/office/drawing/2014/main" id="{0A6118E8-CDA1-534C-C1B6-3507C4D81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Tree>
    <p:extLst>
      <p:ext uri="{BB962C8B-B14F-4D97-AF65-F5344CB8AC3E}">
        <p14:creationId xmlns:p14="http://schemas.microsoft.com/office/powerpoint/2010/main" val="1984480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1"/>
            <a:ext cx="10058400" cy="4985025"/>
          </a:xfrm>
        </p:spPr>
        <p:txBody>
          <a:bodyPr anchor="ctr">
            <a:normAutofit/>
          </a:bodyPr>
          <a:lstStyle/>
          <a:p>
            <a:pPr lvl="0"/>
            <a:r>
              <a:rPr lang="en-US" sz="9600" i="1"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ookman Old Style" panose="02050604050505020204" pitchFamily="18" charset="0"/>
              </a:rPr>
              <a:t>THANK YOU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pic>
        <p:nvPicPr>
          <p:cNvPr id="4" name="Picture 3">
            <a:extLst>
              <a:ext uri="{FF2B5EF4-FFF2-40B4-BE49-F238E27FC236}">
                <a16:creationId xmlns:a16="http://schemas.microsoft.com/office/drawing/2014/main" id="{E4683636-558E-410B-D1DC-43B00CCCB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554121-FD7F-1F99-D3D2-F7AEFC4E7DB4}"/>
              </a:ext>
            </a:extLst>
          </p:cNvPr>
          <p:cNvSpPr txBox="1"/>
          <p:nvPr/>
        </p:nvSpPr>
        <p:spPr>
          <a:xfrm>
            <a:off x="309093" y="154546"/>
            <a:ext cx="6098146"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buClr>
                <a:srgbClr val="FF0000"/>
              </a:buClr>
              <a:buFont typeface="Wingdings" panose="05000000000000000000" pitchFamily="2" charset="2"/>
              <a:buChar char="v"/>
            </a:pPr>
            <a:r>
              <a:rPr lang="en-IN" sz="2800" dirty="0">
                <a:solidFill>
                  <a:srgbClr val="FF0000"/>
                </a:solidFill>
                <a:latin typeface="Bookman Old Style" panose="02050604050505020204" pitchFamily="18" charset="0"/>
                <a:cs typeface="Arial" panose="020B0604020202020204" pitchFamily="34" charset="0"/>
              </a:rPr>
              <a:t>INTRODUCTION</a:t>
            </a:r>
          </a:p>
        </p:txBody>
      </p:sp>
      <p:sp>
        <p:nvSpPr>
          <p:cNvPr id="5" name="TextBox 4">
            <a:extLst>
              <a:ext uri="{FF2B5EF4-FFF2-40B4-BE49-F238E27FC236}">
                <a16:creationId xmlns:a16="http://schemas.microsoft.com/office/drawing/2014/main" id="{0CC7876C-20BA-926A-5177-048B4D7C5BBC}"/>
              </a:ext>
            </a:extLst>
          </p:cNvPr>
          <p:cNvSpPr txBox="1"/>
          <p:nvPr/>
        </p:nvSpPr>
        <p:spPr>
          <a:xfrm>
            <a:off x="309093" y="797510"/>
            <a:ext cx="11384924" cy="4154984"/>
          </a:xfrm>
          <a:prstGeom prst="rect">
            <a:avLst/>
          </a:prstGeom>
          <a:noFill/>
        </p:spPr>
        <p:txBody>
          <a:bodyPr wrap="square">
            <a:spAutoFit/>
          </a:bodyPr>
          <a:lstStyle/>
          <a:p>
            <a:r>
              <a:rPr lang="en-US" sz="2400" dirty="0">
                <a:latin typeface="Calisto MT" panose="02040603050505030304" pitchFamily="18" charset="0"/>
              </a:rPr>
              <a:t>Yes Bank is a recognized bank in India's financial sector. Yes bank refers to Youth enterprise Scheme Bank. This bank listed in share market. The aim of this project is to construct a predictive model for close price prediction. The main point of the stock market is that people try to buy shares in a lower price and sell them when the price goes up, thereby making a profit. Any stock's price may vary depending on a number of variables. Events like the bank management personnel fraud case undoubtedly have a significant impact on stock prices.</a:t>
            </a:r>
          </a:p>
          <a:p>
            <a:r>
              <a:rPr lang="en-US" sz="2400" dirty="0">
                <a:latin typeface="Calisto MT" panose="02040603050505030304" pitchFamily="18" charset="0"/>
              </a:rPr>
              <a:t>Thus we are looking on such one case of Rana Kapoor yes bank fraud case. In order to forecast how other relevant features will affect the stock closing price of the bank, I have been given a dataset of Yes Bank stock prices. Several machine learning models have been applied to make a prediction.</a:t>
            </a:r>
            <a:endParaRPr lang="en-IN" sz="2400" dirty="0">
              <a:latin typeface="Calisto MT" panose="02040603050505030304" pitchFamily="18" charset="0"/>
            </a:endParaRPr>
          </a:p>
        </p:txBody>
      </p:sp>
      <p:pic>
        <p:nvPicPr>
          <p:cNvPr id="6" name="Picture 5">
            <a:extLst>
              <a:ext uri="{FF2B5EF4-FFF2-40B4-BE49-F238E27FC236}">
                <a16:creationId xmlns:a16="http://schemas.microsoft.com/office/drawing/2014/main" id="{9875FB6B-36FC-FFC9-71EA-F0D3BD4C1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0" y="-4293"/>
            <a:ext cx="768439" cy="768439"/>
          </a:xfrm>
          <a:prstGeom prst="rect">
            <a:avLst/>
          </a:prstGeom>
        </p:spPr>
      </p:pic>
    </p:spTree>
    <p:extLst>
      <p:ext uri="{BB962C8B-B14F-4D97-AF65-F5344CB8AC3E}">
        <p14:creationId xmlns:p14="http://schemas.microsoft.com/office/powerpoint/2010/main" val="2109047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11110F-C515-7A97-0686-525BB58103B7}"/>
              </a:ext>
            </a:extLst>
          </p:cNvPr>
          <p:cNvSpPr txBox="1"/>
          <p:nvPr/>
        </p:nvSpPr>
        <p:spPr>
          <a:xfrm>
            <a:off x="215153" y="930225"/>
            <a:ext cx="8488455" cy="3970318"/>
          </a:xfrm>
          <a:prstGeom prst="rect">
            <a:avLst/>
          </a:prstGeom>
          <a:noFill/>
        </p:spPr>
        <p:txBody>
          <a:bodyPr wrap="square">
            <a:spAutoFit/>
          </a:bodyPr>
          <a:lstStyle/>
          <a:p>
            <a:r>
              <a:rPr lang="en-US" sz="2800" dirty="0"/>
              <a:t>A dataset including information on Yes Bank's monthly stock price has been made available to us. This project's goal was to apply several models to see if it was possible to predict stock prices and movement using various characteristics and/or previous performance.</a:t>
            </a:r>
          </a:p>
          <a:p>
            <a:r>
              <a:rPr lang="en-US" sz="2800" dirty="0"/>
              <a:t> By analyzing the links between the dataset's various properties, we can train the model and finally forecast the closing price using the trained data by appropriately passing the necessary parameters.</a:t>
            </a:r>
          </a:p>
        </p:txBody>
      </p:sp>
      <p:sp>
        <p:nvSpPr>
          <p:cNvPr id="5" name="TextBox 4">
            <a:extLst>
              <a:ext uri="{FF2B5EF4-FFF2-40B4-BE49-F238E27FC236}">
                <a16:creationId xmlns:a16="http://schemas.microsoft.com/office/drawing/2014/main" id="{8FCAB17A-A6A3-8B92-E538-821F1AB1F9CB}"/>
              </a:ext>
            </a:extLst>
          </p:cNvPr>
          <p:cNvSpPr txBox="1"/>
          <p:nvPr/>
        </p:nvSpPr>
        <p:spPr>
          <a:xfrm>
            <a:off x="574862" y="407005"/>
            <a:ext cx="6098240" cy="523220"/>
          </a:xfrm>
          <a:prstGeom prst="rect">
            <a:avLst/>
          </a:prstGeom>
          <a:noFill/>
        </p:spPr>
        <p:txBody>
          <a:bodyPr wrap="square">
            <a:spAutoFit/>
          </a:bodyPr>
          <a:lstStyle/>
          <a:p>
            <a:pPr marL="457200" indent="-457200">
              <a:buFont typeface="Wingdings" panose="05000000000000000000" pitchFamily="2" charset="2"/>
              <a:buChar char="v"/>
            </a:pPr>
            <a:r>
              <a:rPr lang="en-IN" sz="2800" dirty="0">
                <a:solidFill>
                  <a:srgbClr val="FF0000"/>
                </a:solidFill>
                <a:latin typeface="Bookman Old Style" panose="02050604050505020204" pitchFamily="18" charset="0"/>
              </a:rPr>
              <a:t>OBJECTIVE</a:t>
            </a:r>
          </a:p>
        </p:txBody>
      </p:sp>
      <p:pic>
        <p:nvPicPr>
          <p:cNvPr id="6" name="Picture 5">
            <a:extLst>
              <a:ext uri="{FF2B5EF4-FFF2-40B4-BE49-F238E27FC236}">
                <a16:creationId xmlns:a16="http://schemas.microsoft.com/office/drawing/2014/main" id="{A3E67ADC-746C-53F2-D88A-FB12E16AC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4294"/>
            <a:ext cx="768439" cy="768439"/>
          </a:xfrm>
          <a:prstGeom prst="rect">
            <a:avLst/>
          </a:prstGeom>
        </p:spPr>
      </p:pic>
    </p:spTree>
    <p:extLst>
      <p:ext uri="{BB962C8B-B14F-4D97-AF65-F5344CB8AC3E}">
        <p14:creationId xmlns:p14="http://schemas.microsoft.com/office/powerpoint/2010/main" val="112498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47AB91-8B1A-7A4A-5F18-57031D1B6539}"/>
              </a:ext>
            </a:extLst>
          </p:cNvPr>
          <p:cNvSpPr txBox="1"/>
          <p:nvPr/>
        </p:nvSpPr>
        <p:spPr>
          <a:xfrm>
            <a:off x="421783" y="156624"/>
            <a:ext cx="6098146"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buFont typeface="Wingdings" panose="05000000000000000000" pitchFamily="2" charset="2"/>
              <a:buChar char="v"/>
            </a:pPr>
            <a:r>
              <a:rPr lang="en-IN" sz="2800" dirty="0">
                <a:solidFill>
                  <a:srgbClr val="FF0000"/>
                </a:solidFill>
                <a:latin typeface="Bookman Old Style" panose="02050604050505020204" pitchFamily="18" charset="0"/>
              </a:rPr>
              <a:t>PROBLEM STATEMENT</a:t>
            </a:r>
          </a:p>
        </p:txBody>
      </p:sp>
      <p:sp>
        <p:nvSpPr>
          <p:cNvPr id="7" name="TextBox 6">
            <a:extLst>
              <a:ext uri="{FF2B5EF4-FFF2-40B4-BE49-F238E27FC236}">
                <a16:creationId xmlns:a16="http://schemas.microsoft.com/office/drawing/2014/main" id="{B938C074-04EC-8289-7219-F7852B543F97}"/>
              </a:ext>
            </a:extLst>
          </p:cNvPr>
          <p:cNvSpPr txBox="1"/>
          <p:nvPr/>
        </p:nvSpPr>
        <p:spPr>
          <a:xfrm>
            <a:off x="421783" y="679844"/>
            <a:ext cx="8773732" cy="5013295"/>
          </a:xfrm>
          <a:prstGeom prst="rect">
            <a:avLst/>
          </a:prstGeom>
          <a:noFill/>
        </p:spPr>
        <p:txBody>
          <a:bodyPr wrap="square">
            <a:spAutoFit/>
          </a:bodyPr>
          <a:lstStyle/>
          <a:p>
            <a:pPr>
              <a:lnSpc>
                <a:spcPct val="150000"/>
              </a:lnSpc>
            </a:pPr>
            <a:r>
              <a:rPr lang="en-US" sz="2400" dirty="0">
                <a:latin typeface="Calisto MT" panose="02040603050505030304" pitchFamily="18" charset="0"/>
              </a:rPr>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a:t>
            </a:r>
          </a:p>
          <a:p>
            <a:pPr>
              <a:lnSpc>
                <a:spcPct val="150000"/>
              </a:lnSpc>
            </a:pPr>
            <a:r>
              <a:rPr lang="en-US" sz="2400" dirty="0">
                <a:latin typeface="Calisto MT" panose="02040603050505030304" pitchFamily="18" charset="0"/>
              </a:rPr>
              <a:t>starting, highest, and lowest stock prices of every month. The main objective is to predict the stock’s closing price of the month</a:t>
            </a:r>
            <a:endParaRPr lang="en-IN" sz="2400" dirty="0">
              <a:latin typeface="Calisto MT" panose="02040603050505030304" pitchFamily="18" charset="0"/>
            </a:endParaRPr>
          </a:p>
        </p:txBody>
      </p:sp>
      <p:pic>
        <p:nvPicPr>
          <p:cNvPr id="8" name="Picture 7">
            <a:extLst>
              <a:ext uri="{FF2B5EF4-FFF2-40B4-BE49-F238E27FC236}">
                <a16:creationId xmlns:a16="http://schemas.microsoft.com/office/drawing/2014/main" id="{9C7B387A-DBFF-B12C-5134-3C6D9AB89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0" y="-4293"/>
            <a:ext cx="768439" cy="768439"/>
          </a:xfrm>
          <a:prstGeom prst="rect">
            <a:avLst/>
          </a:prstGeom>
        </p:spPr>
      </p:pic>
    </p:spTree>
    <p:extLst>
      <p:ext uri="{BB962C8B-B14F-4D97-AF65-F5344CB8AC3E}">
        <p14:creationId xmlns:p14="http://schemas.microsoft.com/office/powerpoint/2010/main" val="1422191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14A63A-268A-1245-55CD-5D555FA7CEC4}"/>
              </a:ext>
            </a:extLst>
          </p:cNvPr>
          <p:cNvSpPr txBox="1"/>
          <p:nvPr/>
        </p:nvSpPr>
        <p:spPr>
          <a:xfrm>
            <a:off x="370268" y="117987"/>
            <a:ext cx="6098146"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buFont typeface="Wingdings" panose="05000000000000000000" pitchFamily="2" charset="2"/>
              <a:buChar char="v"/>
            </a:pPr>
            <a:r>
              <a:rPr lang="en-IN" sz="2800" dirty="0">
                <a:solidFill>
                  <a:srgbClr val="FF0000"/>
                </a:solidFill>
                <a:latin typeface="Bookman Old Style" panose="02050604050505020204" pitchFamily="18" charset="0"/>
              </a:rPr>
              <a:t>DATA UNDERSTANDING</a:t>
            </a:r>
          </a:p>
        </p:txBody>
      </p:sp>
      <p:pic>
        <p:nvPicPr>
          <p:cNvPr id="4" name="Picture 3">
            <a:extLst>
              <a:ext uri="{FF2B5EF4-FFF2-40B4-BE49-F238E27FC236}">
                <a16:creationId xmlns:a16="http://schemas.microsoft.com/office/drawing/2014/main" id="{D57E2009-46D1-B0E7-84B8-648741521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0" y="-4293"/>
            <a:ext cx="768439" cy="768439"/>
          </a:xfrm>
          <a:prstGeom prst="rect">
            <a:avLst/>
          </a:prstGeom>
        </p:spPr>
      </p:pic>
      <p:sp>
        <p:nvSpPr>
          <p:cNvPr id="6" name="TextBox 5">
            <a:extLst>
              <a:ext uri="{FF2B5EF4-FFF2-40B4-BE49-F238E27FC236}">
                <a16:creationId xmlns:a16="http://schemas.microsoft.com/office/drawing/2014/main" id="{A5A9A7C6-BBB3-9251-790F-7FB872EB8FCE}"/>
              </a:ext>
            </a:extLst>
          </p:cNvPr>
          <p:cNvSpPr txBox="1"/>
          <p:nvPr/>
        </p:nvSpPr>
        <p:spPr>
          <a:xfrm>
            <a:off x="370268" y="512418"/>
            <a:ext cx="10344955" cy="5539978"/>
          </a:xfrm>
          <a:prstGeom prst="rect">
            <a:avLst/>
          </a:prstGeom>
          <a:noFill/>
        </p:spPr>
        <p:txBody>
          <a:bodyPr wrap="square">
            <a:spAutoFit/>
          </a:bodyPr>
          <a:lstStyle/>
          <a:p>
            <a:r>
              <a:rPr lang="en-US" sz="2400" b="1" dirty="0">
                <a:latin typeface="Baskerville Old Face" panose="02020602080505020303" pitchFamily="18" charset="0"/>
              </a:rPr>
              <a:t>What did you know about your dataset?</a:t>
            </a:r>
          </a:p>
          <a:p>
            <a:r>
              <a:rPr lang="en-US" sz="2200" dirty="0">
                <a:latin typeface="Calisto MT" panose="02040603050505030304" pitchFamily="18" charset="0"/>
              </a:rPr>
              <a:t>While looking to the Downloaded data sets we can see they provided one data_YesBank_StockPrices.CSV file. In this csv file.  details of all stock prices are given . We have been given access to a dataset that has 185 rows and 5 total columns of variables, including "date," "high," "low," "open," and "close ".</a:t>
            </a:r>
          </a:p>
          <a:p>
            <a:endParaRPr lang="en-US" sz="2200" dirty="0">
              <a:latin typeface="Calisto MT" panose="02040603050505030304" pitchFamily="18" charset="0"/>
            </a:endParaRPr>
          </a:p>
          <a:p>
            <a:pPr marL="342900" indent="-342900">
              <a:buFont typeface="Arial" panose="020B0604020202020204" pitchFamily="34" charset="0"/>
              <a:buChar char="•"/>
            </a:pPr>
            <a:r>
              <a:rPr lang="en-US" sz="2200" dirty="0">
                <a:latin typeface="Calisto MT" panose="02040603050505030304" pitchFamily="18" charset="0"/>
              </a:rPr>
              <a:t>Variables Description</a:t>
            </a:r>
          </a:p>
          <a:p>
            <a:r>
              <a:rPr lang="en-US" sz="2200" dirty="0">
                <a:latin typeface="Calisto MT" panose="02040603050505030304" pitchFamily="18" charset="0"/>
              </a:rPr>
              <a:t>Date : Date of record</a:t>
            </a:r>
          </a:p>
          <a:p>
            <a:endParaRPr lang="en-US" sz="2200" dirty="0">
              <a:latin typeface="Calisto MT" panose="02040603050505030304" pitchFamily="18" charset="0"/>
            </a:endParaRPr>
          </a:p>
          <a:p>
            <a:r>
              <a:rPr lang="en-US" sz="2200" dirty="0">
                <a:latin typeface="Calisto MT" panose="02040603050505030304" pitchFamily="18" charset="0"/>
              </a:rPr>
              <a:t>Open : Opening Price</a:t>
            </a:r>
          </a:p>
          <a:p>
            <a:endParaRPr lang="en-US" sz="2200" dirty="0">
              <a:latin typeface="Calisto MT" panose="02040603050505030304" pitchFamily="18" charset="0"/>
            </a:endParaRPr>
          </a:p>
          <a:p>
            <a:r>
              <a:rPr lang="en-US" sz="2200" dirty="0">
                <a:latin typeface="Calisto MT" panose="02040603050505030304" pitchFamily="18" charset="0"/>
              </a:rPr>
              <a:t>High : Highest price in the day</a:t>
            </a:r>
          </a:p>
          <a:p>
            <a:endParaRPr lang="en-US" sz="2200" dirty="0">
              <a:latin typeface="Calisto MT" panose="02040603050505030304" pitchFamily="18" charset="0"/>
            </a:endParaRPr>
          </a:p>
          <a:p>
            <a:r>
              <a:rPr lang="en-US" sz="2200" dirty="0">
                <a:latin typeface="Calisto MT" panose="02040603050505030304" pitchFamily="18" charset="0"/>
              </a:rPr>
              <a:t>Low : Lowest price in the day</a:t>
            </a:r>
          </a:p>
          <a:p>
            <a:endParaRPr lang="en-US" sz="2200" dirty="0">
              <a:latin typeface="Calisto MT" panose="02040603050505030304" pitchFamily="18" charset="0"/>
            </a:endParaRPr>
          </a:p>
          <a:p>
            <a:r>
              <a:rPr lang="en-US" sz="2200" dirty="0">
                <a:latin typeface="Calisto MT" panose="02040603050505030304" pitchFamily="18" charset="0"/>
              </a:rPr>
              <a:t>Close : Occupations of the speaker</a:t>
            </a:r>
            <a:endParaRPr lang="en-IN" dirty="0"/>
          </a:p>
        </p:txBody>
      </p:sp>
      <p:pic>
        <p:nvPicPr>
          <p:cNvPr id="2" name="Picture 1">
            <a:extLst>
              <a:ext uri="{FF2B5EF4-FFF2-40B4-BE49-F238E27FC236}">
                <a16:creationId xmlns:a16="http://schemas.microsoft.com/office/drawing/2014/main" id="{61F3CB30-1499-32F4-C879-A9D943F0A24D}"/>
              </a:ext>
            </a:extLst>
          </p:cNvPr>
          <p:cNvPicPr>
            <a:picLocks noChangeAspect="1"/>
          </p:cNvPicPr>
          <p:nvPr/>
        </p:nvPicPr>
        <p:blipFill>
          <a:blip r:embed="rId3"/>
          <a:stretch>
            <a:fillRect/>
          </a:stretch>
        </p:blipFill>
        <p:spPr>
          <a:xfrm>
            <a:off x="7100047" y="2902716"/>
            <a:ext cx="4323513" cy="30408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656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96CDB1-4153-31C2-97CC-E7EDF95EFE4C}"/>
              </a:ext>
            </a:extLst>
          </p:cNvPr>
          <p:cNvSpPr txBox="1"/>
          <p:nvPr/>
        </p:nvSpPr>
        <p:spPr>
          <a:xfrm>
            <a:off x="347730" y="1120676"/>
            <a:ext cx="6821986" cy="2308324"/>
          </a:xfrm>
          <a:prstGeom prst="rect">
            <a:avLst/>
          </a:prstGeom>
          <a:noFill/>
        </p:spPr>
        <p:txBody>
          <a:bodyPr wrap="square" rtlCol="0">
            <a:spAutoFit/>
          </a:bodyPr>
          <a:lstStyle/>
          <a:p>
            <a:r>
              <a:rPr lang="en-US" sz="2400" dirty="0">
                <a:latin typeface="Calisto MT" panose="02040603050505030304" pitchFamily="18" charset="0"/>
              </a:rPr>
              <a:t>There is no null and duplicate value in our data set </a:t>
            </a:r>
          </a:p>
          <a:p>
            <a:r>
              <a:rPr lang="en-GB" sz="2400" dirty="0">
                <a:latin typeface="Calisto MT" panose="02040603050505030304" pitchFamily="18" charset="0"/>
              </a:rPr>
              <a:t>Data is in string object type.</a:t>
            </a:r>
          </a:p>
          <a:p>
            <a:r>
              <a:rPr lang="en-GB" sz="2400" dirty="0">
                <a:latin typeface="Calisto MT" panose="02040603050505030304" pitchFamily="18" charset="0"/>
              </a:rPr>
              <a:t>Data need to convert in date time object. </a:t>
            </a:r>
          </a:p>
          <a:p>
            <a:r>
              <a:rPr lang="en-GB" sz="2400" dirty="0">
                <a:latin typeface="Calisto MT" panose="02040603050505030304" pitchFamily="18" charset="0"/>
              </a:rPr>
              <a:t>Summary of the data</a:t>
            </a:r>
          </a:p>
          <a:p>
            <a:endParaRPr lang="en-GB" sz="2400" dirty="0">
              <a:latin typeface="Calisto MT" panose="02040603050505030304" pitchFamily="18" charset="0"/>
            </a:endParaRPr>
          </a:p>
          <a:p>
            <a:r>
              <a:rPr lang="en-US" sz="2400" dirty="0">
                <a:latin typeface="Calisto MT" panose="02040603050505030304" pitchFamily="18" charset="0"/>
              </a:rPr>
              <a:t> </a:t>
            </a:r>
            <a:endParaRPr lang="en-IN" sz="2400" dirty="0">
              <a:latin typeface="Calisto MT" panose="02040603050505030304" pitchFamily="18" charset="0"/>
            </a:endParaRPr>
          </a:p>
        </p:txBody>
      </p:sp>
      <p:pic>
        <p:nvPicPr>
          <p:cNvPr id="2" name="Picture 1">
            <a:extLst>
              <a:ext uri="{FF2B5EF4-FFF2-40B4-BE49-F238E27FC236}">
                <a16:creationId xmlns:a16="http://schemas.microsoft.com/office/drawing/2014/main" id="{C008F593-97A2-B6CA-3F5F-BF7D95219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0" y="-4293"/>
            <a:ext cx="768439" cy="768439"/>
          </a:xfrm>
          <a:prstGeom prst="rect">
            <a:avLst/>
          </a:prstGeom>
        </p:spPr>
      </p:pic>
      <p:pic>
        <p:nvPicPr>
          <p:cNvPr id="6" name="Picture 5">
            <a:extLst>
              <a:ext uri="{FF2B5EF4-FFF2-40B4-BE49-F238E27FC236}">
                <a16:creationId xmlns:a16="http://schemas.microsoft.com/office/drawing/2014/main" id="{4EE622C5-C21A-19DF-4316-9BA580D6656E}"/>
              </a:ext>
            </a:extLst>
          </p:cNvPr>
          <p:cNvPicPr>
            <a:picLocks noChangeAspect="1"/>
          </p:cNvPicPr>
          <p:nvPr/>
        </p:nvPicPr>
        <p:blipFill>
          <a:blip r:embed="rId3"/>
          <a:stretch>
            <a:fillRect/>
          </a:stretch>
        </p:blipFill>
        <p:spPr>
          <a:xfrm>
            <a:off x="8063230" y="744268"/>
            <a:ext cx="3360330" cy="230798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9B6D4D9-D0E8-773C-79BD-8CFDEE940B44}"/>
              </a:ext>
            </a:extLst>
          </p:cNvPr>
          <p:cNvPicPr>
            <a:picLocks noChangeAspect="1"/>
          </p:cNvPicPr>
          <p:nvPr/>
        </p:nvPicPr>
        <p:blipFill>
          <a:blip r:embed="rId4"/>
          <a:stretch>
            <a:fillRect/>
          </a:stretch>
        </p:blipFill>
        <p:spPr>
          <a:xfrm>
            <a:off x="232875" y="3193052"/>
            <a:ext cx="4749196" cy="329561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9BEE8B5-6BDE-47A5-0A9A-D2D5E73B1662}"/>
              </a:ext>
            </a:extLst>
          </p:cNvPr>
          <p:cNvPicPr>
            <a:picLocks noChangeAspect="1"/>
          </p:cNvPicPr>
          <p:nvPr/>
        </p:nvPicPr>
        <p:blipFill>
          <a:blip r:embed="rId5"/>
          <a:stretch>
            <a:fillRect/>
          </a:stretch>
        </p:blipFill>
        <p:spPr>
          <a:xfrm>
            <a:off x="232875" y="369332"/>
            <a:ext cx="5188146" cy="749873"/>
          </a:xfrm>
          <a:prstGeom prst="rect">
            <a:avLst/>
          </a:prstGeom>
        </p:spPr>
      </p:pic>
      <p:pic>
        <p:nvPicPr>
          <p:cNvPr id="5" name="Picture 4">
            <a:extLst>
              <a:ext uri="{FF2B5EF4-FFF2-40B4-BE49-F238E27FC236}">
                <a16:creationId xmlns:a16="http://schemas.microsoft.com/office/drawing/2014/main" id="{2B662526-CD28-CB03-CE25-B3051134DA49}"/>
              </a:ext>
            </a:extLst>
          </p:cNvPr>
          <p:cNvPicPr>
            <a:picLocks noChangeAspect="1"/>
          </p:cNvPicPr>
          <p:nvPr/>
        </p:nvPicPr>
        <p:blipFill>
          <a:blip r:embed="rId6"/>
          <a:stretch>
            <a:fillRect/>
          </a:stretch>
        </p:blipFill>
        <p:spPr>
          <a:xfrm>
            <a:off x="5137139" y="3193052"/>
            <a:ext cx="6821986" cy="32956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682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E7D7FA-2424-92D5-1079-7213666FD14B}"/>
              </a:ext>
            </a:extLst>
          </p:cNvPr>
          <p:cNvSpPr txBox="1"/>
          <p:nvPr/>
        </p:nvSpPr>
        <p:spPr>
          <a:xfrm>
            <a:off x="344509" y="169502"/>
            <a:ext cx="7794938"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buFont typeface="Wingdings" panose="05000000000000000000" pitchFamily="2" charset="2"/>
              <a:buChar char="v"/>
            </a:pPr>
            <a:r>
              <a:rPr lang="en-IN" sz="2800" dirty="0">
                <a:solidFill>
                  <a:srgbClr val="FF0000"/>
                </a:solidFill>
                <a:latin typeface="Bookman Old Style" panose="02050604050505020204" pitchFamily="18" charset="0"/>
              </a:rPr>
              <a:t>EXPLORATORY DATA ANALYSIS (EDA)</a:t>
            </a:r>
          </a:p>
        </p:txBody>
      </p:sp>
      <p:pic>
        <p:nvPicPr>
          <p:cNvPr id="4" name="Picture 3">
            <a:extLst>
              <a:ext uri="{FF2B5EF4-FFF2-40B4-BE49-F238E27FC236}">
                <a16:creationId xmlns:a16="http://schemas.microsoft.com/office/drawing/2014/main" id="{CC8AE0BC-3314-7DE4-5194-48412CE33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0" y="-4293"/>
            <a:ext cx="768439" cy="768439"/>
          </a:xfrm>
          <a:prstGeom prst="rect">
            <a:avLst/>
          </a:prstGeom>
        </p:spPr>
      </p:pic>
      <p:sp>
        <p:nvSpPr>
          <p:cNvPr id="6" name="TextBox 5">
            <a:extLst>
              <a:ext uri="{FF2B5EF4-FFF2-40B4-BE49-F238E27FC236}">
                <a16:creationId xmlns:a16="http://schemas.microsoft.com/office/drawing/2014/main" id="{4C7D21CF-4EC9-09E9-EF26-C0D78E8ACAA6}"/>
              </a:ext>
            </a:extLst>
          </p:cNvPr>
          <p:cNvSpPr txBox="1"/>
          <p:nvPr/>
        </p:nvSpPr>
        <p:spPr>
          <a:xfrm>
            <a:off x="1354962" y="4939707"/>
            <a:ext cx="8863885" cy="1200329"/>
          </a:xfrm>
          <a:prstGeom prst="rect">
            <a:avLst/>
          </a:prstGeom>
          <a:noFill/>
        </p:spPr>
        <p:txBody>
          <a:bodyPr wrap="square">
            <a:spAutoFit/>
          </a:bodyPr>
          <a:lstStyle/>
          <a:p>
            <a:r>
              <a:rPr lang="en-US" sz="2400" dirty="0"/>
              <a:t>As the graph clearly shows, the stock price was up from 2014-18.</a:t>
            </a:r>
          </a:p>
          <a:p>
            <a:r>
              <a:rPr lang="en-US" sz="2400" dirty="0"/>
              <a:t>There is a sudden decrease in stocks after 2018 that justifies the effect of the fraud case against Rana Kapoor.</a:t>
            </a:r>
            <a:endParaRPr lang="en-IN" sz="2400" dirty="0"/>
          </a:p>
        </p:txBody>
      </p:sp>
      <p:sp>
        <p:nvSpPr>
          <p:cNvPr id="7" name="TextBox 6">
            <a:extLst>
              <a:ext uri="{FF2B5EF4-FFF2-40B4-BE49-F238E27FC236}">
                <a16:creationId xmlns:a16="http://schemas.microsoft.com/office/drawing/2014/main" id="{F45AF768-FCCF-FFA2-2799-75D569D51064}"/>
              </a:ext>
            </a:extLst>
          </p:cNvPr>
          <p:cNvSpPr txBox="1"/>
          <p:nvPr/>
        </p:nvSpPr>
        <p:spPr>
          <a:xfrm>
            <a:off x="1156949" y="4550797"/>
            <a:ext cx="9259910" cy="430887"/>
          </a:xfrm>
          <a:prstGeom prst="rect">
            <a:avLst/>
          </a:prstGeom>
          <a:noFill/>
        </p:spPr>
        <p:txBody>
          <a:bodyPr wrap="square" rtlCol="0">
            <a:spAutoFit/>
          </a:bodyPr>
          <a:lstStyle/>
          <a:p>
            <a:pPr algn="ctr"/>
            <a:r>
              <a:rPr lang="en-US" sz="2200" dirty="0">
                <a:solidFill>
                  <a:srgbClr val="C00000"/>
                </a:solidFill>
                <a:latin typeface="+mj-lt"/>
              </a:rPr>
              <a:t>CLOSE PRICE VS DATE GRAPH PLOT</a:t>
            </a:r>
            <a:endParaRPr lang="en-IN" sz="2200" dirty="0">
              <a:solidFill>
                <a:srgbClr val="C00000"/>
              </a:solidFill>
              <a:latin typeface="+mj-lt"/>
            </a:endParaRPr>
          </a:p>
        </p:txBody>
      </p:sp>
      <p:pic>
        <p:nvPicPr>
          <p:cNvPr id="2" name="Picture 2">
            <a:extLst>
              <a:ext uri="{FF2B5EF4-FFF2-40B4-BE49-F238E27FC236}">
                <a16:creationId xmlns:a16="http://schemas.microsoft.com/office/drawing/2014/main" id="{F8B619C7-E491-F4A8-5F2F-7C8C5A523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509" y="695235"/>
            <a:ext cx="7229809" cy="37609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90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7FAB05-AC15-6E34-496F-7598D559D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2174" y="-4294"/>
            <a:ext cx="4129825" cy="37678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906256B-B721-CB9A-2C34-8FF77F21C3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pic>
        <p:nvPicPr>
          <p:cNvPr id="2054" name="Picture 6">
            <a:extLst>
              <a:ext uri="{FF2B5EF4-FFF2-40B4-BE49-F238E27FC236}">
                <a16:creationId xmlns:a16="http://schemas.microsoft.com/office/drawing/2014/main" id="{FA578913-5B8C-D1B0-E6D2-7543317146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4130" y="3732483"/>
            <a:ext cx="6357870" cy="31255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6ECE6C0-8F86-8915-C15C-74A944C26688}"/>
              </a:ext>
            </a:extLst>
          </p:cNvPr>
          <p:cNvSpPr txBox="1"/>
          <p:nvPr/>
        </p:nvSpPr>
        <p:spPr>
          <a:xfrm>
            <a:off x="296216" y="768439"/>
            <a:ext cx="6297768" cy="1569660"/>
          </a:xfrm>
          <a:prstGeom prst="rect">
            <a:avLst/>
          </a:prstGeom>
          <a:noFill/>
        </p:spPr>
        <p:txBody>
          <a:bodyPr wrap="square">
            <a:spAutoFit/>
          </a:bodyPr>
          <a:lstStyle/>
          <a:p>
            <a:r>
              <a:rPr lang="en-US" sz="2400" dirty="0">
                <a:latin typeface="Calisto MT" panose="02040603050505030304" pitchFamily="18" charset="0"/>
              </a:rPr>
              <a:t>Data of closing price distribution plot is Right skewed</a:t>
            </a:r>
          </a:p>
          <a:p>
            <a:r>
              <a:rPr lang="en-US" sz="2400" dirty="0">
                <a:latin typeface="Calisto MT" panose="02040603050505030304" pitchFamily="18" charset="0"/>
              </a:rPr>
              <a:t>apply log transformation to make uniform distribution</a:t>
            </a:r>
            <a:endParaRPr lang="en-IN" sz="2400" dirty="0">
              <a:latin typeface="Calisto MT" panose="02040603050505030304" pitchFamily="18" charset="0"/>
            </a:endParaRPr>
          </a:p>
        </p:txBody>
      </p:sp>
      <p:sp>
        <p:nvSpPr>
          <p:cNvPr id="7" name="TextBox 6">
            <a:extLst>
              <a:ext uri="{FF2B5EF4-FFF2-40B4-BE49-F238E27FC236}">
                <a16:creationId xmlns:a16="http://schemas.microsoft.com/office/drawing/2014/main" id="{CCAC266C-F124-4364-0C5D-0701B0E08832}"/>
              </a:ext>
            </a:extLst>
          </p:cNvPr>
          <p:cNvSpPr txBox="1"/>
          <p:nvPr/>
        </p:nvSpPr>
        <p:spPr>
          <a:xfrm>
            <a:off x="296216" y="3732483"/>
            <a:ext cx="5157988" cy="1200329"/>
          </a:xfrm>
          <a:prstGeom prst="rect">
            <a:avLst/>
          </a:prstGeom>
          <a:noFill/>
        </p:spPr>
        <p:txBody>
          <a:bodyPr wrap="square">
            <a:spAutoFit/>
          </a:bodyPr>
          <a:lstStyle/>
          <a:p>
            <a:r>
              <a:rPr lang="en-US" sz="2400" dirty="0">
                <a:latin typeface="Calisto MT" panose="02040603050505030304" pitchFamily="18" charset="0"/>
              </a:rPr>
              <a:t>After the log transformation, the closing price distribution is more normal</a:t>
            </a:r>
            <a:endParaRPr lang="en-IN" sz="2400" dirty="0">
              <a:latin typeface="Calisto MT" panose="02040603050505030304" pitchFamily="18" charset="0"/>
            </a:endParaRPr>
          </a:p>
        </p:txBody>
      </p:sp>
      <p:sp>
        <p:nvSpPr>
          <p:cNvPr id="9" name="TextBox 8">
            <a:extLst>
              <a:ext uri="{FF2B5EF4-FFF2-40B4-BE49-F238E27FC236}">
                <a16:creationId xmlns:a16="http://schemas.microsoft.com/office/drawing/2014/main" id="{7BF1CFD8-64F9-0C75-38FD-C0BF50794A30}"/>
              </a:ext>
            </a:extLst>
          </p:cNvPr>
          <p:cNvSpPr txBox="1"/>
          <p:nvPr/>
        </p:nvSpPr>
        <p:spPr>
          <a:xfrm>
            <a:off x="2875210" y="2940851"/>
            <a:ext cx="6297768" cy="400110"/>
          </a:xfrm>
          <a:prstGeom prst="rect">
            <a:avLst/>
          </a:prstGeom>
          <a:noFill/>
        </p:spPr>
        <p:txBody>
          <a:bodyPr wrap="square">
            <a:spAutoFit/>
          </a:bodyPr>
          <a:lstStyle/>
          <a:p>
            <a:r>
              <a:rPr lang="en-US" sz="2000" dirty="0">
                <a:latin typeface="Bookman Old Style" panose="02050604050505020204" pitchFamily="18" charset="0"/>
              </a:rPr>
              <a:t>distribution plot of Close price</a:t>
            </a:r>
            <a:endParaRPr lang="en-IN" sz="2000" dirty="0">
              <a:latin typeface="Bookman Old Style" panose="02050604050505020204" pitchFamily="18" charset="0"/>
            </a:endParaRPr>
          </a:p>
        </p:txBody>
      </p:sp>
      <p:sp>
        <p:nvSpPr>
          <p:cNvPr id="10" name="Arrow: Right 9">
            <a:extLst>
              <a:ext uri="{FF2B5EF4-FFF2-40B4-BE49-F238E27FC236}">
                <a16:creationId xmlns:a16="http://schemas.microsoft.com/office/drawing/2014/main" id="{3762C736-1891-CD1D-7158-A1ED26DE19C9}"/>
              </a:ext>
            </a:extLst>
          </p:cNvPr>
          <p:cNvSpPr/>
          <p:nvPr/>
        </p:nvSpPr>
        <p:spPr>
          <a:xfrm>
            <a:off x="6774287" y="3033183"/>
            <a:ext cx="1043189" cy="307777"/>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5417CE97-42A6-1DF5-BCBB-29C1F2F52E3E}"/>
              </a:ext>
            </a:extLst>
          </p:cNvPr>
          <p:cNvSpPr txBox="1"/>
          <p:nvPr/>
        </p:nvSpPr>
        <p:spPr>
          <a:xfrm>
            <a:off x="0" y="5683335"/>
            <a:ext cx="3992451" cy="707886"/>
          </a:xfrm>
          <a:prstGeom prst="rect">
            <a:avLst/>
          </a:prstGeom>
          <a:noFill/>
        </p:spPr>
        <p:txBody>
          <a:bodyPr wrap="square">
            <a:spAutoFit/>
          </a:bodyPr>
          <a:lstStyle/>
          <a:p>
            <a:r>
              <a:rPr lang="en-US" sz="2000" dirty="0">
                <a:latin typeface="Bookman Old Style" panose="02050604050505020204" pitchFamily="18" charset="0"/>
              </a:rPr>
              <a:t>Applying log transformation to Close price distribution plot</a:t>
            </a:r>
            <a:endParaRPr lang="en-IN" sz="2000" dirty="0">
              <a:latin typeface="Bookman Old Style" panose="02050604050505020204" pitchFamily="18" charset="0"/>
            </a:endParaRPr>
          </a:p>
        </p:txBody>
      </p:sp>
      <p:sp>
        <p:nvSpPr>
          <p:cNvPr id="13" name="Arrow: Right 12">
            <a:extLst>
              <a:ext uri="{FF2B5EF4-FFF2-40B4-BE49-F238E27FC236}">
                <a16:creationId xmlns:a16="http://schemas.microsoft.com/office/drawing/2014/main" id="{169B0AF4-BD1A-8823-DDD4-D8886334970E}"/>
              </a:ext>
            </a:extLst>
          </p:cNvPr>
          <p:cNvSpPr/>
          <p:nvPr/>
        </p:nvSpPr>
        <p:spPr>
          <a:xfrm>
            <a:off x="3992451" y="5872766"/>
            <a:ext cx="1687132" cy="40011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511011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133D82B68EDF4FA70DC31D8F766D20" ma:contentTypeVersion="2" ma:contentTypeDescription="Create a new document." ma:contentTypeScope="" ma:versionID="b7a05bef4d86e03d84658ff06770467a">
  <xsd:schema xmlns:xsd="http://www.w3.org/2001/XMLSchema" xmlns:xs="http://www.w3.org/2001/XMLSchema" xmlns:p="http://schemas.microsoft.com/office/2006/metadata/properties" xmlns:ns3="9ce1a96e-dd9b-44be-be55-d940222bb368" targetNamespace="http://schemas.microsoft.com/office/2006/metadata/properties" ma:root="true" ma:fieldsID="ac25622b4b1715def1dc06cfa7ac7589" ns3:_="">
    <xsd:import namespace="9ce1a96e-dd9b-44be-be55-d940222bb368"/>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e1a96e-dd9b-44be-be55-d940222bb3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A73724-7079-4513-BEBD-9347EE6A61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e1a96e-dd9b-44be-be55-d940222bb3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3E644E-2326-4DAF-AE62-0EDBD70D5A12}">
  <ds:schemaRefs>
    <ds:schemaRef ds:uri="http://schemas.microsoft.com/sharepoint/v3/contenttype/forms"/>
  </ds:schemaRefs>
</ds:datastoreItem>
</file>

<file path=customXml/itemProps3.xml><?xml version="1.0" encoding="utf-8"?>
<ds:datastoreItem xmlns:ds="http://schemas.openxmlformats.org/officeDocument/2006/customXml" ds:itemID="{F7C815C7-E152-44AA-9AA5-DF691648522B}">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9ce1a96e-dd9b-44be-be55-d940222bb36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TM04033925[[fn=Droplet]]</Template>
  <TotalTime>8734</TotalTime>
  <Words>2515</Words>
  <Application>Microsoft Office PowerPoint</Application>
  <PresentationFormat>Widescreen</PresentationFormat>
  <Paragraphs>264</Paragraphs>
  <Slides>28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Algerian</vt:lpstr>
      <vt:lpstr>Arial</vt:lpstr>
      <vt:lpstr>Baskerville Old Face</vt:lpstr>
      <vt:lpstr>Bookman Old Style</vt:lpstr>
      <vt:lpstr>Calisto MT</vt:lpstr>
      <vt:lpstr>Century Gothic</vt:lpstr>
      <vt:lpstr>Century Schoolbook</vt:lpstr>
      <vt:lpstr>Courier New</vt:lpstr>
      <vt:lpstr>Roboto</vt:lpstr>
      <vt:lpstr>Tw Cen MT</vt:lpstr>
      <vt:lpstr>var(--colab-code-font-family)</vt:lpstr>
      <vt:lpstr>Wingdings</vt:lpstr>
      <vt:lpstr>Droplet</vt:lpstr>
      <vt:lpstr>CAPSTONE PROJECT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dc:title>
  <dc:creator>2115179-KAMBLE SANKET SUNIL</dc:creator>
  <cp:lastModifiedBy>2115179-KAMBLE SANKET SUNIL</cp:lastModifiedBy>
  <cp:revision>5</cp:revision>
  <dcterms:created xsi:type="dcterms:W3CDTF">2023-04-05T09:57:59Z</dcterms:created>
  <dcterms:modified xsi:type="dcterms:W3CDTF">2023-04-23T13:37:28Z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0x01010055133D82B68EDF4FA70DC31D8F766D20</vt:lpwstr>
  </property>
</Properties>
</file>