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95F178-CBE2-44F3-ACE0-44B4211BAF36}" type="datetimeFigureOut">
              <a:rPr lang="en-IN" smtClean="0"/>
              <a:t>08-12-2020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F4FD61-B1B7-40BF-B975-F1D2780FCD80}" type="slidenum">
              <a:rPr lang="en-IN" smtClean="0"/>
              <a:t>‹#›</a:t>
            </a:fld>
            <a:endParaRPr lang="en-IN"/>
          </a:p>
        </p:txBody>
      </p:sp>
    </p:spTree>
    <p:extLst>
      <p:ext uri="{BB962C8B-B14F-4D97-AF65-F5344CB8AC3E}">
        <p14:creationId xmlns:p14="http://schemas.microsoft.com/office/powerpoint/2010/main" val="352813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1F4FD61-B1B7-40BF-B975-F1D2780FCD80}" type="slidenum">
              <a:rPr lang="en-IN" smtClean="0"/>
              <a:t>3</a:t>
            </a:fld>
            <a:endParaRPr lang="en-IN"/>
          </a:p>
        </p:txBody>
      </p:sp>
    </p:spTree>
    <p:extLst>
      <p:ext uri="{BB962C8B-B14F-4D97-AF65-F5344CB8AC3E}">
        <p14:creationId xmlns:p14="http://schemas.microsoft.com/office/powerpoint/2010/main" val="207427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1F4FD61-B1B7-40BF-B975-F1D2780FCD80}" type="slidenum">
              <a:rPr lang="en-IN" smtClean="0"/>
              <a:t>8</a:t>
            </a:fld>
            <a:endParaRPr lang="en-IN"/>
          </a:p>
        </p:txBody>
      </p:sp>
    </p:spTree>
    <p:extLst>
      <p:ext uri="{BB962C8B-B14F-4D97-AF65-F5344CB8AC3E}">
        <p14:creationId xmlns:p14="http://schemas.microsoft.com/office/powerpoint/2010/main" val="137636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BA6E83-1C91-45AE-867B-034CE5E1B0A0}" type="datetimeFigureOut">
              <a:rPr lang="en-IN" smtClean="0"/>
              <a:t>08-12-2020</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9213E74D-C111-4AB3-8B0F-59726EB85855}"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955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BA6E83-1C91-45AE-867B-034CE5E1B0A0}"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3E74D-C111-4AB3-8B0F-59726EB85855}" type="slidenum">
              <a:rPr lang="en-IN" smtClean="0"/>
              <a:t>‹#›</a:t>
            </a:fld>
            <a:endParaRPr lang="en-IN"/>
          </a:p>
        </p:txBody>
      </p:sp>
    </p:spTree>
    <p:extLst>
      <p:ext uri="{BB962C8B-B14F-4D97-AF65-F5344CB8AC3E}">
        <p14:creationId xmlns:p14="http://schemas.microsoft.com/office/powerpoint/2010/main" val="95139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BA6E83-1C91-45AE-867B-034CE5E1B0A0}"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3E74D-C111-4AB3-8B0F-59726EB85855}"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27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BA6E83-1C91-45AE-867B-034CE5E1B0A0}"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3E74D-C111-4AB3-8B0F-59726EB85855}"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127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BA6E83-1C91-45AE-867B-034CE5E1B0A0}" type="datetimeFigureOut">
              <a:rPr lang="en-IN" smtClean="0"/>
              <a:t>08-12-2020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13E74D-C111-4AB3-8B0F-59726EB85855}"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322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BA6E83-1C91-45AE-867B-034CE5E1B0A0}"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13E74D-C111-4AB3-8B0F-59726EB85855}"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194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BA6E83-1C91-45AE-867B-034CE5E1B0A0}" type="datetimeFigureOut">
              <a:rPr lang="en-IN" smtClean="0"/>
              <a:t>08-12-2020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13E74D-C111-4AB3-8B0F-59726EB85855}" type="slidenum">
              <a:rPr lang="en-IN" smtClean="0"/>
              <a:t>‹#›</a:t>
            </a:fld>
            <a:endParaRPr lang="en-IN"/>
          </a:p>
        </p:txBody>
      </p:sp>
    </p:spTree>
    <p:extLst>
      <p:ext uri="{BB962C8B-B14F-4D97-AF65-F5344CB8AC3E}">
        <p14:creationId xmlns:p14="http://schemas.microsoft.com/office/powerpoint/2010/main" val="416254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BA6E83-1C91-45AE-867B-034CE5E1B0A0}" type="datetimeFigureOut">
              <a:rPr lang="en-IN" smtClean="0"/>
              <a:t>08-12-2020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13E74D-C111-4AB3-8B0F-59726EB85855}" type="slidenum">
              <a:rPr lang="en-IN" smtClean="0"/>
              <a:t>‹#›</a:t>
            </a:fld>
            <a:endParaRPr lang="en-IN"/>
          </a:p>
        </p:txBody>
      </p:sp>
    </p:spTree>
    <p:extLst>
      <p:ext uri="{BB962C8B-B14F-4D97-AF65-F5344CB8AC3E}">
        <p14:creationId xmlns:p14="http://schemas.microsoft.com/office/powerpoint/2010/main" val="231199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A6E83-1C91-45AE-867B-034CE5E1B0A0}" type="datetimeFigureOut">
              <a:rPr lang="en-IN" smtClean="0"/>
              <a:t>08-12-2020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13E74D-C111-4AB3-8B0F-59726EB85855}" type="slidenum">
              <a:rPr lang="en-IN" smtClean="0"/>
              <a:t>‹#›</a:t>
            </a:fld>
            <a:endParaRPr lang="en-IN"/>
          </a:p>
        </p:txBody>
      </p:sp>
    </p:spTree>
    <p:extLst>
      <p:ext uri="{BB962C8B-B14F-4D97-AF65-F5344CB8AC3E}">
        <p14:creationId xmlns:p14="http://schemas.microsoft.com/office/powerpoint/2010/main" val="240539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0BA6E83-1C91-45AE-867B-034CE5E1B0A0}" type="datetimeFigureOut">
              <a:rPr lang="en-IN" smtClean="0"/>
              <a:t>08-12-2020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13E74D-C111-4AB3-8B0F-59726EB85855}"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432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E0BA6E83-1C91-45AE-867B-034CE5E1B0A0}" type="datetimeFigureOut">
              <a:rPr lang="en-IN" smtClean="0"/>
              <a:t>08-12-2020</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9213E74D-C111-4AB3-8B0F-59726EB85855}"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574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0BA6E83-1C91-45AE-867B-034CE5E1B0A0}" type="datetimeFigureOut">
              <a:rPr lang="en-IN" smtClean="0"/>
              <a:t>08-12-2020</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9213E74D-C111-4AB3-8B0F-59726EB85855}" type="slidenum">
              <a:rPr lang="en-IN" smtClean="0"/>
              <a:t>‹#›</a:t>
            </a:fld>
            <a:endParaRPr lang="en-IN"/>
          </a:p>
        </p:txBody>
      </p:sp>
    </p:spTree>
    <p:extLst>
      <p:ext uri="{BB962C8B-B14F-4D97-AF65-F5344CB8AC3E}">
        <p14:creationId xmlns:p14="http://schemas.microsoft.com/office/powerpoint/2010/main" val="614892616"/>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8"/>
            <a:ext cx="7268344" cy="1449506"/>
          </a:xfrm>
        </p:spPr>
        <p:txBody>
          <a:bodyPr/>
          <a:lstStyle/>
          <a:p>
            <a:r>
              <a:rPr lang="en-IN" u="sng" dirty="0">
                <a:solidFill>
                  <a:srgbClr val="00B050"/>
                </a:solidFill>
              </a:rPr>
              <a:t>BINARY CALCULATOR.</a:t>
            </a:r>
          </a:p>
        </p:txBody>
      </p:sp>
      <p:sp>
        <p:nvSpPr>
          <p:cNvPr id="3" name="Subtitle 2"/>
          <p:cNvSpPr>
            <a:spLocks noGrp="1"/>
          </p:cNvSpPr>
          <p:nvPr>
            <p:ph type="subTitle" idx="1"/>
          </p:nvPr>
        </p:nvSpPr>
        <p:spPr>
          <a:xfrm>
            <a:off x="1115616" y="2204864"/>
            <a:ext cx="6480720" cy="2016224"/>
          </a:xfrm>
        </p:spPr>
        <p:txBody>
          <a:bodyPr>
            <a:noAutofit/>
          </a:bodyPr>
          <a:lstStyle/>
          <a:p>
            <a:pPr algn="l"/>
            <a:r>
              <a:rPr lang="en-IN" sz="2800" dirty="0">
                <a:solidFill>
                  <a:schemeClr val="accent2">
                    <a:lumMod val="50000"/>
                  </a:schemeClr>
                </a:solidFill>
              </a:rPr>
              <a:t>Name: Sanket </a:t>
            </a:r>
            <a:r>
              <a:rPr lang="en-IN" sz="2800" dirty="0" err="1">
                <a:solidFill>
                  <a:schemeClr val="accent2">
                    <a:lumMod val="50000"/>
                  </a:schemeClr>
                </a:solidFill>
              </a:rPr>
              <a:t>Ukhaji</a:t>
            </a:r>
            <a:r>
              <a:rPr lang="en-IN" sz="2800" dirty="0">
                <a:solidFill>
                  <a:schemeClr val="accent2">
                    <a:lumMod val="50000"/>
                  </a:schemeClr>
                </a:solidFill>
              </a:rPr>
              <a:t> Khaire</a:t>
            </a:r>
          </a:p>
          <a:p>
            <a:pPr algn="l"/>
            <a:r>
              <a:rPr lang="en-IN" sz="2800" dirty="0">
                <a:solidFill>
                  <a:schemeClr val="accent2">
                    <a:lumMod val="50000"/>
                  </a:schemeClr>
                </a:solidFill>
              </a:rPr>
              <a:t>MIS: 111903086</a:t>
            </a:r>
          </a:p>
          <a:p>
            <a:pPr algn="l"/>
            <a:r>
              <a:rPr lang="en-IN" sz="2800" dirty="0" err="1">
                <a:solidFill>
                  <a:schemeClr val="accent2">
                    <a:lumMod val="50000"/>
                  </a:schemeClr>
                </a:solidFill>
              </a:rPr>
              <a:t>Div</a:t>
            </a:r>
            <a:r>
              <a:rPr lang="en-IN" sz="2800" dirty="0">
                <a:solidFill>
                  <a:schemeClr val="accent2">
                    <a:lumMod val="50000"/>
                  </a:schemeClr>
                </a:solidFill>
              </a:rPr>
              <a:t>:  2.</a:t>
            </a:r>
          </a:p>
          <a:p>
            <a:pPr algn="l"/>
            <a:r>
              <a:rPr lang="en-IN" sz="2800" dirty="0">
                <a:solidFill>
                  <a:schemeClr val="accent2">
                    <a:lumMod val="50000"/>
                  </a:schemeClr>
                </a:solidFill>
              </a:rPr>
              <a:t>Batch: S1</a:t>
            </a:r>
          </a:p>
        </p:txBody>
      </p:sp>
    </p:spTree>
    <p:extLst>
      <p:ext uri="{BB962C8B-B14F-4D97-AF65-F5344CB8AC3E}">
        <p14:creationId xmlns:p14="http://schemas.microsoft.com/office/powerpoint/2010/main" val="132662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solidFill>
                  <a:srgbClr val="002060"/>
                </a:solidFill>
              </a:rPr>
              <a:t>Some Special Features:</a:t>
            </a:r>
          </a:p>
        </p:txBody>
      </p:sp>
      <p:sp>
        <p:nvSpPr>
          <p:cNvPr id="2" name="Content Placeholder 1"/>
          <p:cNvSpPr>
            <a:spLocks noGrp="1"/>
          </p:cNvSpPr>
          <p:nvPr>
            <p:ph idx="1"/>
          </p:nvPr>
        </p:nvSpPr>
        <p:spPr>
          <a:xfrm>
            <a:off x="251520" y="1628800"/>
            <a:ext cx="8496944" cy="4320480"/>
          </a:xfrm>
        </p:spPr>
        <p:txBody>
          <a:bodyPr>
            <a:normAutofit/>
          </a:bodyPr>
          <a:lstStyle/>
          <a:p>
            <a:r>
              <a:rPr lang="en-IN" dirty="0">
                <a:solidFill>
                  <a:srgbClr val="7030A0"/>
                </a:solidFill>
              </a:rPr>
              <a:t>1. </a:t>
            </a:r>
            <a:r>
              <a:rPr lang="en-IN" dirty="0">
                <a:solidFill>
                  <a:schemeClr val="accent2">
                    <a:lumMod val="50000"/>
                  </a:schemeClr>
                </a:solidFill>
              </a:rPr>
              <a:t>Leading zeros are allowed i.e. 000015 * 0010 = 150</a:t>
            </a:r>
          </a:p>
          <a:p>
            <a:r>
              <a:rPr lang="en-IN" dirty="0">
                <a:solidFill>
                  <a:srgbClr val="7030A0"/>
                </a:solidFill>
              </a:rPr>
              <a:t>2. </a:t>
            </a:r>
            <a:r>
              <a:rPr lang="en-IN" dirty="0">
                <a:solidFill>
                  <a:schemeClr val="accent2">
                    <a:lumMod val="50000"/>
                  </a:schemeClr>
                </a:solidFill>
              </a:rPr>
              <a:t>Unary sign(+ and - sign before number) is handled.</a:t>
            </a:r>
          </a:p>
          <a:p>
            <a:r>
              <a:rPr lang="en-IN" dirty="0">
                <a:solidFill>
                  <a:srgbClr val="7030A0"/>
                </a:solidFill>
              </a:rPr>
              <a:t>3. </a:t>
            </a:r>
            <a:r>
              <a:rPr lang="en-IN" dirty="0" err="1">
                <a:solidFill>
                  <a:schemeClr val="accent2">
                    <a:lumMod val="50000"/>
                  </a:schemeClr>
                </a:solidFill>
              </a:rPr>
              <a:t>Mallocated</a:t>
            </a:r>
            <a:r>
              <a:rPr lang="en-IN" dirty="0">
                <a:solidFill>
                  <a:schemeClr val="accent2">
                    <a:lumMod val="50000"/>
                  </a:schemeClr>
                </a:solidFill>
              </a:rPr>
              <a:t> linked list during input is freed during runtime. Whenever next token is taken, previous data of linked list is freed to maintain use RAM effectively.</a:t>
            </a:r>
          </a:p>
          <a:p>
            <a:r>
              <a:rPr lang="en-IN" dirty="0">
                <a:solidFill>
                  <a:srgbClr val="7030A0"/>
                </a:solidFill>
              </a:rPr>
              <a:t>4. </a:t>
            </a:r>
            <a:r>
              <a:rPr lang="en-IN" dirty="0">
                <a:solidFill>
                  <a:schemeClr val="accent2">
                    <a:lumMod val="50000"/>
                  </a:schemeClr>
                </a:solidFill>
              </a:rPr>
              <a:t>When there are internal operations like a = </a:t>
            </a:r>
            <a:r>
              <a:rPr lang="en-IN" dirty="0" err="1">
                <a:solidFill>
                  <a:schemeClr val="accent2">
                    <a:lumMod val="50000"/>
                  </a:schemeClr>
                </a:solidFill>
              </a:rPr>
              <a:t>a+b</a:t>
            </a:r>
            <a:r>
              <a:rPr lang="en-IN" dirty="0">
                <a:solidFill>
                  <a:schemeClr val="accent2">
                    <a:lumMod val="50000"/>
                  </a:schemeClr>
                </a:solidFill>
              </a:rPr>
              <a:t>, resultant structure is override on ‘a’, but previously ‘a’ was already pointing to other BIG_N linked list which will introduce Memory leak problem. All such conditions are handled and no Memory leak is detected during testing.</a:t>
            </a:r>
          </a:p>
          <a:p>
            <a:endParaRPr lang="en-IN" dirty="0">
              <a:solidFill>
                <a:schemeClr val="accent2">
                  <a:lumMod val="50000"/>
                </a:schemeClr>
              </a:solidFill>
            </a:endParaRPr>
          </a:p>
        </p:txBody>
      </p:sp>
    </p:spTree>
    <p:extLst>
      <p:ext uri="{BB962C8B-B14F-4D97-AF65-F5344CB8AC3E}">
        <p14:creationId xmlns:p14="http://schemas.microsoft.com/office/powerpoint/2010/main" val="392791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88640"/>
            <a:ext cx="8229600" cy="1143000"/>
          </a:xfrm>
        </p:spPr>
        <p:txBody>
          <a:bodyPr>
            <a:normAutofit/>
          </a:bodyPr>
          <a:lstStyle/>
          <a:p>
            <a:r>
              <a:rPr lang="en-IN" dirty="0">
                <a:solidFill>
                  <a:srgbClr val="002060"/>
                </a:solidFill>
              </a:rPr>
              <a:t>Operations:-</a:t>
            </a:r>
          </a:p>
        </p:txBody>
      </p:sp>
      <p:sp>
        <p:nvSpPr>
          <p:cNvPr id="2" name="Content Placeholder 1"/>
          <p:cNvSpPr>
            <a:spLocks noGrp="1"/>
          </p:cNvSpPr>
          <p:nvPr>
            <p:ph idx="1"/>
          </p:nvPr>
        </p:nvSpPr>
        <p:spPr>
          <a:xfrm>
            <a:off x="395536" y="1268760"/>
            <a:ext cx="8229600" cy="4827992"/>
          </a:xfrm>
        </p:spPr>
        <p:txBody>
          <a:bodyPr>
            <a:normAutofit/>
          </a:bodyPr>
          <a:lstStyle/>
          <a:p>
            <a:r>
              <a:rPr lang="en-IN" dirty="0">
                <a:solidFill>
                  <a:schemeClr val="accent3">
                    <a:lumMod val="50000"/>
                  </a:schemeClr>
                </a:solidFill>
              </a:rPr>
              <a:t>1) division		(/)</a:t>
            </a:r>
          </a:p>
          <a:p>
            <a:r>
              <a:rPr lang="en-IN" dirty="0">
                <a:solidFill>
                  <a:schemeClr val="accent3">
                    <a:lumMod val="50000"/>
                  </a:schemeClr>
                </a:solidFill>
              </a:rPr>
              <a:t>2) multiplication	(*)</a:t>
            </a:r>
          </a:p>
          <a:p>
            <a:r>
              <a:rPr lang="en-IN" dirty="0">
                <a:solidFill>
                  <a:schemeClr val="accent3">
                    <a:lumMod val="50000"/>
                  </a:schemeClr>
                </a:solidFill>
              </a:rPr>
              <a:t>3) Addition		(+)</a:t>
            </a:r>
          </a:p>
          <a:p>
            <a:r>
              <a:rPr lang="en-IN" dirty="0">
                <a:solidFill>
                  <a:schemeClr val="accent3">
                    <a:lumMod val="50000"/>
                  </a:schemeClr>
                </a:solidFill>
              </a:rPr>
              <a:t>4) Subtraction		(-)</a:t>
            </a:r>
          </a:p>
          <a:p>
            <a:r>
              <a:rPr lang="en-IN" dirty="0">
                <a:solidFill>
                  <a:schemeClr val="accent3">
                    <a:lumMod val="50000"/>
                  </a:schemeClr>
                </a:solidFill>
              </a:rPr>
              <a:t>5) power			(^)</a:t>
            </a:r>
          </a:p>
          <a:p>
            <a:r>
              <a:rPr lang="en-IN" dirty="0">
                <a:solidFill>
                  <a:schemeClr val="accent3">
                    <a:lumMod val="50000"/>
                  </a:schemeClr>
                </a:solidFill>
              </a:rPr>
              <a:t>6) modulus		(%)</a:t>
            </a:r>
          </a:p>
          <a:p>
            <a:r>
              <a:rPr lang="en-IN" dirty="0">
                <a:solidFill>
                  <a:schemeClr val="accent3">
                    <a:lumMod val="50000"/>
                  </a:schemeClr>
                </a:solidFill>
              </a:rPr>
              <a:t>7) conversion from one base to another</a:t>
            </a:r>
          </a:p>
          <a:p>
            <a:r>
              <a:rPr lang="en-IN" dirty="0">
                <a:solidFill>
                  <a:schemeClr val="accent3">
                    <a:lumMod val="50000"/>
                  </a:schemeClr>
                </a:solidFill>
              </a:rPr>
              <a:t>8) </a:t>
            </a:r>
            <a:r>
              <a:rPr lang="en-IN" dirty="0" err="1">
                <a:solidFill>
                  <a:schemeClr val="accent3">
                    <a:lumMod val="50000"/>
                  </a:schemeClr>
                </a:solidFill>
              </a:rPr>
              <a:t>gcd</a:t>
            </a:r>
            <a:r>
              <a:rPr lang="en-IN" dirty="0">
                <a:solidFill>
                  <a:schemeClr val="accent3">
                    <a:lumMod val="50000"/>
                  </a:schemeClr>
                </a:solidFill>
              </a:rPr>
              <a:t> and lcm</a:t>
            </a:r>
          </a:p>
          <a:p>
            <a:endParaRPr lang="en-IN" dirty="0">
              <a:solidFill>
                <a:schemeClr val="accent3">
                  <a:lumMod val="50000"/>
                </a:schemeClr>
              </a:solidFill>
            </a:endParaRPr>
          </a:p>
          <a:p>
            <a:endParaRPr lang="en-IN" dirty="0">
              <a:solidFill>
                <a:schemeClr val="accent3">
                  <a:lumMod val="50000"/>
                </a:schemeClr>
              </a:solidFill>
            </a:endParaRPr>
          </a:p>
        </p:txBody>
      </p:sp>
    </p:spTree>
    <p:extLst>
      <p:ext uri="{BB962C8B-B14F-4D97-AF65-F5344CB8AC3E}">
        <p14:creationId xmlns:p14="http://schemas.microsoft.com/office/powerpoint/2010/main" val="218329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2564904"/>
            <a:ext cx="8229600" cy="1143000"/>
          </a:xfrm>
        </p:spPr>
        <p:txBody>
          <a:bodyPr>
            <a:normAutofit/>
          </a:bodyPr>
          <a:lstStyle/>
          <a:p>
            <a:r>
              <a:rPr lang="en-IN" dirty="0">
                <a:solidFill>
                  <a:srgbClr val="002060"/>
                </a:solidFill>
              </a:rPr>
              <a:t>Data structures are used for:</a:t>
            </a:r>
          </a:p>
        </p:txBody>
      </p:sp>
      <p:sp>
        <p:nvSpPr>
          <p:cNvPr id="2" name="Content Placeholder 1"/>
          <p:cNvSpPr>
            <a:spLocks noGrp="1"/>
          </p:cNvSpPr>
          <p:nvPr>
            <p:ph idx="1"/>
          </p:nvPr>
        </p:nvSpPr>
        <p:spPr>
          <a:xfrm>
            <a:off x="237906" y="1268760"/>
            <a:ext cx="7502446" cy="1368152"/>
          </a:xfrm>
        </p:spPr>
        <p:txBody>
          <a:bodyPr>
            <a:normAutofit lnSpcReduction="10000"/>
          </a:bodyPr>
          <a:lstStyle/>
          <a:p>
            <a:r>
              <a:rPr lang="en-IN" dirty="0">
                <a:solidFill>
                  <a:schemeClr val="accent2">
                    <a:lumMod val="50000"/>
                  </a:schemeClr>
                </a:solidFill>
              </a:rPr>
              <a:t>1) Linked list.</a:t>
            </a:r>
          </a:p>
          <a:p>
            <a:r>
              <a:rPr lang="en-IN" dirty="0">
                <a:solidFill>
                  <a:schemeClr val="accent2">
                    <a:lumMod val="50000"/>
                  </a:schemeClr>
                </a:solidFill>
              </a:rPr>
              <a:t>2) Number structure</a:t>
            </a:r>
          </a:p>
          <a:p>
            <a:r>
              <a:rPr lang="en-IN" dirty="0">
                <a:solidFill>
                  <a:schemeClr val="accent2">
                    <a:lumMod val="50000"/>
                  </a:schemeClr>
                </a:solidFill>
              </a:rPr>
              <a:t>3) stacks </a:t>
            </a:r>
          </a:p>
          <a:p>
            <a:endParaRPr lang="en-IN" dirty="0">
              <a:solidFill>
                <a:schemeClr val="accent2">
                  <a:lumMod val="50000"/>
                </a:schemeClr>
              </a:solidFill>
            </a:endParaRPr>
          </a:p>
        </p:txBody>
      </p:sp>
      <p:sp>
        <p:nvSpPr>
          <p:cNvPr id="4" name="Title 2"/>
          <p:cNvSpPr txBox="1">
            <a:spLocks/>
          </p:cNvSpPr>
          <p:nvPr/>
        </p:nvSpPr>
        <p:spPr>
          <a:xfrm>
            <a:off x="395536" y="260648"/>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IN" dirty="0">
                <a:solidFill>
                  <a:srgbClr val="002060"/>
                </a:solidFill>
              </a:rPr>
              <a:t>Data structures used:</a:t>
            </a:r>
          </a:p>
        </p:txBody>
      </p:sp>
      <p:sp>
        <p:nvSpPr>
          <p:cNvPr id="5" name="Content Placeholder 1"/>
          <p:cNvSpPr txBox="1">
            <a:spLocks/>
          </p:cNvSpPr>
          <p:nvPr/>
        </p:nvSpPr>
        <p:spPr>
          <a:xfrm>
            <a:off x="237906" y="3477491"/>
            <a:ext cx="8582566" cy="280831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dirty="0">
                <a:solidFill>
                  <a:srgbClr val="7030A0"/>
                </a:solidFill>
              </a:rPr>
              <a:t>1</a:t>
            </a:r>
            <a:r>
              <a:rPr lang="en-IN" b="1" dirty="0">
                <a:solidFill>
                  <a:srgbClr val="7030A0"/>
                </a:solidFill>
              </a:rPr>
              <a:t>) Linked list</a:t>
            </a:r>
            <a:r>
              <a:rPr lang="en-IN" dirty="0">
                <a:solidFill>
                  <a:srgbClr val="7030A0"/>
                </a:solidFill>
              </a:rPr>
              <a:t>:  </a:t>
            </a:r>
            <a:r>
              <a:rPr lang="en-IN" dirty="0">
                <a:solidFill>
                  <a:schemeClr val="accent2">
                    <a:lumMod val="50000"/>
                  </a:schemeClr>
                </a:solidFill>
              </a:rPr>
              <a:t>used in two places-</a:t>
            </a:r>
          </a:p>
          <a:p>
            <a:pPr lvl="1"/>
            <a:r>
              <a:rPr lang="en-IN" b="1" dirty="0">
                <a:solidFill>
                  <a:schemeClr val="accent2">
                    <a:lumMod val="50000"/>
                  </a:schemeClr>
                </a:solidFill>
              </a:rPr>
              <a:t>I)</a:t>
            </a:r>
            <a:r>
              <a:rPr lang="en-IN" dirty="0">
                <a:solidFill>
                  <a:schemeClr val="accent2">
                    <a:lumMod val="50000"/>
                  </a:schemeClr>
                </a:solidFill>
              </a:rPr>
              <a:t> as BC can handle arbitrary large numbers, input must be of infinite size (length is </a:t>
            </a:r>
            <a:r>
              <a:rPr lang="en-IN" dirty="0" err="1">
                <a:solidFill>
                  <a:schemeClr val="accent2">
                    <a:lumMod val="50000"/>
                  </a:schemeClr>
                </a:solidFill>
              </a:rPr>
              <a:t>dicided</a:t>
            </a:r>
            <a:r>
              <a:rPr lang="en-IN" dirty="0">
                <a:solidFill>
                  <a:schemeClr val="accent2">
                    <a:lumMod val="50000"/>
                  </a:schemeClr>
                </a:solidFill>
              </a:rPr>
              <a:t> at runtime according to need of user.)</a:t>
            </a:r>
          </a:p>
          <a:p>
            <a:pPr lvl="1"/>
            <a:r>
              <a:rPr lang="en-IN" dirty="0">
                <a:solidFill>
                  <a:schemeClr val="accent2">
                    <a:lumMod val="50000"/>
                  </a:schemeClr>
                </a:solidFill>
              </a:rPr>
              <a:t>for this purpose singly linked list is used to take input(expression) which will store each token as character at each node of linked list.</a:t>
            </a:r>
          </a:p>
        </p:txBody>
      </p:sp>
    </p:spTree>
    <p:extLst>
      <p:ext uri="{BB962C8B-B14F-4D97-AF65-F5344CB8AC3E}">
        <p14:creationId xmlns:p14="http://schemas.microsoft.com/office/powerpoint/2010/main" val="321146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332656"/>
            <a:ext cx="8229600" cy="5688632"/>
          </a:xfrm>
        </p:spPr>
        <p:txBody>
          <a:bodyPr>
            <a:normAutofit/>
          </a:bodyPr>
          <a:lstStyle/>
          <a:p>
            <a:pPr marL="109728" indent="0">
              <a:buNone/>
            </a:pPr>
            <a:endParaRPr lang="en-IN" sz="1800" dirty="0">
              <a:solidFill>
                <a:schemeClr val="accent2">
                  <a:lumMod val="50000"/>
                </a:schemeClr>
              </a:solidFill>
            </a:endParaRPr>
          </a:p>
          <a:p>
            <a:pPr lvl="1"/>
            <a:r>
              <a:rPr lang="en-IN" sz="1800" b="1" dirty="0">
                <a:solidFill>
                  <a:schemeClr val="accent2">
                    <a:lumMod val="50000"/>
                  </a:schemeClr>
                </a:solidFill>
              </a:rPr>
              <a:t>II)  </a:t>
            </a:r>
            <a:r>
              <a:rPr lang="en-IN" sz="1800" dirty="0">
                <a:solidFill>
                  <a:schemeClr val="accent2">
                    <a:lumMod val="50000"/>
                  </a:schemeClr>
                </a:solidFill>
              </a:rPr>
              <a:t>Whenever input is given in other base, that input string is taken in linked list and using this linked list it is converted into decimal as arithmetic operations are designed for base 10.</a:t>
            </a:r>
          </a:p>
          <a:p>
            <a:endParaRPr lang="en-IN" sz="1800" dirty="0">
              <a:solidFill>
                <a:schemeClr val="accent2">
                  <a:lumMod val="50000"/>
                </a:schemeClr>
              </a:solidFill>
            </a:endParaRPr>
          </a:p>
          <a:p>
            <a:r>
              <a:rPr lang="en-IN" sz="1800" b="1" dirty="0">
                <a:solidFill>
                  <a:srgbClr val="7030A0"/>
                </a:solidFill>
              </a:rPr>
              <a:t>2) Number:-</a:t>
            </a:r>
          </a:p>
          <a:p>
            <a:pPr lvl="1"/>
            <a:r>
              <a:rPr lang="en-IN" sz="1800" dirty="0">
                <a:solidFill>
                  <a:schemeClr val="accent2">
                    <a:lumMod val="50000"/>
                  </a:schemeClr>
                </a:solidFill>
              </a:rPr>
              <a:t>to solve arbitrary big number arithmetic, there is need to define new abstract datatype which can store this big number and can support all arithmetic operations.</a:t>
            </a:r>
          </a:p>
          <a:p>
            <a:pPr lvl="1"/>
            <a:r>
              <a:rPr lang="en-IN" sz="1800" dirty="0">
                <a:solidFill>
                  <a:schemeClr val="accent2">
                    <a:lumMod val="50000"/>
                  </a:schemeClr>
                </a:solidFill>
              </a:rPr>
              <a:t>for this purpose, doubly linked list is used, since some operations are performed from left to right and some are performed from right to left.</a:t>
            </a:r>
          </a:p>
          <a:p>
            <a:pPr lvl="1"/>
            <a:r>
              <a:rPr lang="en-IN" sz="1800" dirty="0">
                <a:solidFill>
                  <a:schemeClr val="accent2">
                    <a:lumMod val="50000"/>
                  </a:schemeClr>
                </a:solidFill>
              </a:rPr>
              <a:t>its information is stored in BIG_N structure like size, sign, head, tail etc...</a:t>
            </a:r>
          </a:p>
          <a:p>
            <a:pPr lvl="1"/>
            <a:r>
              <a:rPr lang="en-IN" sz="1800" dirty="0">
                <a:solidFill>
                  <a:schemeClr val="accent2">
                    <a:lumMod val="50000"/>
                  </a:schemeClr>
                </a:solidFill>
              </a:rPr>
              <a:t>many supplementary functions are implemented to perform number arithmetic easily.</a:t>
            </a:r>
          </a:p>
          <a:p>
            <a:endParaRPr lang="en-IN" dirty="0">
              <a:solidFill>
                <a:schemeClr val="accent2">
                  <a:lumMod val="50000"/>
                </a:schemeClr>
              </a:solidFill>
            </a:endParaRPr>
          </a:p>
        </p:txBody>
      </p:sp>
    </p:spTree>
    <p:extLst>
      <p:ext uri="{BB962C8B-B14F-4D97-AF65-F5344CB8AC3E}">
        <p14:creationId xmlns:p14="http://schemas.microsoft.com/office/powerpoint/2010/main" val="390599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332656"/>
            <a:ext cx="8424936" cy="5760640"/>
          </a:xfrm>
        </p:spPr>
        <p:txBody>
          <a:bodyPr>
            <a:normAutofit/>
          </a:bodyPr>
          <a:lstStyle/>
          <a:p>
            <a:r>
              <a:rPr lang="en-IN" sz="2400" dirty="0">
                <a:solidFill>
                  <a:srgbClr val="7030A0"/>
                </a:solidFill>
              </a:rPr>
              <a:t>3) Two stacks</a:t>
            </a:r>
            <a:r>
              <a:rPr lang="en-IN" sz="2400" dirty="0">
                <a:solidFill>
                  <a:schemeClr val="accent2">
                    <a:lumMod val="50000"/>
                  </a:schemeClr>
                </a:solidFill>
              </a:rPr>
              <a:t>(during expression solving):-</a:t>
            </a:r>
          </a:p>
          <a:p>
            <a:pPr lvl="1"/>
            <a:r>
              <a:rPr lang="en-IN" sz="2400" dirty="0" err="1">
                <a:solidFill>
                  <a:schemeClr val="accent2">
                    <a:lumMod val="50000"/>
                  </a:schemeClr>
                </a:solidFill>
              </a:rPr>
              <a:t>i</a:t>
            </a:r>
            <a:r>
              <a:rPr lang="en-IN" sz="2400" dirty="0">
                <a:solidFill>
                  <a:schemeClr val="accent2">
                    <a:lumMod val="50000"/>
                  </a:schemeClr>
                </a:solidFill>
              </a:rPr>
              <a:t>) </a:t>
            </a:r>
            <a:r>
              <a:rPr lang="en-IN" sz="2400" b="1" dirty="0">
                <a:solidFill>
                  <a:schemeClr val="accent2">
                    <a:lumMod val="50000"/>
                  </a:schemeClr>
                </a:solidFill>
              </a:rPr>
              <a:t>Character stack</a:t>
            </a:r>
            <a:r>
              <a:rPr lang="en-IN" sz="2400" dirty="0">
                <a:solidFill>
                  <a:schemeClr val="accent2">
                    <a:lumMod val="50000"/>
                  </a:schemeClr>
                </a:solidFill>
              </a:rPr>
              <a:t>: it is used to store operators during expression solving.</a:t>
            </a:r>
          </a:p>
          <a:p>
            <a:pPr lvl="2"/>
            <a:r>
              <a:rPr lang="en-IN" sz="2400" dirty="0">
                <a:solidFill>
                  <a:schemeClr val="accent2">
                    <a:lumMod val="50000"/>
                  </a:schemeClr>
                </a:solidFill>
              </a:rPr>
              <a:t>it has </a:t>
            </a:r>
            <a:r>
              <a:rPr lang="en-IN" sz="2400" dirty="0" err="1">
                <a:solidFill>
                  <a:schemeClr val="accent2">
                    <a:lumMod val="50000"/>
                  </a:schemeClr>
                </a:solidFill>
              </a:rPr>
              <a:t>charater</a:t>
            </a:r>
            <a:r>
              <a:rPr lang="en-IN" sz="2400" dirty="0">
                <a:solidFill>
                  <a:schemeClr val="accent2">
                    <a:lumMod val="50000"/>
                  </a:schemeClr>
                </a:solidFill>
              </a:rPr>
              <a:t> data.</a:t>
            </a:r>
          </a:p>
          <a:p>
            <a:pPr lvl="2"/>
            <a:endParaRPr lang="en-IN" sz="2400" dirty="0">
              <a:solidFill>
                <a:schemeClr val="accent2">
                  <a:lumMod val="50000"/>
                </a:schemeClr>
              </a:solidFill>
            </a:endParaRPr>
          </a:p>
          <a:p>
            <a:pPr lvl="1"/>
            <a:r>
              <a:rPr lang="en-IN" sz="2400" dirty="0">
                <a:solidFill>
                  <a:schemeClr val="accent2">
                    <a:lumMod val="50000"/>
                  </a:schemeClr>
                </a:solidFill>
              </a:rPr>
              <a:t>ii) </a:t>
            </a:r>
            <a:r>
              <a:rPr lang="en-IN" sz="2400" b="1" dirty="0">
                <a:solidFill>
                  <a:schemeClr val="accent2">
                    <a:lumMod val="50000"/>
                  </a:schemeClr>
                </a:solidFill>
              </a:rPr>
              <a:t>Number stack</a:t>
            </a:r>
            <a:r>
              <a:rPr lang="en-IN" sz="2400" dirty="0">
                <a:solidFill>
                  <a:schemeClr val="accent2">
                    <a:lumMod val="50000"/>
                  </a:schemeClr>
                </a:solidFill>
              </a:rPr>
              <a:t>: this stack is designed to store structures of BIG_N type during expression solving.</a:t>
            </a:r>
          </a:p>
          <a:p>
            <a:pPr lvl="2"/>
            <a:r>
              <a:rPr lang="en-IN" sz="2400" dirty="0">
                <a:solidFill>
                  <a:schemeClr val="accent2">
                    <a:lumMod val="50000"/>
                  </a:schemeClr>
                </a:solidFill>
              </a:rPr>
              <a:t>it has BIG_N structure as data.</a:t>
            </a:r>
          </a:p>
        </p:txBody>
      </p:sp>
    </p:spTree>
    <p:extLst>
      <p:ext uri="{BB962C8B-B14F-4D97-AF65-F5344CB8AC3E}">
        <p14:creationId xmlns:p14="http://schemas.microsoft.com/office/powerpoint/2010/main" val="270881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332656"/>
            <a:ext cx="8712968" cy="720080"/>
          </a:xfrm>
        </p:spPr>
        <p:txBody>
          <a:bodyPr>
            <a:normAutofit/>
          </a:bodyPr>
          <a:lstStyle/>
          <a:p>
            <a:r>
              <a:rPr lang="en-IN" dirty="0">
                <a:solidFill>
                  <a:srgbClr val="002060"/>
                </a:solidFill>
              </a:rPr>
              <a:t>About </a:t>
            </a:r>
            <a:r>
              <a:rPr lang="en-IN" dirty="0" err="1">
                <a:solidFill>
                  <a:srgbClr val="002060"/>
                </a:solidFill>
              </a:rPr>
              <a:t>Num</a:t>
            </a:r>
            <a:r>
              <a:rPr lang="en-IN" dirty="0">
                <a:solidFill>
                  <a:srgbClr val="002060"/>
                </a:solidFill>
              </a:rPr>
              <a:t> </a:t>
            </a:r>
            <a:r>
              <a:rPr lang="en-IN" dirty="0" err="1">
                <a:solidFill>
                  <a:srgbClr val="002060"/>
                </a:solidFill>
              </a:rPr>
              <a:t>arithematic</a:t>
            </a:r>
            <a:r>
              <a:rPr lang="en-IN" dirty="0">
                <a:solidFill>
                  <a:srgbClr val="002060"/>
                </a:solidFill>
              </a:rPr>
              <a:t> operations</a:t>
            </a:r>
          </a:p>
        </p:txBody>
      </p:sp>
      <p:sp>
        <p:nvSpPr>
          <p:cNvPr id="2" name="Content Placeholder 1"/>
          <p:cNvSpPr>
            <a:spLocks noGrp="1"/>
          </p:cNvSpPr>
          <p:nvPr>
            <p:ph idx="1"/>
          </p:nvPr>
        </p:nvSpPr>
        <p:spPr>
          <a:xfrm>
            <a:off x="467544" y="908720"/>
            <a:ext cx="8064896" cy="5256584"/>
          </a:xfrm>
        </p:spPr>
        <p:txBody>
          <a:bodyPr>
            <a:normAutofit fontScale="55000" lnSpcReduction="20000"/>
          </a:bodyPr>
          <a:lstStyle/>
          <a:p>
            <a:r>
              <a:rPr lang="en-IN" sz="3600" dirty="0">
                <a:solidFill>
                  <a:srgbClr val="7030A0"/>
                </a:solidFill>
              </a:rPr>
              <a:t>1) Addition: </a:t>
            </a:r>
          </a:p>
          <a:p>
            <a:pPr lvl="1"/>
            <a:r>
              <a:rPr lang="en-IN" sz="3600" dirty="0">
                <a:solidFill>
                  <a:schemeClr val="accent2">
                    <a:lumMod val="50000"/>
                  </a:schemeClr>
                </a:solidFill>
              </a:rPr>
              <a:t>it is done using carry.</a:t>
            </a:r>
          </a:p>
          <a:p>
            <a:pPr lvl="1"/>
            <a:r>
              <a:rPr lang="en-IN" sz="3600" dirty="0">
                <a:solidFill>
                  <a:schemeClr val="accent2">
                    <a:lumMod val="50000"/>
                  </a:schemeClr>
                </a:solidFill>
              </a:rPr>
              <a:t>if both numbers have equal sign then </a:t>
            </a:r>
            <a:r>
              <a:rPr lang="en-IN" sz="3600" dirty="0" err="1">
                <a:solidFill>
                  <a:schemeClr val="accent2">
                    <a:lumMod val="50000"/>
                  </a:schemeClr>
                </a:solidFill>
              </a:rPr>
              <a:t>addtion</a:t>
            </a:r>
            <a:r>
              <a:rPr lang="en-IN" sz="3600" dirty="0">
                <a:solidFill>
                  <a:schemeClr val="accent2">
                    <a:lumMod val="50000"/>
                  </a:schemeClr>
                </a:solidFill>
              </a:rPr>
              <a:t> is </a:t>
            </a:r>
            <a:r>
              <a:rPr lang="en-IN" sz="3600" dirty="0" err="1">
                <a:solidFill>
                  <a:schemeClr val="accent2">
                    <a:lumMod val="50000"/>
                  </a:schemeClr>
                </a:solidFill>
              </a:rPr>
              <a:t>perforemed</a:t>
            </a:r>
            <a:r>
              <a:rPr lang="en-IN" sz="3600" dirty="0">
                <a:solidFill>
                  <a:schemeClr val="accent2">
                    <a:lumMod val="50000"/>
                  </a:schemeClr>
                </a:solidFill>
              </a:rPr>
              <a:t> otherwise subtraction function is called.</a:t>
            </a:r>
          </a:p>
          <a:p>
            <a:r>
              <a:rPr lang="en-IN" sz="3600" dirty="0">
                <a:solidFill>
                  <a:srgbClr val="7030A0"/>
                </a:solidFill>
              </a:rPr>
              <a:t>2) Subtraction: </a:t>
            </a:r>
          </a:p>
          <a:p>
            <a:pPr lvl="1"/>
            <a:r>
              <a:rPr lang="en-IN" sz="3600" dirty="0">
                <a:solidFill>
                  <a:schemeClr val="accent2">
                    <a:lumMod val="50000"/>
                  </a:schemeClr>
                </a:solidFill>
              </a:rPr>
              <a:t>It is done by borrow method.</a:t>
            </a:r>
          </a:p>
          <a:p>
            <a:pPr lvl="1"/>
            <a:r>
              <a:rPr lang="en-IN" sz="3600" dirty="0">
                <a:solidFill>
                  <a:schemeClr val="accent2">
                    <a:lumMod val="50000"/>
                  </a:schemeClr>
                </a:solidFill>
              </a:rPr>
              <a:t>If both number have equal sign then subtraction is performed otherwise addition function is called.</a:t>
            </a:r>
          </a:p>
          <a:p>
            <a:r>
              <a:rPr lang="en-IN" sz="3600" dirty="0">
                <a:solidFill>
                  <a:srgbClr val="7030A0"/>
                </a:solidFill>
              </a:rPr>
              <a:t>3) Multiplication: </a:t>
            </a:r>
          </a:p>
          <a:p>
            <a:pPr lvl="1"/>
            <a:r>
              <a:rPr lang="en-IN" sz="3600" dirty="0">
                <a:solidFill>
                  <a:schemeClr val="accent2">
                    <a:lumMod val="50000"/>
                  </a:schemeClr>
                </a:solidFill>
              </a:rPr>
              <a:t>It is done by one to all method.</a:t>
            </a:r>
          </a:p>
          <a:p>
            <a:pPr lvl="1"/>
            <a:r>
              <a:rPr lang="en-IN" sz="3600" dirty="0">
                <a:solidFill>
                  <a:schemeClr val="accent2">
                    <a:lumMod val="50000"/>
                  </a:schemeClr>
                </a:solidFill>
              </a:rPr>
              <a:t>Appropriate sign is given to result.</a:t>
            </a:r>
          </a:p>
          <a:p>
            <a:r>
              <a:rPr lang="en-IN" sz="3600" dirty="0">
                <a:solidFill>
                  <a:srgbClr val="7030A0"/>
                </a:solidFill>
              </a:rPr>
              <a:t>4) Division: </a:t>
            </a:r>
          </a:p>
          <a:p>
            <a:pPr lvl="1"/>
            <a:r>
              <a:rPr lang="en-IN" sz="3600" dirty="0">
                <a:solidFill>
                  <a:schemeClr val="accent2">
                    <a:lumMod val="50000"/>
                  </a:schemeClr>
                </a:solidFill>
              </a:rPr>
              <a:t>It is done by simple division like we do on paper.</a:t>
            </a:r>
          </a:p>
          <a:p>
            <a:pPr lvl="1"/>
            <a:r>
              <a:rPr lang="en-IN" sz="3600" dirty="0">
                <a:solidFill>
                  <a:schemeClr val="accent2">
                    <a:lumMod val="50000"/>
                  </a:schemeClr>
                </a:solidFill>
              </a:rPr>
              <a:t>Zero division error is handled during division</a:t>
            </a:r>
            <a:endParaRPr lang="en-IN" dirty="0">
              <a:solidFill>
                <a:schemeClr val="accent2">
                  <a:lumMod val="50000"/>
                </a:schemeClr>
              </a:solidFill>
            </a:endParaRPr>
          </a:p>
          <a:p>
            <a:endParaRPr lang="en-IN" dirty="0">
              <a:solidFill>
                <a:schemeClr val="accent2">
                  <a:lumMod val="50000"/>
                </a:schemeClr>
              </a:solidFill>
            </a:endParaRPr>
          </a:p>
        </p:txBody>
      </p:sp>
    </p:spTree>
    <p:extLst>
      <p:ext uri="{BB962C8B-B14F-4D97-AF65-F5344CB8AC3E}">
        <p14:creationId xmlns:p14="http://schemas.microsoft.com/office/powerpoint/2010/main" val="120139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08720"/>
            <a:ext cx="7992888" cy="4824536"/>
          </a:xfrm>
        </p:spPr>
        <p:txBody>
          <a:bodyPr>
            <a:normAutofit/>
          </a:bodyPr>
          <a:lstStyle/>
          <a:p>
            <a:r>
              <a:rPr lang="en-IN" dirty="0">
                <a:solidFill>
                  <a:srgbClr val="7030A0"/>
                </a:solidFill>
              </a:rPr>
              <a:t>5) Modulus</a:t>
            </a:r>
            <a:r>
              <a:rPr lang="en-IN" dirty="0">
                <a:solidFill>
                  <a:schemeClr val="accent2">
                    <a:lumMod val="50000"/>
                  </a:schemeClr>
                </a:solidFill>
              </a:rPr>
              <a:t>: </a:t>
            </a:r>
          </a:p>
          <a:p>
            <a:pPr lvl="1"/>
            <a:r>
              <a:rPr lang="en-IN" sz="2000" dirty="0">
                <a:solidFill>
                  <a:schemeClr val="accent2">
                    <a:lumMod val="50000"/>
                  </a:schemeClr>
                </a:solidFill>
              </a:rPr>
              <a:t>internally it is done using multiplication, subtraction and division.</a:t>
            </a:r>
          </a:p>
          <a:p>
            <a:endParaRPr lang="en-IN" dirty="0">
              <a:solidFill>
                <a:schemeClr val="accent2">
                  <a:lumMod val="50000"/>
                </a:schemeClr>
              </a:solidFill>
            </a:endParaRPr>
          </a:p>
          <a:p>
            <a:r>
              <a:rPr lang="en-IN" dirty="0">
                <a:solidFill>
                  <a:srgbClr val="7030A0"/>
                </a:solidFill>
              </a:rPr>
              <a:t>6) Power: </a:t>
            </a:r>
          </a:p>
          <a:p>
            <a:pPr lvl="1"/>
            <a:r>
              <a:rPr lang="en-IN" sz="2000" dirty="0">
                <a:solidFill>
                  <a:schemeClr val="accent2">
                    <a:lumMod val="50000"/>
                  </a:schemeClr>
                </a:solidFill>
              </a:rPr>
              <a:t>It is done with log(n) time complexity.</a:t>
            </a:r>
          </a:p>
          <a:p>
            <a:pPr lvl="1"/>
            <a:r>
              <a:rPr lang="en-IN" sz="2000" dirty="0">
                <a:solidFill>
                  <a:schemeClr val="accent2">
                    <a:lumMod val="50000"/>
                  </a:schemeClr>
                </a:solidFill>
              </a:rPr>
              <a:t>it is done as an application of other basic </a:t>
            </a:r>
            <a:r>
              <a:rPr lang="en-IN" sz="2000" dirty="0" err="1">
                <a:solidFill>
                  <a:schemeClr val="accent2">
                    <a:lumMod val="50000"/>
                  </a:schemeClr>
                </a:solidFill>
              </a:rPr>
              <a:t>arithematic</a:t>
            </a:r>
            <a:r>
              <a:rPr lang="en-IN" sz="2000" dirty="0">
                <a:solidFill>
                  <a:schemeClr val="accent2">
                    <a:lumMod val="50000"/>
                  </a:schemeClr>
                </a:solidFill>
              </a:rPr>
              <a:t> operations.</a:t>
            </a:r>
          </a:p>
          <a:p>
            <a:endParaRPr lang="en-IN" dirty="0">
              <a:solidFill>
                <a:srgbClr val="7030A0"/>
              </a:solidFill>
            </a:endParaRPr>
          </a:p>
          <a:p>
            <a:r>
              <a:rPr lang="en-IN" dirty="0">
                <a:solidFill>
                  <a:srgbClr val="7030A0"/>
                </a:solidFill>
              </a:rPr>
              <a:t>7)factorial</a:t>
            </a:r>
            <a:endParaRPr lang="en-IN" dirty="0">
              <a:solidFill>
                <a:schemeClr val="accent2">
                  <a:lumMod val="50000"/>
                </a:schemeClr>
              </a:solidFill>
            </a:endParaRPr>
          </a:p>
          <a:p>
            <a:endParaRPr lang="en-IN" dirty="0">
              <a:solidFill>
                <a:schemeClr val="accent2">
                  <a:lumMod val="50000"/>
                </a:schemeClr>
              </a:solidFill>
            </a:endParaRPr>
          </a:p>
          <a:p>
            <a:pPr marL="109728" indent="0">
              <a:buNone/>
            </a:pPr>
            <a:endParaRPr lang="en-IN" dirty="0">
              <a:solidFill>
                <a:srgbClr val="7030A0"/>
              </a:solidFill>
            </a:endParaRPr>
          </a:p>
        </p:txBody>
      </p:sp>
    </p:spTree>
    <p:extLst>
      <p:ext uri="{BB962C8B-B14F-4D97-AF65-F5344CB8AC3E}">
        <p14:creationId xmlns:p14="http://schemas.microsoft.com/office/powerpoint/2010/main" val="57469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16632"/>
            <a:ext cx="8229600" cy="1143000"/>
          </a:xfrm>
        </p:spPr>
        <p:txBody>
          <a:bodyPr/>
          <a:lstStyle/>
          <a:p>
            <a:r>
              <a:rPr lang="en-IN" dirty="0">
                <a:solidFill>
                  <a:srgbClr val="002060"/>
                </a:solidFill>
              </a:rPr>
              <a:t>About Expression Solving</a:t>
            </a:r>
          </a:p>
        </p:txBody>
      </p:sp>
      <p:sp>
        <p:nvSpPr>
          <p:cNvPr id="2" name="Content Placeholder 1"/>
          <p:cNvSpPr>
            <a:spLocks noGrp="1"/>
          </p:cNvSpPr>
          <p:nvPr>
            <p:ph idx="1"/>
          </p:nvPr>
        </p:nvSpPr>
        <p:spPr>
          <a:xfrm>
            <a:off x="467544" y="1052736"/>
            <a:ext cx="8291264" cy="5184575"/>
          </a:xfrm>
        </p:spPr>
        <p:txBody>
          <a:bodyPr>
            <a:normAutofit fontScale="92500" lnSpcReduction="10000"/>
          </a:bodyPr>
          <a:lstStyle/>
          <a:p>
            <a:r>
              <a:rPr lang="en-IN" dirty="0">
                <a:solidFill>
                  <a:schemeClr val="accent2">
                    <a:lumMod val="50000"/>
                  </a:schemeClr>
                </a:solidFill>
              </a:rPr>
              <a:t>1) Spaces are insignificant(any no of spaces allowed before and after the operator).</a:t>
            </a:r>
          </a:p>
          <a:p>
            <a:r>
              <a:rPr lang="en-IN" dirty="0">
                <a:solidFill>
                  <a:schemeClr val="accent2">
                    <a:lumMod val="50000"/>
                  </a:schemeClr>
                </a:solidFill>
              </a:rPr>
              <a:t>2) </a:t>
            </a:r>
            <a:r>
              <a:rPr lang="en-IN" dirty="0" err="1">
                <a:solidFill>
                  <a:srgbClr val="7030A0"/>
                </a:solidFill>
              </a:rPr>
              <a:t>get_info</a:t>
            </a:r>
            <a:r>
              <a:rPr lang="en-IN" dirty="0">
                <a:solidFill>
                  <a:schemeClr val="accent2">
                    <a:lumMod val="50000"/>
                  </a:schemeClr>
                </a:solidFill>
              </a:rPr>
              <a:t> structure is maintained all over program, having following info</a:t>
            </a:r>
          </a:p>
          <a:p>
            <a:pPr lvl="1"/>
            <a:r>
              <a:rPr lang="en-IN" dirty="0" err="1">
                <a:solidFill>
                  <a:srgbClr val="7030A0"/>
                </a:solidFill>
              </a:rPr>
              <a:t>inp_base</a:t>
            </a:r>
            <a:r>
              <a:rPr lang="en-IN" dirty="0">
                <a:solidFill>
                  <a:schemeClr val="accent2">
                    <a:lumMod val="50000"/>
                  </a:schemeClr>
                </a:solidFill>
              </a:rPr>
              <a:t> (to store information about base of current number)</a:t>
            </a:r>
          </a:p>
          <a:p>
            <a:pPr lvl="1"/>
            <a:r>
              <a:rPr lang="en-IN" dirty="0" err="1">
                <a:solidFill>
                  <a:srgbClr val="7030A0"/>
                </a:solidFill>
              </a:rPr>
              <a:t>out_base</a:t>
            </a:r>
            <a:r>
              <a:rPr lang="en-IN" dirty="0">
                <a:solidFill>
                  <a:schemeClr val="accent2">
                    <a:lumMod val="50000"/>
                  </a:schemeClr>
                </a:solidFill>
              </a:rPr>
              <a:t> (to store information about base of result(output))</a:t>
            </a:r>
          </a:p>
          <a:p>
            <a:pPr lvl="1"/>
            <a:r>
              <a:rPr lang="en-IN" dirty="0" err="1">
                <a:solidFill>
                  <a:srgbClr val="7030A0"/>
                </a:solidFill>
              </a:rPr>
              <a:t>unary_neg</a:t>
            </a:r>
            <a:r>
              <a:rPr lang="en-IN" dirty="0">
                <a:solidFill>
                  <a:schemeClr val="accent2">
                    <a:lumMod val="50000"/>
                  </a:schemeClr>
                </a:solidFill>
              </a:rPr>
              <a:t> (to handle unary negative sign of number)</a:t>
            </a:r>
          </a:p>
          <a:p>
            <a:pPr lvl="1"/>
            <a:r>
              <a:rPr lang="en-IN" dirty="0" err="1">
                <a:solidFill>
                  <a:srgbClr val="7030A0"/>
                </a:solidFill>
              </a:rPr>
              <a:t>prev_token</a:t>
            </a:r>
            <a:r>
              <a:rPr lang="en-IN" dirty="0">
                <a:solidFill>
                  <a:schemeClr val="accent2">
                    <a:lumMod val="50000"/>
                  </a:schemeClr>
                </a:solidFill>
              </a:rPr>
              <a:t> ( to store previous token)</a:t>
            </a:r>
          </a:p>
          <a:p>
            <a:pPr lvl="1"/>
            <a:r>
              <a:rPr lang="en-IN" dirty="0">
                <a:solidFill>
                  <a:srgbClr val="7030A0"/>
                </a:solidFill>
              </a:rPr>
              <a:t>token</a:t>
            </a:r>
            <a:r>
              <a:rPr lang="en-IN" dirty="0">
                <a:solidFill>
                  <a:schemeClr val="accent2">
                    <a:lumMod val="50000"/>
                  </a:schemeClr>
                </a:solidFill>
              </a:rPr>
              <a:t> (to store current token)</a:t>
            </a:r>
          </a:p>
          <a:p>
            <a:pPr lvl="1"/>
            <a:r>
              <a:rPr lang="en-IN" dirty="0" err="1">
                <a:solidFill>
                  <a:srgbClr val="7030A0"/>
                </a:solidFill>
              </a:rPr>
              <a:t>next_token</a:t>
            </a:r>
            <a:r>
              <a:rPr lang="en-IN" dirty="0">
                <a:solidFill>
                  <a:schemeClr val="accent2">
                    <a:lumMod val="50000"/>
                  </a:schemeClr>
                </a:solidFill>
              </a:rPr>
              <a:t> (to store next token)</a:t>
            </a:r>
          </a:p>
          <a:p>
            <a:r>
              <a:rPr lang="en-IN" dirty="0">
                <a:solidFill>
                  <a:schemeClr val="accent2">
                    <a:lumMod val="50000"/>
                  </a:schemeClr>
                </a:solidFill>
              </a:rPr>
              <a:t>3) Number is stored in linked list of respective BIG_N and only its head structure will be pushed on </a:t>
            </a:r>
            <a:r>
              <a:rPr lang="en-IN" dirty="0" err="1">
                <a:solidFill>
                  <a:schemeClr val="accent2">
                    <a:lumMod val="50000"/>
                  </a:schemeClr>
                </a:solidFill>
              </a:rPr>
              <a:t>val</a:t>
            </a:r>
            <a:r>
              <a:rPr lang="en-IN" dirty="0">
                <a:solidFill>
                  <a:schemeClr val="accent2">
                    <a:lumMod val="50000"/>
                  </a:schemeClr>
                </a:solidFill>
              </a:rPr>
              <a:t> stack. Which will act as number whenever required.</a:t>
            </a:r>
          </a:p>
          <a:p>
            <a:r>
              <a:rPr lang="en-IN" dirty="0">
                <a:solidFill>
                  <a:schemeClr val="accent2">
                    <a:lumMod val="50000"/>
                  </a:schemeClr>
                </a:solidFill>
              </a:rPr>
              <a:t>4) Infix expression is solved directly(without converting to postfix)</a:t>
            </a:r>
          </a:p>
          <a:p>
            <a:r>
              <a:rPr lang="en-IN" dirty="0">
                <a:solidFill>
                  <a:schemeClr val="accent2">
                    <a:lumMod val="50000"/>
                  </a:schemeClr>
                </a:solidFill>
              </a:rPr>
              <a:t>5) Precedence and Associativity both are handled.</a:t>
            </a:r>
          </a:p>
        </p:txBody>
      </p:sp>
    </p:spTree>
    <p:extLst>
      <p:ext uri="{BB962C8B-B14F-4D97-AF65-F5344CB8AC3E}">
        <p14:creationId xmlns:p14="http://schemas.microsoft.com/office/powerpoint/2010/main" val="304083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764704"/>
            <a:ext cx="8229600" cy="4525963"/>
          </a:xfrm>
        </p:spPr>
        <p:txBody>
          <a:bodyPr>
            <a:normAutofit/>
          </a:bodyPr>
          <a:lstStyle/>
          <a:p>
            <a:r>
              <a:rPr lang="en-IN" dirty="0">
                <a:solidFill>
                  <a:srgbClr val="7030A0"/>
                </a:solidFill>
              </a:rPr>
              <a:t>6. Syntax error is raised whenever:-</a:t>
            </a:r>
          </a:p>
          <a:p>
            <a:pPr lvl="1"/>
            <a:r>
              <a:rPr lang="en-IN" sz="2000" dirty="0">
                <a:solidFill>
                  <a:schemeClr val="accent3">
                    <a:lumMod val="50000"/>
                  </a:schemeClr>
                </a:solidFill>
              </a:rPr>
              <a:t>program finds consecutive operators(except unary sign(+, -))   e.g. 8*/9+5  here ‘*/’ will give syntax error</a:t>
            </a:r>
          </a:p>
          <a:p>
            <a:pPr lvl="1"/>
            <a:r>
              <a:rPr lang="en-IN" sz="2000" dirty="0">
                <a:solidFill>
                  <a:schemeClr val="accent3">
                    <a:lumMod val="50000"/>
                  </a:schemeClr>
                </a:solidFill>
              </a:rPr>
              <a:t>operator at last (e.g. 5^6+9*  here ‘*’ operator will give syntax error)</a:t>
            </a:r>
          </a:p>
          <a:p>
            <a:pPr lvl="1"/>
            <a:r>
              <a:rPr lang="en-IN" sz="2000" dirty="0">
                <a:solidFill>
                  <a:schemeClr val="accent3">
                    <a:lumMod val="50000"/>
                  </a:schemeClr>
                </a:solidFill>
              </a:rPr>
              <a:t>operators other than unary sign(+, -) at start (e.g.   ^85-6  here ‘^’ will give syntax error)</a:t>
            </a:r>
          </a:p>
          <a:p>
            <a:pPr lvl="1"/>
            <a:r>
              <a:rPr lang="en-IN" sz="2000" dirty="0">
                <a:solidFill>
                  <a:schemeClr val="accent3">
                    <a:lumMod val="50000"/>
                  </a:schemeClr>
                </a:solidFill>
              </a:rPr>
              <a:t>number before '(' bracket (e.g.   5+6(8-6)  here '6(' will introduce error)</a:t>
            </a:r>
          </a:p>
          <a:p>
            <a:pPr lvl="1"/>
            <a:r>
              <a:rPr lang="en-IN" sz="2000" dirty="0">
                <a:solidFill>
                  <a:schemeClr val="accent3">
                    <a:lumMod val="50000"/>
                  </a:schemeClr>
                </a:solidFill>
              </a:rPr>
              <a:t>etc...</a:t>
            </a:r>
          </a:p>
          <a:p>
            <a:endParaRPr lang="en-IN" dirty="0">
              <a:solidFill>
                <a:schemeClr val="accent3">
                  <a:lumMod val="50000"/>
                </a:schemeClr>
              </a:solidFill>
            </a:endParaRPr>
          </a:p>
        </p:txBody>
      </p:sp>
    </p:spTree>
    <p:extLst>
      <p:ext uri="{BB962C8B-B14F-4D97-AF65-F5344CB8AC3E}">
        <p14:creationId xmlns:p14="http://schemas.microsoft.com/office/powerpoint/2010/main" val="39597469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450</TotalTime>
  <Words>857</Words>
  <Application>Microsoft Office PowerPoint</Application>
  <PresentationFormat>On-screen Show (4:3)</PresentationFormat>
  <Paragraphs>82</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Verdana</vt:lpstr>
      <vt:lpstr>Wingdings 3</vt:lpstr>
      <vt:lpstr>Gallery</vt:lpstr>
      <vt:lpstr>BINARY CALCULATOR.</vt:lpstr>
      <vt:lpstr>Operations:-</vt:lpstr>
      <vt:lpstr>Data structures are used for:</vt:lpstr>
      <vt:lpstr>PowerPoint Presentation</vt:lpstr>
      <vt:lpstr>PowerPoint Presentation</vt:lpstr>
      <vt:lpstr>About Num arithematic operations</vt:lpstr>
      <vt:lpstr>PowerPoint Presentation</vt:lpstr>
      <vt:lpstr>About Expression Solving</vt:lpstr>
      <vt:lpstr>PowerPoint Presentation</vt:lpstr>
      <vt:lpstr>Some Special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CALCULATOR.</dc:title>
  <dc:creator>New</dc:creator>
  <cp:lastModifiedBy>Sanket Khaire</cp:lastModifiedBy>
  <cp:revision>13</cp:revision>
  <dcterms:created xsi:type="dcterms:W3CDTF">2020-11-05T13:10:39Z</dcterms:created>
  <dcterms:modified xsi:type="dcterms:W3CDTF">2020-12-08T15:48:19Z</dcterms:modified>
</cp:coreProperties>
</file>